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9"/>
  </p:notesMasterIdLst>
  <p:sldIdLst>
    <p:sldId id="335" r:id="rId5"/>
    <p:sldId id="352" r:id="rId6"/>
    <p:sldId id="355" r:id="rId7"/>
    <p:sldId id="3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This project is conducted in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RShiny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FlexDashboard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interactive platform is built to help us to explore US crime data from 1995 to 2019. The original data is from the FBI’s website.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7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Statistical Products</a:t>
            </a:r>
            <a:br>
              <a:rPr lang="en-US" sz="4800" dirty="0"/>
            </a:br>
            <a:r>
              <a:rPr lang="en-US" sz="4800" dirty="0"/>
              <a:t>Using FBI’s Crime 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b="1" dirty="0"/>
              <a:t>Contributors:</a:t>
            </a:r>
            <a:r>
              <a:rPr lang="en-US" sz="1800" dirty="0"/>
              <a:t>   Ruofan Chen, Liquan Zhong, Sara Rahim      </a:t>
            </a:r>
            <a:r>
              <a:rPr lang="en-US" sz="1800" b="1" dirty="0"/>
              <a:t>Date: </a:t>
            </a:r>
            <a:r>
              <a:rPr lang="en-US" sz="1800" dirty="0"/>
              <a:t>4/22/21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41" y="1126541"/>
            <a:ext cx="7077075" cy="496357"/>
          </a:xfrm>
        </p:spPr>
        <p:txBody>
          <a:bodyPr/>
          <a:lstStyle/>
          <a:p>
            <a:r>
              <a:rPr lang="en-US" dirty="0"/>
              <a:t>Overview of Our Products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/>
              <a:t>1. Interactive Map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2857500"/>
            <a:ext cx="4868860" cy="2552700"/>
          </a:xfrm>
        </p:spPr>
        <p:txBody>
          <a:bodyPr/>
          <a:lstStyle/>
          <a:p>
            <a:r>
              <a:rPr lang="en-US" sz="1900" dirty="0"/>
              <a:t>Crime rates (</a:t>
            </a:r>
            <a:r>
              <a:rPr lang="en-US" sz="1900" dirty="0">
                <a:effectLst/>
                <a:ea typeface="SimSun" panose="02010600030101010101" pitchFamily="2" charset="-122"/>
                <a:cs typeface="Arial" panose="020B0604020202020204" pitchFamily="34" charset="0"/>
              </a:rPr>
              <a:t>rates are per 100,000 inhabitants) </a:t>
            </a:r>
            <a:r>
              <a:rPr lang="en-US" sz="1900" dirty="0"/>
              <a:t>by state </a:t>
            </a:r>
          </a:p>
          <a:p>
            <a:r>
              <a:rPr lang="en-US" sz="1900" dirty="0"/>
              <a:t>Choose any of the 50 states, as well as Puerto Rico and District of Columbia </a:t>
            </a:r>
          </a:p>
          <a:p>
            <a:r>
              <a:rPr lang="en-US" sz="1900" dirty="0"/>
              <a:t>Covers 25 years (1995-2019)</a:t>
            </a:r>
          </a:p>
          <a:p>
            <a:r>
              <a:rPr lang="en-US" sz="1900" dirty="0"/>
              <a:t>Rank bar plot included – only includes the 50 states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49E377-69FC-6B46-BF8A-82373088B4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400" dirty="0"/>
              <a:t>2. Animated Bar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4149-777B-A542-AC15-9DF98E21D24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8" y="2857499"/>
            <a:ext cx="5392001" cy="2790825"/>
          </a:xfrm>
        </p:spPr>
        <p:txBody>
          <a:bodyPr/>
          <a:lstStyle/>
          <a:p>
            <a:r>
              <a:rPr lang="en-US" sz="1900" dirty="0"/>
              <a:t>Crime rates by area </a:t>
            </a:r>
          </a:p>
          <a:p>
            <a:pPr lvl="1"/>
            <a:r>
              <a:rPr lang="en-US" sz="1900" dirty="0"/>
              <a:t>Metro area, non-metro area, non-metro counties</a:t>
            </a:r>
            <a:endParaRPr lang="en-US" sz="1900" baseline="-25000" dirty="0"/>
          </a:p>
          <a:p>
            <a:r>
              <a:rPr lang="en-US" sz="1900" dirty="0"/>
              <a:t>Choose any state except District of Columbia, New Jersey, Rhode Island, Hawaii, and Puerto Rico </a:t>
            </a:r>
          </a:p>
          <a:p>
            <a:r>
              <a:rPr lang="en-US" sz="1900" dirty="0"/>
              <a:t>Covers 10 years (2010-2019)</a:t>
            </a:r>
          </a:p>
          <a:p>
            <a:r>
              <a:rPr lang="en-US" sz="1900" dirty="0"/>
              <a:t>Table showing top states with highest crime rates included 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April 22,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7574520" y="6164699"/>
            <a:ext cx="2236218" cy="438150"/>
          </a:xfrm>
        </p:spPr>
        <p:txBody>
          <a:bodyPr/>
          <a:lstStyle/>
          <a:p>
            <a:r>
              <a:rPr lang="en-US" dirty="0"/>
              <a:t>Crime Statistical Products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41" y="1126541"/>
            <a:ext cx="7077075" cy="496357"/>
          </a:xfrm>
        </p:spPr>
        <p:txBody>
          <a:bodyPr/>
          <a:lstStyle/>
          <a:p>
            <a:r>
              <a:rPr lang="en-US" dirty="0"/>
              <a:t>Overview of Our Products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/>
              <a:t>3. State Trends Graph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2847975"/>
            <a:ext cx="4868860" cy="2533649"/>
          </a:xfrm>
        </p:spPr>
        <p:txBody>
          <a:bodyPr/>
          <a:lstStyle/>
          <a:p>
            <a:r>
              <a:rPr lang="en-US" sz="1900" dirty="0"/>
              <a:t>Crime rates (</a:t>
            </a:r>
            <a:r>
              <a:rPr lang="en-US" sz="1900" dirty="0">
                <a:effectLst/>
                <a:ea typeface="SimSun" panose="02010600030101010101" pitchFamily="2" charset="-122"/>
                <a:cs typeface="Arial" panose="020B0604020202020204" pitchFamily="34" charset="0"/>
              </a:rPr>
              <a:t>rates per 100,000 inhabitants)</a:t>
            </a:r>
            <a:r>
              <a:rPr lang="en-US" sz="1900" dirty="0"/>
              <a:t> by crime type, state, and year</a:t>
            </a:r>
          </a:p>
          <a:p>
            <a:r>
              <a:rPr lang="en-US" sz="1900" dirty="0"/>
              <a:t>Choose any of the 50 states, as well as Puerto Rico and District of Columbia</a:t>
            </a:r>
          </a:p>
          <a:p>
            <a:r>
              <a:rPr lang="en-US" sz="1900" dirty="0"/>
              <a:t>Covers 25 years (1995-2019)</a:t>
            </a:r>
          </a:p>
          <a:p>
            <a:r>
              <a:rPr lang="en-US" sz="1900" dirty="0"/>
              <a:t>Violent crime and property crime boxplots included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49E377-69FC-6B46-BF8A-82373088B4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400" dirty="0"/>
              <a:t>4. Clustering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4149-777B-A542-AC15-9DF98E21D24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2847975"/>
            <a:ext cx="4868860" cy="2462897"/>
          </a:xfrm>
        </p:spPr>
        <p:txBody>
          <a:bodyPr/>
          <a:lstStyle/>
          <a:p>
            <a:r>
              <a:rPr lang="en-US" sz="1900" dirty="0"/>
              <a:t>Groups states that have comparable violent and property crime rates </a:t>
            </a:r>
          </a:p>
          <a:p>
            <a:r>
              <a:rPr lang="en-US" sz="1900" dirty="0">
                <a:ea typeface="SimSun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sz="1900" dirty="0">
                <a:effectLst/>
                <a:ea typeface="SimSun" panose="02010600030101010101" pitchFamily="2" charset="-122"/>
                <a:cs typeface="Arial" panose="020B0604020202020204" pitchFamily="34" charset="0"/>
              </a:rPr>
              <a:t>-means clustering analysis method used</a:t>
            </a:r>
            <a:endParaRPr lang="en-US" sz="1900" baseline="-25000" dirty="0"/>
          </a:p>
          <a:p>
            <a:r>
              <a:rPr lang="en-US" sz="1900" dirty="0"/>
              <a:t>Only displays the 50 states </a:t>
            </a:r>
          </a:p>
          <a:p>
            <a:r>
              <a:rPr lang="en-US" sz="1900" dirty="0"/>
              <a:t>Covers 15 years (2005-2019)</a:t>
            </a:r>
          </a:p>
          <a:p>
            <a:r>
              <a:rPr lang="en-US" sz="1900" dirty="0"/>
              <a:t>Bubble plot included, showing the actual rates – includes District of Columbia and Puerto Rico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April 22,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7581900" y="6292334"/>
            <a:ext cx="2179068" cy="1846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Crime Statistical Products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5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41" y="1126541"/>
            <a:ext cx="7077075" cy="496357"/>
          </a:xfrm>
        </p:spPr>
        <p:txBody>
          <a:bodyPr/>
          <a:lstStyle/>
          <a:p>
            <a:r>
              <a:rPr lang="en-US" dirty="0"/>
              <a:t>Overview of Our Products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/>
              <a:t>5. Regression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2847975"/>
            <a:ext cx="4868860" cy="2533649"/>
          </a:xfrm>
        </p:spPr>
        <p:txBody>
          <a:bodyPr/>
          <a:lstStyle/>
          <a:p>
            <a:r>
              <a:rPr lang="en-US" sz="1900" dirty="0"/>
              <a:t>Variables that may affect crime rates are studied </a:t>
            </a:r>
          </a:p>
          <a:p>
            <a:r>
              <a:rPr lang="en-US" sz="1900" dirty="0"/>
              <a:t>Covers 24 years (1995-2018)</a:t>
            </a:r>
          </a:p>
          <a:p>
            <a:r>
              <a:rPr lang="en-US" sz="1900" dirty="0"/>
              <a:t>Includes 50 states and District of Columbia</a:t>
            </a:r>
          </a:p>
          <a:p>
            <a:r>
              <a:rPr lang="en-US" altLang="zh-CN" sz="1900" dirty="0"/>
              <a:t>Time series regression for each state</a:t>
            </a:r>
          </a:p>
          <a:p>
            <a:r>
              <a:rPr lang="en-US" sz="1900" dirty="0"/>
              <a:t>Panel data regression for each year</a:t>
            </a:r>
          </a:p>
          <a:p>
            <a:r>
              <a:rPr lang="en-US" sz="1900" dirty="0"/>
              <a:t>Conduct Granger causality test</a:t>
            </a:r>
          </a:p>
          <a:p>
            <a:r>
              <a:rPr lang="en-US" sz="1900" dirty="0"/>
              <a:t>Heat map displaying distance of coefficient</a:t>
            </a:r>
          </a:p>
          <a:p>
            <a:r>
              <a:rPr lang="en-US" sz="1800" dirty="0"/>
              <a:t>Will be explained more in detail</a:t>
            </a:r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April 22,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7581900" y="6292334"/>
            <a:ext cx="2179068" cy="1846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Crime Statistical Products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9726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975AF8-B1C6-436B-A274-2C3ADC779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4273A0-A4DF-47AA-BF1F-8758123399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80</TotalTime>
  <Words>341</Words>
  <Application>Microsoft Office PowerPoint</Application>
  <PresentationFormat>Widescreen</PresentationFormat>
  <Paragraphs>48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Wingdings</vt:lpstr>
      <vt:lpstr>Theme1</vt:lpstr>
      <vt:lpstr>Statistical Products Using FBI’s Crime US Data</vt:lpstr>
      <vt:lpstr>Overview of Our Products</vt:lpstr>
      <vt:lpstr>Overview of Our Products</vt:lpstr>
      <vt:lpstr>Overview of Our 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Statistics  Using FBI’s US Data</dc:title>
  <dc:creator>Sara Rah</dc:creator>
  <cp:lastModifiedBy>Chen, Ruofan</cp:lastModifiedBy>
  <cp:revision>8</cp:revision>
  <dcterms:created xsi:type="dcterms:W3CDTF">2021-04-22T02:54:31Z</dcterms:created>
  <dcterms:modified xsi:type="dcterms:W3CDTF">2021-04-22T04:23:53Z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