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72" r:id="rId9"/>
    <p:sldId id="269" r:id="rId10"/>
    <p:sldId id="270" r:id="rId11"/>
    <p:sldId id="271" r:id="rId12"/>
    <p:sldId id="261" r:id="rId13"/>
    <p:sldId id="263" r:id="rId14"/>
    <p:sldId id="273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MacGavin" initials="BM" lastIdx="1" clrIdx="0">
    <p:extLst>
      <p:ext uri="{19B8F6BF-5375-455C-9EA6-DF929625EA0E}">
        <p15:presenceInfo xmlns:p15="http://schemas.microsoft.com/office/powerpoint/2012/main" userId="13e7cccde5f4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8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 dirty="0"/>
            <a:t>When a robot points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 dirty="0"/>
            <a:t>…how does precision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 dirty="0"/>
            <a:t>…affect human interpretation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 dirty="0"/>
            <a:t>…of where an object would be?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 dirty="0"/>
            <a:t>Deixis – Pointing Cues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 dirty="0"/>
            <a:t>Kinesics – Spatial Movement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a robot points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…how does precision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…affect human interpretation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…of where an object would be?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963981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479527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Deixis – Pointing Cues</a:t>
          </a:r>
        </a:p>
      </dsp:txBody>
      <dsp:txXfrm>
        <a:off x="1484453" y="696172"/>
        <a:ext cx="4479527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963981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479527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Kinesics – Spatial Movement</a:t>
          </a:r>
        </a:p>
      </dsp:txBody>
      <dsp:txXfrm>
        <a:off x="1484453" y="2302723"/>
        <a:ext cx="4479527" cy="128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%2Fs12369-013-0196-9.pdf" TargetMode="External"/><Relationship Id="rId2" Type="http://schemas.openxmlformats.org/officeDocument/2006/relationships/hyperlink" Target="https://ieeexplore.ieee.org/stamp/stamp.jsp?tp=&amp;arnumber=68401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262885606002897" TargetMode="External"/><Relationship Id="rId4" Type="http://schemas.openxmlformats.org/officeDocument/2006/relationships/hyperlink" Target="https://ieeexplore.ieee.org/stamp/stamp.jsp?tp=&amp;arnumber=460074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061D13-870C-184C-8652-20E72237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647700"/>
            <a:ext cx="7467600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FFED6-6B67-9E47-8BB1-65AE5B22806C}"/>
              </a:ext>
            </a:extLst>
          </p:cNvPr>
          <p:cNvSpPr txBox="1"/>
          <p:nvPr/>
        </p:nvSpPr>
        <p:spPr>
          <a:xfrm>
            <a:off x="357187" y="647700"/>
            <a:ext cx="40290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Functionality of Main Loop: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A-D are predetermined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command is published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channel and is saved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position.data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message is evaluated in the main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points are set according to the message received.</a:t>
            </a:r>
          </a:p>
        </p:txBody>
      </p:sp>
    </p:spTree>
    <p:extLst>
      <p:ext uri="{BB962C8B-B14F-4D97-AF65-F5344CB8AC3E}">
        <p14:creationId xmlns:p14="http://schemas.microsoft.com/office/powerpoint/2010/main" val="41928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1FFED6-6B67-9E47-8BB1-65AE5B22806C}"/>
              </a:ext>
            </a:extLst>
          </p:cNvPr>
          <p:cNvSpPr txBox="1"/>
          <p:nvPr/>
        </p:nvSpPr>
        <p:spPr>
          <a:xfrm>
            <a:off x="357187" y="647700"/>
            <a:ext cx="40290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Variable Definitions: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dirty="0" err="1"/>
              <a:t>JointTrajectory</a:t>
            </a:r>
            <a:r>
              <a:rPr lang="en-US" dirty="0"/>
              <a:t> variable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</a:t>
            </a:r>
            <a:r>
              <a:rPr lang="en-US" dirty="0"/>
              <a:t>) is used to move all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Arm_gesture_points.positions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overwritten by each point location and depends on the message received from /</a:t>
            </a:r>
            <a:r>
              <a:rPr lang="en-US" dirty="0" err="1"/>
              <a:t>arm_gestures</a:t>
            </a:r>
            <a:r>
              <a:rPr lang="en-US" dirty="0"/>
              <a:t> channel.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12A2F-8DE0-9A40-A78D-9A58D2C2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107950"/>
            <a:ext cx="7391400" cy="66421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649E8B2-98F2-B148-99F3-57E3286EEC51}"/>
              </a:ext>
            </a:extLst>
          </p:cNvPr>
          <p:cNvSpPr/>
          <p:nvPr/>
        </p:nvSpPr>
        <p:spPr>
          <a:xfrm>
            <a:off x="4481509" y="3714750"/>
            <a:ext cx="3576637" cy="314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3896725-728C-4946-B6DE-543998933ABF}"/>
              </a:ext>
            </a:extLst>
          </p:cNvPr>
          <p:cNvSpPr/>
          <p:nvPr/>
        </p:nvSpPr>
        <p:spPr>
          <a:xfrm>
            <a:off x="3900384" y="3871913"/>
            <a:ext cx="585891" cy="2100262"/>
          </a:xfrm>
          <a:custGeom>
            <a:avLst/>
            <a:gdLst>
              <a:gd name="connsiteX0" fmla="*/ 986442 w 986442"/>
              <a:gd name="connsiteY0" fmla="*/ 0 h 2228850"/>
              <a:gd name="connsiteX1" fmla="*/ 605 w 986442"/>
              <a:gd name="connsiteY1" fmla="*/ 1214437 h 2228850"/>
              <a:gd name="connsiteX2" fmla="*/ 843567 w 986442"/>
              <a:gd name="connsiteY2" fmla="*/ 2228850 h 2228850"/>
              <a:gd name="connsiteX0" fmla="*/ 601412 w 601412"/>
              <a:gd name="connsiteY0" fmla="*/ 0 h 2228850"/>
              <a:gd name="connsiteX1" fmla="*/ 1337 w 601412"/>
              <a:gd name="connsiteY1" fmla="*/ 1114425 h 2228850"/>
              <a:gd name="connsiteX2" fmla="*/ 458537 w 601412"/>
              <a:gd name="connsiteY2" fmla="*/ 2228850 h 2228850"/>
              <a:gd name="connsiteX0" fmla="*/ 600174 w 600174"/>
              <a:gd name="connsiteY0" fmla="*/ 0 h 2100262"/>
              <a:gd name="connsiteX1" fmla="*/ 99 w 600174"/>
              <a:gd name="connsiteY1" fmla="*/ 1114425 h 2100262"/>
              <a:gd name="connsiteX2" fmla="*/ 557312 w 600174"/>
              <a:gd name="connsiteY2" fmla="*/ 2100262 h 2100262"/>
              <a:gd name="connsiteX0" fmla="*/ 585891 w 585891"/>
              <a:gd name="connsiteY0" fmla="*/ 0 h 2100262"/>
              <a:gd name="connsiteX1" fmla="*/ 103 w 585891"/>
              <a:gd name="connsiteY1" fmla="*/ 1042988 h 2100262"/>
              <a:gd name="connsiteX2" fmla="*/ 543029 w 585891"/>
              <a:gd name="connsiteY2" fmla="*/ 2100262 h 210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891" h="2100262">
                <a:moveTo>
                  <a:pt x="585891" y="0"/>
                </a:moveTo>
                <a:cubicBezTo>
                  <a:pt x="104878" y="421481"/>
                  <a:pt x="7247" y="692944"/>
                  <a:pt x="103" y="1042988"/>
                </a:cubicBezTo>
                <a:cubicBezTo>
                  <a:pt x="-7041" y="1393032"/>
                  <a:pt x="362054" y="1926431"/>
                  <a:pt x="543029" y="210026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371C4-74D8-1F4B-AF38-ECE9CF84A268}"/>
              </a:ext>
            </a:extLst>
          </p:cNvPr>
          <p:cNvSpPr/>
          <p:nvPr/>
        </p:nvSpPr>
        <p:spPr>
          <a:xfrm>
            <a:off x="4471983" y="5272088"/>
            <a:ext cx="2328863" cy="1477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ROS issues</a:t>
            </a:r>
          </a:p>
          <a:p>
            <a:r>
              <a:rPr lang="en-US" sz="2400" dirty="0" err="1"/>
              <a:t>Cutecom</a:t>
            </a:r>
            <a:r>
              <a:rPr lang="en-US" sz="2400" dirty="0"/>
              <a:t> is just how the name sounds</a:t>
            </a:r>
          </a:p>
          <a:p>
            <a:r>
              <a:rPr lang="en-US" sz="2400" dirty="0"/>
              <a:t>TGFAS (Thank God For Arm Sliders)</a:t>
            </a:r>
          </a:p>
          <a:p>
            <a:pPr lvl="1"/>
            <a:r>
              <a:rPr lang="en-US" sz="2200" dirty="0"/>
              <a:t>But also, not</a:t>
            </a:r>
          </a:p>
          <a:p>
            <a:r>
              <a:rPr lang="en-US" sz="2400" dirty="0"/>
              <a:t>Why so many errors?</a:t>
            </a:r>
          </a:p>
          <a:p>
            <a:r>
              <a:rPr lang="en-US" sz="2400" dirty="0"/>
              <a:t>Did you </a:t>
            </a:r>
            <a:r>
              <a:rPr lang="en-US" sz="2400" dirty="0" err="1"/>
              <a:t>chmod</a:t>
            </a:r>
            <a:r>
              <a:rPr lang="en-US" sz="2400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Arm:</a:t>
            </a:r>
          </a:p>
          <a:p>
            <a:pPr lvl="1"/>
            <a:r>
              <a:rPr lang="en-US" sz="2000" dirty="0"/>
              <a:t>Initial arm set up with correct wiring and </a:t>
            </a:r>
            <a:r>
              <a:rPr lang="en-US" sz="2000" dirty="0" err="1"/>
              <a:t>usb</a:t>
            </a:r>
            <a:r>
              <a:rPr lang="en-US" sz="2000" dirty="0"/>
              <a:t> plug in</a:t>
            </a:r>
          </a:p>
          <a:p>
            <a:pPr lvl="1"/>
            <a:r>
              <a:rPr lang="en-US" sz="2000" dirty="0"/>
              <a:t>Interfacing between ROS and motors</a:t>
            </a:r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EBF0-08C4-441C-9F3C-DB2BAF7F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AAA8-1867-46CB-B05A-B80151A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Reflashing</a:t>
            </a:r>
            <a:r>
              <a:rPr lang="en-US" sz="2400" dirty="0"/>
              <a:t> with new libraries</a:t>
            </a:r>
          </a:p>
          <a:p>
            <a:r>
              <a:rPr lang="en-US" sz="2400" dirty="0"/>
              <a:t>Arm:</a:t>
            </a:r>
          </a:p>
          <a:p>
            <a:pPr lvl="1"/>
            <a:r>
              <a:rPr lang="en-US" sz="2000" dirty="0"/>
              <a:t>Accounting for error accumulation in trajectory movement</a:t>
            </a:r>
          </a:p>
          <a:p>
            <a:pPr lvl="1"/>
            <a:r>
              <a:rPr lang="en-US" sz="2000" dirty="0"/>
              <a:t>List of setup commands need to run after restart</a:t>
            </a:r>
          </a:p>
          <a:p>
            <a:pPr lvl="2"/>
            <a:r>
              <a:rPr lang="en-US" sz="1600" dirty="0"/>
              <a:t>Catkin build</a:t>
            </a:r>
          </a:p>
          <a:p>
            <a:pPr lvl="3"/>
            <a:r>
              <a:rPr lang="en-US" sz="1600" dirty="0"/>
              <a:t>Close terminal</a:t>
            </a:r>
          </a:p>
          <a:p>
            <a:pPr lvl="2"/>
            <a:r>
              <a:rPr lang="en-US" sz="1600" dirty="0" err="1"/>
              <a:t>Setup.bash</a:t>
            </a:r>
            <a:endParaRPr lang="en-US" sz="1600" dirty="0"/>
          </a:p>
          <a:p>
            <a:pPr lvl="2"/>
            <a:r>
              <a:rPr lang="en-US" sz="1600" dirty="0"/>
              <a:t>Activate correct </a:t>
            </a:r>
            <a:r>
              <a:rPr lang="en-US" sz="1600" dirty="0" err="1"/>
              <a:t>usb</a:t>
            </a:r>
            <a:r>
              <a:rPr lang="en-US" sz="1600" dirty="0"/>
              <a:t> port</a:t>
            </a:r>
          </a:p>
          <a:p>
            <a:pPr lvl="2"/>
            <a:r>
              <a:rPr lang="en-US" sz="1600" dirty="0"/>
              <a:t>Then </a:t>
            </a:r>
            <a:r>
              <a:rPr lang="en-US" sz="1600" dirty="0" err="1"/>
              <a:t>roslaunch</a:t>
            </a:r>
            <a:endParaRPr lang="en-US" sz="1600" dirty="0"/>
          </a:p>
          <a:p>
            <a:pPr lvl="3"/>
            <a:r>
              <a:rPr lang="en-US" dirty="0"/>
              <a:t>Sliders with </a:t>
            </a:r>
            <a:r>
              <a:rPr lang="en-US" dirty="0" err="1"/>
              <a:t>rqt_joint_trajectory_controller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Git</a:t>
            </a:r>
          </a:p>
          <a:p>
            <a:pPr lvl="1"/>
            <a:r>
              <a:rPr lang="en-US" sz="2000" dirty="0"/>
              <a:t>Integration into ROS </a:t>
            </a:r>
            <a:r>
              <a:rPr lang="en-US" sz="2000" dirty="0" err="1"/>
              <a:t>usb</a:t>
            </a:r>
            <a:endParaRPr lang="en-US" sz="2000" dirty="0"/>
          </a:p>
          <a:p>
            <a:pPr lvl="1"/>
            <a:r>
              <a:rPr lang="en-US" sz="2000" dirty="0"/>
              <a:t>VIM and how to commit</a:t>
            </a:r>
          </a:p>
          <a:p>
            <a:r>
              <a:rPr lang="en-US" sz="2400" dirty="0"/>
              <a:t>ROS</a:t>
            </a:r>
          </a:p>
          <a:p>
            <a:pPr lvl="1"/>
            <a:r>
              <a:rPr lang="en-US" sz="2000" dirty="0"/>
              <a:t>How to send messages to the arm motors</a:t>
            </a:r>
          </a:p>
          <a:p>
            <a:pPr lvl="1"/>
            <a:r>
              <a:rPr lang="en-US" sz="2000" dirty="0"/>
              <a:t>Simulation vs. actual arm testing</a:t>
            </a:r>
          </a:p>
          <a:p>
            <a:pPr lvl="1"/>
            <a:r>
              <a:rPr lang="en-US" sz="2000" dirty="0"/>
              <a:t>Structure of messages</a:t>
            </a:r>
          </a:p>
          <a:p>
            <a:r>
              <a:rPr lang="en-US" sz="2400" dirty="0"/>
              <a:t>Hardware setup</a:t>
            </a:r>
          </a:p>
          <a:p>
            <a:r>
              <a:rPr lang="en-US" sz="2400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0118-D38F-44A1-B646-300AB3B1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363D-5A38-44BE-9B39-981C47CD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https://ieeexplore.ieee.org/stamp/stamp.jsp?tp=&amp;arnumber=6840112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https://link.springer.com/content/pdf/10.1007%2Fs12369-013-0196-9.pdf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https://ieeexplore.ieee.org/stamp/stamp.jsp?tp=&amp;arnumber=4600749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https://www.sciencedirect.com/science/article/pii/S0262885606002897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4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666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498735"/>
              </p:ext>
            </p:extLst>
          </p:nvPr>
        </p:nvGraphicFramePr>
        <p:xfrm>
          <a:off x="1115920" y="1286931"/>
          <a:ext cx="5963981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018762"/>
            <a:ext cx="5514758" cy="486520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interactive robotic arm for assisting elderly throughout a home-like settings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speech, speech + gesture + congruency, and speech + gesture + incongruency can affect human understanding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effect of robotic presence on how requests and personal space are perceived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Robotic visual recognition of human pointing gestures for human-robot interactions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[4]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precisely can humans determine where a robot is pointing? </a:t>
            </a:r>
          </a:p>
          <a:p>
            <a:endParaRPr lang="en-US" sz="2400" dirty="0"/>
          </a:p>
          <a:p>
            <a:r>
              <a:rPr lang="en-US" sz="2400" dirty="0"/>
              <a:t>2 Studies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Identifying a region being pointed at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Identifying a point being pointed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5C28-A1DB-D446-8DB7-77AF316C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6FF7-6685-C84D-99F1-6076E524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56" y="1858616"/>
            <a:ext cx="7587344" cy="453129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Study 1: Region Identification</a:t>
            </a:r>
          </a:p>
          <a:p>
            <a:pPr lvl="1"/>
            <a:r>
              <a:rPr lang="en-US" sz="1800" dirty="0"/>
              <a:t>Participant stands directly behind arm.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Robot naturally points to 1 of 9 regions on a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Participants decide what region the robot is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Participants are asked how confident they are in their response.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laser attached to the arm reveals to the participant precisely what position the robot was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Participant's correctness is recorded.</a:t>
            </a:r>
          </a:p>
          <a:p>
            <a:pPr marL="617220" lvl="1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2500" dirty="0"/>
              <a:t>Study 2: Point Identification</a:t>
            </a:r>
          </a:p>
          <a:p>
            <a:pPr lvl="1"/>
            <a:r>
              <a:rPr lang="en-US" sz="1800" dirty="0"/>
              <a:t>Participant stands directly behind arm.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Robot naturally points to 1 of 3 targets on a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participant then makes a decision about where the robot is pointing and marks on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laser attached to the arm reveals to the participant precisely what position the robot was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Deviation from participant’s point to robot’s point is calculated.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5DD5FB-5419-824F-960D-3C8508F7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9208"/>
              </p:ext>
            </p:extLst>
          </p:nvPr>
        </p:nvGraphicFramePr>
        <p:xfrm>
          <a:off x="1719943" y="2014194"/>
          <a:ext cx="150222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40557161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28416024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6998517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99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97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212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39B8774-EAB3-A348-A3E6-4982B62615C5}"/>
              </a:ext>
            </a:extLst>
          </p:cNvPr>
          <p:cNvSpPr/>
          <p:nvPr/>
        </p:nvSpPr>
        <p:spPr>
          <a:xfrm>
            <a:off x="1513115" y="5289785"/>
            <a:ext cx="413657" cy="413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867FF6-6B89-A349-B46A-9FD5E0DADA30}"/>
              </a:ext>
            </a:extLst>
          </p:cNvPr>
          <p:cNvSpPr/>
          <p:nvPr/>
        </p:nvSpPr>
        <p:spPr>
          <a:xfrm>
            <a:off x="3015343" y="4636978"/>
            <a:ext cx="413657" cy="41365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3F0F7828-2E82-7C44-AC53-A6CB3984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875745" y="3472207"/>
            <a:ext cx="592591" cy="592591"/>
          </a:xfrm>
          <a:prstGeom prst="rect">
            <a:avLst/>
          </a:prstGeom>
        </p:spPr>
      </p:pic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54950C3A-B4D9-254C-AF97-F44EABD15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3562">
            <a:off x="941652" y="5587603"/>
            <a:ext cx="742265" cy="7422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ACD931-F033-DC4B-9D87-A3496430664C}"/>
              </a:ext>
            </a:extLst>
          </p:cNvPr>
          <p:cNvCxnSpPr>
            <a:cxnSpLocks/>
          </p:cNvCxnSpPr>
          <p:nvPr/>
        </p:nvCxnSpPr>
        <p:spPr>
          <a:xfrm flipV="1">
            <a:off x="1946828" y="4929534"/>
            <a:ext cx="1048457" cy="50655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uler">
            <a:extLst>
              <a:ext uri="{FF2B5EF4-FFF2-40B4-BE49-F238E27FC236}">
                <a16:creationId xmlns:a16="http://schemas.microsoft.com/office/drawing/2014/main" id="{B9499F17-E276-0C41-96FE-851D95E75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7058">
            <a:off x="1925411" y="4534479"/>
            <a:ext cx="914400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D847B3-34D1-CC4D-A327-480822C91A01}"/>
              </a:ext>
            </a:extLst>
          </p:cNvPr>
          <p:cNvCxnSpPr>
            <a:cxnSpLocks/>
          </p:cNvCxnSpPr>
          <p:nvPr/>
        </p:nvCxnSpPr>
        <p:spPr>
          <a:xfrm flipV="1">
            <a:off x="2118281" y="2900364"/>
            <a:ext cx="0" cy="55755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4DC-4881-9144-8FC8-9886EA75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5AFE-7FA1-E941-B021-9B0C319C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Participant’s Correctness</a:t>
            </a:r>
          </a:p>
          <a:p>
            <a:pPr lvl="1"/>
            <a:r>
              <a:rPr lang="en-US" sz="2000" dirty="0"/>
              <a:t>Interpreting where the robot is pointing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Participant Confidence</a:t>
            </a:r>
          </a:p>
          <a:p>
            <a:pPr lvl="1"/>
            <a:r>
              <a:rPr lang="en-US" sz="2000" dirty="0"/>
              <a:t>Rating their selection choice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Deviation</a:t>
            </a:r>
          </a:p>
          <a:p>
            <a:pPr lvl="1"/>
            <a:r>
              <a:rPr lang="en-US" sz="2000" dirty="0"/>
              <a:t>Robot’s actual pointing location and participant’s interpretation of the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6D15-BF81-4B7F-A16B-E377780B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597C-E68C-4B9E-B90D-783F6292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computer, table, sitting&#10;&#10;Description automatically generated">
            <a:extLst>
              <a:ext uri="{FF2B5EF4-FFF2-40B4-BE49-F238E27FC236}">
                <a16:creationId xmlns:a16="http://schemas.microsoft.com/office/drawing/2014/main" id="{E0491365-7418-C14D-8186-D24FE275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6" r="13698"/>
          <a:stretch/>
        </p:blipFill>
        <p:spPr>
          <a:xfrm>
            <a:off x="3105150" y="0"/>
            <a:ext cx="59817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A7099-4EC8-F74D-B995-8BBDB700910E}"/>
              </a:ext>
            </a:extLst>
          </p:cNvPr>
          <p:cNvSpPr txBox="1"/>
          <p:nvPr/>
        </p:nvSpPr>
        <p:spPr>
          <a:xfrm>
            <a:off x="8362949" y="2470794"/>
            <a:ext cx="112395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5BFD3-1979-9F42-8D49-6936BE656999}"/>
              </a:ext>
            </a:extLst>
          </p:cNvPr>
          <p:cNvSpPr txBox="1"/>
          <p:nvPr/>
        </p:nvSpPr>
        <p:spPr>
          <a:xfrm>
            <a:off x="8362949" y="4234844"/>
            <a:ext cx="2338389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Robotic Arm (2 DOF)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61088-5EF0-754A-BC28-DFCFE306F8C6}"/>
              </a:ext>
            </a:extLst>
          </p:cNvPr>
          <p:cNvSpPr txBox="1"/>
          <p:nvPr/>
        </p:nvSpPr>
        <p:spPr>
          <a:xfrm>
            <a:off x="747713" y="2351782"/>
            <a:ext cx="277177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Power Supply (12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5E000-5EEC-B04B-954B-72ACC61340E5}"/>
              </a:ext>
            </a:extLst>
          </p:cNvPr>
          <p:cNvSpPr txBox="1"/>
          <p:nvPr/>
        </p:nvSpPr>
        <p:spPr>
          <a:xfrm>
            <a:off x="8362949" y="1253550"/>
            <a:ext cx="277177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Pointing Hand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19D90A-7596-ED45-8C66-999834660D67}"/>
              </a:ext>
            </a:extLst>
          </p:cNvPr>
          <p:cNvCxnSpPr>
            <a:stCxn id="9" idx="1"/>
          </p:cNvCxnSpPr>
          <p:nvPr/>
        </p:nvCxnSpPr>
        <p:spPr>
          <a:xfrm flipH="1">
            <a:off x="7600950" y="1545938"/>
            <a:ext cx="761999" cy="1140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53761-5FFA-7242-BB1A-C88AC1D9A0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00951" y="2763182"/>
            <a:ext cx="76199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B554D5-BB07-0D45-A403-69BBE003DE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215188" y="4773453"/>
            <a:ext cx="1147761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9B3581-5B7B-804D-8DD4-A3133C7631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33601" y="3429000"/>
            <a:ext cx="1843087" cy="139946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5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645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Courier New</vt:lpstr>
      <vt:lpstr>Garamond</vt:lpstr>
      <vt:lpstr>Wingdings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Study Procedure</vt:lpstr>
      <vt:lpstr>Measurements</vt:lpstr>
      <vt:lpstr>Implementation</vt:lpstr>
      <vt:lpstr>PowerPoint Presentation</vt:lpstr>
      <vt:lpstr>PowerPoint Presentation</vt:lpstr>
      <vt:lpstr>PowerPoint Presentation</vt:lpstr>
      <vt:lpstr>Challenges with Implementation</vt:lpstr>
      <vt:lpstr>Hardware Challenges</vt:lpstr>
      <vt:lpstr>Software Challenges</vt:lpstr>
      <vt:lpstr>What We Learned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Bryan MacGavin</cp:lastModifiedBy>
  <cp:revision>21</cp:revision>
  <dcterms:created xsi:type="dcterms:W3CDTF">2019-11-26T04:29:18Z</dcterms:created>
  <dcterms:modified xsi:type="dcterms:W3CDTF">2019-12-02T17:36:09Z</dcterms:modified>
</cp:coreProperties>
</file>