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45.wmf" ContentType="image/x-wmf"/>
  <Override PartName="/ppt/media/image13.gif" ContentType="image/gif"/>
  <Override PartName="/ppt/media/image16.gif" ContentType="image/gif"/>
  <Override PartName="/ppt/media/image19.gif" ContentType="image/gif"/>
  <Override PartName="/ppt/media/image31.wmf" ContentType="image/x-wmf"/>
  <Override PartName="/ppt/media/image26.gif" ContentType="image/gif"/>
  <Override PartName="/ppt/media/image34.wmf" ContentType="image/x-wmf"/>
  <Override PartName="/ppt/media/image3.wmf" ContentType="image/x-wmf"/>
  <Override PartName="/ppt/media/image37.wmf" ContentType="image/x-wmf"/>
  <Override PartName="/ppt/media/image10.wmf" ContentType="image/x-wmf"/>
  <Override PartName="/ppt/media/image6.wmf" ContentType="image/x-wmf"/>
  <Override PartName="/ppt/media/image41.wmf" ContentType="image/x-wmf"/>
  <Override PartName="/ppt/media/image9.wmf" ContentType="image/x-wmf"/>
  <Override PartName="/ppt/media/image44.wmf" ContentType="image/x-wmf"/>
  <Override PartName="/ppt/media/image12.gif" ContentType="image/gif"/>
  <Override PartName="/ppt/media/image15.gif" ContentType="image/gif"/>
  <Override PartName="/ppt/media/image23.wmf" ContentType="image/x-wmf"/>
  <Override PartName="/ppt/media/image22.gif" ContentType="image/gif"/>
  <Override PartName="/ppt/media/image29.wmf" ContentType="image/x-wmf"/>
  <Override PartName="/ppt/media/image30.wmf" ContentType="image/x-wmf"/>
  <Override PartName="/ppt/media/image25.gif" ContentType="image/gif"/>
  <Override PartName="/ppt/media/image33.wmf" ContentType="image/x-wmf"/>
  <Override PartName="/ppt/media/image2.wmf" ContentType="image/x-wmf"/>
  <Override PartName="/ppt/media/image36.wmf" ContentType="image/x-wmf"/>
  <Override PartName="/ppt/media/image5.wmf" ContentType="image/x-wmf"/>
  <Override PartName="/ppt/media/image39.wmf" ContentType="image/x-wmf"/>
  <Override PartName="/ppt/media/image40.wmf" ContentType="image/x-wmf"/>
  <Override PartName="/ppt/media/image8.wmf" ContentType="image/x-wmf"/>
  <Override PartName="/ppt/media/image43.wmf" ContentType="image/x-wmf"/>
  <Override PartName="/ppt/media/image46.wmf" ContentType="image/x-wmf"/>
  <Override PartName="/ppt/media/image11.gif" ContentType="image/gif"/>
  <Override PartName="/ppt/media/image18.wmf" ContentType="image/x-wmf"/>
  <Override PartName="/ppt/media/image14.gif" ContentType="image/gif"/>
  <Override PartName="/ppt/media/image17.gif" ContentType="image/gif"/>
  <Override PartName="/ppt/media/image21.gif" ContentType="image/gif"/>
  <Override PartName="/ppt/media/image28.wmf" ContentType="image/x-wmf"/>
  <Override PartName="/ppt/media/image24.gif" ContentType="image/gif"/>
  <Override PartName="/ppt/media/image32.wmf" ContentType="image/x-wmf"/>
  <Override PartName="/ppt/media/image27.gif" ContentType="image/gif"/>
  <Override PartName="/ppt/media/image1.wmf" ContentType="image/x-wmf"/>
  <Override PartName="/ppt/media/image35.wmf" ContentType="image/x-wmf"/>
  <Override PartName="/ppt/media/image4.wmf" ContentType="image/x-wmf"/>
  <Override PartName="/ppt/media/image38.wmf" ContentType="image/x-wmf"/>
  <Override PartName="/ppt/media/image20.png" ContentType="image/png"/>
  <Override PartName="/ppt/media/image7.wmf" ContentType="image/x-wmf"/>
  <Override PartName="/ppt/media/image42.wmf" ContentType="image/x-wmf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2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4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514111-2121-4181-A121-8191F131F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3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E1715151-4171-41A1-81D1-01717131B1C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5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810121-0161-4131-91A1-61B171D1C19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3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411131-6111-41E1-B171-B1F12131E1C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5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4191B1-C181-4181-81C1-4121313171B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5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61613141-A111-41C1-9101-512121F1C1B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5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916151-9161-41A1-A181-E1D11131D18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6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711131-E1D1-4111-81D1-B1116141C10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6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81A14141-B171-4141-9161-11E101D1E13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6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D1A13181-F1A1-4151-8181-F1214151914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6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4141B121-C141-4111-B181-2121E171215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6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21C161-7111-41A1-8181-1161E121A15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40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A13121-7151-4181-8131-D10181B1214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42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41B1B1-2171-4121-8171-9121D141C13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4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910191-F191-41F1-A131-41C1E171512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Java based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Database refactoring and change management tool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Tries to solve the problem of tracking database changes.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Needs to support branching and merging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Need to support multiple developers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Support output of SQL</a:t>
            </a:r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Each change is tracked independently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Requires process change, every change made needs to be applied to tth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Database changes are defined in XML.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Integrates well with build tools such as ant and maven.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Can be run standalone or embedded into the application (if written in java)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100"/>
              <a:t> </a:t>
            </a:r>
            <a:r>
              <a:rPr lang="en-US" sz="1100"/>
              <a:t>Supports many databases (oracle, mysql, pgsql, mssql, and others)</a:t>
            </a:r>
            <a:endParaRPr/>
          </a:p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4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51E181A1-9131-41A1-A111-11B101E1212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4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4151D1-91F1-41A1-9191-51711111F13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5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01713151-E1D1-4131-8171-F1113181A1A1}" type="slidenum"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440" cy="89964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680" cy="111888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5280" y="4797000"/>
            <a:ext cx="8353080" cy="647640"/>
          </a:xfrm>
          <a:prstGeom prst="rect">
            <a:avLst/>
          </a:prstGeom>
        </p:spPr>
        <p:txBody>
          <a:bodyPr anchor="b"/>
          <a:p>
            <a:r>
              <a:rPr lang="en-US" sz="1600">
                <a:solidFill>
                  <a:srgbClr val="00afdb"/>
                </a:solidFill>
                <a:latin typeface="Arial"/>
                <a:ea typeface="ＭＳ Ｐゴシック"/>
              </a:rPr>
              <a:t>Click to edit the title text formatKlicka här för att ändra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395280" y="6453360"/>
            <a:ext cx="2133360" cy="364680"/>
          </a:xfrm>
          <a:prstGeom prst="rect">
            <a:avLst/>
          </a:prstGeom>
        </p:spPr>
        <p:txBody>
          <a:bodyPr bIns="0" lIns="0" rIns="0" tIns="0"/>
          <a:p>
            <a:r>
              <a:rPr lang="en-US" sz="1000">
                <a:solidFill>
                  <a:srgbClr val="898989"/>
                </a:solidFill>
                <a:latin typeface="Arial"/>
              </a:rPr>
              <a:t>5/7/12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440" cy="899640"/>
          </a:xfrm>
          <a:prstGeom prst="rect">
            <a:avLst/>
          </a:prstGeom>
        </p:spPr>
      </p:pic>
      <p:pic>
        <p:nvPicPr>
          <p:cNvPr descr="" id="6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680" cy="1118880"/>
          </a:xfrm>
          <a:prstGeom prst="rect">
            <a:avLst/>
          </a:prstGeom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/>
          <a:p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Click to edit the title text formatKlicka här för att ändra format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Ninth Outline LevelKlicka här för att ändra format på bakgrundstexten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Nivå två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Nivå tre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Nivå fyra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Nivå fem</a:t>
            </a:r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dt"/>
          </p:nvPr>
        </p:nvSpPr>
        <p:spPr>
          <a:xfrm>
            <a:off x="395280" y="6453360"/>
            <a:ext cx="2133360" cy="364680"/>
          </a:xfrm>
          <a:prstGeom prst="rect">
            <a:avLst/>
          </a:prstGeom>
        </p:spPr>
        <p:txBody>
          <a:bodyPr bIns="0" lIns="0" rIns="0" tIns="0"/>
          <a:p>
            <a:r>
              <a:rPr lang="en-US" sz="1000">
                <a:solidFill>
                  <a:srgbClr val="898989"/>
                </a:solidFill>
                <a:latin typeface="Arial"/>
              </a:rPr>
              <a:t>5/7/12</a:t>
            </a:r>
            <a:endParaRPr/>
          </a:p>
        </p:txBody>
      </p:sp>
      <p:sp>
        <p:nvSpPr>
          <p:cNvPr id="10" name="TextShape 4"/>
          <p:cNvSpPr txBox="1"/>
          <p:nvPr/>
        </p:nvSpPr>
        <p:spPr>
          <a:xfrm>
            <a:off x="2908440" y="6453360"/>
            <a:ext cx="2895120" cy="364680"/>
          </a:xfrm>
          <a:prstGeom prst="rect">
            <a:avLst/>
          </a:prstGeom>
        </p:spPr>
      </p:sp>
      <p:sp>
        <p:nvSpPr>
          <p:cNvPr id="11" name="PlaceHolder 5"/>
          <p:cNvSpPr>
            <a:spLocks noGrp="1"/>
          </p:cNvSpPr>
          <p:nvPr>
            <p:ph type="sldNum"/>
          </p:nvPr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fld id="{1131B111-D161-4161-A131-A17191811161}" type="slidenum">
              <a:rPr lang="en-US" sz="9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4"/>
    <p:sldLayoutId id="2147483652" r:id="rId5"/>
    <p:sldLayoutId id="2147483653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440" cy="899640"/>
          </a:xfrm>
          <a:prstGeom prst="rect">
            <a:avLst/>
          </a:prstGeom>
        </p:spPr>
      </p:pic>
      <p:pic>
        <p:nvPicPr>
          <p:cNvPr descr="" id="13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680" cy="1118880"/>
          </a:xfrm>
          <a:prstGeom prst="rect">
            <a:avLst/>
          </a:prstGeom>
        </p:spPr>
      </p:pic>
      <p:pic>
        <p:nvPicPr>
          <p:cNvPr descr="" id="14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6920" y="3927600"/>
            <a:ext cx="6333840" cy="1588680"/>
          </a:xfrm>
          <a:prstGeom prst="rect">
            <a:avLst/>
          </a:prstGeom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42920" y="4400280"/>
            <a:ext cx="5616360" cy="647640"/>
          </a:xfrm>
          <a:prstGeom prst="rect">
            <a:avLst/>
          </a:prstGeom>
        </p:spPr>
        <p:txBody>
          <a:bodyPr anchor="ctr"/>
          <a:p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formatKlicka här för att ändra format</a:t>
            </a:r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4600" y="44280"/>
            <a:ext cx="8794440" cy="899640"/>
          </a:xfrm>
          <a:prstGeom prst="rect">
            <a:avLst/>
          </a:prstGeom>
        </p:spPr>
      </p:pic>
      <p:pic>
        <p:nvPicPr>
          <p:cNvPr descr="" id="18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5738760"/>
            <a:ext cx="1399680" cy="1118880"/>
          </a:xfrm>
          <a:prstGeom prst="rect">
            <a:avLst/>
          </a:prstGeom>
        </p:spPr>
      </p:pic>
      <p:pic>
        <p:nvPicPr>
          <p:cNvPr descr="" id="19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9280" y="189000"/>
            <a:ext cx="2815920" cy="622080"/>
          </a:xfrm>
          <a:prstGeom prst="rect">
            <a:avLst/>
          </a:prstGeom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24000" y="404640"/>
            <a:ext cx="2591640" cy="215640"/>
          </a:xfrm>
          <a:prstGeom prst="rect">
            <a:avLst/>
          </a:prstGeom>
        </p:spPr>
        <p:txBody>
          <a:bodyPr anchor="ctr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formatKlicka här för att ändra format</a:t>
            </a:r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7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gif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5" Type="http://schemas.openxmlformats.org/officeDocument/2006/relationships/image" Target="../media/image45.wmf"/><Relationship Id="rId6" Type="http://schemas.openxmlformats.org/officeDocument/2006/relationships/image" Target="../media/image46.wmf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575640" y="2349000"/>
            <a:ext cx="8353080" cy="647640"/>
          </a:xfrm>
          <a:prstGeom prst="rect">
            <a:avLst/>
          </a:prstGeom>
        </p:spPr>
        <p:txBody>
          <a:bodyPr anchor="b"/>
          <a:p>
            <a:pPr algn="ctr"/>
            <a:r>
              <a:rPr lang="en-US" sz="3200">
                <a:solidFill>
                  <a:srgbClr val="00afdb"/>
                </a:solidFill>
                <a:latin typeface="Arial"/>
              </a:rPr>
              <a:t>Liquibase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575640" y="3033000"/>
            <a:ext cx="8353080" cy="647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1600">
                <a:solidFill>
                  <a:srgbClr val="00afdb"/>
                </a:solidFill>
              </a:rPr>
              <a:t>A database refactoring tool</a:t>
            </a:r>
            <a:endParaRPr/>
          </a:p>
        </p:txBody>
      </p:sp>
      <p:pic>
        <p:nvPicPr>
          <p:cNvPr descr="" id="29" name="Bildobjekt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30" name="CustomShape 3"/>
          <p:cNvSpPr/>
          <p:nvPr/>
        </p:nvSpPr>
        <p:spPr>
          <a:xfrm>
            <a:off x="2988000" y="3897000"/>
            <a:ext cx="3420000" cy="516600"/>
          </a:xfrm>
          <a:prstGeom prst="rect">
            <a:avLst/>
          </a:prstGeom>
          <a:solidFill>
            <a:srgbClr val="ff0096"/>
          </a:solidFill>
          <a:ln w="28440">
            <a:solidFill>
              <a:srgbClr val="ffffff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Rikard Wigforss, HiQ</a:t>
            </a:r>
            <a:endParaRPr/>
          </a:p>
          <a:p>
            <a:pPr algn="ctr"/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Joel Andersson, HiQ</a:t>
            </a:r>
            <a:endParaRPr/>
          </a:p>
        </p:txBody>
      </p:sp>
      <p:sp>
        <p:nvSpPr>
          <p:cNvPr id="31" name="CustomShape 4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Liquibase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Schema First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457200" y="1371600"/>
            <a:ext cx="5091120" cy="22791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000">
                <a:latin typeface="Courier New"/>
              </a:rPr>
              <a:t>mysql&gt; select * from pet;</a:t>
            </a:r>
            <a:endParaRPr/>
          </a:p>
          <a:p>
            <a:r>
              <a:rPr lang="en-US" sz="1000">
                <a:latin typeface="Courier New"/>
              </a:rPr>
              <a:t>+----------+--------+---------+------+------------+------------+</a:t>
            </a:r>
            <a:endParaRPr/>
          </a:p>
          <a:p>
            <a:r>
              <a:rPr lang="en-US" sz="1000">
                <a:latin typeface="Courier New"/>
              </a:rPr>
              <a:t>| name     | owner  | species | sex  | birth      | death      |</a:t>
            </a:r>
            <a:endParaRPr/>
          </a:p>
          <a:p>
            <a:r>
              <a:rPr lang="en-US" sz="1000">
                <a:latin typeface="Courier New"/>
              </a:rPr>
              <a:t>+----------+--------+---------+------+------------+------------+</a:t>
            </a:r>
            <a:endParaRPr/>
          </a:p>
          <a:p>
            <a:r>
              <a:rPr lang="en-US" sz="1000">
                <a:latin typeface="Courier New"/>
              </a:rPr>
              <a:t>| Fluffy   | Harold | cat     | f    | 1993-02-04 | NULL       |</a:t>
            </a:r>
            <a:endParaRPr/>
          </a:p>
          <a:p>
            <a:r>
              <a:rPr lang="en-US" sz="1000">
                <a:latin typeface="Courier New"/>
              </a:rPr>
              <a:t>| Claws    | Gwen   | cat     | m    | 1994-03-17 | NULL       |</a:t>
            </a:r>
            <a:endParaRPr/>
          </a:p>
          <a:p>
            <a:r>
              <a:rPr lang="en-US" sz="1000">
                <a:latin typeface="Courier New"/>
              </a:rPr>
              <a:t>| Buffy    | Harold | dog     | f    | 1989-05-13 | NULL       |</a:t>
            </a:r>
            <a:endParaRPr/>
          </a:p>
          <a:p>
            <a:r>
              <a:rPr lang="en-US" sz="1000">
                <a:latin typeface="Courier New"/>
              </a:rPr>
              <a:t>| Fang     | Benny  | dog     | m    | 1990-08-27 | NULL       |</a:t>
            </a:r>
            <a:endParaRPr/>
          </a:p>
          <a:p>
            <a:r>
              <a:rPr lang="en-US" sz="1000">
                <a:latin typeface="Courier New"/>
              </a:rPr>
              <a:t>| Bowser   | Diane  | dog     | m    | 1979-08-31 | 1995-07-29 |</a:t>
            </a:r>
            <a:endParaRPr/>
          </a:p>
          <a:p>
            <a:r>
              <a:rPr lang="en-US" sz="1000">
                <a:latin typeface="Courier New"/>
              </a:rPr>
              <a:t>| Chirpy   | Gwen   | bird    | f    | 1998-09-11 | NULL       |</a:t>
            </a:r>
            <a:endParaRPr/>
          </a:p>
          <a:p>
            <a:r>
              <a:rPr lang="en-US" sz="1000">
                <a:latin typeface="Courier New"/>
              </a:rPr>
              <a:t>| Whistler | Gwen   | bird    | NULL | 1997-12-09 | NULL       |</a:t>
            </a:r>
            <a:endParaRPr/>
          </a:p>
          <a:p>
            <a:r>
              <a:rPr lang="en-US" sz="1000">
                <a:latin typeface="Courier New"/>
              </a:rPr>
              <a:t>| Slim     | Benny  | snake   | m    | 1996-04-29 | NULL       |</a:t>
            </a:r>
            <a:endParaRPr/>
          </a:p>
          <a:p>
            <a:r>
              <a:rPr lang="en-US" sz="1000">
                <a:latin typeface="Courier New"/>
              </a:rPr>
              <a:t>| Puffball | Diane  | hamster | f    | 1999-03-30 | NULL       |</a:t>
            </a:r>
            <a:endParaRPr/>
          </a:p>
          <a:p>
            <a:r>
              <a:rPr lang="en-US" sz="1000">
                <a:latin typeface="Courier New"/>
              </a:rPr>
              <a:t>+----------+--------+---------+------+------------+------------+</a:t>
            </a:r>
            <a:endParaRPr/>
          </a:p>
          <a:p>
            <a:r>
              <a:rPr lang="en-US" sz="1000">
                <a:latin typeface="Courier New"/>
              </a:rPr>
              <a:t>9 rows in set (0.00 sec)</a:t>
            </a:r>
            <a:endParaRPr/>
          </a:p>
          <a:p>
            <a:endParaRPr/>
          </a:p>
        </p:txBody>
      </p:sp>
      <p:sp>
        <p:nvSpPr>
          <p:cNvPr id="69" name="TextShape 3"/>
          <p:cNvSpPr txBox="1"/>
          <p:nvPr/>
        </p:nvSpPr>
        <p:spPr>
          <a:xfrm>
            <a:off x="385200" y="3657600"/>
            <a:ext cx="6930000" cy="2382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000">
                <a:latin typeface="Courier New"/>
              </a:rPr>
              <a:t>mysql&gt; select * from event;</a:t>
            </a:r>
            <a:endParaRPr/>
          </a:p>
          <a:p>
            <a:r>
              <a:rPr lang="en-US" sz="1000">
                <a:latin typeface="Courier New"/>
              </a:rPr>
              <a:t>+----------+------------+----------+-----------------------------+</a:t>
            </a:r>
            <a:endParaRPr/>
          </a:p>
          <a:p>
            <a:r>
              <a:rPr lang="en-US" sz="1000">
                <a:latin typeface="Courier New"/>
              </a:rPr>
              <a:t>| name     | date       | type     | remark                      |</a:t>
            </a:r>
            <a:endParaRPr/>
          </a:p>
          <a:p>
            <a:r>
              <a:rPr lang="en-US" sz="1000">
                <a:latin typeface="Courier New"/>
              </a:rPr>
              <a:t>+----------+------------+----------+-----------------------------+</a:t>
            </a:r>
            <a:endParaRPr/>
          </a:p>
          <a:p>
            <a:r>
              <a:rPr lang="en-US" sz="1000">
                <a:latin typeface="Courier New"/>
              </a:rPr>
              <a:t>| Fluffy   | 1995-05-15 | litter   | 4 kittens, 3 female, 1 male |</a:t>
            </a:r>
            <a:endParaRPr/>
          </a:p>
          <a:p>
            <a:r>
              <a:rPr lang="en-US" sz="1000">
                <a:latin typeface="Courier New"/>
              </a:rPr>
              <a:t>| Buffy    | 1993-06-23 | litter   | 5 puppies, 2 female, 3 male |</a:t>
            </a:r>
            <a:endParaRPr/>
          </a:p>
          <a:p>
            <a:r>
              <a:rPr lang="en-US" sz="1000">
                <a:latin typeface="Courier New"/>
              </a:rPr>
              <a:t>| Buffy    | 1994-06-19 | litter   | 3 puppies, 3 female         |</a:t>
            </a:r>
            <a:endParaRPr/>
          </a:p>
          <a:p>
            <a:r>
              <a:rPr lang="en-US" sz="1000">
                <a:latin typeface="Courier New"/>
              </a:rPr>
              <a:t>| Chirpy   | 1999-03-21 | vet      | needed beak straightened    |</a:t>
            </a:r>
            <a:endParaRPr/>
          </a:p>
          <a:p>
            <a:r>
              <a:rPr lang="en-US" sz="1000">
                <a:latin typeface="Courier New"/>
              </a:rPr>
              <a:t>| Slim     | 1997-08-03 | vet      | broken rib                  |</a:t>
            </a:r>
            <a:endParaRPr/>
          </a:p>
          <a:p>
            <a:r>
              <a:rPr lang="en-US" sz="1000">
                <a:latin typeface="Courier New"/>
              </a:rPr>
              <a:t>| Bowser   | 1991-10-12 | kennel   | NULL                        |</a:t>
            </a:r>
            <a:endParaRPr/>
          </a:p>
          <a:p>
            <a:r>
              <a:rPr lang="en-US" sz="1000">
                <a:latin typeface="Courier New"/>
              </a:rPr>
              <a:t>| Fang     | 1991-10-12 | kennel   | NULL                        |</a:t>
            </a:r>
            <a:endParaRPr/>
          </a:p>
          <a:p>
            <a:r>
              <a:rPr lang="en-US" sz="1000">
                <a:latin typeface="Courier New"/>
              </a:rPr>
              <a:t>| Fang     | 1998-08-28 | birthday | Gave him a new chew toy     |</a:t>
            </a:r>
            <a:endParaRPr/>
          </a:p>
          <a:p>
            <a:r>
              <a:rPr lang="en-US" sz="1000">
                <a:latin typeface="Courier New"/>
              </a:rPr>
              <a:t>| Claws    | 1998-03-17 | birthday | Gave him a new flea collar  |</a:t>
            </a:r>
            <a:endParaRPr/>
          </a:p>
          <a:p>
            <a:r>
              <a:rPr lang="en-US" sz="1000">
                <a:latin typeface="Courier New"/>
              </a:rPr>
              <a:t>| Whistler | 1998-12-09 | birthday | First birthday              |</a:t>
            </a:r>
            <a:endParaRPr/>
          </a:p>
          <a:p>
            <a:r>
              <a:rPr lang="en-US" sz="1000">
                <a:latin typeface="Courier New"/>
              </a:rPr>
              <a:t>+----------+------------+----------+-----------------------------+</a:t>
            </a:r>
            <a:endParaRPr/>
          </a:p>
          <a:p>
            <a:r>
              <a:rPr lang="en-US" sz="1000">
                <a:latin typeface="Courier New"/>
              </a:rPr>
              <a:t>10 rows in set (0.00 sec)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Generate Change Log</a:t>
            </a:r>
            <a:endParaRPr/>
          </a:p>
        </p:txBody>
      </p:sp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1777320"/>
            <a:ext cx="3429000" cy="2566080"/>
          </a:xfrm>
          <a:prstGeom prst="rect">
            <a:avLst/>
          </a:prstGeom>
        </p:spPr>
      </p:pic>
      <p:sp>
        <p:nvSpPr>
          <p:cNvPr id="72" name="TextShape 2"/>
          <p:cNvSpPr txBox="1"/>
          <p:nvPr/>
        </p:nvSpPr>
        <p:spPr>
          <a:xfrm>
            <a:off x="428760" y="1828800"/>
            <a:ext cx="4143240" cy="11264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java -jar liquibase.jar            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--driver=com.mysql.jdbc.Driver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--classpath=mysql-jdbc-connector.jar         \</a:t>
            </a:r>
            <a:endParaRPr/>
          </a:p>
          <a:p>
            <a:r>
              <a:rPr lang="en-US"/>
              <a:t>      </a:t>
            </a:r>
            <a:r>
              <a:rPr lang="en-US"/>
              <a:t>--url="jdbc:mysql://localhost/menagerie"     \</a:t>
            </a:r>
            <a:endParaRPr/>
          </a:p>
          <a:p>
            <a:r>
              <a:rPr lang="en-US"/>
              <a:t>      </a:t>
            </a:r>
            <a:r>
              <a:rPr lang="en-US"/>
              <a:t>--username=menagerie         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--password=menagerie         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generateChangeLog</a:t>
            </a:r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428760" y="3230640"/>
            <a:ext cx="4143240" cy="1569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java -jar liquibase.jar            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--driver=com.mysql.jdbc.Driver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--classpath=mysql-jdbc-connector.jar         \</a:t>
            </a:r>
            <a:endParaRPr/>
          </a:p>
          <a:p>
            <a:r>
              <a:rPr lang="en-US"/>
              <a:t>      </a:t>
            </a:r>
            <a:r>
              <a:rPr lang="en-US"/>
              <a:t>--url="jdbc:mysql://localhost/menagerie"     \</a:t>
            </a:r>
            <a:endParaRPr/>
          </a:p>
          <a:p>
            <a:r>
              <a:rPr b="1" lang="en-US"/>
              <a:t>      </a:t>
            </a:r>
            <a:r>
              <a:rPr b="1" lang="en-US"/>
              <a:t>--changeLogFile=changelog.xml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--username=menagerie         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--password=menagerie                         \</a:t>
            </a:r>
            <a:endParaRPr/>
          </a:p>
          <a:p>
            <a:r>
              <a:rPr b="1" lang="en-US"/>
              <a:t>      </a:t>
            </a:r>
            <a:r>
              <a:rPr b="1" lang="en-US"/>
              <a:t>--diffTypes=data                             \</a:t>
            </a:r>
            <a:endParaRPr/>
          </a:p>
          <a:p>
            <a:r>
              <a:rPr b="1" lang="en-US"/>
              <a:t>      </a:t>
            </a:r>
            <a:r>
              <a:rPr b="1" lang="en-US"/>
              <a:t>--dataOutputDirectory=data                   \</a:t>
            </a:r>
            <a:endParaRPr/>
          </a:p>
          <a:p>
            <a:r>
              <a:rPr lang="en-US"/>
              <a:t>      </a:t>
            </a:r>
            <a:r>
              <a:rPr lang="en-US"/>
              <a:t>generateChangeLog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Change Sets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200">
                <a:solidFill>
                  <a:srgbClr val="000000"/>
                </a:solidFill>
                <a:latin typeface="Courier New"/>
              </a:rPr>
              <a:t>A change set contains a list of changes to execute and an unique identifier consisting of the id and author attributes as well as the filename in the change set is defined.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DB-100.xml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changeSet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id=”DB-100:1” author=”joel”&gt;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comment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&gt;Create user table&lt;/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comment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createTable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 name=”users”&gt;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&lt;column name=”name” type=”VARCHAR”/&gt;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&lt;/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createTable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&lt;/</a:t>
            </a:r>
            <a:r>
              <a:rPr b="1" lang="en-US" sz="1200">
                <a:solidFill>
                  <a:srgbClr val="000000"/>
                </a:solidFill>
                <a:latin typeface="Courier New"/>
              </a:rPr>
              <a:t>changeSet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&gt;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Courier New"/>
              </a:rPr>
              <a:t>Change sets are normally executed as a single transaction, but some operations may be auto-comitting in some implementations (eg. DDL statements in Oracle).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Refactorings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395280" y="1341360"/>
            <a:ext cx="2347920" cy="483084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/>
              <a:t>Structural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Add Column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Rename Column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Modify Column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Column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Alter Sequence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Create Table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Rename Table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Table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Create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Rename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Merge Columns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Create Stored Procedure</a:t>
            </a:r>
            <a:endParaRPr/>
          </a:p>
          <a:p>
            <a:endParaRPr/>
          </a:p>
          <a:p>
            <a:r>
              <a:rPr b="1" lang="en-US"/>
              <a:t>Data Quality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 Lookup Table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 Not-Null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Remove Not-Null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 Unique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Unique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Create Sequence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Sequence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 Auto-Increment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 Default Value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Default Value</a:t>
            </a:r>
            <a:endParaRPr/>
          </a:p>
          <a:p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2971800" y="1371600"/>
            <a:ext cx="2743200" cy="480060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/>
              <a:t>Referential Integrity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 Foreign Key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Foreign Key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All Foreign Key Constraints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Add Primary Key Constraint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Primary Key Constraint</a:t>
            </a:r>
            <a:endParaRPr/>
          </a:p>
          <a:p>
            <a:endParaRPr/>
          </a:p>
          <a:p>
            <a:r>
              <a:rPr b="1" lang="en-US"/>
              <a:t>Non-Refactoring Transformations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Insert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Load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Load Update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Update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Delete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Tag 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Stop</a:t>
            </a:r>
            <a:endParaRPr/>
          </a:p>
          <a:p>
            <a:endParaRPr/>
          </a:p>
          <a:p>
            <a:r>
              <a:rPr b="1" lang="en-US"/>
              <a:t>Architectural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Create Index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Drop Index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79" name="TextShape 4"/>
          <p:cNvSpPr txBox="1"/>
          <p:nvPr/>
        </p:nvSpPr>
        <p:spPr>
          <a:xfrm>
            <a:off x="5715000" y="1371600"/>
            <a:ext cx="2743200" cy="480060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/>
              <a:t>Custom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Modifying Generated 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Custom 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Custom SQL File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Custom Refactoring 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Execute Shell Command</a:t>
            </a:r>
            <a:endParaRPr/>
          </a:p>
          <a:p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update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updateSQL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tag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rollback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rollbackSQL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export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diff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A181A100-C1B1-4171-9121-91A141C171C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82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83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Commands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diff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 sz="1000"/>
              <a:t>Currently, LiquiBase runs the following comparisons: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Version Differences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tables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views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columns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primary keys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unique constraints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foreign Keys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sequences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Missing/unexpected indexes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Column definition differences (data type, auto-increment, etc.)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View definition differences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Data differences (limited), not checked by default</a:t>
            </a:r>
            <a:endParaRPr/>
          </a:p>
          <a:p>
            <a:endParaRPr/>
          </a:p>
          <a:p>
            <a:r>
              <a:rPr b="1" lang="en-US" sz="1000"/>
              <a:t>It does not (currently) check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Non-foreign key constraints (check, etc)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Stored Procedures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00"/>
              <a:t>Data type length</a:t>
            </a:r>
            <a:endParaRPr/>
          </a:p>
          <a:p>
            <a:endParaRPr/>
          </a:p>
          <a:p>
            <a:r>
              <a:rPr b="1" lang="en-US" sz="1000"/>
              <a:t>LiquiBase can diff different database types, but the results may be skewed due to differences in case and data types.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Running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418840" y="2810880"/>
            <a:ext cx="4371840" cy="12744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java -jar liquibase.jar \</a:t>
            </a:r>
            <a:endParaRPr/>
          </a:p>
          <a:p>
            <a:r>
              <a:rPr lang="en-US"/>
              <a:t>      </a:t>
            </a:r>
            <a:r>
              <a:rPr lang="en-US"/>
              <a:t>--driver=oracle.jdbc.OracleDriver \</a:t>
            </a:r>
            <a:endParaRPr/>
          </a:p>
          <a:p>
            <a:r>
              <a:rPr lang="en-US"/>
              <a:t>      </a:t>
            </a:r>
            <a:r>
              <a:rPr lang="en-US"/>
              <a:t>--classpath=\path\to\classes:jdbcdriver.jar \</a:t>
            </a:r>
            <a:endParaRPr/>
          </a:p>
          <a:p>
            <a:r>
              <a:rPr lang="en-US"/>
              <a:t>      </a:t>
            </a:r>
            <a:r>
              <a:rPr lang="en-US"/>
              <a:t>--changeLogFile=com/example/db.changelog.xml \</a:t>
            </a:r>
            <a:endParaRPr/>
          </a:p>
          <a:p>
            <a:r>
              <a:rPr lang="en-US"/>
              <a:t>      </a:t>
            </a:r>
            <a:r>
              <a:rPr lang="en-US"/>
              <a:t>--url="jdbc:oracle:thin:@localhost:1521:oracle" \</a:t>
            </a:r>
            <a:endParaRPr/>
          </a:p>
          <a:p>
            <a:r>
              <a:rPr lang="en-US"/>
              <a:t>      </a:t>
            </a:r>
            <a:r>
              <a:rPr lang="en-US"/>
              <a:t>--username=scott \</a:t>
            </a:r>
            <a:endParaRPr/>
          </a:p>
          <a:p>
            <a:r>
              <a:rPr lang="en-US"/>
              <a:t>      </a:t>
            </a:r>
            <a:r>
              <a:rPr lang="en-US"/>
              <a:t>--password=tiger \</a:t>
            </a:r>
            <a:endParaRPr/>
          </a:p>
          <a:p>
            <a:r>
              <a:rPr lang="en-US"/>
              <a:t>      </a:t>
            </a:r>
            <a:r>
              <a:rPr lang="en-US"/>
              <a:t>update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Applying Changes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Each change set has a unique identifier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Applied changes are stored in a databasechangelog table.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Liquibase reads the changes in the changelog sequentially, checks if the change has been run and executes it if it has not.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3520800" y="3319920"/>
            <a:ext cx="2167920" cy="256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databasechangelog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databasechangelog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rollback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b="1" lang="en-US"/>
              <a:t>rollbackCount[SQL]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Rollbacks the given number of changes either directly to the database, or outputting the SQL for review.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rollbackToDate[SQL]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Rollbacks the database to the state it was at the given date/time (yyyy-mm-dd hh:mm:ss).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rollback[SQL] &lt;tag&gt;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Rollbacks the database to the state it was when the &lt;tag&gt; was applied.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futureRollbackSQL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Outputs the SQL required to rollback the database to the current state after the changes in the changelog has been applied.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US"/>
              <a:t>updateTestingRollback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Updates the database with the changes in the changelog, then rolls them back, before applying them again.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Problem description and motivation for database refactoring tools.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A real life story from a product company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Database refactoring tools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Liquibase introduction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DEMO 1: Install database automatically with Liquibase.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Change Log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Change Sets and Liquibase tags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Liquibase commands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DEMO 2: Liquibase commands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Best practices and experiences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Testing with Liquibase</a:t>
            </a:r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Integrations</a:t>
            </a:r>
            <a:endParaRPr/>
          </a:p>
          <a:p>
            <a:endParaRPr/>
          </a:p>
          <a:p>
            <a:r>
              <a:rPr lang="en-US" sz="1300">
                <a:solidFill>
                  <a:srgbClr val="000000"/>
                </a:solidFill>
                <a:latin typeface="Arial"/>
              </a:rPr>
              <a:t>DEMO 3: Run maven plugin to upgrade database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3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01B151A1-7141-41A1-B121-91A1D1C15101}" type="slidenum"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4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35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Agenda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42920" y="4400280"/>
            <a:ext cx="5616360" cy="647640"/>
          </a:xfrm>
          <a:prstGeom prst="rect">
            <a:avLst/>
          </a:prstGeom>
        </p:spPr>
        <p:txBody>
          <a:bodyPr anchor="ctr"/>
          <a:p>
            <a:r>
              <a:rPr lang="en-US" sz="2400">
                <a:solidFill>
                  <a:srgbClr val="000000"/>
                </a:solidFill>
                <a:latin typeface="Arial"/>
              </a:rPr>
              <a:t>Upgrade a database…</a:t>
            </a:r>
            <a:endParaRPr/>
          </a:p>
        </p:txBody>
      </p:sp>
      <p:pic>
        <p:nvPicPr>
          <p:cNvPr descr="" id="95" name="Bildobjekt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96" name="CustomShape 2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  <p:pic>
        <p:nvPicPr>
          <p:cNvPr descr="" id="9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8000" y="2061000"/>
            <a:ext cx="1547640" cy="154332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DDL (structure) and Data in different change log files.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Always create Rollback scripts.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Always use the comment tag and write whatever you would do with normal a commit comment.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Decide upon an ID strategy and communicate it well.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Make sure reference to an issue number ends up in the comment or the ID.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Always tag your database after an upgrade with version number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Treat your liquibase scripts as any other software artifacts. In java that would be creating a as a maven artifact as a jar file with the scripts. It will then be released together with the software.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When creating DDL keep on item per changeSet in order to be able rollback successfully.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Avoid vendor specific changessets if possible, when using &lt;sql&gt;&lt;/sql&gt; use ANSI SQL.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Use database neutral data types when possible.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When introducing Liquibase be sure to set the standards in your first scripts, other will use your scripts as a template!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When switching from hibernate generate DDL to Liquibase and switching hibernate to validate, some databases has poor dialects that needs to be patched, especially Numeric / Decimal problem.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31113111-5131-41C1-B101-21C15181910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100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101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Best Practices and Experiences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Databases can be upgraded (with maven plugin) in an CI envrionment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Unit test can be written to run liquibase at build, on local developer environment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Liquibase can be integrated into existing DAO unit tests, for example unitils.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E1F13121-11E1-4100-81D1-51916121310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104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105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Testing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Maven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Ant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Spring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Grails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81E1E101-4181-4171-A131-11C18121318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108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109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Integration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42920" y="4400280"/>
            <a:ext cx="5616360" cy="647640"/>
          </a:xfrm>
          <a:prstGeom prst="rect">
            <a:avLst/>
          </a:prstGeom>
        </p:spPr>
        <p:txBody>
          <a:bodyPr anchor="ctr"/>
          <a:p>
            <a:r>
              <a:rPr lang="en-US" sz="2400">
                <a:solidFill>
                  <a:srgbClr val="000000"/>
                </a:solidFill>
                <a:latin typeface="Arial"/>
              </a:rPr>
              <a:t>Let maven do it…</a:t>
            </a:r>
            <a:endParaRPr/>
          </a:p>
        </p:txBody>
      </p:sp>
      <p:pic>
        <p:nvPicPr>
          <p:cNvPr descr="" id="111" name="Bildobjekt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112" name="CustomShape 2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  <p:pic>
        <p:nvPicPr>
          <p:cNvPr descr="" id="11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000" y="1917000"/>
            <a:ext cx="863640" cy="199512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24000" y="404640"/>
            <a:ext cx="2591640" cy="215640"/>
          </a:xfrm>
          <a:prstGeom prst="rect">
            <a:avLst/>
          </a:prstGeom>
        </p:spPr>
        <p:txBody>
          <a:bodyPr anchor="ctr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Application areas</a:t>
            </a:r>
            <a:endParaRPr/>
          </a:p>
        </p:txBody>
      </p:sp>
      <p:pic>
        <p:nvPicPr>
          <p:cNvPr descr="" id="11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5280" y="3828960"/>
            <a:ext cx="2064960" cy="1831680"/>
          </a:xfrm>
          <a:prstGeom prst="rect">
            <a:avLst/>
          </a:prstGeom>
        </p:spPr>
      </p:pic>
      <p:pic>
        <p:nvPicPr>
          <p:cNvPr descr="" id="11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280" y="1341360"/>
            <a:ext cx="1831680" cy="1831680"/>
          </a:xfrm>
          <a:prstGeom prst="rect">
            <a:avLst/>
          </a:prstGeom>
        </p:spPr>
      </p:pic>
      <p:pic>
        <p:nvPicPr>
          <p:cNvPr descr="" id="11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73880" y="1341360"/>
            <a:ext cx="1842840" cy="1831680"/>
          </a:xfrm>
          <a:prstGeom prst="rect">
            <a:avLst/>
          </a:prstGeom>
        </p:spPr>
      </p:pic>
      <p:pic>
        <p:nvPicPr>
          <p:cNvPr descr="" id="11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16640" y="3681360"/>
            <a:ext cx="1899720" cy="1979280"/>
          </a:xfrm>
          <a:prstGeom prst="rect">
            <a:avLst/>
          </a:prstGeom>
        </p:spPr>
      </p:pic>
      <p:pic>
        <p:nvPicPr>
          <p:cNvPr descr="" id="11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363840" y="2584440"/>
            <a:ext cx="1983960" cy="183168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24000" y="404640"/>
            <a:ext cx="2591640" cy="215640"/>
          </a:xfrm>
          <a:prstGeom prst="rect">
            <a:avLst/>
          </a:prstGeom>
        </p:spPr>
        <p:txBody>
          <a:bodyPr anchor="ctr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Industries</a:t>
            </a:r>
            <a:endParaRPr/>
          </a:p>
        </p:txBody>
      </p:sp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09920" y="1565280"/>
            <a:ext cx="1474560" cy="1510920"/>
          </a:xfrm>
          <a:prstGeom prst="rect">
            <a:avLst/>
          </a:prstGeom>
        </p:spPr>
      </p:pic>
      <p:pic>
        <p:nvPicPr>
          <p:cNvPr descr="" id="12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94320" y="1535040"/>
            <a:ext cx="1533240" cy="1569600"/>
          </a:xfrm>
          <a:prstGeom prst="rect">
            <a:avLst/>
          </a:prstGeom>
        </p:spPr>
      </p:pic>
      <p:pic>
        <p:nvPicPr>
          <p:cNvPr descr="" id="12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280" y="1581120"/>
            <a:ext cx="1504440" cy="1477440"/>
          </a:xfrm>
          <a:prstGeom prst="rect">
            <a:avLst/>
          </a:prstGeom>
        </p:spPr>
      </p:pic>
      <p:pic>
        <p:nvPicPr>
          <p:cNvPr descr="" id="124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95280" y="3860640"/>
            <a:ext cx="1423800" cy="1580760"/>
          </a:xfrm>
          <a:prstGeom prst="rect">
            <a:avLst/>
          </a:prstGeom>
        </p:spPr>
      </p:pic>
      <p:pic>
        <p:nvPicPr>
          <p:cNvPr descr="" id="125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360520" y="3940200"/>
            <a:ext cx="1577520" cy="1423800"/>
          </a:xfrm>
          <a:prstGeom prst="rect">
            <a:avLst/>
          </a:prstGeom>
        </p:spPr>
      </p:pic>
      <p:pic>
        <p:nvPicPr>
          <p:cNvPr descr="" id="126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4478400" y="3940200"/>
            <a:ext cx="1717200" cy="1423800"/>
          </a:xfrm>
          <a:prstGeom prst="rect">
            <a:avLst/>
          </a:prstGeom>
        </p:spPr>
      </p:pic>
      <p:pic>
        <p:nvPicPr>
          <p:cNvPr descr="" id="127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6737400" y="1522440"/>
            <a:ext cx="1579320" cy="1595160"/>
          </a:xfrm>
          <a:prstGeom prst="rect">
            <a:avLst/>
          </a:prstGeom>
        </p:spPr>
      </p:pic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24000" y="404640"/>
            <a:ext cx="2591640" cy="215640"/>
          </a:xfrm>
          <a:prstGeom prst="rect">
            <a:avLst/>
          </a:prstGeom>
        </p:spPr>
        <p:txBody>
          <a:bodyPr anchor="ctr"/>
          <a:p>
            <a:r>
              <a:rPr lang="en-US" sz="1100">
                <a:solidFill>
                  <a:srgbClr val="000000"/>
                </a:solidFill>
                <a:latin typeface="Arial"/>
                <a:ea typeface="ＭＳ Ｐゴシック"/>
              </a:rPr>
              <a:t>HiCons</a:t>
            </a:r>
            <a:endParaRPr/>
          </a:p>
        </p:txBody>
      </p:sp>
      <p:pic>
        <p:nvPicPr>
          <p:cNvPr descr="" id="12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2640" y="3917880"/>
            <a:ext cx="707760" cy="1634760"/>
          </a:xfrm>
          <a:prstGeom prst="rect">
            <a:avLst/>
          </a:prstGeom>
        </p:spPr>
      </p:pic>
      <p:pic>
        <p:nvPicPr>
          <p:cNvPr descr="" id="1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560" y="1541520"/>
            <a:ext cx="2288880" cy="1294920"/>
          </a:xfrm>
          <a:prstGeom prst="rect">
            <a:avLst/>
          </a:prstGeom>
        </p:spPr>
      </p:pic>
      <p:pic>
        <p:nvPicPr>
          <p:cNvPr descr="" id="131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00600" y="4000680"/>
            <a:ext cx="1342800" cy="1469520"/>
          </a:xfrm>
          <a:prstGeom prst="rect">
            <a:avLst/>
          </a:prstGeom>
        </p:spPr>
      </p:pic>
      <p:pic>
        <p:nvPicPr>
          <p:cNvPr descr="" id="132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91480" y="1628640"/>
            <a:ext cx="1123560" cy="1120320"/>
          </a:xfrm>
          <a:prstGeom prst="rect">
            <a:avLst/>
          </a:prstGeom>
        </p:spPr>
      </p:pic>
      <p:pic>
        <p:nvPicPr>
          <p:cNvPr descr="" id="133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062000" y="1341360"/>
            <a:ext cx="1949040" cy="1695240"/>
          </a:xfrm>
          <a:prstGeom prst="rect">
            <a:avLst/>
          </a:prstGeom>
        </p:spPr>
      </p:pic>
      <p:pic>
        <p:nvPicPr>
          <p:cNvPr descr="" id="134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89800" y="3809880"/>
            <a:ext cx="1726920" cy="1850760"/>
          </a:xfrm>
          <a:prstGeom prst="rect">
            <a:avLst/>
          </a:prstGeom>
        </p:spPr>
      </p:pic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State of the 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What changes as been applied when?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To which version of the software does the database comply to?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State of the migration SQL scripts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Do the scripts actually going to work?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Traceability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Who wrote a particular script?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Why was a particular script created?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Multiple version upgrade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How do I upgrade from 1.5 to 2.4?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Automation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How can integrate the upgrade into a release / build process?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Multiple database vendor support.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Do I need to create scripts for each database vendor the software supports?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7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213191B1-E1D1-4131-91D1-01C151C1E101}" type="slidenum"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38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39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The Problem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503640" y="5229360"/>
            <a:ext cx="3780000" cy="303480"/>
          </a:xfrm>
          <a:prstGeom prst="rect">
            <a:avLst/>
          </a:prstGeom>
          <a:solidFill>
            <a:srgbClr val="ff0096"/>
          </a:solidFill>
          <a:ln w="28440">
            <a:solidFill>
              <a:srgbClr val="ffffff"/>
            </a:solidFill>
            <a:miter/>
          </a:ln>
        </p:spPr>
        <p:txBody>
          <a:bodyPr bIns="45000" lIns="90000" rIns="90000" tIns="45000"/>
          <a:p>
            <a:pPr algn="ctr"/>
            <a:r>
              <a:rPr lang="en-US" sz="1400">
                <a:solidFill>
                  <a:srgbClr val="ffffff"/>
                </a:solidFill>
                <a:latin typeface="Arial"/>
                <a:ea typeface="ＭＳ Ｐゴシック"/>
              </a:rPr>
              <a:t>To solve these problems you need a tool!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The database upgrade SQL scripts where kept on a file share, which developer would edit and save on the file share (on for each module).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No traceability at all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Very cumbersome to do a multiple version upgrade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Most upgrade script did not work the first time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Changes (corrections) did not always go back to the script of the file share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Find the previous version by ordering restore from the backup tapes!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The Scripts where moved into subversion.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Version handling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Author and change traceability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 database change system was written in-house to deal with some of the problems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Author traceability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Locking of released changes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Multiple version upgrades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ChangeLog in database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Liquibase was introduced and integrated into the build / release processes..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5161F1F1-3151-4101-A1D1-A1C1F1814171}" type="slidenum"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43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44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A Product Company Story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Liquibase (+active, github)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DBMaintainer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Flyway 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Arial"/>
              </a:rPr>
              <a:t>(+simple, -linear schema version, -branching and merging, -implicit ordering, -no rollback)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Dbdeploy (last update 2011/4)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MigrateDB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D1519101-3191-4161-A141-F1F19111C151}" type="slidenum">
              <a:rPr lang="en-US" sz="900">
                <a:solidFill>
                  <a:srgbClr val="8429a2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47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48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Database Refactoring Tools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395280" y="3393000"/>
            <a:ext cx="7921440" cy="2411640"/>
          </a:xfrm>
          <a:prstGeom prst="rect">
            <a:avLst/>
          </a:prstGeom>
        </p:spPr>
        <p:txBody>
          <a:bodyPr/>
          <a:p>
            <a:pPr>
              <a:buSzPct val="450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Upgrade database DDL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Integration with Ant / Maven</a:t>
            </a:r>
            <a:endParaRPr/>
          </a:p>
          <a:p>
            <a:endParaRPr/>
          </a:p>
        </p:txBody>
      </p:sp>
      <p:sp>
        <p:nvSpPr>
          <p:cNvPr id="50" name="CustomShape 5"/>
          <p:cNvSpPr/>
          <p:nvPr/>
        </p:nvSpPr>
        <p:spPr>
          <a:xfrm>
            <a:off x="431640" y="2817000"/>
            <a:ext cx="7921440" cy="539640"/>
          </a:xfrm>
          <a:prstGeom prst="rect">
            <a:avLst/>
          </a:prstGeom>
        </p:spPr>
        <p:txBody>
          <a:bodyPr/>
          <a:p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Typical Features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95280" y="331920"/>
            <a:ext cx="7921440" cy="433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Liquibase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395280" y="1341360"/>
            <a:ext cx="7921440" cy="41450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200"/>
              <a:t>Liquibase is an open source, database-independent library for </a:t>
            </a:r>
            <a:r>
              <a:rPr b="1" lang="en-US" sz="2200"/>
              <a:t>tracking</a:t>
            </a:r>
            <a:r>
              <a:rPr lang="en-US" sz="2200"/>
              <a:t>, managing and </a:t>
            </a:r>
            <a:r>
              <a:rPr b="1" lang="en-US" sz="2200"/>
              <a:t>applying database changes</a:t>
            </a:r>
            <a:r>
              <a:rPr lang="en-US" sz="2200"/>
              <a:t>.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95280" y="3249000"/>
            <a:ext cx="7921440" cy="241164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XML based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Vendor neutral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Checksum check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Variable substitution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Profiles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Pre and Post conditions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91912101-0181-4171-81A1-61B141C1C1F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55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56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Liquibase Introduction</a:t>
            </a:r>
            <a:endParaRPr/>
          </a:p>
        </p:txBody>
      </p:sp>
      <p:sp>
        <p:nvSpPr>
          <p:cNvPr id="57" name="CustomShape 4"/>
          <p:cNvSpPr/>
          <p:nvPr/>
        </p:nvSpPr>
        <p:spPr>
          <a:xfrm>
            <a:off x="395640" y="2817000"/>
            <a:ext cx="7921440" cy="539640"/>
          </a:xfrm>
          <a:prstGeom prst="rect">
            <a:avLst/>
          </a:prstGeom>
        </p:spPr>
        <p:txBody>
          <a:bodyPr/>
          <a:p>
            <a:r>
              <a:rPr b="1" lang="en-US">
                <a:solidFill>
                  <a:srgbClr val="000000"/>
                </a:solidFill>
                <a:latin typeface="Arial"/>
                <a:ea typeface="ＭＳ Ｐゴシック"/>
              </a:rPr>
              <a:t>Features</a:t>
            </a:r>
            <a:endParaRPr/>
          </a:p>
        </p:txBody>
      </p:sp>
      <p:sp>
        <p:nvSpPr>
          <p:cNvPr id="58" name="CustomShape 5"/>
          <p:cNvSpPr/>
          <p:nvPr/>
        </p:nvSpPr>
        <p:spPr>
          <a:xfrm>
            <a:off x="287640" y="1160640"/>
            <a:ext cx="7921440" cy="1151640"/>
          </a:xfrm>
          <a:prstGeom prst="rect">
            <a:avLst/>
          </a:prstGeom>
        </p:spPr>
        <p:txBody>
          <a:bodyPr/>
          <a:p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Java based command line tool.</a:t>
            </a:r>
            <a:endParaRPr/>
          </a:p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042920" y="4400280"/>
            <a:ext cx="5616360" cy="647640"/>
          </a:xfrm>
          <a:prstGeom prst="rect">
            <a:avLst/>
          </a:prstGeom>
        </p:spPr>
      </p:sp>
      <p:pic>
        <p:nvPicPr>
          <p:cNvPr descr="" id="60" name="Bildobjekt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61" name="CustomShape 2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  <p:pic>
        <p:nvPicPr>
          <p:cNvPr descr="" id="62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000" y="1772640"/>
            <a:ext cx="1726920" cy="18507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95280" y="1341360"/>
            <a:ext cx="7921440" cy="431928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Arial"/>
              </a:rPr>
              <a:t>Change Set XML files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&lt;changeSet&gt;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&lt;comment&gt;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&lt;rollback&gt;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DDL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&lt;createTable&gt;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&lt;createView&gt;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&lt;createIndex&gt;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&lt;addForeignKeyConstraint&gt;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Drop…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DML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&lt;insert&gt;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&lt;update&gt;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&lt;delete&gt;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&lt;preConditions&gt;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&lt;postConditions&gt;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&lt;property&gt;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8712360" y="189000"/>
            <a:ext cx="288720" cy="286920"/>
          </a:xfrm>
          <a:prstGeom prst="rect">
            <a:avLst/>
          </a:prstGeom>
        </p:spPr>
        <p:txBody>
          <a:bodyPr anchor="ctr" anchorCtr="1" bIns="0" lIns="0" rIns="0" tIns="0"/>
          <a:p>
            <a:pPr algn="r"/>
            <a:fld id="{11D171F1-B121-41E1-9131-A1017191E101}" type="slidenum">
              <a:rPr lang="en-US" sz="9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pic>
        <p:nvPicPr>
          <p:cNvPr descr="" id="65" name="Bildobjekt 4"/>
          <p:cNvPicPr/>
          <p:nvPr/>
        </p:nvPicPr>
        <p:blipFill>
          <a:blip r:embed="rId1"/>
          <a:stretch>
            <a:fillRect/>
          </a:stretch>
        </p:blipFill>
        <p:spPr>
          <a:xfrm>
            <a:off x="359640" y="5913360"/>
            <a:ext cx="2484000" cy="464400"/>
          </a:xfrm>
          <a:prstGeom prst="rect">
            <a:avLst/>
          </a:prstGeom>
        </p:spPr>
      </p:pic>
      <p:sp>
        <p:nvSpPr>
          <p:cNvPr id="66" name="CustomShape 3"/>
          <p:cNvSpPr/>
          <p:nvPr/>
        </p:nvSpPr>
        <p:spPr>
          <a:xfrm>
            <a:off x="395640" y="404640"/>
            <a:ext cx="8064360" cy="364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Change Sets and LiquibaseTags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