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media/image48.wmf" ContentType="image/x-wmf"/>
  <Override PartName="/ppt/media/image4.wmf" ContentType="image/x-wmf"/>
  <Override PartName="/ppt/media/image6.wmf" ContentType="image/x-wmf"/>
  <Override PartName="/ppt/media/image8.wmf" ContentType="image/x-wmf"/>
  <Override PartName="/ppt/media/image10.wmf" ContentType="image/x-wmf"/>
  <Override PartName="/ppt/media/image21.gif" ContentType="image/gif"/>
  <Override PartName="/ppt/media/image30.gif" ContentType="image/gif"/>
  <Override PartName="/ppt/media/image23.png" ContentType="image/png"/>
  <Override PartName="/ppt/media/image12.wmf" ContentType="image/x-wmf"/>
  <Override PartName="/ppt/media/image16.gif" ContentType="image/gif"/>
  <Override PartName="/ppt/media/image14.wmf" ContentType="image/x-wmf"/>
  <Override PartName="/ppt/media/image25.gif" ContentType="image/gif"/>
  <Override PartName="/ppt/media/image32.wmf" ContentType="image/x-wmf"/>
  <Override PartName="/ppt/media/image18.gif" ContentType="image/gif"/>
  <Override PartName="/ppt/media/image41.wmf" ContentType="image/x-wmf"/>
  <Override PartName="/ppt/media/image50.wmf" ContentType="image/x-wmf"/>
  <Override PartName="/ppt/media/image34.wmf" ContentType="image/x-wmf"/>
  <Override PartName="/ppt/media/image43.wmf" ContentType="image/x-wmf"/>
  <Override PartName="/ppt/media/image29.gif" ContentType="image/gif"/>
  <Override PartName="/ppt/media/image27.wmf" ContentType="image/x-wmf"/>
  <Override PartName="/ppt/media/image36.wmf" ContentType="image/x-wmf"/>
  <Override PartName="/ppt/media/image45.wmf" ContentType="image/x-wmf"/>
  <Override PartName="/ppt/media/image1.wmf" ContentType="image/x-wmf"/>
  <Override PartName="/ppt/media/image38.wmf" ContentType="image/x-wmf"/>
  <Override PartName="/ppt/media/image47.wmf" ContentType="image/x-wmf"/>
  <Override PartName="/ppt/media/image3.wmf" ContentType="image/x-wmf"/>
  <Override PartName="/ppt/media/image49.wmf" ContentType="image/x-wmf"/>
  <Override PartName="/ppt/media/image5.wmf" ContentType="image/x-wmf"/>
  <Override PartName="/ppt/media/image7.wmf" ContentType="image/x-wmf"/>
  <Override PartName="/ppt/media/image20.gif" ContentType="image/gif"/>
  <Override PartName="/ppt/media/image9.wmf" ContentType="image/x-wmf"/>
  <Override PartName="/ppt/media/image11.wmf" ContentType="image/x-wmf"/>
  <Override PartName="/ppt/media/image31.gif" ContentType="image/gif"/>
  <Override PartName="/ppt/media/image15.gif" ContentType="image/gif"/>
  <Override PartName="/ppt/media/image24.png" ContentType="image/png"/>
  <Override PartName="/ppt/media/image13.wmf" ContentType="image/x-wmf"/>
  <Override PartName="/ppt/media/image22.wmf" ContentType="image/x-wmf"/>
  <Override PartName="/ppt/media/image17.gif" ContentType="image/gif"/>
  <Override PartName="/ppt/media/image40.wmf" ContentType="image/x-wmf"/>
  <Override PartName="/ppt/media/image26.gif" ContentType="image/gif"/>
  <Override PartName="/ppt/media/image33.wmf" ContentType="image/x-wmf"/>
  <Override PartName="/ppt/media/image19.gif" ContentType="image/gif"/>
  <Override PartName="/ppt/media/image42.wmf" ContentType="image/x-wmf"/>
  <Override PartName="/ppt/media/image28.gif" ContentType="image/gif"/>
  <Override PartName="/ppt/media/image35.wmf" ContentType="image/x-wmf"/>
  <Override PartName="/ppt/media/image44.wmf" ContentType="image/x-wmf"/>
  <Override PartName="/ppt/media/image37.wmf" ContentType="image/x-wmf"/>
  <Override PartName="/ppt/media/image46.wmf" ContentType="image/x-wmf"/>
  <Override PartName="/ppt/media/image2.wmf" ContentType="image/x-wmf"/>
  <Override PartName="/ppt/media/image39.wmf" ContentType="image/x-wmf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1811131-1191-4141-A141-117191E15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31F141-D121-4151-B141-7171A1D1511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511121-11E1-41A1-A191-81A1714111C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2161E1-31A1-41C1-9101-4191513181A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C151F1-61F1-4101-8131-61D151B1618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11E161-4161-4131-A1F1-51E1E181A11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A121B1-A1B1-41B1-B131-B1B15141C16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007111-8171-41B1-A1D1-01F15151510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F1C101-8131-4191-8121-81F101F1B13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C1C101-61E1-41B1-A1F1-F1A1811171B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513100-5101-4181-81E1-C1414111E1E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11B1A1-2101-41E1-8121-11510151117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214151-E1C1-4141-A1F1-F1F191C1910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D191B1-A1F1-4131-A151-911191C1C17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C19151-D1D1-4181-B191-211151E1A19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Java based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Database refactoring and change management tool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Tries to solve the problem of tracking database changes.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Needs to support branching and merging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Need to support multiple developers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Support output of SQL</a:t>
            </a:r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Each change is tracked independently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Requires process change, every change made needs to be applied to tth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Database changes are defined in XML.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Integrates well with build tools such as ant and maven.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Can be run standalone or embedded into the application (if written in java)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100"/>
              <a:t> </a:t>
            </a:r>
            <a:r>
              <a:rPr lang="en-US" sz="1100"/>
              <a:t>Supports many databases (oracle, mysql, pgsql, mssql, and others)</a:t>
            </a:r>
            <a:endParaRPr/>
          </a:p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B1B1B1-A161-4161-A1C1-014101B1914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D1C111-4141-41D1-A1B1-B1A1F161F1B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080" cy="89928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320" cy="111852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080" cy="899280"/>
          </a:xfrm>
          <a:prstGeom prst="rect">
            <a:avLst/>
          </a:prstGeom>
        </p:spPr>
      </p:pic>
      <p:pic>
        <p:nvPicPr>
          <p:cNvPr descr="" id="3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320" cy="1118520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>
            <a:off x="2908440" y="6453360"/>
            <a:ext cx="2894760" cy="364320"/>
          </a:xfrm>
          <a:prstGeom prst="rect">
            <a:avLst/>
          </a:prstGeom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080" cy="899280"/>
          </a:xfrm>
          <a:prstGeom prst="rect">
            <a:avLst/>
          </a:prstGeom>
        </p:spPr>
      </p:pic>
      <p:pic>
        <p:nvPicPr>
          <p:cNvPr descr="" id="7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320" cy="1118520"/>
          </a:xfrm>
          <a:prstGeom prst="rect">
            <a:avLst/>
          </a:prstGeom>
        </p:spPr>
      </p:pic>
      <p:sp>
        <p:nvSpPr>
          <p:cNvPr id="75" name="CustomShape 1"/>
          <p:cNvSpPr/>
          <p:nvPr/>
        </p:nvSpPr>
        <p:spPr>
          <a:xfrm>
            <a:off x="2908440" y="6453360"/>
            <a:ext cx="2894760" cy="36432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080" cy="899280"/>
          </a:xfrm>
          <a:prstGeom prst="rect">
            <a:avLst/>
          </a:prstGeom>
        </p:spPr>
      </p:pic>
      <p:pic>
        <p:nvPicPr>
          <p:cNvPr descr="" id="11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320" cy="1118520"/>
          </a:xfrm>
          <a:prstGeom prst="rect">
            <a:avLst/>
          </a:prstGeom>
        </p:spPr>
      </p:pic>
      <p:pic>
        <p:nvPicPr>
          <p:cNvPr descr="" id="112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6920" y="3927600"/>
            <a:ext cx="6333480" cy="1588320"/>
          </a:xfrm>
          <a:prstGeom prst="rect">
            <a:avLst/>
          </a:prstGeom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080" cy="899280"/>
          </a:xfrm>
          <a:prstGeom prst="rect">
            <a:avLst/>
          </a:prstGeom>
        </p:spPr>
      </p:pic>
      <p:pic>
        <p:nvPicPr>
          <p:cNvPr descr="" id="148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320" cy="1118520"/>
          </a:xfrm>
          <a:prstGeom prst="rect">
            <a:avLst/>
          </a:prstGeom>
        </p:spPr>
      </p:pic>
      <p:sp>
        <p:nvSpPr>
          <p:cNvPr id="149" name="CustomShape 1"/>
          <p:cNvSpPr/>
          <p:nvPr/>
        </p:nvSpPr>
        <p:spPr>
          <a:xfrm>
            <a:off x="2908440" y="6453360"/>
            <a:ext cx="2894760" cy="3643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080" cy="899280"/>
          </a:xfrm>
          <a:prstGeom prst="rect">
            <a:avLst/>
          </a:prstGeom>
        </p:spPr>
      </p:pic>
      <p:pic>
        <p:nvPicPr>
          <p:cNvPr descr="" id="18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320" cy="1118520"/>
          </a:xfrm>
          <a:prstGeom prst="rect">
            <a:avLst/>
          </a:prstGeom>
        </p:spPr>
      </p:pic>
      <p:pic>
        <p:nvPicPr>
          <p:cNvPr descr="" id="186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9280" y="189000"/>
            <a:ext cx="2815560" cy="621720"/>
          </a:xfrm>
          <a:prstGeom prst="rect">
            <a:avLst/>
          </a:prstGeom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gif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6" Type="http://schemas.openxmlformats.org/officeDocument/2006/relationships/slideLayout" Target="../slideLayouts/slideLayout62.xml"/><Relationship Id="rId7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6" Type="http://schemas.openxmlformats.org/officeDocument/2006/relationships/image" Target="../media/image43.wmf"/><Relationship Id="rId7" Type="http://schemas.openxmlformats.org/officeDocument/2006/relationships/image" Target="../media/image44.wmf"/><Relationship Id="rId8" Type="http://schemas.openxmlformats.org/officeDocument/2006/relationships/slideLayout" Target="../slideLayouts/slideLayout62.xml"/><Relationship Id="rId9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slideLayout" Target="../slideLayouts/slideLayout62.xml"/><Relationship Id="rId8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gif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75640" y="2349000"/>
            <a:ext cx="8352720" cy="6472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lang="en-US" sz="3200">
                <a:solidFill>
                  <a:srgbClr val="00afdb"/>
                </a:solidFill>
                <a:latin typeface="Arial"/>
              </a:rPr>
              <a:t>Liquibase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575640" y="3033000"/>
            <a:ext cx="8352720" cy="647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1600">
                <a:solidFill>
                  <a:srgbClr val="00afdb"/>
                </a:solidFill>
              </a:rPr>
              <a:t>A database refactoring tool</a:t>
            </a:r>
            <a:endParaRPr/>
          </a:p>
        </p:txBody>
      </p:sp>
      <p:pic>
        <p:nvPicPr>
          <p:cNvPr descr="" id="228" name="Bildobjekt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29" name="CustomShape 3"/>
          <p:cNvSpPr/>
          <p:nvPr/>
        </p:nvSpPr>
        <p:spPr>
          <a:xfrm>
            <a:off x="2988000" y="3897000"/>
            <a:ext cx="3419640" cy="516240"/>
          </a:xfrm>
          <a:prstGeom prst="rect">
            <a:avLst/>
          </a:prstGeom>
          <a:solidFill>
            <a:srgbClr val="ff0096"/>
          </a:solidFill>
          <a:ln w="28440">
            <a:solidFill>
              <a:srgbClr val="ffffff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Rikard Wigforss, HiQ</a:t>
            </a:r>
            <a:endParaRPr/>
          </a:p>
          <a:p>
            <a:pPr algn="ctr"/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Joel Andersson, HiQ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Liquibase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Example Database Change Log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Change Sets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The smallest unit of change that is tracked and can be rolled back.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 change set is uniquely identified by the id and author attributes as well as the filename.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Preconditions may be defined which can be used to, for example, only allow the change set to be applied when a given table exists.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Contains a set of changes to be applied in a single transaction.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Changes may be defined either using a set of predefined refactoring commands or embedded SQL statements.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Use of the refactoring commands is recommended in order for the changes to be database independent.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Custom refactoring commands may be implemented in Java.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Available Refactoring Commands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395280" y="1341360"/>
            <a:ext cx="2347560" cy="483048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/>
              <a:t>Structural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Column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Rename Column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Modify Column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Column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Alter Sequence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Create Table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Rename Table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Table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Create View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Rename View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View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Merge Columns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Create Stored Procedure</a:t>
            </a:r>
            <a:endParaRPr/>
          </a:p>
          <a:p>
            <a:endParaRPr/>
          </a:p>
          <a:p>
            <a:r>
              <a:rPr b="1" lang="en-US"/>
              <a:t>Data Quality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Lookup Table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Not-Null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Remove Not-Null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Unique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Unique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Create Sequence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Sequence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Auto-Increment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Default Value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Default Value</a:t>
            </a:r>
            <a:endParaRPr/>
          </a:p>
          <a:p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2971800" y="1371600"/>
            <a:ext cx="2742840" cy="480024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/>
              <a:t>Referential Integrity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Foreign Key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Foreign Key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All Foreign Key Constraints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Add Primary Key Constraint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Primary Key Constraint</a:t>
            </a:r>
            <a:endParaRPr/>
          </a:p>
          <a:p>
            <a:endParaRPr/>
          </a:p>
          <a:p>
            <a:r>
              <a:rPr b="1" lang="en-US"/>
              <a:t>Non-Refactoring Transformations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Insert Data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Load Data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Load Update Data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Update Data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Delete Data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Tag Database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Stop</a:t>
            </a:r>
            <a:endParaRPr/>
          </a:p>
          <a:p>
            <a:endParaRPr/>
          </a:p>
          <a:p>
            <a:r>
              <a:rPr b="1" lang="en-US"/>
              <a:t>Architectural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Create Index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Drop Index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70" name="CustomShape 4"/>
          <p:cNvSpPr/>
          <p:nvPr/>
        </p:nvSpPr>
        <p:spPr>
          <a:xfrm>
            <a:off x="5715000" y="1371600"/>
            <a:ext cx="2742840" cy="480024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/>
              <a:t>Custom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Modifying Generated SQL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Custom SQL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Custom SQL File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Custom Refactoring Class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Execute Shell Command</a:t>
            </a:r>
            <a:endParaRPr/>
          </a:p>
          <a:p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Example Change Set</a:t>
            </a:r>
            <a:endParaRPr/>
          </a:p>
        </p:txBody>
      </p:sp>
      <p:pic>
        <p:nvPicPr>
          <p:cNvPr descr="" id="2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1840" y="1677240"/>
            <a:ext cx="5114520" cy="420012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Running Liquibase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1371600" y="4023360"/>
            <a:ext cx="2103120" cy="359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$ liquibase update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1280160" y="1926360"/>
            <a:ext cx="3108960" cy="1274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$ java -jar liquibase.jar \</a:t>
            </a:r>
            <a:endParaRPr/>
          </a:p>
          <a:p>
            <a:r>
              <a:rPr lang="en-US"/>
              <a:t>      </a:t>
            </a:r>
            <a:r>
              <a:rPr lang="en-US"/>
              <a:t>--driver=org.h2.Driver</a:t>
            </a:r>
            <a:endParaRPr/>
          </a:p>
          <a:p>
            <a:r>
              <a:rPr lang="en-US"/>
              <a:t>      </a:t>
            </a:r>
            <a:r>
              <a:rPr lang="en-US"/>
              <a:t>--classpath=/path/to/h2.jar \</a:t>
            </a:r>
            <a:endParaRPr/>
          </a:p>
          <a:p>
            <a:r>
              <a:rPr lang="en-US"/>
              <a:t>      </a:t>
            </a:r>
            <a:r>
              <a:rPr lang="en-US"/>
              <a:t>--changeLogFile=changelog1.xml \</a:t>
            </a:r>
            <a:endParaRPr/>
          </a:p>
          <a:p>
            <a:r>
              <a:rPr lang="en-US"/>
              <a:t>      </a:t>
            </a:r>
            <a:r>
              <a:rPr lang="en-US"/>
              <a:t>--url=jdbc:h2:file:db/test \</a:t>
            </a:r>
            <a:endParaRPr/>
          </a:p>
          <a:p>
            <a:r>
              <a:rPr lang="en-US"/>
              <a:t>      </a:t>
            </a:r>
            <a:r>
              <a:rPr lang="en-US"/>
              <a:t>--username=sa \</a:t>
            </a:r>
            <a:endParaRPr/>
          </a:p>
          <a:p>
            <a:r>
              <a:rPr lang="en-US"/>
              <a:t>      </a:t>
            </a:r>
            <a:r>
              <a:rPr lang="en-US"/>
              <a:t>--password=sa \</a:t>
            </a:r>
            <a:endParaRPr/>
          </a:p>
          <a:p>
            <a:r>
              <a:rPr lang="en-US"/>
              <a:t>      </a:t>
            </a:r>
            <a:r>
              <a:rPr lang="en-US"/>
              <a:t>update</a:t>
            </a: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4663440" y="3663720"/>
            <a:ext cx="2468880" cy="1274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liquibase.properties</a:t>
            </a:r>
            <a:endParaRPr/>
          </a:p>
          <a:p>
            <a:endParaRPr/>
          </a:p>
          <a:p>
            <a:r>
              <a:rPr lang="en-US"/>
              <a:t>url: jdbc:h2:file:db/test</a:t>
            </a:r>
            <a:endParaRPr/>
          </a:p>
          <a:p>
            <a:r>
              <a:rPr lang="en-US"/>
              <a:t>classpath: /path/to/h2.jar</a:t>
            </a:r>
            <a:endParaRPr/>
          </a:p>
          <a:p>
            <a:r>
              <a:rPr lang="en-US"/>
              <a:t>changeLogFile: changelog1.xml</a:t>
            </a:r>
            <a:endParaRPr/>
          </a:p>
          <a:p>
            <a:r>
              <a:rPr lang="en-US"/>
              <a:t>username: sa</a:t>
            </a:r>
            <a:endParaRPr/>
          </a:p>
          <a:p>
            <a:r>
              <a:rPr lang="en-US"/>
              <a:t>password: sa</a:t>
            </a:r>
            <a:endParaRPr/>
          </a:p>
          <a:p>
            <a:r>
              <a:rPr lang="en-US"/>
              <a:t>context: default</a:t>
            </a:r>
            <a:endParaRPr/>
          </a:p>
        </p:txBody>
      </p:sp>
      <p:sp>
        <p:nvSpPr>
          <p:cNvPr id="277" name="CustomShape 5"/>
          <p:cNvSpPr/>
          <p:nvPr/>
        </p:nvSpPr>
        <p:spPr>
          <a:xfrm>
            <a:off x="1188720" y="1560600"/>
            <a:ext cx="3524400" cy="365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Standalone jar file:</a:t>
            </a:r>
            <a:endParaRPr/>
          </a:p>
          <a:p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1097280" y="3657600"/>
            <a:ext cx="4023360" cy="27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Liquibase shell script:</a:t>
            </a:r>
            <a:endParaRPr/>
          </a:p>
          <a:p>
            <a:r>
              <a:rPr lang="en-US"/>
              <a:t> 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DATABASECHANGELOG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248760" y="1250280"/>
            <a:ext cx="8438040" cy="140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mysql&gt; select * from DATABASECHANGELOG;</a:t>
            </a:r>
            <a:endParaRPr/>
          </a:p>
          <a:p>
            <a:r>
              <a:rPr lang="en-US"/>
              <a:t>+------+--------+-----------+---------------------+------------------------------------+--------------+----------+------+-----------+</a:t>
            </a:r>
            <a:endParaRPr/>
          </a:p>
          <a:p>
            <a:r>
              <a:rPr lang="en-US"/>
              <a:t>| ID   | AUTHOR | FILENAME  | DATEEXECUTED        | MD5SUM                             | DESCRIPTION  | COMMENTS | TAG  | LIQUIBASE |</a:t>
            </a:r>
            <a:endParaRPr/>
          </a:p>
          <a:p>
            <a:r>
              <a:rPr lang="en-US"/>
              <a:t>+------+--------+-----------+---------------------+------------------------------------+--------------+----------+------+-----------+</a:t>
            </a:r>
            <a:endParaRPr/>
          </a:p>
          <a:p>
            <a:r>
              <a:rPr lang="en-US"/>
              <a:t>| v1:1 | joel   | db/v1.xml | 2012-05-07 12:34:13 | 3:6ea16dda4990ecf22da6b8ee95544ad5 | Create Table |          | NULL | 2.0.4     |</a:t>
            </a:r>
            <a:endParaRPr/>
          </a:p>
          <a:p>
            <a:r>
              <a:rPr lang="en-US"/>
              <a:t>| v1:2 | joel   | db/v1.xml | 2012-05-07 12:34:13 | 3:c0da33d2053bc454a814680a3b0eda84 | Create Table |          | NULL | 2.0.4     |</a:t>
            </a:r>
            <a:endParaRPr/>
          </a:p>
          <a:p>
            <a:r>
              <a:rPr lang="en-US"/>
              <a:t>| v1:3 | joel   | db/v1.xml | 2012-05-07 12:34:13 | 3:d081561056c921f09d478e518176c2f1 | Load Data    |          | NULL | 2.0.4     |</a:t>
            </a:r>
            <a:endParaRPr/>
          </a:p>
          <a:p>
            <a:r>
              <a:rPr lang="en-US"/>
              <a:t>| v1:4 | joel   | db/v1.xml | 2012-05-07 12:34:13 | 3:4e1d17c185462322ba210c5bb7f88478 | Load Data    |          | NULL | 2.0.4     |</a:t>
            </a:r>
            <a:endParaRPr/>
          </a:p>
          <a:p>
            <a:r>
              <a:rPr lang="en-US"/>
              <a:t>+------+--------+-----------+---------------------+------------------------------------+--------------+----------+------+-----------+</a:t>
            </a:r>
            <a:endParaRPr/>
          </a:p>
          <a:p>
            <a:r>
              <a:rPr lang="en-US"/>
              <a:t>4 rows in set (0.00 sec)</a:t>
            </a:r>
            <a:endParaRPr/>
          </a:p>
        </p:txBody>
      </p:sp>
      <p:sp>
        <p:nvSpPr>
          <p:cNvPr id="281" name="TextShape 3"/>
          <p:cNvSpPr txBox="1"/>
          <p:nvPr/>
        </p:nvSpPr>
        <p:spPr>
          <a:xfrm>
            <a:off x="548640" y="2926080"/>
            <a:ext cx="7863840" cy="1370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/>
              <a:t>Maintains the list of applied change sets.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Created automatically if it does not already exist.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The id, author, and filename constitutes the primary key.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Checksum is used to detect if any changes have been made to the change set after it was applied.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Menagerie Sample Database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57200" y="1371600"/>
            <a:ext cx="5090760" cy="22788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000">
                <a:latin typeface="Courier New"/>
              </a:rPr>
              <a:t>mysql&gt; select * from pet;</a:t>
            </a:r>
            <a:endParaRPr/>
          </a:p>
          <a:p>
            <a:r>
              <a:rPr lang="en-US" sz="1000">
                <a:latin typeface="Courier New"/>
              </a:rPr>
              <a:t>+----------+--------+---------+------+------------+------------+</a:t>
            </a:r>
            <a:endParaRPr/>
          </a:p>
          <a:p>
            <a:r>
              <a:rPr lang="en-US" sz="1000">
                <a:latin typeface="Courier New"/>
              </a:rPr>
              <a:t>| name     | owner  | species | sex  | birth      | death      |</a:t>
            </a:r>
            <a:endParaRPr/>
          </a:p>
          <a:p>
            <a:r>
              <a:rPr lang="en-US" sz="1000">
                <a:latin typeface="Courier New"/>
              </a:rPr>
              <a:t>+----------+--------+---------+------+------------+------------+</a:t>
            </a:r>
            <a:endParaRPr/>
          </a:p>
          <a:p>
            <a:r>
              <a:rPr lang="en-US" sz="1000">
                <a:latin typeface="Courier New"/>
              </a:rPr>
              <a:t>| Fluffy   | Harold | cat     | f    | 1993-02-04 | NULL       |</a:t>
            </a:r>
            <a:endParaRPr/>
          </a:p>
          <a:p>
            <a:r>
              <a:rPr lang="en-US" sz="1000">
                <a:latin typeface="Courier New"/>
              </a:rPr>
              <a:t>| Claws    | Gwen   | cat     | m    | 1994-03-17 | NULL       |</a:t>
            </a:r>
            <a:endParaRPr/>
          </a:p>
          <a:p>
            <a:r>
              <a:rPr lang="en-US" sz="1000">
                <a:latin typeface="Courier New"/>
              </a:rPr>
              <a:t>| Buffy    | Harold | dog     | f    | 1989-05-13 | NULL       |</a:t>
            </a:r>
            <a:endParaRPr/>
          </a:p>
          <a:p>
            <a:r>
              <a:rPr lang="en-US" sz="1000">
                <a:latin typeface="Courier New"/>
              </a:rPr>
              <a:t>| Fang     | Benny  | dog     | m    | 1990-08-27 | NULL       |</a:t>
            </a:r>
            <a:endParaRPr/>
          </a:p>
          <a:p>
            <a:r>
              <a:rPr lang="en-US" sz="1000">
                <a:latin typeface="Courier New"/>
              </a:rPr>
              <a:t>| Bowser   | Diane  | dog     | m    | 1979-08-31 | 1995-07-29 |</a:t>
            </a:r>
            <a:endParaRPr/>
          </a:p>
          <a:p>
            <a:r>
              <a:rPr lang="en-US" sz="1000">
                <a:latin typeface="Courier New"/>
              </a:rPr>
              <a:t>| Chirpy   | Gwen   | bird    | f    | 1998-09-11 | NULL       |</a:t>
            </a:r>
            <a:endParaRPr/>
          </a:p>
          <a:p>
            <a:r>
              <a:rPr lang="en-US" sz="1000">
                <a:latin typeface="Courier New"/>
              </a:rPr>
              <a:t>| Whistler | Gwen   | bird    | NULL | 1997-12-09 | NULL       |</a:t>
            </a:r>
            <a:endParaRPr/>
          </a:p>
          <a:p>
            <a:r>
              <a:rPr lang="en-US" sz="1000">
                <a:latin typeface="Courier New"/>
              </a:rPr>
              <a:t>| Slim     | Benny  | snake   | m    | 1996-04-29 | NULL       |</a:t>
            </a:r>
            <a:endParaRPr/>
          </a:p>
          <a:p>
            <a:r>
              <a:rPr lang="en-US" sz="1000">
                <a:latin typeface="Courier New"/>
              </a:rPr>
              <a:t>| Puffball | Diane  | hamster | f    | 1999-03-30 | NULL       |</a:t>
            </a:r>
            <a:endParaRPr/>
          </a:p>
          <a:p>
            <a:r>
              <a:rPr lang="en-US" sz="1000">
                <a:latin typeface="Courier New"/>
              </a:rPr>
              <a:t>+----------+--------+---------+------+------------+------------+</a:t>
            </a:r>
            <a:endParaRPr/>
          </a:p>
          <a:p>
            <a:r>
              <a:rPr lang="en-US" sz="1000">
                <a:latin typeface="Courier New"/>
              </a:rPr>
              <a:t>9 rows in set (0.00 sec)</a:t>
            </a:r>
            <a:endParaRPr/>
          </a:p>
          <a:p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385200" y="3657600"/>
            <a:ext cx="6929640" cy="2382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urier New"/>
              </a:rPr>
              <a:t>mysql&gt; select * from event;</a:t>
            </a:r>
            <a:endParaRPr/>
          </a:p>
          <a:p>
            <a:r>
              <a:rPr lang="en-US" sz="1000">
                <a:latin typeface="Courier New"/>
              </a:rPr>
              <a:t>+----------+------------+----------+-----------------------------+</a:t>
            </a:r>
            <a:endParaRPr/>
          </a:p>
          <a:p>
            <a:r>
              <a:rPr lang="en-US" sz="1000">
                <a:latin typeface="Courier New"/>
              </a:rPr>
              <a:t>| name     | date       | type     | remark                      |</a:t>
            </a:r>
            <a:endParaRPr/>
          </a:p>
          <a:p>
            <a:r>
              <a:rPr lang="en-US" sz="1000">
                <a:latin typeface="Courier New"/>
              </a:rPr>
              <a:t>+----------+------------+----------+-----------------------------+</a:t>
            </a:r>
            <a:endParaRPr/>
          </a:p>
          <a:p>
            <a:r>
              <a:rPr lang="en-US" sz="1000">
                <a:latin typeface="Courier New"/>
              </a:rPr>
              <a:t>| Fluffy   | 1995-05-15 | litter   | 4 kittens, 3 female, 1 male |</a:t>
            </a:r>
            <a:endParaRPr/>
          </a:p>
          <a:p>
            <a:r>
              <a:rPr lang="en-US" sz="1000">
                <a:latin typeface="Courier New"/>
              </a:rPr>
              <a:t>| Buffy    | 1993-06-23 | litter   | 5 puppies, 2 female, 3 male |</a:t>
            </a:r>
            <a:endParaRPr/>
          </a:p>
          <a:p>
            <a:r>
              <a:rPr lang="en-US" sz="1000">
                <a:latin typeface="Courier New"/>
              </a:rPr>
              <a:t>| Buffy    | 1994-06-19 | litter   | 3 puppies, 3 female         |</a:t>
            </a:r>
            <a:endParaRPr/>
          </a:p>
          <a:p>
            <a:r>
              <a:rPr lang="en-US" sz="1000">
                <a:latin typeface="Courier New"/>
              </a:rPr>
              <a:t>| Chirpy   | 1999-03-21 | vet      | needed beak straightened    |</a:t>
            </a:r>
            <a:endParaRPr/>
          </a:p>
          <a:p>
            <a:r>
              <a:rPr lang="en-US" sz="1000">
                <a:latin typeface="Courier New"/>
              </a:rPr>
              <a:t>| Slim     | 1997-08-03 | vet      | broken rib                  |</a:t>
            </a:r>
            <a:endParaRPr/>
          </a:p>
          <a:p>
            <a:r>
              <a:rPr lang="en-US" sz="1000">
                <a:latin typeface="Courier New"/>
              </a:rPr>
              <a:t>| Bowser   | 1991-10-12 | kennel   | NULL                        |</a:t>
            </a:r>
            <a:endParaRPr/>
          </a:p>
          <a:p>
            <a:r>
              <a:rPr lang="en-US" sz="1000">
                <a:latin typeface="Courier New"/>
              </a:rPr>
              <a:t>| Fang     | 1991-10-12 | kennel   | NULL                        |</a:t>
            </a:r>
            <a:endParaRPr/>
          </a:p>
          <a:p>
            <a:r>
              <a:rPr lang="en-US" sz="1000">
                <a:latin typeface="Courier New"/>
              </a:rPr>
              <a:t>| Fang     | 1998-08-28 | birthday | Gave him a new chew toy     |</a:t>
            </a:r>
            <a:endParaRPr/>
          </a:p>
          <a:p>
            <a:r>
              <a:rPr lang="en-US" sz="1000">
                <a:latin typeface="Courier New"/>
              </a:rPr>
              <a:t>| Claws    | 1998-03-17 | birthday | Gave him a new flea collar  |</a:t>
            </a:r>
            <a:endParaRPr/>
          </a:p>
          <a:p>
            <a:r>
              <a:rPr lang="en-US" sz="1000">
                <a:latin typeface="Courier New"/>
              </a:rPr>
              <a:t>| Whistler | 1998-12-09 | birthday | First birthday              |</a:t>
            </a:r>
            <a:endParaRPr/>
          </a:p>
          <a:p>
            <a:r>
              <a:rPr lang="en-US" sz="1000">
                <a:latin typeface="Courier New"/>
              </a:rPr>
              <a:t>+----------+------------+----------+-----------------------------+</a:t>
            </a:r>
            <a:endParaRPr/>
          </a:p>
          <a:p>
            <a:r>
              <a:rPr lang="en-US" sz="1000">
                <a:latin typeface="Courier New"/>
              </a:rPr>
              <a:t>10 rows in set (0.00 sec)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Generate Change Log</a:t>
            </a:r>
            <a:endParaRPr/>
          </a:p>
        </p:txBody>
      </p:sp>
      <p:pic>
        <p:nvPicPr>
          <p:cNvPr descr="" id="2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777320"/>
            <a:ext cx="3428640" cy="256572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Change Sets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200">
                <a:solidFill>
                  <a:srgbClr val="000000"/>
                </a:solidFill>
                <a:latin typeface="Courier New"/>
              </a:rPr>
              <a:t>A change set contains a list of changes to execute and an unique identifier consisting of the id and author attributes as well as the filename in the change set is defined.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DB-100.xml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changeSet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id=”DB-100:1” author=”joel”&gt;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comment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&gt;Create user table&lt;/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comment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createTable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name=”users”&gt;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&lt;column name=”name” type=”VARCHAR”/&gt;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&lt;/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createTable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&lt;/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changeSet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Change sets are normally executed as a single transaction, but some operations may be auto-comitting in some implementations (eg. DDL statements in Oracle).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update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updateSQL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tag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rollback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rollbackSQL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export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diff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0141E1C1-F181-4171-B1F1-8121F1D1719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91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92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Commands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Problem description and motivation for database refactoring tools.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A real life story from a product company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Database refactoring tools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Liquibase introduction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DEMO 1: Install database automatically with Liquibase.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Change Log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Change Sets and Liquibase tags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Liquibase commands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DEMO 2: Liquibase commands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Best practices and experiences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Testing with Liquibase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Integrations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DEMO 3: Run maven plugin to upgrade database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E181F1C1-B151-41E1-A151-B1F19101A1E1}" type="slidenum"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33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34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Agenda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diff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 sz="1000"/>
              <a:t>Currently, LiquiBase runs the following comparisons: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Version Differences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tables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views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columns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primary keys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unique constraints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foreign Keys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sequences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Missing/unexpected indexes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Column definition differences (data type, auto-increment, etc.)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View definition differences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Data differences (limited), not checked by default</a:t>
            </a:r>
            <a:endParaRPr/>
          </a:p>
          <a:p>
            <a:endParaRPr/>
          </a:p>
          <a:p>
            <a:r>
              <a:rPr b="1" lang="en-US" sz="1000"/>
              <a:t>It does not (currently) check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Non-foreign key constraints (check, etc)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Stored Procedures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 sz="1000"/>
              <a:t>Data type length</a:t>
            </a:r>
            <a:endParaRPr/>
          </a:p>
          <a:p>
            <a:endParaRPr/>
          </a:p>
          <a:p>
            <a:r>
              <a:rPr b="1" lang="en-US" sz="1000"/>
              <a:t>LiquiBase can diff different database types, but the results may be skewed due to differences in case and data types.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Running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Applying Changes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lang="en-US"/>
              <a:t>Each change set has a unique identifier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Applied changes are stored in a databasechangelog table.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Liquibase reads the changes in the changelog sequentially, checks if the change has been run and executes it if it has not.</a:t>
            </a:r>
            <a:endParaRPr/>
          </a:p>
        </p:txBody>
      </p:sp>
      <p:sp>
        <p:nvSpPr>
          <p:cNvPr id="298" name="CustomShape 3"/>
          <p:cNvSpPr/>
          <p:nvPr/>
        </p:nvSpPr>
        <p:spPr>
          <a:xfrm>
            <a:off x="3520800" y="3319920"/>
            <a:ext cx="2167560" cy="256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databasechangelog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databasechangelog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4059720" y="3279600"/>
            <a:ext cx="110268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&gt;&lt;/drop&gt;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rollback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b="1" lang="en-US"/>
              <a:t>rollbackCount[SQL]</a:t>
            </a:r>
            <a:endParaRPr/>
          </a:p>
          <a:p>
            <a:pPr lvl="1">
              <a:buSzPct val="45000"/>
              <a:buFont typeface="StarSymbol"/>
              <a:buChar char="l"/>
            </a:pPr>
            <a:r>
              <a:rPr lang="en-US"/>
              <a:t>Rollbacks the given number of changes either directly to the database, or outputting the SQL for review.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b="1" lang="en-US"/>
              <a:t>rollbackToDate[SQL]</a:t>
            </a:r>
            <a:endParaRPr/>
          </a:p>
          <a:p>
            <a:pPr lvl="1">
              <a:buSzPct val="45000"/>
              <a:buFont typeface="StarSymbol"/>
              <a:buChar char="l"/>
            </a:pPr>
            <a:r>
              <a:rPr lang="en-US"/>
              <a:t>Rollbacks the database to the state it was at the given date/time (yyyy-mm-dd hh:mm:ss).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b="1" lang="en-US"/>
              <a:t>rollback[SQL] &lt;tag&gt;</a:t>
            </a:r>
            <a:endParaRPr/>
          </a:p>
          <a:p>
            <a:pPr lvl="1">
              <a:buSzPct val="45000"/>
              <a:buFont typeface="StarSymbol"/>
              <a:buChar char="l"/>
            </a:pPr>
            <a:r>
              <a:rPr lang="en-US"/>
              <a:t>Rollbacks the database to the state it was when the &lt;tag&gt; was applied.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b="1" lang="en-US"/>
              <a:t>futureRollbackSQL</a:t>
            </a:r>
            <a:endParaRPr/>
          </a:p>
          <a:p>
            <a:pPr lvl="1">
              <a:buSzPct val="45000"/>
              <a:buFont typeface="StarSymbol"/>
              <a:buChar char="l"/>
            </a:pPr>
            <a:r>
              <a:rPr lang="en-US"/>
              <a:t>Outputs the SQL required to rollback the database to the current state after the changes in the changelog has been applied.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b="1" lang="en-US"/>
              <a:t>updateTestingRollback</a:t>
            </a:r>
            <a:endParaRPr/>
          </a:p>
          <a:p>
            <a:pPr lvl="1">
              <a:buSzPct val="45000"/>
              <a:buFont typeface="StarSymbol"/>
              <a:buChar char="l"/>
            </a:pPr>
            <a:r>
              <a:rPr lang="en-US"/>
              <a:t>Updates the database with the changes in the changelog, then rolls them back, before applying them again.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042920" y="4400280"/>
            <a:ext cx="5616000" cy="647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000000"/>
                </a:solidFill>
                <a:latin typeface="Arial"/>
              </a:rPr>
              <a:t>Upgrade a database…</a:t>
            </a:r>
            <a:endParaRPr/>
          </a:p>
        </p:txBody>
      </p:sp>
      <p:pic>
        <p:nvPicPr>
          <p:cNvPr descr="" id="304" name="Bildobjekt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305" name="CustomShape 2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  <p:pic>
        <p:nvPicPr>
          <p:cNvPr descr="" id="30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8000" y="2061000"/>
            <a:ext cx="1547280" cy="154296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DDL (structure) and Data in different change log files.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Always create Rollback scripts.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Always use the comment tag and write whatever you would do with normal a commit comment.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Decide upon an ID strategy and communicate it well.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Make sure reference to an issue number ends up in the comment or the ID.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Always tag your database after an upgrade with version number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Treat your liquibase scripts as any other software artifacts. In java that would be creating a as a maven artifact as a jar file with the scripts. It will then be released together with the software.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When creating DDL keep on item per changeSet in order to be able rollback successfully.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Avoid vendor specific changessets if possible, when using &lt;sql&gt;&lt;/sql&gt; use ANSI SQL.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Use database neutral data types when possible.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When introducing Liquibase be sure to set the standards in your first scripts, other will use your scripts as a template!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When switching from hibernate generate DDL to Liquibase and switching hibernate to validate, some databases has poor dialects that needs to be patched, especially Numeric / Decimal problem.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C1C14181-1161-4181-9161-2111B151D1B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09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310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Best Practices and Experiences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Databases can be upgraded (with maven plugin) in an CI envrionment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Unit test can be written to run liquibase at build, on local developer environment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Liquibase can be integrated into existing DAO unit tests, for example unitils.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D1917141-4181-4141-A1E1-E181B121B16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13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314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Testing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Maven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Ant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Spring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Grails 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112111F1-7121-4171-A191-E1A10191C15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17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318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Integration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042920" y="4400280"/>
            <a:ext cx="5616000" cy="647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000000"/>
                </a:solidFill>
                <a:latin typeface="Arial"/>
              </a:rPr>
              <a:t>Let maven do it…</a:t>
            </a:r>
            <a:endParaRPr/>
          </a:p>
        </p:txBody>
      </p:sp>
      <p:pic>
        <p:nvPicPr>
          <p:cNvPr descr="" id="320" name="Bildobjekt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321" name="CustomShape 2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  <p:pic>
        <p:nvPicPr>
          <p:cNvPr descr="" id="32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000" y="1917000"/>
            <a:ext cx="863280" cy="1994760"/>
          </a:xfrm>
          <a:prstGeom prst="rect">
            <a:avLst/>
          </a:prstGeom>
        </p:spPr>
      </p:pic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State of the database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Arial"/>
              </a:rPr>
              <a:t>What changes as been applied when?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Arial"/>
              </a:rPr>
              <a:t>To which version of the software does the database comply to?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State of the migration SQL scripts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Do the scripts actually going to work?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Traceability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Who wrote a particular script?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Why was a particular script created?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Multiple version upgrade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How do I upgrade from 1.5 to 2.4?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Automation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How can integrate the upgrade into a release / build process?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Multiple database vendor support.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Do I need to create scripts for each database vendor the software supports?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B1E16181-F131-4191-9181-712191B17141}" type="slidenum"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37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38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The Problem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503640" y="5229360"/>
            <a:ext cx="3779640" cy="303120"/>
          </a:xfrm>
          <a:prstGeom prst="rect">
            <a:avLst/>
          </a:prstGeom>
          <a:solidFill>
            <a:srgbClr val="ff0096"/>
          </a:solidFill>
          <a:ln w="28440">
            <a:solidFill>
              <a:srgbClr val="ffffff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To solve these problems you need a tool!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24000" y="404640"/>
            <a:ext cx="2591280" cy="215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Application areas</a:t>
            </a:r>
            <a:endParaRPr/>
          </a:p>
        </p:txBody>
      </p:sp>
      <p:pic>
        <p:nvPicPr>
          <p:cNvPr descr="" id="32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5280" y="3828960"/>
            <a:ext cx="2064600" cy="1831320"/>
          </a:xfrm>
          <a:prstGeom prst="rect">
            <a:avLst/>
          </a:prstGeom>
        </p:spPr>
      </p:pic>
      <p:pic>
        <p:nvPicPr>
          <p:cNvPr descr="" id="32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280" y="1341360"/>
            <a:ext cx="1831320" cy="1831320"/>
          </a:xfrm>
          <a:prstGeom prst="rect">
            <a:avLst/>
          </a:prstGeom>
        </p:spPr>
      </p:pic>
      <p:pic>
        <p:nvPicPr>
          <p:cNvPr descr="" id="32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73880" y="1341360"/>
            <a:ext cx="1842480" cy="1831320"/>
          </a:xfrm>
          <a:prstGeom prst="rect">
            <a:avLst/>
          </a:prstGeom>
        </p:spPr>
      </p:pic>
      <p:pic>
        <p:nvPicPr>
          <p:cNvPr descr="" id="32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16640" y="3681360"/>
            <a:ext cx="1899360" cy="1978920"/>
          </a:xfrm>
          <a:prstGeom prst="rect">
            <a:avLst/>
          </a:prstGeom>
        </p:spPr>
      </p:pic>
      <p:pic>
        <p:nvPicPr>
          <p:cNvPr descr="" id="32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363840" y="2584440"/>
            <a:ext cx="1983600" cy="1831320"/>
          </a:xfrm>
          <a:prstGeom prst="rect">
            <a:avLst/>
          </a:prstGeom>
        </p:spPr>
      </p:pic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24000" y="404640"/>
            <a:ext cx="2591280" cy="215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Industries</a:t>
            </a:r>
            <a:endParaRPr/>
          </a:p>
        </p:txBody>
      </p:sp>
      <p:pic>
        <p:nvPicPr>
          <p:cNvPr descr="" id="3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09920" y="1565280"/>
            <a:ext cx="1474200" cy="1510560"/>
          </a:xfrm>
          <a:prstGeom prst="rect">
            <a:avLst/>
          </a:prstGeom>
        </p:spPr>
      </p:pic>
      <p:pic>
        <p:nvPicPr>
          <p:cNvPr descr="" id="33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4320" y="1535040"/>
            <a:ext cx="1532880" cy="1569240"/>
          </a:xfrm>
          <a:prstGeom prst="rect">
            <a:avLst/>
          </a:prstGeom>
        </p:spPr>
      </p:pic>
      <p:pic>
        <p:nvPicPr>
          <p:cNvPr descr="" id="332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280" y="1581120"/>
            <a:ext cx="1504080" cy="1477080"/>
          </a:xfrm>
          <a:prstGeom prst="rect">
            <a:avLst/>
          </a:prstGeom>
        </p:spPr>
      </p:pic>
      <p:pic>
        <p:nvPicPr>
          <p:cNvPr descr="" id="333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95280" y="3860640"/>
            <a:ext cx="1423440" cy="1580400"/>
          </a:xfrm>
          <a:prstGeom prst="rect">
            <a:avLst/>
          </a:prstGeom>
        </p:spPr>
      </p:pic>
      <p:pic>
        <p:nvPicPr>
          <p:cNvPr descr="" id="334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360520" y="3940200"/>
            <a:ext cx="1577160" cy="1423440"/>
          </a:xfrm>
          <a:prstGeom prst="rect">
            <a:avLst/>
          </a:prstGeom>
        </p:spPr>
      </p:pic>
      <p:pic>
        <p:nvPicPr>
          <p:cNvPr descr="" id="335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4478400" y="3940200"/>
            <a:ext cx="1716840" cy="1423440"/>
          </a:xfrm>
          <a:prstGeom prst="rect">
            <a:avLst/>
          </a:prstGeom>
        </p:spPr>
      </p:pic>
      <p:pic>
        <p:nvPicPr>
          <p:cNvPr descr="" id="336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6737400" y="1522440"/>
            <a:ext cx="1578960" cy="1594800"/>
          </a:xfrm>
          <a:prstGeom prst="rect">
            <a:avLst/>
          </a:prstGeom>
        </p:spPr>
      </p:pic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24000" y="404640"/>
            <a:ext cx="2591280" cy="215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HiCons</a:t>
            </a:r>
            <a:endParaRPr/>
          </a:p>
        </p:txBody>
      </p:sp>
      <p:pic>
        <p:nvPicPr>
          <p:cNvPr descr="" id="3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2640" y="3917880"/>
            <a:ext cx="707400" cy="1634400"/>
          </a:xfrm>
          <a:prstGeom prst="rect">
            <a:avLst/>
          </a:prstGeom>
        </p:spPr>
      </p:pic>
      <p:pic>
        <p:nvPicPr>
          <p:cNvPr descr="" id="33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560" y="1541520"/>
            <a:ext cx="2288520" cy="1294560"/>
          </a:xfrm>
          <a:prstGeom prst="rect">
            <a:avLst/>
          </a:prstGeom>
        </p:spPr>
      </p:pic>
      <p:pic>
        <p:nvPicPr>
          <p:cNvPr descr="" id="34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00600" y="4000680"/>
            <a:ext cx="1342440" cy="1469160"/>
          </a:xfrm>
          <a:prstGeom prst="rect">
            <a:avLst/>
          </a:prstGeom>
        </p:spPr>
      </p:pic>
      <p:pic>
        <p:nvPicPr>
          <p:cNvPr descr="" id="341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91480" y="1628640"/>
            <a:ext cx="1123200" cy="1119960"/>
          </a:xfrm>
          <a:prstGeom prst="rect">
            <a:avLst/>
          </a:prstGeom>
        </p:spPr>
      </p:pic>
      <p:pic>
        <p:nvPicPr>
          <p:cNvPr descr="" id="342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062000" y="1341360"/>
            <a:ext cx="1948680" cy="1694880"/>
          </a:xfrm>
          <a:prstGeom prst="rect">
            <a:avLst/>
          </a:prstGeom>
        </p:spPr>
      </p:pic>
      <p:pic>
        <p:nvPicPr>
          <p:cNvPr descr="" id="343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89800" y="3809880"/>
            <a:ext cx="1726560" cy="1850400"/>
          </a:xfrm>
          <a:prstGeom prst="rect">
            <a:avLst/>
          </a:prstGeom>
        </p:spPr>
      </p:pic>
    </p:spTree>
  </p:cSld>
  <p:timing>
    <p:tnLst>
      <p:par>
        <p:cTn dur="indefinite" id="61" nodeType="tmRoot" restart="never">
          <p:childTnLst>
            <p:seq>
              <p:cTn id="6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The database upgrade SQL scripts where kept on a file share, which developer would edit and save on the file share (on for each module).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No traceability at all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Very cumbersome to do a multiple version upgrade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Most upgrade script did not work the first time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Changes (corrections) did not always go back to the script of the file share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Find the previous version by ordering restore from the backup tapes!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The Scripts where moved into subversion.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Version handling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Author and change traceability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 database change system was written in-house to deal with some of the problems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Author traceability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Locking of released changes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Multiple version upgrades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ChangeLog in database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Liquibase was introduced and integrated into the build / release processes..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61F17171-C161-4121-9161-D131E1F18101}" type="slidenum"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42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43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A Product Company Story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95280" y="1341360"/>
            <a:ext cx="7921080" cy="431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Liquibase (+active, github)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DBMaintainer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Flyway 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rial"/>
              </a:rPr>
              <a:t>(+simple, -linear schema version, -branching and merging, -implicit ordering, -no rollback)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rial"/>
              </a:rPr>
              <a:t>Dbdeploy (last update 2011/4)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rial"/>
              </a:rPr>
              <a:t>MigrateDB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91C1D1C1-2131-41D1-A121-815151819181}" type="slidenum">
              <a:rPr lang="en-US" sz="900">
                <a:solidFill>
                  <a:srgbClr val="8429a2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46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47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Database Refactoring Tools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395280" y="3393000"/>
            <a:ext cx="7921080" cy="24112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Upgrade database DDL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Integration with Ant / Maven</a:t>
            </a:r>
            <a:endParaRPr/>
          </a:p>
          <a:p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431640" y="2817000"/>
            <a:ext cx="7921080" cy="5392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Typical Features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5280" y="331920"/>
            <a:ext cx="7921080" cy="432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Liquibase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95280" y="1341360"/>
            <a:ext cx="7921080" cy="41446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200"/>
              <a:t>Liquibase is an open source, database-independent library for </a:t>
            </a:r>
            <a:r>
              <a:rPr b="1" lang="en-US" sz="2200"/>
              <a:t>tracking</a:t>
            </a:r>
            <a:r>
              <a:rPr lang="en-US" sz="2200"/>
              <a:t>, managing and </a:t>
            </a:r>
            <a:r>
              <a:rPr b="1" lang="en-US" sz="2200"/>
              <a:t>applying database changes</a:t>
            </a:r>
            <a:r>
              <a:rPr lang="en-US" sz="2200"/>
              <a:t>.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5280" y="3249000"/>
            <a:ext cx="7921080" cy="2411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XML based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Vendor neutral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Checksum check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Variable substitution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Profiles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Pre and Post conditions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8712360" y="189000"/>
            <a:ext cx="288360" cy="28656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F1515111-C1B1-41D1-A161-21D1A161B15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254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55" name="CustomShape 3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Liquibase Introduction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395640" y="2817000"/>
            <a:ext cx="7921080" cy="5392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Features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87640" y="1160640"/>
            <a:ext cx="7921080" cy="1151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Java based command line tool.</a:t>
            </a:r>
            <a:endParaRPr/>
          </a:p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42920" y="4400280"/>
            <a:ext cx="5616000" cy="647280"/>
          </a:xfrm>
          <a:prstGeom prst="rect">
            <a:avLst/>
          </a:prstGeom>
        </p:spPr>
      </p:sp>
      <p:pic>
        <p:nvPicPr>
          <p:cNvPr descr="" id="259" name="Bildobjekt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3640" cy="464040"/>
          </a:xfrm>
          <a:prstGeom prst="rect">
            <a:avLst/>
          </a:prstGeom>
        </p:spPr>
      </p:pic>
      <p:sp>
        <p:nvSpPr>
          <p:cNvPr id="260" name="CustomShape 2"/>
          <p:cNvSpPr/>
          <p:nvPr/>
        </p:nvSpPr>
        <p:spPr>
          <a:xfrm>
            <a:off x="395640" y="404640"/>
            <a:ext cx="8064000" cy="364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  <p:pic>
        <p:nvPicPr>
          <p:cNvPr descr="" id="261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000" y="1772640"/>
            <a:ext cx="1726560" cy="18504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3600"/>
            <a:ext cx="8229240" cy="549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Database Change Log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Defines all changes applied to the database.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Changes are grouped into change sets which is the smallest unit of change that is tracked and can be rolled back.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When run, the change log is compared with a list of applied changes in the database, and all the unapplied changes are executed.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 change set is uniquely identified by the id and author attributes as well as the filename.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XML based, but can SQL statements can be embedded and normal SQL files included.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Preconditions may be defined which can be used to, for example, only allow the change log to be applied on a particular database.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Supports variable substitution using properties defined on command line or in a properties file.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The change log may either be applied directly to the target database or indirectly by generating the corresponding SQL.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