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handoutMasterIdLst>
    <p:handoutMasterId r:id="rId16"/>
  </p:handoutMasterIdLst>
  <p:sldIdLst>
    <p:sldId id="256" r:id="rId2"/>
    <p:sldId id="278" r:id="rId3"/>
    <p:sldId id="259" r:id="rId4"/>
    <p:sldId id="265" r:id="rId5"/>
    <p:sldId id="264" r:id="rId6"/>
    <p:sldId id="279" r:id="rId7"/>
    <p:sldId id="269" r:id="rId8"/>
    <p:sldId id="258" r:id="rId9"/>
    <p:sldId id="277" r:id="rId10"/>
    <p:sldId id="282" r:id="rId11"/>
    <p:sldId id="280" r:id="rId12"/>
    <p:sldId id="281"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E00"/>
    <a:srgbClr val="DE7400"/>
    <a:srgbClr val="4E863A"/>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notesViewPr>
    <p:cSldViewPr showGuides="1">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A990B0-5BEE-466B-853C-9608DB6BC8FB}" type="datetimeFigureOut">
              <a:rPr lang="en-US" smtClean="0"/>
              <a:t>11/28/2017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C188CF-D49B-46CE-9D2C-173C289C5CB8}" type="slidenum">
              <a:rPr lang="en-US" smtClean="0"/>
              <a:t>‹#›</a:t>
            </a:fld>
            <a:endParaRPr lang="en-US"/>
          </a:p>
        </p:txBody>
      </p:sp>
    </p:spTree>
    <p:extLst>
      <p:ext uri="{BB962C8B-B14F-4D97-AF65-F5344CB8AC3E}">
        <p14:creationId xmlns:p14="http://schemas.microsoft.com/office/powerpoint/2010/main" val="290252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t>11/28/2017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t>‹#›</a:t>
            </a:fld>
            <a:endParaRPr lang="en-US"/>
          </a:p>
        </p:txBody>
      </p:sp>
    </p:spTree>
    <p:extLst>
      <p:ext uri="{BB962C8B-B14F-4D97-AF65-F5344CB8AC3E}">
        <p14:creationId xmlns:p14="http://schemas.microsoft.com/office/powerpoint/2010/main"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5600" y="4953000"/>
            <a:ext cx="5867400" cy="762000"/>
          </a:xfrm>
        </p:spPr>
        <p:txBody>
          <a:bodyPr>
            <a:noAutofit/>
          </a:bodyPr>
          <a:lstStyle>
            <a:lvl1pPr algn="ctr">
              <a:defRPr sz="4400" baseline="0">
                <a:solidFill>
                  <a:schemeClr val="bg1"/>
                </a:solidFill>
                <a:effectLst>
                  <a:outerShdw blurRad="38100" dist="38100" dir="2700000" algn="tl">
                    <a:srgbClr val="000000">
                      <a:alpha val="43137"/>
                    </a:srgbClr>
                  </a:outerShdw>
                </a:effectLst>
              </a:defRPr>
            </a:lvl1pPr>
          </a:lstStyle>
          <a:p>
            <a:r>
              <a:rPr lang="en-US" dirty="0"/>
              <a:t>Your Master Title</a:t>
            </a:r>
          </a:p>
        </p:txBody>
      </p:sp>
      <p:sp>
        <p:nvSpPr>
          <p:cNvPr id="3" name="Subtitle 2"/>
          <p:cNvSpPr>
            <a:spLocks noGrp="1"/>
          </p:cNvSpPr>
          <p:nvPr>
            <p:ph type="subTitle" idx="1"/>
          </p:nvPr>
        </p:nvSpPr>
        <p:spPr>
          <a:xfrm>
            <a:off x="2159000" y="5715000"/>
            <a:ext cx="4827608" cy="381000"/>
          </a:xfrm>
        </p:spPr>
        <p:txBody>
          <a:bodyPr>
            <a:normAutofit/>
          </a:bodyPr>
          <a:lstStyle>
            <a:lvl1pPr marL="0" indent="0" algn="ctr">
              <a:buNone/>
              <a:defRPr sz="1800">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bg1"/>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1443835"/>
            <a:ext cx="8229600" cy="526176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
        <p:nvSpPr>
          <p:cNvPr id="9"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10" name="Content Placeholder 2"/>
          <p:cNvSpPr>
            <a:spLocks noGrp="1"/>
          </p:cNvSpPr>
          <p:nvPr>
            <p:ph idx="1"/>
          </p:nvPr>
        </p:nvSpPr>
        <p:spPr>
          <a:xfrm>
            <a:off x="448965" y="1443835"/>
            <a:ext cx="8229600" cy="526176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58900" y="5407025"/>
            <a:ext cx="6400800" cy="688975"/>
          </a:xfrm>
        </p:spPr>
        <p:txBody>
          <a:bodyPr anchor="t"/>
          <a:lstStyle>
            <a:lvl1pPr algn="ctr">
              <a:defRPr sz="28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58900" y="4953000"/>
            <a:ext cx="6400800" cy="444500"/>
          </a:xfrm>
        </p:spPr>
        <p:txBody>
          <a:bodyPr anchor="b">
            <a:normAutofit/>
          </a:bodyPr>
          <a:lstStyle>
            <a:lvl1pPr marL="0" indent="0" algn="ctr">
              <a:buNone/>
              <a:defRPr sz="14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591355"/>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221217"/>
            <a:ext cx="4040188"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91355"/>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221217"/>
            <a:ext cx="4041775"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8" name="Footer Placeholder 7"/>
          <p:cNvSpPr>
            <a:spLocks noGrp="1"/>
          </p:cNvSpPr>
          <p:nvPr>
            <p:ph type="ftr" sz="quarter" idx="11"/>
          </p:nvPr>
        </p:nvSpPr>
        <p:spPr/>
        <p:txBody>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3" name="Footer Placeholder 2"/>
          <p:cNvSpPr>
            <a:spLocks noGrp="1"/>
          </p:cNvSpPr>
          <p:nvPr>
            <p:ph type="ftr" sz="quarter" idx="11"/>
          </p:nvPr>
        </p:nvSpPr>
        <p:spPr/>
        <p:txBody>
          <a:bodyPr/>
          <a:lstStyle>
            <a:lvl1pPr>
              <a:defRPr>
                <a:solidFill>
                  <a:schemeClr val="bg1"/>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3074F12-AA26-4AC8-9962-C36BB8F32554}" type="datetimeFigureOut">
              <a:rPr lang="en-US" smtClean="0"/>
              <a:pPr/>
              <a:t>11/28/2017</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53074F12-AA26-4AC8-9962-C36BB8F32554}"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0" dirty="0">
                <a:latin typeface="Century Gothic (Headings)"/>
                <a:ea typeface="HGPGothicE" panose="020B0400000000000000" pitchFamily="34" charset="-128"/>
              </a:rPr>
              <a:t>TTL PRIVACY</a:t>
            </a:r>
          </a:p>
        </p:txBody>
      </p:sp>
      <p:sp>
        <p:nvSpPr>
          <p:cNvPr id="3" name="Subtitle 2"/>
          <p:cNvSpPr>
            <a:spLocks noGrp="1"/>
          </p:cNvSpPr>
          <p:nvPr>
            <p:ph type="subTitle" idx="1"/>
          </p:nvPr>
        </p:nvSpPr>
        <p:spPr/>
        <p:txBody>
          <a:bodyPr>
            <a:normAutofit fontScale="85000" lnSpcReduction="10000"/>
          </a:bodyPr>
          <a:lstStyle/>
          <a:p>
            <a:r>
              <a:rPr lang="en-US" dirty="0">
                <a:latin typeface="Century Gothic (Headings)"/>
              </a:rPr>
              <a:t>Human Computer Interaction Fall ‘17   -    Team 4</a:t>
            </a:r>
          </a:p>
        </p:txBody>
      </p:sp>
      <p:sp>
        <p:nvSpPr>
          <p:cNvPr id="4" name="Subtitle 2">
            <a:extLst>
              <a:ext uri="{FF2B5EF4-FFF2-40B4-BE49-F238E27FC236}">
                <a16:creationId xmlns:a16="http://schemas.microsoft.com/office/drawing/2014/main" id="{633D62E1-E390-41A9-8FA0-F5B9F47F81F8}"/>
              </a:ext>
            </a:extLst>
          </p:cNvPr>
          <p:cNvSpPr txBox="1">
            <a:spLocks/>
          </p:cNvSpPr>
          <p:nvPr/>
        </p:nvSpPr>
        <p:spPr>
          <a:xfrm>
            <a:off x="6980512" y="5724144"/>
            <a:ext cx="2057400" cy="609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1800" kern="1200">
                <a:solidFill>
                  <a:schemeClr val="bg1"/>
                </a:solidFill>
                <a:effectLst>
                  <a:outerShdw blurRad="38100" dist="38100" dir="2700000" algn="tl">
                    <a:srgbClr val="000000">
                      <a:alpha val="43137"/>
                    </a:srgbClr>
                  </a:outerShdw>
                </a:effectLst>
                <a:latin typeface="Microsoft New Tai Lue" pitchFamily="34" charset="0"/>
                <a:ea typeface="+mn-ea"/>
                <a:cs typeface="Microsoft New Tai Lue"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icrosoft New Tai Lue" pitchFamily="34" charset="0"/>
                <a:ea typeface="+mn-ea"/>
                <a:cs typeface="Microsoft New Tai Lue"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icrosoft New Tai Lue" pitchFamily="34" charset="0"/>
                <a:ea typeface="+mn-ea"/>
                <a:cs typeface="Microsoft New Tai Lue"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icrosoft New Tai Lue" pitchFamily="34" charset="0"/>
                <a:ea typeface="+mn-ea"/>
                <a:cs typeface="Microsoft New Tai Lue"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icrosoft New Tai Lue" pitchFamily="34" charset="0"/>
                <a:ea typeface="+mn-ea"/>
                <a:cs typeface="Microsoft New Tai Lue"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900" dirty="0">
                <a:latin typeface="Century Gothic" panose="020B0502020202020204" pitchFamily="34" charset="0"/>
              </a:rPr>
              <a:t>Satyajit Deshmukh – 1001417727</a:t>
            </a:r>
          </a:p>
          <a:p>
            <a:pPr algn="l"/>
            <a:r>
              <a:rPr lang="en-US" sz="900" dirty="0">
                <a:latin typeface="Century Gothic" panose="020B0502020202020204" pitchFamily="34" charset="0"/>
              </a:rPr>
              <a:t>Aditya </a:t>
            </a:r>
            <a:r>
              <a:rPr lang="en-US" sz="900" dirty="0" err="1">
                <a:latin typeface="Century Gothic" panose="020B0502020202020204" pitchFamily="34" charset="0"/>
              </a:rPr>
              <a:t>Aditya</a:t>
            </a:r>
            <a:r>
              <a:rPr lang="en-US" sz="900" dirty="0">
                <a:latin typeface="Century Gothic" panose="020B0502020202020204" pitchFamily="34" charset="0"/>
              </a:rPr>
              <a:t> – </a:t>
            </a:r>
            <a:r>
              <a:rPr lang="en-IN" sz="900" dirty="0">
                <a:effectLst/>
                <a:latin typeface="Century Gothic" panose="020B0502020202020204" pitchFamily="34" charset="0"/>
              </a:rPr>
              <a:t>1001419672</a:t>
            </a:r>
            <a:endParaRPr lang="en-US" sz="900" dirty="0">
              <a:latin typeface="Century Gothic" panose="020B0502020202020204" pitchFamily="34" charset="0"/>
            </a:endParaRPr>
          </a:p>
          <a:p>
            <a:pPr algn="l"/>
            <a:r>
              <a:rPr lang="en-US" sz="900" dirty="0">
                <a:latin typeface="Century Gothic" panose="020B0502020202020204" pitchFamily="34" charset="0"/>
              </a:rPr>
              <a:t>Aditya Pandey - </a:t>
            </a:r>
            <a:r>
              <a:rPr lang="en-IN" sz="900" dirty="0">
                <a:effectLst/>
                <a:latin typeface="Century Gothic" panose="020B0502020202020204" pitchFamily="34" charset="0"/>
              </a:rPr>
              <a:t>1001405034</a:t>
            </a:r>
            <a:endParaRPr lang="en-US" sz="900" dirty="0">
              <a:latin typeface="Century Gothic" panose="020B0502020202020204" pitchFamily="34" charset="0"/>
            </a:endParaRPr>
          </a:p>
          <a:p>
            <a:pPr algn="l"/>
            <a:endParaRPr lang="en-US" sz="900" dirty="0">
              <a:latin typeface="Century Gothic" panose="020B0502020202020204" pitchFamily="34" charset="0"/>
            </a:endParaRPr>
          </a:p>
          <a:p>
            <a:pPr algn="l"/>
            <a:endParaRPr lang="en-US" sz="900" dirty="0">
              <a:latin typeface="Century Gothic" panose="020B0502020202020204" pitchFamily="34"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53C7-2AC9-4275-B394-F1EDD0719146}"/>
              </a:ext>
            </a:extLst>
          </p:cNvPr>
          <p:cNvSpPr>
            <a:spLocks noGrp="1"/>
          </p:cNvSpPr>
          <p:nvPr>
            <p:ph type="title"/>
          </p:nvPr>
        </p:nvSpPr>
        <p:spPr/>
        <p:txBody>
          <a:bodyPr/>
          <a:lstStyle/>
          <a:p>
            <a:r>
              <a:rPr lang="en-IN" dirty="0"/>
              <a:t>Results of Survey</a:t>
            </a:r>
          </a:p>
        </p:txBody>
      </p:sp>
      <p:sp>
        <p:nvSpPr>
          <p:cNvPr id="3" name="Text Placeholder 2">
            <a:extLst>
              <a:ext uri="{FF2B5EF4-FFF2-40B4-BE49-F238E27FC236}">
                <a16:creationId xmlns:a16="http://schemas.microsoft.com/office/drawing/2014/main" id="{06988890-1566-4EED-BD12-620DE6D1369C}"/>
              </a:ext>
            </a:extLst>
          </p:cNvPr>
          <p:cNvSpPr>
            <a:spLocks noGrp="1"/>
          </p:cNvSpPr>
          <p:nvPr>
            <p:ph type="body" idx="1"/>
          </p:nvPr>
        </p:nvSpPr>
        <p:spPr/>
        <p:txBody>
          <a:bodyPr/>
          <a:lstStyle/>
          <a:p>
            <a:endParaRPr lang="en-IN"/>
          </a:p>
        </p:txBody>
      </p:sp>
      <p:pic>
        <p:nvPicPr>
          <p:cNvPr id="8" name="Content Placeholder 7">
            <a:extLst>
              <a:ext uri="{FF2B5EF4-FFF2-40B4-BE49-F238E27FC236}">
                <a16:creationId xmlns:a16="http://schemas.microsoft.com/office/drawing/2014/main" id="{57CA1633-EEC9-4010-82BF-FC675D558F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1" y="1456380"/>
            <a:ext cx="4416424" cy="4792020"/>
          </a:xfrm>
        </p:spPr>
      </p:pic>
      <p:sp>
        <p:nvSpPr>
          <p:cNvPr id="5" name="Text Placeholder 4">
            <a:extLst>
              <a:ext uri="{FF2B5EF4-FFF2-40B4-BE49-F238E27FC236}">
                <a16:creationId xmlns:a16="http://schemas.microsoft.com/office/drawing/2014/main" id="{79D16EC0-A0B3-4017-BB27-7AD913CDEED4}"/>
              </a:ext>
            </a:extLst>
          </p:cNvPr>
          <p:cNvSpPr>
            <a:spLocks noGrp="1"/>
          </p:cNvSpPr>
          <p:nvPr>
            <p:ph type="body" sz="quarter" idx="3"/>
          </p:nvPr>
        </p:nvSpPr>
        <p:spPr/>
        <p:txBody>
          <a:bodyPr/>
          <a:lstStyle/>
          <a:p>
            <a:endParaRPr lang="en-IN"/>
          </a:p>
        </p:txBody>
      </p:sp>
      <p:pic>
        <p:nvPicPr>
          <p:cNvPr id="10" name="Content Placeholder 9">
            <a:extLst>
              <a:ext uri="{FF2B5EF4-FFF2-40B4-BE49-F238E27FC236}">
                <a16:creationId xmlns:a16="http://schemas.microsoft.com/office/drawing/2014/main" id="{488F51AE-4816-4EC2-AAA7-347C14DA6FD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1456380"/>
            <a:ext cx="4270374" cy="4792020"/>
          </a:xfrm>
        </p:spPr>
      </p:pic>
    </p:spTree>
    <p:extLst>
      <p:ext uri="{BB962C8B-B14F-4D97-AF65-F5344CB8AC3E}">
        <p14:creationId xmlns:p14="http://schemas.microsoft.com/office/powerpoint/2010/main" val="187324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7543-027B-42A1-8829-1BF709F6CA09}"/>
              </a:ext>
            </a:extLst>
          </p:cNvPr>
          <p:cNvSpPr>
            <a:spLocks noGrp="1"/>
          </p:cNvSpPr>
          <p:nvPr>
            <p:ph type="title"/>
          </p:nvPr>
        </p:nvSpPr>
        <p:spPr/>
        <p:txBody>
          <a:bodyPr/>
          <a:lstStyle/>
          <a:p>
            <a:r>
              <a:rPr lang="en-IN" dirty="0"/>
              <a:t>Discussion and Future Work</a:t>
            </a:r>
          </a:p>
        </p:txBody>
      </p:sp>
      <p:sp>
        <p:nvSpPr>
          <p:cNvPr id="4" name="Content Placeholder 3">
            <a:extLst>
              <a:ext uri="{FF2B5EF4-FFF2-40B4-BE49-F238E27FC236}">
                <a16:creationId xmlns:a16="http://schemas.microsoft.com/office/drawing/2014/main" id="{940446B1-36DD-4604-81AB-FDB6FEEF6997}"/>
              </a:ext>
            </a:extLst>
          </p:cNvPr>
          <p:cNvSpPr>
            <a:spLocks noGrp="1"/>
          </p:cNvSpPr>
          <p:nvPr>
            <p:ph sz="half" idx="2"/>
          </p:nvPr>
        </p:nvSpPr>
        <p:spPr>
          <a:xfrm>
            <a:off x="457200" y="1143001"/>
            <a:ext cx="8534400" cy="4876800"/>
          </a:xfrm>
        </p:spPr>
        <p:txBody>
          <a:bodyPr/>
          <a:lstStyle/>
          <a:p>
            <a:r>
              <a:rPr lang="en-IN" dirty="0"/>
              <a:t>There is a wide scope for this application in near future with the increase in  number of Cyber attacks.</a:t>
            </a:r>
          </a:p>
          <a:p>
            <a:r>
              <a:rPr lang="en-IN" dirty="0"/>
              <a:t>In future we can add functionality to transfer images and multimedia and files.</a:t>
            </a:r>
          </a:p>
          <a:p>
            <a:r>
              <a:rPr lang="en-IN" dirty="0"/>
              <a:t>In the current scenario it is a desktop application but in near future we can get it for mobile devices such as smartphones and tablets.</a:t>
            </a:r>
          </a:p>
          <a:p>
            <a:endParaRPr lang="en-IN" dirty="0"/>
          </a:p>
        </p:txBody>
      </p:sp>
    </p:spTree>
    <p:extLst>
      <p:ext uri="{BB962C8B-B14F-4D97-AF65-F5344CB8AC3E}">
        <p14:creationId xmlns:p14="http://schemas.microsoft.com/office/powerpoint/2010/main" val="371592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640C-FB69-458B-B473-FF6B82966D8C}"/>
              </a:ext>
            </a:extLst>
          </p:cNvPr>
          <p:cNvSpPr>
            <a:spLocks noGrp="1"/>
          </p:cNvSpPr>
          <p:nvPr>
            <p:ph type="title"/>
          </p:nvPr>
        </p:nvSpPr>
        <p:spPr/>
        <p:txBody>
          <a:bodyPr/>
          <a:lstStyle/>
          <a:p>
            <a:r>
              <a:rPr lang="en-IN" dirty="0"/>
              <a:t>Roles And Responsibilities</a:t>
            </a:r>
          </a:p>
        </p:txBody>
      </p:sp>
      <p:sp>
        <p:nvSpPr>
          <p:cNvPr id="4" name="Content Placeholder 3">
            <a:extLst>
              <a:ext uri="{FF2B5EF4-FFF2-40B4-BE49-F238E27FC236}">
                <a16:creationId xmlns:a16="http://schemas.microsoft.com/office/drawing/2014/main" id="{6B784F42-05BC-45A2-9DC4-0908AE592E6A}"/>
              </a:ext>
            </a:extLst>
          </p:cNvPr>
          <p:cNvSpPr>
            <a:spLocks noGrp="1"/>
          </p:cNvSpPr>
          <p:nvPr>
            <p:ph sz="half" idx="2"/>
          </p:nvPr>
        </p:nvSpPr>
        <p:spPr>
          <a:xfrm>
            <a:off x="457200" y="1066801"/>
            <a:ext cx="8534400" cy="4953000"/>
          </a:xfrm>
        </p:spPr>
        <p:txBody>
          <a:bodyPr/>
          <a:lstStyle/>
          <a:p>
            <a:pPr lvl="0"/>
            <a:r>
              <a:rPr lang="en-US" b="1" dirty="0"/>
              <a:t>Frontend (UI Design)</a:t>
            </a:r>
            <a:r>
              <a:rPr lang="en-US" dirty="0"/>
              <a:t>: </a:t>
            </a:r>
            <a:r>
              <a:rPr lang="en-US" dirty="0" err="1"/>
              <a:t>Satyajit</a:t>
            </a:r>
            <a:r>
              <a:rPr lang="en-US" dirty="0"/>
              <a:t> Deshmukh</a:t>
            </a:r>
            <a:endParaRPr lang="en-IN" dirty="0"/>
          </a:p>
          <a:p>
            <a:pPr marL="360363" indent="-360363">
              <a:buNone/>
            </a:pPr>
            <a:r>
              <a:rPr lang="en-US" dirty="0"/>
              <a:t>    Designing HTML page for TTL Privacy Application using Handlebar,   jQuery and  Mustache.js                             </a:t>
            </a:r>
            <a:endParaRPr lang="en-IN" dirty="0"/>
          </a:p>
          <a:p>
            <a:pPr lvl="0"/>
            <a:r>
              <a:rPr lang="en-US" b="1" dirty="0"/>
              <a:t>CSS, Bootstrap, HTML</a:t>
            </a:r>
            <a:r>
              <a:rPr lang="en-US" dirty="0"/>
              <a:t> – </a:t>
            </a:r>
            <a:r>
              <a:rPr lang="en-US" dirty="0" err="1"/>
              <a:t>Adtiya</a:t>
            </a:r>
            <a:r>
              <a:rPr lang="en-US" dirty="0"/>
              <a:t> Aditya</a:t>
            </a:r>
            <a:endParaRPr lang="en-IN" dirty="0"/>
          </a:p>
          <a:p>
            <a:pPr lvl="0"/>
            <a:r>
              <a:rPr lang="en-US" b="1" dirty="0"/>
              <a:t>Backend Authentication/ Database Calls</a:t>
            </a:r>
            <a:r>
              <a:rPr lang="en-US" dirty="0"/>
              <a:t>: Aditya Pandey </a:t>
            </a:r>
            <a:endParaRPr lang="en-IN" dirty="0"/>
          </a:p>
          <a:p>
            <a:pPr marL="0" indent="0">
              <a:buNone/>
            </a:pPr>
            <a:r>
              <a:rPr lang="en-US" dirty="0"/>
              <a:t>     Minimal frontend authentication, backend Authentication,      </a:t>
            </a:r>
            <a:endParaRPr lang="en-IN" dirty="0"/>
          </a:p>
          <a:p>
            <a:pPr lvl="0"/>
            <a:r>
              <a:rPr lang="en-US" b="1" dirty="0"/>
              <a:t>Overall Work Flow/ Conceptual Design:</a:t>
            </a:r>
            <a:r>
              <a:rPr lang="en-US" dirty="0"/>
              <a:t>  Aditya Aditya/           </a:t>
            </a:r>
            <a:r>
              <a:rPr lang="en-US" dirty="0" err="1"/>
              <a:t>Satyajit</a:t>
            </a:r>
            <a:r>
              <a:rPr lang="en-US" dirty="0"/>
              <a:t> Deshmukh.</a:t>
            </a:r>
            <a:endParaRPr lang="en-IN" dirty="0"/>
          </a:p>
          <a:p>
            <a:pPr lvl="0"/>
            <a:r>
              <a:rPr lang="en-US" b="1" dirty="0"/>
              <a:t>Documentation and Presentations :</a:t>
            </a:r>
            <a:r>
              <a:rPr lang="en-US" dirty="0"/>
              <a:t> Aditya </a:t>
            </a:r>
            <a:r>
              <a:rPr lang="en-US" dirty="0" err="1"/>
              <a:t>Aditya</a:t>
            </a:r>
            <a:endParaRPr lang="en-IN" dirty="0"/>
          </a:p>
          <a:p>
            <a:pPr marL="0" indent="0">
              <a:buNone/>
            </a:pPr>
            <a:endParaRPr lang="en-IN" dirty="0"/>
          </a:p>
        </p:txBody>
      </p:sp>
    </p:spTree>
    <p:extLst>
      <p:ext uri="{BB962C8B-B14F-4D97-AF65-F5344CB8AC3E}">
        <p14:creationId xmlns:p14="http://schemas.microsoft.com/office/powerpoint/2010/main" val="281686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3F14-1390-4AD4-9918-CFA861EF23C1}"/>
              </a:ext>
            </a:extLst>
          </p:cNvPr>
          <p:cNvSpPr>
            <a:spLocks noGrp="1"/>
          </p:cNvSpPr>
          <p:nvPr>
            <p:ph type="title"/>
          </p:nvPr>
        </p:nvSpPr>
        <p:spPr/>
        <p:txBody>
          <a:bodyPr/>
          <a:lstStyle/>
          <a:p>
            <a:r>
              <a:rPr lang="en-US" dirty="0">
                <a:latin typeface="Century Gothic" panose="020B0502020202020204" pitchFamily="34" charset="0"/>
              </a:rPr>
              <a:t>Thank you!</a:t>
            </a:r>
          </a:p>
        </p:txBody>
      </p:sp>
      <p:sp>
        <p:nvSpPr>
          <p:cNvPr id="3" name="Content Placeholder 2">
            <a:extLst>
              <a:ext uri="{FF2B5EF4-FFF2-40B4-BE49-F238E27FC236}">
                <a16:creationId xmlns:a16="http://schemas.microsoft.com/office/drawing/2014/main" id="{22F30ABF-D940-4B9E-9CD5-E6EB2EF2A164}"/>
              </a:ext>
            </a:extLst>
          </p:cNvPr>
          <p:cNvSpPr>
            <a:spLocks noGrp="1"/>
          </p:cNvSpPr>
          <p:nvPr>
            <p:ph idx="1"/>
          </p:nvPr>
        </p:nvSpPr>
        <p:spPr/>
        <p:txBody>
          <a:bodyPr/>
          <a:lstStyle/>
          <a:p>
            <a:endParaRPr lang="en-US" dirty="0"/>
          </a:p>
        </p:txBody>
      </p:sp>
      <p:pic>
        <p:nvPicPr>
          <p:cNvPr id="4098" name="Picture 2" descr="http://www.profiledt.co.uk/blog/wp-content/uploads/2017/06/cyber-security-banner-825x350.jpg">
            <a:extLst>
              <a:ext uri="{FF2B5EF4-FFF2-40B4-BE49-F238E27FC236}">
                <a16:creationId xmlns:a16="http://schemas.microsoft.com/office/drawing/2014/main" id="{DDEAA59E-61E9-45A8-A5F6-3DDF524CD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0" y="1828800"/>
            <a:ext cx="8990060" cy="3813965"/>
          </a:xfrm>
          <a:prstGeom prst="rect">
            <a:avLst/>
          </a:prstGeom>
          <a:noFill/>
          <a:effectLst>
            <a:softEdge rad="393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42CF-A128-4B0B-859C-389A01C2EB6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CC35B44-2FDE-4606-A954-2B9E283DDEFE}"/>
              </a:ext>
            </a:extLst>
          </p:cNvPr>
          <p:cNvSpPr>
            <a:spLocks noGrp="1"/>
          </p:cNvSpPr>
          <p:nvPr>
            <p:ph idx="1"/>
          </p:nvPr>
        </p:nvSpPr>
        <p:spPr/>
        <p:txBody>
          <a:bodyPr>
            <a:normAutofit fontScale="92500" lnSpcReduction="10000"/>
          </a:bodyPr>
          <a:lstStyle/>
          <a:p>
            <a:r>
              <a:rPr lang="en-IN" dirty="0"/>
              <a:t>Communication is the basic need of today’s world. With the evolution of internet the end to end point communication using various electronic means is no longer safe. Eavesdropping and man in the middle attack is quite common now a days to prevent it we came with the idea of TTL(Time to Live).</a:t>
            </a:r>
          </a:p>
          <a:p>
            <a:pPr marL="0" indent="0">
              <a:buNone/>
            </a:pPr>
            <a:endParaRPr lang="en-IN" dirty="0"/>
          </a:p>
          <a:p>
            <a:r>
              <a:rPr lang="en-IN" dirty="0"/>
              <a:t>The basic idea of </a:t>
            </a:r>
            <a:r>
              <a:rPr lang="en-IN" b="1" dirty="0"/>
              <a:t>Time to Live Privacy Application (TTL) </a:t>
            </a:r>
            <a:r>
              <a:rPr lang="en-IN" dirty="0"/>
              <a:t>is to develop a secure means of communication between its users to maintain integrity and confidentiality of the message. TTL is one of it’s kind of messenger that overcomes the problem of safe communication by using a unique algorithm of time to live for the messages.  </a:t>
            </a:r>
          </a:p>
          <a:p>
            <a:endParaRPr lang="en-IN" dirty="0"/>
          </a:p>
        </p:txBody>
      </p:sp>
      <p:sp>
        <p:nvSpPr>
          <p:cNvPr id="4" name="Left Brace 3">
            <a:extLst>
              <a:ext uri="{FF2B5EF4-FFF2-40B4-BE49-F238E27FC236}">
                <a16:creationId xmlns:a16="http://schemas.microsoft.com/office/drawing/2014/main" id="{812823A0-C36E-4CD7-AB80-B204162AF3C8}"/>
              </a:ext>
            </a:extLst>
          </p:cNvPr>
          <p:cNvSpPr/>
          <p:nvPr/>
        </p:nvSpPr>
        <p:spPr>
          <a:xfrm>
            <a:off x="2590800" y="5257800"/>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07535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 Introduction </a:t>
            </a:r>
            <a:endParaRPr lang="en-US" dirty="0">
              <a:latin typeface="Century Gothic (Headings)"/>
            </a:endParaRPr>
          </a:p>
        </p:txBody>
      </p:sp>
      <p:sp>
        <p:nvSpPr>
          <p:cNvPr id="5" name="Content Placeholder 4"/>
          <p:cNvSpPr>
            <a:spLocks noGrp="1"/>
          </p:cNvSpPr>
          <p:nvPr>
            <p:ph idx="1"/>
          </p:nvPr>
        </p:nvSpPr>
        <p:spPr/>
        <p:txBody>
          <a:bodyPr>
            <a:normAutofit fontScale="92500"/>
          </a:bodyPr>
          <a:lstStyle/>
          <a:p>
            <a:pPr algn="just"/>
            <a:r>
              <a:rPr lang="en-IN" dirty="0">
                <a:latin typeface="Century Gothic (Headings)"/>
              </a:rPr>
              <a:t>To develop a secret means of communication between its users to maintain the integrity and confidentiality of the message using the concept of expiry of portal and the message after the defined period of time by the creator.</a:t>
            </a:r>
            <a:endParaRPr lang="en-US" dirty="0">
              <a:latin typeface="Century Gothic (Headings)"/>
            </a:endParaRPr>
          </a:p>
          <a:p>
            <a:pPr algn="just"/>
            <a:r>
              <a:rPr lang="en-US" dirty="0">
                <a:latin typeface="Century Gothic (Headings)"/>
              </a:rPr>
              <a:t>A unique method for users to communicate securely.</a:t>
            </a:r>
          </a:p>
          <a:p>
            <a:pPr algn="just"/>
            <a:r>
              <a:rPr lang="en-US" dirty="0">
                <a:latin typeface="Century Gothic (Headings)"/>
              </a:rPr>
              <a:t>Prevent Man-in-the-middle attacks using endpoint authentication.</a:t>
            </a:r>
          </a:p>
          <a:p>
            <a:pPr algn="just"/>
            <a:r>
              <a:rPr lang="en-US" dirty="0">
                <a:latin typeface="Century Gothic (Headings)"/>
              </a:rPr>
              <a:t>Limited Number of access to messages by the user of the portal.</a:t>
            </a:r>
          </a:p>
          <a:p>
            <a:pPr algn="just"/>
            <a:r>
              <a:rPr lang="en-US" dirty="0">
                <a:latin typeface="Century Gothic (Headings)"/>
              </a:rPr>
              <a:t>Time To Live for each portal of the message.</a:t>
            </a:r>
          </a:p>
          <a:p>
            <a:pPr algn="just"/>
            <a:endParaRPr lang="en-US" dirty="0">
              <a:latin typeface="Century Gothic (Headings)"/>
            </a:endParaRPr>
          </a:p>
          <a:p>
            <a:pPr algn="just"/>
            <a:endParaRPr lang="en-US" dirty="0">
              <a:latin typeface="Century Gothic (Headings)"/>
            </a:endParaRPr>
          </a:p>
          <a:p>
            <a:pPr marL="0" indent="0" algn="just">
              <a:buNone/>
            </a:pPr>
            <a:endParaRPr lang="en-US" dirty="0">
              <a:latin typeface="Century Gothic (Headings)"/>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 shot of a computer keyboard&#10;&#10;Description generated with high confidence">
            <a:extLst>
              <a:ext uri="{FF2B5EF4-FFF2-40B4-BE49-F238E27FC236}">
                <a16:creationId xmlns:a16="http://schemas.microsoft.com/office/drawing/2014/main" id="{4588E718-A43C-4A9E-89FF-8B04C342F5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743200"/>
            <a:ext cx="5851242" cy="3760398"/>
          </a:xfrm>
          <a:prstGeom prst="rect">
            <a:avLst/>
          </a:prstGeom>
          <a:effectLst>
            <a:softEdge rad="927100"/>
          </a:effectLst>
        </p:spPr>
      </p:pic>
      <p:sp>
        <p:nvSpPr>
          <p:cNvPr id="4" name="Title 3"/>
          <p:cNvSpPr>
            <a:spLocks noGrp="1"/>
          </p:cNvSpPr>
          <p:nvPr>
            <p:ph type="title"/>
          </p:nvPr>
        </p:nvSpPr>
        <p:spPr/>
        <p:txBody>
          <a:bodyPr>
            <a:normAutofit/>
          </a:bodyPr>
          <a:lstStyle/>
          <a:p>
            <a:r>
              <a:rPr lang="en-IN" dirty="0"/>
              <a:t>Project Timeline</a:t>
            </a:r>
            <a:endParaRPr lang="en-US" dirty="0">
              <a:latin typeface="Century Gothic (Headings)"/>
            </a:endParaRPr>
          </a:p>
        </p:txBody>
      </p:sp>
      <p:sp>
        <p:nvSpPr>
          <p:cNvPr id="5" name="Content Placeholder 4"/>
          <p:cNvSpPr>
            <a:spLocks noGrp="1"/>
          </p:cNvSpPr>
          <p:nvPr>
            <p:ph idx="1"/>
          </p:nvPr>
        </p:nvSpPr>
        <p:spPr>
          <a:xfrm>
            <a:off x="457200" y="1443835"/>
            <a:ext cx="8314035" cy="5266035"/>
          </a:xfrm>
        </p:spPr>
        <p:txBody>
          <a:bodyPr>
            <a:normAutofit fontScale="85000" lnSpcReduction="10000"/>
          </a:bodyPr>
          <a:lstStyle/>
          <a:p>
            <a:pPr lvl="0"/>
            <a:r>
              <a:rPr lang="en-IN" b="1" u="sng" dirty="0"/>
              <a:t>Phase 1</a:t>
            </a:r>
            <a:r>
              <a:rPr lang="en-IN" b="1" u="sng" baseline="30000" dirty="0"/>
              <a:t>st</a:t>
            </a:r>
            <a:r>
              <a:rPr lang="en-IN" b="1" u="sng" dirty="0"/>
              <a:t>  </a:t>
            </a:r>
            <a:r>
              <a:rPr lang="en-IN" dirty="0"/>
              <a:t>      : Studying the feasibility and past</a:t>
            </a:r>
          </a:p>
          <a:p>
            <a:pPr marL="0" indent="0">
              <a:buNone/>
            </a:pPr>
            <a:r>
              <a:rPr lang="en-IN" dirty="0"/>
              <a:t>                             development in this field.</a:t>
            </a:r>
          </a:p>
          <a:p>
            <a:pPr lvl="0"/>
            <a:r>
              <a:rPr lang="en-IN" b="1" u="sng" dirty="0"/>
              <a:t>Phase 2</a:t>
            </a:r>
            <a:r>
              <a:rPr lang="en-IN" b="1" u="sng" baseline="30000" dirty="0"/>
              <a:t>nd</a:t>
            </a:r>
            <a:r>
              <a:rPr lang="en-IN" b="1" baseline="30000" dirty="0"/>
              <a:t>           </a:t>
            </a:r>
            <a:r>
              <a:rPr lang="en-IN" dirty="0"/>
              <a:t>: Select the user and selecting the  target  </a:t>
            </a:r>
          </a:p>
          <a:p>
            <a:pPr marL="0" lvl="0" indent="0">
              <a:buNone/>
            </a:pPr>
            <a:r>
              <a:rPr lang="en-IN" dirty="0"/>
              <a:t>                             audience, features and studying. Taking </a:t>
            </a:r>
          </a:p>
          <a:p>
            <a:pPr marL="0" lvl="0" indent="0">
              <a:buNone/>
            </a:pPr>
            <a:r>
              <a:rPr lang="en-IN" dirty="0"/>
              <a:t>                             the best out of conventional Sources.                                                                                                                 </a:t>
            </a:r>
          </a:p>
          <a:p>
            <a:pPr lvl="0"/>
            <a:r>
              <a:rPr lang="en-IN" b="1" u="sng" dirty="0"/>
              <a:t>Phase 3</a:t>
            </a:r>
            <a:r>
              <a:rPr lang="en-IN" b="1" u="sng" baseline="30000" dirty="0"/>
              <a:t>rd</a:t>
            </a:r>
            <a:r>
              <a:rPr lang="en-IN" dirty="0"/>
              <a:t>       : Designing the framework and functionality</a:t>
            </a:r>
          </a:p>
          <a:p>
            <a:pPr marL="0" indent="0">
              <a:buNone/>
            </a:pPr>
            <a:r>
              <a:rPr lang="en-IN" dirty="0"/>
              <a:t>                            of the project.</a:t>
            </a:r>
          </a:p>
          <a:p>
            <a:pPr lvl="0"/>
            <a:r>
              <a:rPr lang="en-IN" dirty="0"/>
              <a:t> </a:t>
            </a:r>
            <a:r>
              <a:rPr lang="en-IN" b="1" u="sng" dirty="0"/>
              <a:t>Phase 4</a:t>
            </a:r>
            <a:r>
              <a:rPr lang="en-IN" b="1" u="sng" baseline="30000" dirty="0"/>
              <a:t>th</a:t>
            </a:r>
            <a:r>
              <a:rPr lang="en-IN" b="1" u="sng" dirty="0"/>
              <a:t> </a:t>
            </a:r>
            <a:r>
              <a:rPr lang="en-IN" dirty="0"/>
              <a:t>     : Start working on the designing and start </a:t>
            </a:r>
          </a:p>
          <a:p>
            <a:pPr marL="0" lvl="0" indent="0">
              <a:buNone/>
            </a:pPr>
            <a:r>
              <a:rPr lang="en-IN" dirty="0"/>
              <a:t>                            coding of the project.</a:t>
            </a:r>
          </a:p>
          <a:p>
            <a:pPr lvl="0"/>
            <a:r>
              <a:rPr lang="en-IN" b="1" u="sng" dirty="0"/>
              <a:t>Phase 5</a:t>
            </a:r>
            <a:r>
              <a:rPr lang="en-IN" b="1" u="sng" baseline="30000" dirty="0"/>
              <a:t>th</a:t>
            </a:r>
            <a:r>
              <a:rPr lang="en-IN" b="1" u="sng" dirty="0"/>
              <a:t> </a:t>
            </a:r>
            <a:r>
              <a:rPr lang="en-IN" b="1" dirty="0"/>
              <a:t>      </a:t>
            </a:r>
            <a:r>
              <a:rPr lang="en-IN" dirty="0"/>
              <a:t>:  Design and evaluation of test cases with a</a:t>
            </a:r>
          </a:p>
          <a:p>
            <a:pPr marL="0" lvl="0" indent="0">
              <a:buNone/>
            </a:pPr>
            <a:r>
              <a:rPr lang="en-IN" dirty="0"/>
              <a:t>                             handful of users.</a:t>
            </a:r>
          </a:p>
          <a:p>
            <a:pPr lvl="0"/>
            <a:r>
              <a:rPr lang="en-IN" b="1" u="sng" dirty="0"/>
              <a:t>Phase 6</a:t>
            </a:r>
            <a:r>
              <a:rPr lang="en-IN" b="1" u="sng" baseline="30000" dirty="0"/>
              <a:t>th</a:t>
            </a:r>
            <a:r>
              <a:rPr lang="en-IN" dirty="0"/>
              <a:t>       : Final evaluation and presentation of the</a:t>
            </a:r>
          </a:p>
          <a:p>
            <a:pPr marL="0" lvl="0" indent="0">
              <a:buNone/>
            </a:pPr>
            <a:r>
              <a:rPr lang="en-US" dirty="0">
                <a:latin typeface="Century Gothic (Headings)"/>
              </a:rPr>
              <a:t>                            project.</a:t>
            </a:r>
          </a:p>
        </p:txBody>
      </p:sp>
      <p:sp>
        <p:nvSpPr>
          <p:cNvPr id="9" name="AutoShape 4" descr="https://media.coindesk.com/uploads/2017/08/Hack.jpg">
            <a:extLst>
              <a:ext uri="{FF2B5EF4-FFF2-40B4-BE49-F238E27FC236}">
                <a16:creationId xmlns:a16="http://schemas.microsoft.com/office/drawing/2014/main" id="{F68BF1AD-9C0E-4122-98FF-6EC4995ABE2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3821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entury Gothic (Headings)"/>
              </a:rPr>
              <a:t>Methodology/ Technology used</a:t>
            </a:r>
          </a:p>
        </p:txBody>
      </p:sp>
      <p:sp>
        <p:nvSpPr>
          <p:cNvPr id="5" name="Content Placeholder 4"/>
          <p:cNvSpPr>
            <a:spLocks noGrp="1"/>
          </p:cNvSpPr>
          <p:nvPr>
            <p:ph idx="1"/>
          </p:nvPr>
        </p:nvSpPr>
        <p:spPr>
          <a:xfrm>
            <a:off x="448965" y="1443835"/>
            <a:ext cx="8009236" cy="5261765"/>
          </a:xfrm>
        </p:spPr>
        <p:txBody>
          <a:bodyPr/>
          <a:lstStyle/>
          <a:p>
            <a:r>
              <a:rPr lang="en-IN" dirty="0">
                <a:latin typeface="Century Gothic (Headings)"/>
              </a:rPr>
              <a:t>Frontend: HTML, Handlebars, CSS,                  </a:t>
            </a:r>
            <a:endParaRPr lang="en-US" dirty="0">
              <a:latin typeface="Century Gothic (Headings)"/>
            </a:endParaRPr>
          </a:p>
          <a:p>
            <a:r>
              <a:rPr lang="en-IN" dirty="0">
                <a:latin typeface="Century Gothic (Headings)"/>
              </a:rPr>
              <a:t>Templating engine: mustache.js //{{</a:t>
            </a:r>
            <a:r>
              <a:rPr lang="en-IN" dirty="0" err="1">
                <a:latin typeface="Century Gothic (Headings)"/>
              </a:rPr>
              <a:t>mustache</a:t>
            </a:r>
            <a:r>
              <a:rPr lang="en-IN" dirty="0">
                <a:latin typeface="Century Gothic (Headings)"/>
              </a:rPr>
              <a:t>}}</a:t>
            </a:r>
            <a:endParaRPr lang="en-US" dirty="0">
              <a:latin typeface="Century Gothic (Headings)"/>
            </a:endParaRPr>
          </a:p>
          <a:p>
            <a:r>
              <a:rPr lang="en-IN" dirty="0">
                <a:latin typeface="Century Gothic (Headings)"/>
              </a:rPr>
              <a:t>Frontend to backend server calls: Ajax</a:t>
            </a:r>
            <a:endParaRPr lang="en-US" dirty="0">
              <a:latin typeface="Century Gothic (Headings)"/>
            </a:endParaRPr>
          </a:p>
          <a:p>
            <a:r>
              <a:rPr lang="en-IN" dirty="0">
                <a:latin typeface="Century Gothic (Headings)"/>
              </a:rPr>
              <a:t>Frontend Authentication and Minimal Backend Authentication: passport.js</a:t>
            </a:r>
            <a:endParaRPr lang="en-US" dirty="0">
              <a:latin typeface="Century Gothic (Headings)"/>
            </a:endParaRPr>
          </a:p>
          <a:p>
            <a:r>
              <a:rPr lang="en-IN" dirty="0">
                <a:latin typeface="Century Gothic (Headings)"/>
              </a:rPr>
              <a:t>Backend: Node.js, express.js framework</a:t>
            </a:r>
            <a:endParaRPr lang="en-US" dirty="0">
              <a:latin typeface="Century Gothic (Headings)"/>
            </a:endParaRPr>
          </a:p>
        </p:txBody>
      </p:sp>
    </p:spTree>
    <p:extLst>
      <p:ext uri="{BB962C8B-B14F-4D97-AF65-F5344CB8AC3E}">
        <p14:creationId xmlns:p14="http://schemas.microsoft.com/office/powerpoint/2010/main" val="386849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09A0-49F0-410F-AD83-2A475A94D759}"/>
              </a:ext>
            </a:extLst>
          </p:cNvPr>
          <p:cNvSpPr>
            <a:spLocks noGrp="1"/>
          </p:cNvSpPr>
          <p:nvPr>
            <p:ph type="title"/>
          </p:nvPr>
        </p:nvSpPr>
        <p:spPr/>
        <p:txBody>
          <a:bodyPr/>
          <a:lstStyle/>
          <a:p>
            <a:r>
              <a:rPr lang="en-IN" dirty="0"/>
              <a:t>Related Work and Background</a:t>
            </a:r>
          </a:p>
        </p:txBody>
      </p:sp>
      <p:sp>
        <p:nvSpPr>
          <p:cNvPr id="3" name="Content Placeholder 2">
            <a:extLst>
              <a:ext uri="{FF2B5EF4-FFF2-40B4-BE49-F238E27FC236}">
                <a16:creationId xmlns:a16="http://schemas.microsoft.com/office/drawing/2014/main" id="{0E73659C-4CFC-488A-9DC8-5E7960760D80}"/>
              </a:ext>
            </a:extLst>
          </p:cNvPr>
          <p:cNvSpPr>
            <a:spLocks noGrp="1"/>
          </p:cNvSpPr>
          <p:nvPr>
            <p:ph idx="1"/>
          </p:nvPr>
        </p:nvSpPr>
        <p:spPr>
          <a:xfrm>
            <a:off x="448965" y="1143001"/>
            <a:ext cx="8229600" cy="5562600"/>
          </a:xfrm>
        </p:spPr>
        <p:txBody>
          <a:bodyPr/>
          <a:lstStyle/>
          <a:p>
            <a:pPr marL="0" indent="0">
              <a:buNone/>
            </a:pPr>
            <a:r>
              <a:rPr lang="en-IN" dirty="0"/>
              <a:t>The research papers that helped us in the  improvising the idea of TTL are-</a:t>
            </a:r>
          </a:p>
          <a:p>
            <a:pPr lvl="0">
              <a:buFont typeface="Wingdings" panose="05000000000000000000" pitchFamily="2" charset="2"/>
              <a:buChar char="Ø"/>
            </a:pPr>
            <a:r>
              <a:rPr lang="en-IN" dirty="0"/>
              <a:t>Humans in the loop: human-computer interaction and security.</a:t>
            </a:r>
          </a:p>
          <a:p>
            <a:pPr lvl="0">
              <a:buFont typeface="Wingdings" panose="05000000000000000000" pitchFamily="2" charset="2"/>
              <a:buChar char="Ø"/>
            </a:pPr>
            <a:r>
              <a:rPr lang="en-IN" dirty="0"/>
              <a:t>Secure Snaps: A New Forward Secrecy Cryptosystem for Self-Destructing Messages in Mobile Services.</a:t>
            </a:r>
          </a:p>
          <a:p>
            <a:pPr lvl="0">
              <a:buFont typeface="Wingdings" panose="05000000000000000000" pitchFamily="2" charset="2"/>
              <a:buChar char="Ø"/>
            </a:pPr>
            <a:r>
              <a:rPr lang="en-IN" dirty="0"/>
              <a:t>HCI and security systems.</a:t>
            </a:r>
          </a:p>
          <a:p>
            <a:pPr lvl="0">
              <a:buFont typeface="Wingdings" panose="05000000000000000000" pitchFamily="2" charset="2"/>
              <a:buChar char="Ø"/>
            </a:pPr>
            <a:r>
              <a:rPr lang="en-IN" dirty="0"/>
              <a:t>Human-Computer Interaction and Visualization.</a:t>
            </a:r>
          </a:p>
          <a:p>
            <a:endParaRPr lang="en-IN" dirty="0"/>
          </a:p>
        </p:txBody>
      </p:sp>
    </p:spTree>
    <p:extLst>
      <p:ext uri="{BB962C8B-B14F-4D97-AF65-F5344CB8AC3E}">
        <p14:creationId xmlns:p14="http://schemas.microsoft.com/office/powerpoint/2010/main" val="159834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entury Gothic (Headings)"/>
              </a:rPr>
              <a:t>Activity Flow Diagram</a:t>
            </a:r>
          </a:p>
        </p:txBody>
      </p:sp>
      <p:pic>
        <p:nvPicPr>
          <p:cNvPr id="3" name="Picture 2">
            <a:extLst>
              <a:ext uri="{FF2B5EF4-FFF2-40B4-BE49-F238E27FC236}">
                <a16:creationId xmlns:a16="http://schemas.microsoft.com/office/drawing/2014/main" id="{9B11EC5A-5752-44F2-AA5B-8BB31A436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91129"/>
            <a:ext cx="7467600" cy="5385895"/>
          </a:xfrm>
          <a:prstGeom prst="rect">
            <a:avLst/>
          </a:prstGeom>
        </p:spPr>
      </p:pic>
    </p:spTree>
    <p:extLst>
      <p:ext uri="{BB962C8B-B14F-4D97-AF65-F5344CB8AC3E}">
        <p14:creationId xmlns:p14="http://schemas.microsoft.com/office/powerpoint/2010/main" val="13750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6443"/>
            <a:ext cx="9144000" cy="5867400"/>
          </a:xfrm>
        </p:spPr>
        <p:txBody>
          <a:bodyPr>
            <a:normAutofit/>
          </a:bodyPr>
          <a:lstStyle/>
          <a:p>
            <a:r>
              <a:rPr lang="en-US" sz="8800" dirty="0"/>
              <a:t>        DEMO </a:t>
            </a:r>
          </a:p>
        </p:txBody>
      </p:sp>
    </p:spTree>
    <p:extLst>
      <p:ext uri="{BB962C8B-B14F-4D97-AF65-F5344CB8AC3E}">
        <p14:creationId xmlns:p14="http://schemas.microsoft.com/office/powerpoint/2010/main" val="41707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99EB-B8A3-4217-8BAB-FD15BEE26889}"/>
              </a:ext>
            </a:extLst>
          </p:cNvPr>
          <p:cNvSpPr>
            <a:spLocks noGrp="1"/>
          </p:cNvSpPr>
          <p:nvPr>
            <p:ph type="title"/>
          </p:nvPr>
        </p:nvSpPr>
        <p:spPr/>
        <p:txBody>
          <a:bodyPr>
            <a:normAutofit/>
          </a:bodyPr>
          <a:lstStyle/>
          <a:p>
            <a:r>
              <a:rPr lang="en-IN" dirty="0"/>
              <a:t>• Experimental and Evaluation Plan</a:t>
            </a:r>
          </a:p>
        </p:txBody>
      </p:sp>
      <p:sp>
        <p:nvSpPr>
          <p:cNvPr id="4" name="Content Placeholder 3">
            <a:extLst>
              <a:ext uri="{FF2B5EF4-FFF2-40B4-BE49-F238E27FC236}">
                <a16:creationId xmlns:a16="http://schemas.microsoft.com/office/drawing/2014/main" id="{A59F0DC1-E578-444E-B411-15B243C4158C}"/>
              </a:ext>
            </a:extLst>
          </p:cNvPr>
          <p:cNvSpPr>
            <a:spLocks noGrp="1"/>
          </p:cNvSpPr>
          <p:nvPr>
            <p:ph sz="half" idx="2"/>
          </p:nvPr>
        </p:nvSpPr>
        <p:spPr>
          <a:xfrm>
            <a:off x="342900" y="1371600"/>
            <a:ext cx="8458200" cy="4876800"/>
          </a:xfrm>
        </p:spPr>
        <p:txBody>
          <a:bodyPr>
            <a:normAutofit fontScale="92500"/>
          </a:bodyPr>
          <a:lstStyle/>
          <a:p>
            <a:pPr algn="just"/>
            <a:r>
              <a:rPr lang="en-IN" sz="2800" dirty="0"/>
              <a:t>We used the Natural Settings involving users approach to evaluate the project.</a:t>
            </a:r>
          </a:p>
          <a:p>
            <a:pPr algn="just"/>
            <a:r>
              <a:rPr lang="en-IN" sz="2800" dirty="0"/>
              <a:t>In this we choose a number of users who  created different portals and tried to access the messages and creation of portal .</a:t>
            </a:r>
          </a:p>
          <a:p>
            <a:pPr algn="just"/>
            <a:r>
              <a:rPr lang="en-IN" sz="2800" dirty="0"/>
              <a:t>some users tried to access the portals they don’t have access rights and will tried to distort the messages.</a:t>
            </a:r>
          </a:p>
          <a:p>
            <a:pPr algn="just"/>
            <a:r>
              <a:rPr lang="en-IN" sz="2800" dirty="0"/>
              <a:t>User Survey link to study the response towards TTL- https://docs.google.com/forms/d/1tKx48Qep8Z4T2GwBirNYS_UY6CdKo-cteXek_DpTSRk/edit?ts=5a1cf1df</a:t>
            </a:r>
          </a:p>
        </p:txBody>
      </p:sp>
    </p:spTree>
    <p:extLst>
      <p:ext uri="{BB962C8B-B14F-4D97-AF65-F5344CB8AC3E}">
        <p14:creationId xmlns:p14="http://schemas.microsoft.com/office/powerpoint/2010/main" val="2107148455"/>
      </p:ext>
    </p:extLst>
  </p:cSld>
  <p:clrMapOvr>
    <a:masterClrMapping/>
  </p:clrMapOvr>
</p:sld>
</file>

<file path=ppt/theme/theme1.xml><?xml version="1.0" encoding="utf-8"?>
<a:theme xmlns:a="http://schemas.openxmlformats.org/drawingml/2006/main" name="20412-palm-print-3">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659</Words>
  <Application>Microsoft Office PowerPoint</Application>
  <PresentationFormat>On-screen Show (4:3)</PresentationFormat>
  <Paragraphs>63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HGPGothicE</vt:lpstr>
      <vt:lpstr>Arial</vt:lpstr>
      <vt:lpstr>Calibri</vt:lpstr>
      <vt:lpstr>Century Gothic</vt:lpstr>
      <vt:lpstr>Century Gothic (Headings)</vt:lpstr>
      <vt:lpstr>Microsoft Himalaya</vt:lpstr>
      <vt:lpstr>Microsoft New Tai Lue</vt:lpstr>
      <vt:lpstr>Wingdings</vt:lpstr>
      <vt:lpstr>20412-palm-print-3</vt:lpstr>
      <vt:lpstr>TTL PRIVACY</vt:lpstr>
      <vt:lpstr>Abstract</vt:lpstr>
      <vt:lpstr>• Introduction </vt:lpstr>
      <vt:lpstr>Project Timeline</vt:lpstr>
      <vt:lpstr>Methodology/ Technology used</vt:lpstr>
      <vt:lpstr>Related Work and Background</vt:lpstr>
      <vt:lpstr>Activity Flow Diagram</vt:lpstr>
      <vt:lpstr>        DEMO </vt:lpstr>
      <vt:lpstr>• Experimental and Evaluation Plan</vt:lpstr>
      <vt:lpstr>Results of Survey</vt:lpstr>
      <vt:lpstr>Discussion and Future Work</vt:lpstr>
      <vt:lpstr>Roles And Responsibilities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2015-06-03T18:36:10Z</dcterms:created>
  <dcterms:modified xsi:type="dcterms:W3CDTF">2017-11-28T18:46:13Z</dcterms:modified>
</cp:coreProperties>
</file>