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de7a48950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5de7a48950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5eb62d0d3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5eb62d0d3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de7a4895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de7a4895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de7a48950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de7a48950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54e1c252264699f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54e1c252264699f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ed32bdd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ed32bdd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ed32bdd7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ed32bdd7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de7a48950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de7a48950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ed32bdd7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ed32bdd7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eb62d0a8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eb62d0a8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96700" y="1578400"/>
            <a:ext cx="61473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CAPA 6 MODELO OSI.</a:t>
            </a:r>
            <a:endParaRPr/>
          </a:p>
        </p:txBody>
      </p:sp>
      <p:sp>
        <p:nvSpPr>
          <p:cNvPr id="135" name="Google Shape;135;p13"/>
          <p:cNvSpPr txBox="1"/>
          <p:nvPr/>
        </p:nvSpPr>
        <p:spPr>
          <a:xfrm>
            <a:off x="4779975" y="1881525"/>
            <a:ext cx="43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6" name="Google Shape;136;p13"/>
          <p:cNvSpPr txBox="1"/>
          <p:nvPr/>
        </p:nvSpPr>
        <p:spPr>
          <a:xfrm>
            <a:off x="235800" y="3252125"/>
            <a:ext cx="4794600" cy="646500"/>
          </a:xfrm>
          <a:prstGeom prst="rect">
            <a:avLst/>
          </a:prstGeom>
          <a:solidFill>
            <a:srgbClr val="9FC5E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t>LUIS EMMANUEL LOPEZ ORTIZ</a:t>
            </a:r>
            <a:r>
              <a:rPr b="1" lang="es" sz="1500"/>
              <a:t>	</a:t>
            </a:r>
            <a:r>
              <a:rPr b="1" lang="es" sz="1500"/>
              <a:t>20760619</a:t>
            </a:r>
            <a:endParaRPr b="1" sz="1500"/>
          </a:p>
          <a:p>
            <a:pPr indent="0" lvl="0" marL="0" rtl="0" algn="l">
              <a:spcBef>
                <a:spcPts val="0"/>
              </a:spcBef>
              <a:spcAft>
                <a:spcPts val="0"/>
              </a:spcAft>
              <a:buNone/>
            </a:pPr>
            <a:r>
              <a:rPr b="1" lang="es" sz="1500"/>
              <a:t>C</a:t>
            </a:r>
            <a:r>
              <a:rPr b="1" lang="es" sz="1500"/>
              <a:t>ALLERO SANCHEZ RUBEN 		19760767</a:t>
            </a:r>
            <a:endParaRPr b="1"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2.	ENCRIPTACIÓN Y DESENCRIPTACIÓN</a:t>
            </a:r>
            <a:endParaRPr/>
          </a:p>
        </p:txBody>
      </p:sp>
      <p:sp>
        <p:nvSpPr>
          <p:cNvPr id="196" name="Google Shape;196;p22"/>
          <p:cNvSpPr txBox="1"/>
          <p:nvPr>
            <p:ph idx="1" type="body"/>
          </p:nvPr>
        </p:nvSpPr>
        <p:spPr>
          <a:xfrm>
            <a:off x="680550" y="1307850"/>
            <a:ext cx="8272800" cy="359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t>L</a:t>
            </a:r>
            <a:r>
              <a:rPr lang="es" sz="1500"/>
              <a:t>a encriptación y desencriptación son técnicas utilizadas para proteger la confidencialidad de la información durante su transmisión o almacenamiento. La encriptación convierte los datos en un formato ilegible (texto cifrado) utilizando un algoritmo y una clave, mientras que la desencriptación es el proceso inverso para recuperar los datos originales.</a:t>
            </a:r>
            <a:endParaRPr sz="1500"/>
          </a:p>
        </p:txBody>
      </p:sp>
      <p:pic>
        <p:nvPicPr>
          <p:cNvPr id="197" name="Google Shape;197;p22"/>
          <p:cNvPicPr preferRelativeResize="0"/>
          <p:nvPr/>
        </p:nvPicPr>
        <p:blipFill>
          <a:blip r:embed="rId3">
            <a:alphaModFix/>
          </a:blip>
          <a:stretch>
            <a:fillRect/>
          </a:stretch>
        </p:blipFill>
        <p:spPr>
          <a:xfrm>
            <a:off x="1432025" y="2471828"/>
            <a:ext cx="6279949" cy="2524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EJEMPLO</a:t>
            </a:r>
            <a:endParaRPr/>
          </a:p>
        </p:txBody>
      </p:sp>
      <p:sp>
        <p:nvSpPr>
          <p:cNvPr id="203" name="Google Shape;203;p23"/>
          <p:cNvSpPr txBox="1"/>
          <p:nvPr>
            <p:ph idx="1" type="body"/>
          </p:nvPr>
        </p:nvSpPr>
        <p:spPr>
          <a:xfrm>
            <a:off x="76950" y="1307850"/>
            <a:ext cx="8990100" cy="35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500"/>
              <a:t>Paso 3: Encriptación</a:t>
            </a:r>
            <a:br>
              <a:rPr lang="es" sz="1500"/>
            </a:br>
            <a:r>
              <a:rPr lang="es" sz="1500"/>
              <a:t>Generación de clave secreta: Alice y Bob acuerdan previamente una clave secreta compartida que solo ellos conocen. Esta clave será utilizada para encriptar y desencriptar los mensajes.</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rPr lang="es" sz="1500"/>
              <a:t>Encriptación del mensaje: La Capa de Presentación encripta el mensaje comprimido utilizando un algoritmo de encriptación simétrico, como AES, y la clave secreta compartida:</a:t>
            </a:r>
            <a:br>
              <a:rPr lang="es" sz="1500"/>
            </a:br>
            <a:endParaRPr sz="1500"/>
          </a:p>
          <a:p>
            <a:pPr indent="0" lvl="0" marL="0" rtl="0" algn="l">
              <a:spcBef>
                <a:spcPts val="1200"/>
              </a:spcBef>
              <a:spcAft>
                <a:spcPts val="1200"/>
              </a:spcAft>
              <a:buNone/>
            </a:pPr>
            <a:r>
              <a:t/>
            </a:r>
            <a:endParaRPr sz="1500"/>
          </a:p>
        </p:txBody>
      </p:sp>
      <p:sp>
        <p:nvSpPr>
          <p:cNvPr id="204" name="Google Shape;204;p23"/>
          <p:cNvSpPr/>
          <p:nvPr/>
        </p:nvSpPr>
        <p:spPr>
          <a:xfrm>
            <a:off x="1297500" y="2161525"/>
            <a:ext cx="4396200" cy="692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rPr b="1" lang="es"/>
              <a:t>Clave secreta compartida (ejemplo simplificado):</a:t>
            </a:r>
            <a:br>
              <a:rPr lang="es"/>
            </a:br>
            <a:r>
              <a:rPr lang="es"/>
              <a:t>mG9sN4zPbD3kH6rT</a:t>
            </a:r>
            <a:endParaRPr/>
          </a:p>
          <a:p>
            <a:pPr indent="0" lvl="0" marL="0" rtl="0" algn="l">
              <a:spcBef>
                <a:spcPts val="0"/>
              </a:spcBef>
              <a:spcAft>
                <a:spcPts val="0"/>
              </a:spcAft>
              <a:buNone/>
            </a:pPr>
            <a:r>
              <a:t/>
            </a:r>
            <a:endParaRPr/>
          </a:p>
        </p:txBody>
      </p:sp>
      <p:sp>
        <p:nvSpPr>
          <p:cNvPr id="205" name="Google Shape;205;p23"/>
          <p:cNvSpPr/>
          <p:nvPr/>
        </p:nvSpPr>
        <p:spPr>
          <a:xfrm>
            <a:off x="422100" y="3896250"/>
            <a:ext cx="7914300" cy="9876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a:t>Mensaje Encriptado (texto cifrado, ejemplo simplificado):</a:t>
            </a:r>
            <a:br>
              <a:rPr lang="es"/>
            </a:br>
            <a:r>
              <a:rPr lang="es"/>
              <a:t>fGJ83Lm9zp/WzdtIZJ78S6x0wEzx5JwpP8enQ1Ht+vMA0JGleBvZ9LV2Q==</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261125"/>
            <a:ext cx="7038900" cy="48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La capa de </a:t>
            </a:r>
            <a:r>
              <a:rPr lang="es"/>
              <a:t>presentación</a:t>
            </a:r>
            <a:endParaRPr/>
          </a:p>
        </p:txBody>
      </p:sp>
      <p:sp>
        <p:nvSpPr>
          <p:cNvPr id="142" name="Google Shape;142;p14"/>
          <p:cNvSpPr txBox="1"/>
          <p:nvPr>
            <p:ph idx="1" type="body"/>
          </p:nvPr>
        </p:nvSpPr>
        <p:spPr>
          <a:xfrm>
            <a:off x="0" y="879450"/>
            <a:ext cx="9144000" cy="426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t>Se encarga de la representación y el formato de los datos que se intercambian entre aplicaciones. </a:t>
            </a:r>
            <a:endParaRPr sz="1600"/>
          </a:p>
          <a:p>
            <a:pPr indent="0" lvl="0" marL="0" rtl="0" algn="l">
              <a:spcBef>
                <a:spcPts val="1200"/>
              </a:spcBef>
              <a:spcAft>
                <a:spcPts val="0"/>
              </a:spcAft>
              <a:buNone/>
            </a:pPr>
            <a:r>
              <a:rPr lang="es" sz="1600"/>
              <a:t>Esto implica </a:t>
            </a:r>
            <a:endParaRPr sz="1600"/>
          </a:p>
          <a:p>
            <a:pPr indent="-323850" lvl="0" marL="457200" rtl="0" algn="l">
              <a:spcBef>
                <a:spcPts val="1200"/>
              </a:spcBef>
              <a:spcAft>
                <a:spcPts val="0"/>
              </a:spcAft>
              <a:buSzPts val="1500"/>
              <a:buAutoNum type="arabicPeriod"/>
            </a:pPr>
            <a:r>
              <a:rPr lang="es" sz="1500"/>
              <a:t>Formateo: La traducción implica convertir datos de un formato específico utilizado por la aplicación  a una representación comúnmente aceptada que puede ser interpretada por la capa de sesión y la capas posteriores del modelo osi.</a:t>
            </a:r>
            <a:endParaRPr sz="1500"/>
          </a:p>
          <a:p>
            <a:pPr indent="-330200" lvl="0" marL="457200" rtl="0" algn="l">
              <a:spcBef>
                <a:spcPts val="0"/>
              </a:spcBef>
              <a:spcAft>
                <a:spcPts val="0"/>
              </a:spcAft>
              <a:buSzPts val="1600"/>
              <a:buAutoNum type="arabicPeriod"/>
            </a:pPr>
            <a:r>
              <a:rPr lang="es" sz="1600"/>
              <a:t>Compresión y descompresión : son técnicas utilizadas para reducir el tamaño de los datos antes de enviarlos a través de una red y luego restaurarlos a su forma original una vez que se reciben en el destino.</a:t>
            </a:r>
            <a:endParaRPr sz="1600"/>
          </a:p>
          <a:p>
            <a:pPr indent="-330200" lvl="0" marL="457200" rtl="0" algn="l">
              <a:spcBef>
                <a:spcPts val="0"/>
              </a:spcBef>
              <a:spcAft>
                <a:spcPts val="0"/>
              </a:spcAft>
              <a:buSzPts val="1600"/>
              <a:buAutoNum type="arabicPeriod"/>
            </a:pPr>
            <a:r>
              <a:rPr lang="es" sz="1600"/>
              <a:t>Encriptación y desencriptación:</a:t>
            </a:r>
            <a:endParaRPr sz="16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78500" cy="45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	FORMATEO</a:t>
            </a:r>
            <a:endParaRPr/>
          </a:p>
        </p:txBody>
      </p:sp>
      <p:sp>
        <p:nvSpPr>
          <p:cNvPr id="148" name="Google Shape;148;p15"/>
          <p:cNvSpPr txBox="1"/>
          <p:nvPr>
            <p:ph idx="1" type="body"/>
          </p:nvPr>
        </p:nvSpPr>
        <p:spPr>
          <a:xfrm>
            <a:off x="212700" y="957975"/>
            <a:ext cx="8931300" cy="4097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br>
              <a:rPr lang="es" sz="1600"/>
            </a:br>
            <a:r>
              <a:rPr lang="es" sz="1400"/>
              <a:t>Algunos de los  </a:t>
            </a:r>
            <a:r>
              <a:rPr lang="es" sz="1400"/>
              <a:t>métodos</a:t>
            </a:r>
            <a:r>
              <a:rPr lang="es" sz="1400"/>
              <a:t> para traduccion la traduccion de formatos son:</a:t>
            </a:r>
            <a:endParaRPr sz="1400"/>
          </a:p>
          <a:p>
            <a:pPr indent="-317500" lvl="0" marL="457200" rtl="0" algn="l">
              <a:spcBef>
                <a:spcPts val="1200"/>
              </a:spcBef>
              <a:spcAft>
                <a:spcPts val="0"/>
              </a:spcAft>
              <a:buSzPts val="1400"/>
              <a:buAutoNum type="arabicPeriod"/>
            </a:pPr>
            <a:r>
              <a:rPr b="1" lang="es" sz="1400"/>
              <a:t>Mapeo Directo (Direct Mapping): </a:t>
            </a:r>
            <a:r>
              <a:rPr lang="es" sz="1400"/>
              <a:t>Si dos aplicaciones utilizan diferentes códigos para representar colores (RGB y HEX), la Capa de Presentación puede mapear directamente los valores de un formato al otro.</a:t>
            </a:r>
            <a:endParaRPr sz="1400"/>
          </a:p>
          <a:p>
            <a:pPr indent="-317500" lvl="0" marL="457200" rtl="0" algn="l">
              <a:spcBef>
                <a:spcPts val="0"/>
              </a:spcBef>
              <a:spcAft>
                <a:spcPts val="0"/>
              </a:spcAft>
              <a:buSzPts val="1400"/>
              <a:buAutoNum type="arabicPeriod"/>
            </a:pPr>
            <a:r>
              <a:rPr b="1" lang="es" sz="1400"/>
              <a:t>Uso de Tablas (Look-up Tables):</a:t>
            </a:r>
            <a:r>
              <a:rPr lang="es" sz="1400"/>
              <a:t>Por ejemplo, un servidor de bases de datos puede utilizar una tabla de traducción para convertir códigos numéricos en nombres de países.</a:t>
            </a:r>
            <a:endParaRPr sz="1400"/>
          </a:p>
          <a:p>
            <a:pPr indent="-317500" lvl="0" marL="457200" rtl="0" algn="l">
              <a:spcBef>
                <a:spcPts val="0"/>
              </a:spcBef>
              <a:spcAft>
                <a:spcPts val="0"/>
              </a:spcAft>
              <a:buSzPts val="1400"/>
              <a:buAutoNum type="arabicPeriod"/>
            </a:pPr>
            <a:r>
              <a:rPr b="1" lang="es" sz="1400"/>
              <a:t>Parsing y Serialización:</a:t>
            </a:r>
            <a:endParaRPr b="1" sz="1400"/>
          </a:p>
          <a:p>
            <a:pPr indent="-317500" lvl="0" marL="457200" rtl="0" algn="l">
              <a:spcBef>
                <a:spcPts val="0"/>
              </a:spcBef>
              <a:spcAft>
                <a:spcPts val="0"/>
              </a:spcAft>
              <a:buSzPts val="1400"/>
              <a:buAutoNum type="arabicPeriod"/>
            </a:pPr>
            <a:r>
              <a:rPr b="1" lang="es" sz="1400"/>
              <a:t>Negociación de Contenido (Content Negotiation): </a:t>
            </a:r>
            <a:r>
              <a:rPr lang="es" sz="1400"/>
              <a:t>Por ejemplo, una aplicación cliente puede incluir una lista de formatos de datos que puede aceptar en su solicitud y el servidor seleccionará el formato más adecuado para la respuesta en función de las preferencias del cliente.</a:t>
            </a:r>
            <a:endParaRPr sz="1400"/>
          </a:p>
          <a:p>
            <a:pPr indent="-317500" lvl="0" marL="457200" rtl="0" algn="l">
              <a:spcBef>
                <a:spcPts val="0"/>
              </a:spcBef>
              <a:spcAft>
                <a:spcPts val="0"/>
              </a:spcAft>
              <a:buSzPts val="1400"/>
              <a:buAutoNum type="arabicPeriod"/>
            </a:pPr>
            <a:r>
              <a:rPr b="1" lang="es" sz="1400"/>
              <a:t>Transcodificación: </a:t>
            </a:r>
            <a:r>
              <a:rPr lang="es" sz="1400"/>
              <a:t>Por ejemplo, la transcodificación de un archivo de audio de formato WAV a formato MP3 implica cambios significativos en la estructura de datos y el tamaño del archivo.</a:t>
            </a:r>
            <a:endParaRPr sz="1400"/>
          </a:p>
          <a:p>
            <a:pPr indent="-317500" lvl="0" marL="457200" rtl="0" algn="l">
              <a:spcBef>
                <a:spcPts val="0"/>
              </a:spcBef>
              <a:spcAft>
                <a:spcPts val="0"/>
              </a:spcAft>
              <a:buSzPts val="1400"/>
              <a:buAutoNum type="arabicPeriod"/>
            </a:pPr>
            <a:r>
              <a:rPr b="1" lang="es" sz="1400"/>
              <a:t>Normalización: </a:t>
            </a:r>
            <a:r>
              <a:rPr lang="es" sz="1400"/>
              <a:t>Por ejemplo, en el procesamiento de texto, se pueden normalizar los espacios y mayúsculas/minúsculas antes de la traducción.</a:t>
            </a:r>
            <a:endParaRPr sz="1400"/>
          </a:p>
          <a:p>
            <a:pPr indent="0" lvl="0" marL="0" rtl="0" algn="l">
              <a:spcBef>
                <a:spcPts val="1200"/>
              </a:spcBef>
              <a:spcAft>
                <a:spcPts val="12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16"/>
          <p:cNvPicPr preferRelativeResize="0"/>
          <p:nvPr/>
        </p:nvPicPr>
        <p:blipFill>
          <a:blip r:embed="rId3">
            <a:alphaModFix/>
          </a:blip>
          <a:stretch>
            <a:fillRect/>
          </a:stretch>
        </p:blipFill>
        <p:spPr>
          <a:xfrm>
            <a:off x="1279732" y="0"/>
            <a:ext cx="6584537"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157950"/>
            <a:ext cx="7038900" cy="9141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0"/>
              </a:spcAft>
              <a:buNone/>
            </a:pPr>
            <a:r>
              <a:rPr lang="es"/>
              <a:t>EJEMPLO </a:t>
            </a:r>
            <a:endParaRPr/>
          </a:p>
        </p:txBody>
      </p:sp>
      <p:sp>
        <p:nvSpPr>
          <p:cNvPr id="161" name="Google Shape;161;p17"/>
          <p:cNvSpPr txBox="1"/>
          <p:nvPr>
            <p:ph idx="1" type="body"/>
          </p:nvPr>
        </p:nvSpPr>
        <p:spPr>
          <a:xfrm>
            <a:off x="368425" y="967775"/>
            <a:ext cx="8715000" cy="353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t>Como ejemplo daremos seguimiento a un mensaje proveniente de la capa 7 </a:t>
            </a:r>
            <a:r>
              <a:rPr lang="es" sz="1500"/>
              <a:t>aplicación</a:t>
            </a:r>
            <a:r>
              <a:rPr lang="es" sz="1500"/>
              <a:t> ,que envía mensajes entre dos usuarios, Alice y Bob</a:t>
            </a:r>
            <a:br>
              <a:rPr lang="es" sz="1500"/>
            </a:br>
            <a:r>
              <a:rPr lang="es" sz="1500"/>
              <a:t>Paso 1: Formateo</a:t>
            </a:r>
            <a:endParaRPr sz="1500"/>
          </a:p>
          <a:p>
            <a:pPr indent="-323850" lvl="0" marL="457200" rtl="0" algn="l">
              <a:spcBef>
                <a:spcPts val="1200"/>
              </a:spcBef>
              <a:spcAft>
                <a:spcPts val="0"/>
              </a:spcAft>
              <a:buSzPts val="1500"/>
              <a:buAutoNum type="arabicPeriod"/>
            </a:pPr>
            <a:r>
              <a:rPr lang="es" sz="1500"/>
              <a:t>Mensaje Original (Texto sin formato): Alice quiere enviar el mensaje "¡Hola Bob! ¿Cómo estás?" a Bob.</a:t>
            </a:r>
            <a:endParaRPr sz="1500"/>
          </a:p>
          <a:p>
            <a:pPr indent="-323850" lvl="0" marL="457200" rtl="0" algn="l">
              <a:spcBef>
                <a:spcPts val="0"/>
              </a:spcBef>
              <a:spcAft>
                <a:spcPts val="0"/>
              </a:spcAft>
              <a:buSzPts val="1500"/>
              <a:buAutoNum type="arabicPeriod"/>
            </a:pPr>
            <a:r>
              <a:rPr lang="es" sz="1500"/>
              <a:t>Conversión a formato JSON: La Capa de Presentación toma el mensaje original y lo convierte a un formato JSON estructurado para que pueda ser transmitido de manera más eficiente y comprensible a través de la red.</a:t>
            </a:r>
            <a:endParaRPr sz="1500"/>
          </a:p>
        </p:txBody>
      </p:sp>
      <p:sp>
        <p:nvSpPr>
          <p:cNvPr id="162" name="Google Shape;162;p17"/>
          <p:cNvSpPr/>
          <p:nvPr/>
        </p:nvSpPr>
        <p:spPr>
          <a:xfrm>
            <a:off x="1499100" y="3370025"/>
            <a:ext cx="6145800" cy="15915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Conversión a formato JSON</a:t>
            </a:r>
            <a:endParaRPr/>
          </a:p>
          <a:p>
            <a:pPr indent="0" lvl="0" marL="0" rtl="0" algn="l">
              <a:spcBef>
                <a:spcPts val="0"/>
              </a:spcBef>
              <a:spcAft>
                <a:spcPts val="0"/>
              </a:spcAft>
              <a:buNone/>
            </a:pPr>
            <a:r>
              <a:rPr lang="es"/>
              <a:t>{</a:t>
            </a:r>
            <a:endParaRPr/>
          </a:p>
          <a:p>
            <a:pPr indent="0" lvl="0" marL="0" rtl="0" algn="l">
              <a:spcBef>
                <a:spcPts val="0"/>
              </a:spcBef>
              <a:spcAft>
                <a:spcPts val="0"/>
              </a:spcAft>
              <a:buNone/>
            </a:pPr>
            <a:r>
              <a:rPr lang="es"/>
              <a:t>  "sender": "Alice",</a:t>
            </a:r>
            <a:endParaRPr/>
          </a:p>
          <a:p>
            <a:pPr indent="0" lvl="0" marL="0" rtl="0" algn="l">
              <a:spcBef>
                <a:spcPts val="0"/>
              </a:spcBef>
              <a:spcAft>
                <a:spcPts val="0"/>
              </a:spcAft>
              <a:buNone/>
            </a:pPr>
            <a:r>
              <a:rPr lang="es"/>
              <a:t>  "recipient": "Bob",</a:t>
            </a:r>
            <a:endParaRPr/>
          </a:p>
          <a:p>
            <a:pPr indent="0" lvl="0" marL="0" rtl="0" algn="l">
              <a:spcBef>
                <a:spcPts val="0"/>
              </a:spcBef>
              <a:spcAft>
                <a:spcPts val="0"/>
              </a:spcAft>
              <a:buNone/>
            </a:pPr>
            <a:r>
              <a:rPr lang="es"/>
              <a:t>  "content": "¡Hola Bob! ¿Cómo estás?"</a:t>
            </a:r>
            <a:endParaRPr/>
          </a:p>
          <a:p>
            <a:pPr indent="0" lvl="0" marL="0" rtl="0" algn="l">
              <a:spcBef>
                <a:spcPts val="0"/>
              </a:spcBef>
              <a:spcAft>
                <a:spcPts val="0"/>
              </a:spcAft>
              <a:buNone/>
            </a:pPr>
            <a:r>
              <a:rPr lang="es"/>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102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1550"/>
              <a:t>Ejemplo 2:Consideremos un escenario donde una aplicación cliente en una computadora envía una solicitud HTTP a un servidor web para obtener una página web. La solicitud incluye datos en formato de texto plano, y el servidor web espera recibir los datos en formato JSON.</a:t>
            </a:r>
            <a:br>
              <a:rPr lang="es" sz="2300"/>
            </a:br>
            <a:endParaRPr sz="2300"/>
          </a:p>
        </p:txBody>
      </p:sp>
      <p:sp>
        <p:nvSpPr>
          <p:cNvPr id="168" name="Google Shape;168;p18"/>
          <p:cNvSpPr txBox="1"/>
          <p:nvPr/>
        </p:nvSpPr>
        <p:spPr>
          <a:xfrm>
            <a:off x="1132525" y="1645725"/>
            <a:ext cx="29181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S</a:t>
            </a:r>
            <a:r>
              <a:rPr b="1" lang="es">
                <a:latin typeface="Lato"/>
                <a:ea typeface="Lato"/>
                <a:cs typeface="Lato"/>
                <a:sym typeface="Lato"/>
              </a:rPr>
              <a:t>olicitud del cliente (texto plano):</a:t>
            </a:r>
            <a:endParaRPr b="1">
              <a:latin typeface="Lato"/>
              <a:ea typeface="Lato"/>
              <a:cs typeface="Lato"/>
              <a:sym typeface="Lato"/>
            </a:endParaRPr>
          </a:p>
        </p:txBody>
      </p:sp>
      <p:sp>
        <p:nvSpPr>
          <p:cNvPr id="169" name="Google Shape;169;p18"/>
          <p:cNvSpPr txBox="1"/>
          <p:nvPr/>
        </p:nvSpPr>
        <p:spPr>
          <a:xfrm>
            <a:off x="1132525" y="2353125"/>
            <a:ext cx="2918100" cy="1308300"/>
          </a:xfrm>
          <a:prstGeom prst="rect">
            <a:avLst/>
          </a:prstGeom>
          <a:solidFill>
            <a:srgbClr val="A4C2F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latin typeface="Lato"/>
                <a:ea typeface="Lato"/>
                <a:cs typeface="Lato"/>
                <a:sym typeface="Lato"/>
              </a:rPr>
              <a:t>GET /index.html HTT</a:t>
            </a:r>
            <a:r>
              <a:rPr b="1" lang="es" sz="1500">
                <a:latin typeface="Lato"/>
                <a:ea typeface="Lato"/>
                <a:cs typeface="Lato"/>
                <a:sym typeface="Lato"/>
              </a:rPr>
              <a:t>P/1.1</a:t>
            </a:r>
            <a:endParaRPr b="1" sz="1500">
              <a:latin typeface="Lato"/>
              <a:ea typeface="Lato"/>
              <a:cs typeface="Lato"/>
              <a:sym typeface="Lato"/>
            </a:endParaRPr>
          </a:p>
          <a:p>
            <a:pPr indent="0" lvl="0" marL="0" rtl="0" algn="l">
              <a:spcBef>
                <a:spcPts val="0"/>
              </a:spcBef>
              <a:spcAft>
                <a:spcPts val="0"/>
              </a:spcAft>
              <a:buNone/>
            </a:pPr>
            <a:r>
              <a:rPr b="1" lang="es" sz="1500">
                <a:latin typeface="Lato"/>
                <a:ea typeface="Lato"/>
                <a:cs typeface="Lato"/>
                <a:sym typeface="Lato"/>
              </a:rPr>
              <a:t>Host: www.example</a:t>
            </a:r>
            <a:r>
              <a:rPr b="1" lang="es" sz="1500">
                <a:latin typeface="Lato"/>
                <a:ea typeface="Lato"/>
                <a:cs typeface="Lato"/>
                <a:sym typeface="Lato"/>
              </a:rPr>
              <a:t>.com</a:t>
            </a:r>
            <a:endParaRPr b="1" sz="1500">
              <a:latin typeface="Lato"/>
              <a:ea typeface="Lato"/>
              <a:cs typeface="Lato"/>
              <a:sym typeface="Lato"/>
            </a:endParaRPr>
          </a:p>
          <a:p>
            <a:pPr indent="0" lvl="0" marL="0" rtl="0" algn="l">
              <a:spcBef>
                <a:spcPts val="0"/>
              </a:spcBef>
              <a:spcAft>
                <a:spcPts val="0"/>
              </a:spcAft>
              <a:buNone/>
            </a:pPr>
            <a:r>
              <a:rPr b="1" lang="es" sz="1500">
                <a:latin typeface="Lato"/>
                <a:ea typeface="Lato"/>
                <a:cs typeface="Lato"/>
                <a:sym typeface="Lato"/>
              </a:rPr>
              <a:t>Accept: text/plain</a:t>
            </a:r>
            <a:endParaRPr b="1" sz="15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70" name="Google Shape;170;p18"/>
          <p:cNvSpPr txBox="1"/>
          <p:nvPr/>
        </p:nvSpPr>
        <p:spPr>
          <a:xfrm>
            <a:off x="4329000" y="1645725"/>
            <a:ext cx="3155400" cy="6156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Lato"/>
                <a:ea typeface="Lato"/>
                <a:cs typeface="Lato"/>
                <a:sym typeface="Lato"/>
              </a:rPr>
              <a:t>Solicitud traducida por la Capa de Presentación (JSON):</a:t>
            </a:r>
            <a:endParaRPr b="1">
              <a:latin typeface="Lato"/>
              <a:ea typeface="Lato"/>
              <a:cs typeface="Lato"/>
              <a:sym typeface="Lato"/>
            </a:endParaRPr>
          </a:p>
        </p:txBody>
      </p:sp>
      <p:sp>
        <p:nvSpPr>
          <p:cNvPr id="171" name="Google Shape;171;p18"/>
          <p:cNvSpPr txBox="1"/>
          <p:nvPr/>
        </p:nvSpPr>
        <p:spPr>
          <a:xfrm>
            <a:off x="4329000" y="2504961"/>
            <a:ext cx="3243900" cy="2616600"/>
          </a:xfrm>
          <a:prstGeom prst="rect">
            <a:avLst/>
          </a:prstGeom>
          <a:solidFill>
            <a:srgbClr val="A4C2F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latin typeface="Lato"/>
                <a:ea typeface="Lato"/>
                <a:cs typeface="Lato"/>
                <a:sym typeface="Lato"/>
              </a:rPr>
              <a:t>{</a:t>
            </a:r>
            <a:endParaRPr b="1" sz="1600">
              <a:latin typeface="Lato"/>
              <a:ea typeface="Lato"/>
              <a:cs typeface="Lato"/>
              <a:sym typeface="Lato"/>
            </a:endParaRPr>
          </a:p>
          <a:p>
            <a:pPr indent="0" lvl="0" marL="0" rtl="0" algn="l">
              <a:spcBef>
                <a:spcPts val="0"/>
              </a:spcBef>
              <a:spcAft>
                <a:spcPts val="0"/>
              </a:spcAft>
              <a:buNone/>
            </a:pPr>
            <a:r>
              <a:rPr b="1" lang="es" sz="1600">
                <a:latin typeface="Lato"/>
                <a:ea typeface="Lato"/>
                <a:cs typeface="Lato"/>
                <a:sym typeface="Lato"/>
              </a:rPr>
              <a:t>  "method": "GET",</a:t>
            </a:r>
            <a:endParaRPr b="1" sz="1600">
              <a:latin typeface="Lato"/>
              <a:ea typeface="Lato"/>
              <a:cs typeface="Lato"/>
              <a:sym typeface="Lato"/>
            </a:endParaRPr>
          </a:p>
          <a:p>
            <a:pPr indent="0" lvl="0" marL="0" rtl="0" algn="l">
              <a:spcBef>
                <a:spcPts val="0"/>
              </a:spcBef>
              <a:spcAft>
                <a:spcPts val="0"/>
              </a:spcAft>
              <a:buNone/>
            </a:pPr>
            <a:r>
              <a:rPr b="1" lang="es" sz="1600">
                <a:latin typeface="Lato"/>
                <a:ea typeface="Lato"/>
                <a:cs typeface="Lato"/>
                <a:sym typeface="Lato"/>
              </a:rPr>
              <a:t>  "path": "/index.html",</a:t>
            </a:r>
            <a:endParaRPr b="1" sz="1600">
              <a:latin typeface="Lato"/>
              <a:ea typeface="Lato"/>
              <a:cs typeface="Lato"/>
              <a:sym typeface="Lato"/>
            </a:endParaRPr>
          </a:p>
          <a:p>
            <a:pPr indent="0" lvl="0" marL="0" rtl="0" algn="l">
              <a:spcBef>
                <a:spcPts val="0"/>
              </a:spcBef>
              <a:spcAft>
                <a:spcPts val="0"/>
              </a:spcAft>
              <a:buNone/>
            </a:pPr>
            <a:r>
              <a:rPr b="1" lang="es" sz="1600">
                <a:latin typeface="Lato"/>
                <a:ea typeface="Lato"/>
                <a:cs typeface="Lato"/>
                <a:sym typeface="Lato"/>
              </a:rPr>
              <a:t>  "protocol": "HTTP/1.1",</a:t>
            </a:r>
            <a:endParaRPr b="1" sz="1600">
              <a:latin typeface="Lato"/>
              <a:ea typeface="Lato"/>
              <a:cs typeface="Lato"/>
              <a:sym typeface="Lato"/>
            </a:endParaRPr>
          </a:p>
          <a:p>
            <a:pPr indent="0" lvl="0" marL="0" rtl="0" algn="l">
              <a:spcBef>
                <a:spcPts val="0"/>
              </a:spcBef>
              <a:spcAft>
                <a:spcPts val="0"/>
              </a:spcAft>
              <a:buNone/>
            </a:pPr>
            <a:r>
              <a:rPr b="1" lang="es" sz="1600">
                <a:latin typeface="Lato"/>
                <a:ea typeface="Lato"/>
                <a:cs typeface="Lato"/>
                <a:sym typeface="Lato"/>
              </a:rPr>
              <a:t>  "headers": {</a:t>
            </a:r>
            <a:endParaRPr b="1" sz="1600">
              <a:latin typeface="Lato"/>
              <a:ea typeface="Lato"/>
              <a:cs typeface="Lato"/>
              <a:sym typeface="Lato"/>
            </a:endParaRPr>
          </a:p>
          <a:p>
            <a:pPr indent="0" lvl="0" marL="0" rtl="0" algn="l">
              <a:spcBef>
                <a:spcPts val="0"/>
              </a:spcBef>
              <a:spcAft>
                <a:spcPts val="0"/>
              </a:spcAft>
              <a:buNone/>
            </a:pPr>
            <a:r>
              <a:rPr b="1" lang="es" sz="1600">
                <a:latin typeface="Lato"/>
                <a:ea typeface="Lato"/>
                <a:cs typeface="Lato"/>
                <a:sym typeface="Lato"/>
              </a:rPr>
              <a:t>    "Host": "www.example.com",</a:t>
            </a:r>
            <a:endParaRPr b="1" sz="1600">
              <a:latin typeface="Lato"/>
              <a:ea typeface="Lato"/>
              <a:cs typeface="Lato"/>
              <a:sym typeface="Lato"/>
            </a:endParaRPr>
          </a:p>
          <a:p>
            <a:pPr indent="0" lvl="0" marL="0" rtl="0" algn="l">
              <a:spcBef>
                <a:spcPts val="0"/>
              </a:spcBef>
              <a:spcAft>
                <a:spcPts val="0"/>
              </a:spcAft>
              <a:buNone/>
            </a:pPr>
            <a:r>
              <a:rPr b="1" lang="es" sz="1600">
                <a:latin typeface="Lato"/>
                <a:ea typeface="Lato"/>
                <a:cs typeface="Lato"/>
                <a:sym typeface="Lato"/>
              </a:rPr>
              <a:t>    "Accept": "text/plain"</a:t>
            </a:r>
            <a:endParaRPr b="1" sz="1600">
              <a:latin typeface="Lato"/>
              <a:ea typeface="Lato"/>
              <a:cs typeface="Lato"/>
              <a:sym typeface="Lato"/>
            </a:endParaRPr>
          </a:p>
          <a:p>
            <a:pPr indent="0" lvl="0" marL="0" rtl="0" algn="l">
              <a:spcBef>
                <a:spcPts val="0"/>
              </a:spcBef>
              <a:spcAft>
                <a:spcPts val="0"/>
              </a:spcAft>
              <a:buNone/>
            </a:pPr>
            <a:r>
              <a:rPr b="1" lang="es" sz="1600">
                <a:latin typeface="Lato"/>
                <a:ea typeface="Lato"/>
                <a:cs typeface="Lato"/>
                <a:sym typeface="Lato"/>
              </a:rPr>
              <a:t>  }</a:t>
            </a:r>
            <a:endParaRPr b="1" sz="1600">
              <a:latin typeface="Lato"/>
              <a:ea typeface="Lato"/>
              <a:cs typeface="Lato"/>
              <a:sym typeface="Lato"/>
            </a:endParaRPr>
          </a:p>
          <a:p>
            <a:pPr indent="0" lvl="0" marL="0" rtl="0" algn="l">
              <a:spcBef>
                <a:spcPts val="0"/>
              </a:spcBef>
              <a:spcAft>
                <a:spcPts val="0"/>
              </a:spcAft>
              <a:buNone/>
            </a:pPr>
            <a:r>
              <a:rPr b="1" lang="es" sz="1600">
                <a:latin typeface="Lato"/>
                <a:ea typeface="Lato"/>
                <a:cs typeface="Lato"/>
                <a:sym typeface="Lato"/>
              </a:rPr>
              <a:t>}</a:t>
            </a:r>
            <a:endParaRPr b="1" sz="16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a:t>
            </a:r>
            <a:r>
              <a:rPr lang="es"/>
              <a:t>COMPRESIÓN Y DESCOMPRESIÓN DE DATOS</a:t>
            </a:r>
            <a:endParaRPr/>
          </a:p>
          <a:p>
            <a:pPr indent="0" lvl="0" marL="0" rtl="0" algn="l">
              <a:spcBef>
                <a:spcPts val="0"/>
              </a:spcBef>
              <a:spcAft>
                <a:spcPts val="0"/>
              </a:spcAft>
              <a:buNone/>
            </a:pPr>
            <a:r>
              <a:t/>
            </a:r>
            <a:endParaRPr/>
          </a:p>
        </p:txBody>
      </p:sp>
      <p:sp>
        <p:nvSpPr>
          <p:cNvPr id="177" name="Google Shape;177;p19"/>
          <p:cNvSpPr txBox="1"/>
          <p:nvPr>
            <p:ph idx="1" type="body"/>
          </p:nvPr>
        </p:nvSpPr>
        <p:spPr>
          <a:xfrm>
            <a:off x="211250" y="1424650"/>
            <a:ext cx="8562600" cy="3522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b="1" lang="es" sz="1600"/>
              <a:t>Selección del algoritmo: </a:t>
            </a:r>
            <a:r>
              <a:rPr lang="es" sz="1600"/>
              <a:t>Se elige un algoritmo de compresión adecuado, como gzip, deflate o zip, que se encargará de comprimir los datos. Cada algoritmo tiene sus propias características y eficiencia en diferentes tipos de datos.</a:t>
            </a:r>
            <a:endParaRPr sz="1600"/>
          </a:p>
          <a:p>
            <a:pPr indent="-330200" lvl="0" marL="457200" rtl="0" algn="l">
              <a:spcBef>
                <a:spcPts val="0"/>
              </a:spcBef>
              <a:spcAft>
                <a:spcPts val="0"/>
              </a:spcAft>
              <a:buSzPts val="1600"/>
              <a:buAutoNum type="arabicPeriod"/>
            </a:pPr>
            <a:r>
              <a:rPr b="1" lang="es" sz="1600"/>
              <a:t>División en bloques: </a:t>
            </a:r>
            <a:r>
              <a:rPr lang="es" sz="1600"/>
              <a:t>Los datos se dividen en bloques más pequeños para que el algoritmo de compresión pueda trabajar de manera eficiente. Esto también permite que la compresión sea paralelizada, lo que puede acelerar el proceso en sistemas con múltiples núcleos o procesadores.</a:t>
            </a:r>
            <a:endParaRPr sz="1600"/>
          </a:p>
          <a:p>
            <a:pPr indent="-330200" lvl="0" marL="457200" rtl="0" algn="l">
              <a:spcBef>
                <a:spcPts val="0"/>
              </a:spcBef>
              <a:spcAft>
                <a:spcPts val="0"/>
              </a:spcAft>
              <a:buSzPts val="1600"/>
              <a:buAutoNum type="arabicPeriod"/>
            </a:pPr>
            <a:r>
              <a:rPr b="1" lang="es" sz="1600"/>
              <a:t>Compresión:</a:t>
            </a:r>
            <a:r>
              <a:rPr lang="es" sz="1600"/>
              <a:t> El algoritmo de compresión busca patrones repetitivos y redundancias dentro de los bloques de datos y reemplaza esas repeticiones por referencias más cortas o códigos. De esta manera, el tamaño total de los datos se reduce, lo que ahorra ancho de banda durante la transmisión.</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ALGORITMOS DE COMPRESION Y DESCOMPRESION EXISTENTES</a:t>
            </a:r>
            <a:endParaRPr/>
          </a:p>
        </p:txBody>
      </p:sp>
      <p:sp>
        <p:nvSpPr>
          <p:cNvPr id="183" name="Google Shape;183;p20"/>
          <p:cNvSpPr txBox="1"/>
          <p:nvPr>
            <p:ph idx="1" type="body"/>
          </p:nvPr>
        </p:nvSpPr>
        <p:spPr>
          <a:xfrm>
            <a:off x="465150" y="1552825"/>
            <a:ext cx="8213700" cy="3438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s" sz="1600"/>
              <a:t>Deflate</a:t>
            </a:r>
            <a:endParaRPr sz="1600"/>
          </a:p>
          <a:p>
            <a:pPr indent="-330200" lvl="0" marL="457200" rtl="0" algn="l">
              <a:spcBef>
                <a:spcPts val="0"/>
              </a:spcBef>
              <a:spcAft>
                <a:spcPts val="0"/>
              </a:spcAft>
              <a:buSzPts val="1600"/>
              <a:buAutoNum type="arabicPeriod"/>
            </a:pPr>
            <a:r>
              <a:rPr lang="es" sz="1600"/>
              <a:t>Gzip</a:t>
            </a:r>
            <a:endParaRPr sz="1600"/>
          </a:p>
          <a:p>
            <a:pPr indent="-330200" lvl="0" marL="457200" rtl="0" algn="l">
              <a:spcBef>
                <a:spcPts val="0"/>
              </a:spcBef>
              <a:spcAft>
                <a:spcPts val="0"/>
              </a:spcAft>
              <a:buSzPts val="1600"/>
              <a:buAutoNum type="arabicPeriod"/>
            </a:pPr>
            <a:r>
              <a:rPr lang="es" sz="1600"/>
              <a:t>Bzip2</a:t>
            </a:r>
            <a:endParaRPr sz="1600"/>
          </a:p>
          <a:p>
            <a:pPr indent="-330200" lvl="0" marL="457200" rtl="0" algn="l">
              <a:spcBef>
                <a:spcPts val="0"/>
              </a:spcBef>
              <a:spcAft>
                <a:spcPts val="0"/>
              </a:spcAft>
              <a:buSzPts val="1600"/>
              <a:buAutoNum type="arabicPeriod"/>
            </a:pPr>
            <a:r>
              <a:rPr lang="es" sz="1600"/>
              <a:t>LZMA (Lempel-Ziv-Markov chain Algorithm)</a:t>
            </a:r>
            <a:endParaRPr sz="1600"/>
          </a:p>
          <a:p>
            <a:pPr indent="-330200" lvl="0" marL="457200" rtl="0" algn="l">
              <a:spcBef>
                <a:spcPts val="0"/>
              </a:spcBef>
              <a:spcAft>
                <a:spcPts val="0"/>
              </a:spcAft>
              <a:buSzPts val="1600"/>
              <a:buAutoNum type="arabicPeriod"/>
            </a:pPr>
            <a:r>
              <a:rPr lang="es" sz="1600"/>
              <a:t>Zip:</a:t>
            </a:r>
            <a:endParaRPr sz="1600"/>
          </a:p>
          <a:p>
            <a:pPr indent="-330200" lvl="0" marL="457200" rtl="0" algn="l">
              <a:spcBef>
                <a:spcPts val="0"/>
              </a:spcBef>
              <a:spcAft>
                <a:spcPts val="0"/>
              </a:spcAft>
              <a:buSzPts val="1600"/>
              <a:buAutoNum type="arabicPeriod"/>
            </a:pPr>
            <a:r>
              <a:rPr lang="es" sz="1600"/>
              <a:t>JPEG (Joint Photographic Experts Group)</a:t>
            </a:r>
            <a:endParaRPr sz="1600"/>
          </a:p>
          <a:p>
            <a:pPr indent="-330200" lvl="0" marL="457200" rtl="0" algn="l">
              <a:spcBef>
                <a:spcPts val="0"/>
              </a:spcBef>
              <a:spcAft>
                <a:spcPts val="0"/>
              </a:spcAft>
              <a:buSzPts val="1600"/>
              <a:buAutoNum type="arabicPeriod"/>
            </a:pPr>
            <a:r>
              <a:rPr lang="es" sz="1600"/>
              <a:t>PNG (Portable Network Graphics</a:t>
            </a:r>
            <a:r>
              <a:rPr lang="es" sz="1600"/>
              <a:t>)</a:t>
            </a:r>
            <a:endParaRPr sz="1600"/>
          </a:p>
          <a:p>
            <a:pPr indent="-330200" lvl="0" marL="457200" rtl="0" algn="l">
              <a:spcBef>
                <a:spcPts val="0"/>
              </a:spcBef>
              <a:spcAft>
                <a:spcPts val="0"/>
              </a:spcAft>
              <a:buSzPts val="1600"/>
              <a:buAutoNum type="arabicPeriod"/>
            </a:pPr>
            <a:r>
              <a:rPr lang="es" sz="1600"/>
              <a:t>FLAC (Free Lossless Audio Codec</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EJEMPLO</a:t>
            </a:r>
            <a:endParaRPr/>
          </a:p>
        </p:txBody>
      </p:sp>
      <p:sp>
        <p:nvSpPr>
          <p:cNvPr id="189" name="Google Shape;189;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600"/>
              <a:t>Paso 2: Compresión</a:t>
            </a:r>
            <a:endParaRPr b="1" sz="1600"/>
          </a:p>
          <a:p>
            <a:pPr indent="0" lvl="0" marL="0" rtl="0" algn="l">
              <a:spcBef>
                <a:spcPts val="1200"/>
              </a:spcBef>
              <a:spcAft>
                <a:spcPts val="0"/>
              </a:spcAft>
              <a:buNone/>
            </a:pPr>
            <a:r>
              <a:rPr lang="es" sz="1600"/>
              <a:t>Compresión del mensaje: La Capa de Presentación comprime el mensaje JSON utilizando un algoritmo de compresión, como gzip, para reducir su tamaño y ahorrar ancho de banda durante la transmisión.</a:t>
            </a:r>
            <a:endParaRPr sz="1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90" name="Google Shape;190;p21"/>
          <p:cNvSpPr/>
          <p:nvPr/>
        </p:nvSpPr>
        <p:spPr>
          <a:xfrm>
            <a:off x="2082925" y="3211125"/>
            <a:ext cx="4449000" cy="11055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600"/>
              <a:t>Mensaje Comprimido (ejemplo simplificado):</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s" sz="1600"/>
              <a:t>xK1TYr8Icgy5kuyuWjAqp9YTYQ==</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