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01"/>
    <p:restoredTop sz="94684"/>
  </p:normalViewPr>
  <p:slideViewPr>
    <p:cSldViewPr snapToGrid="0">
      <p:cViewPr varScale="1">
        <p:scale>
          <a:sx n="159" d="100"/>
          <a:sy n="159" d="100"/>
        </p:scale>
        <p:origin x="10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7EBB-D6E2-0B08-AE48-20925263A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6FF21-EF37-E8D1-4F18-28DE6D0B2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27E392-8E43-DF5D-1C51-2A2F472400F5}"/>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9820427E-B786-1FC6-0595-CDB040EE8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E1D647-5FA3-199A-41B6-FE1A0E6AC8C2}"/>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439772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EE71-B1CC-B739-DA77-A632D64E7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9D94A6-F011-4C18-75CA-C2FCEC476A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27C7E-AAAD-78FB-13C3-ED534015D2A1}"/>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70A3E245-9081-7831-E3A1-EACDDF560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F85AF-9975-524D-F53B-722AA1C806C4}"/>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2148830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4556D-6D41-73C1-F503-FF0F3D106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10D81-0CE7-AF66-73D0-A1B960B0E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B0BBC-2C73-B1D5-3E8E-8FF883BE5B17}"/>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AFDBD261-3656-9DC3-EBBD-57CC17B994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7E563-4D7B-4013-DFAC-580C9774CE52}"/>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3334329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A3C55-CBAA-6A07-83FA-20662B0DD5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2A473-FB7A-0D50-8AF4-A5068964FF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02EEF7-A264-687D-74C1-34196898F22D}"/>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C1CC12F8-398E-E403-7B50-21DC189AE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A1B76-986F-3BAD-F1A5-3836E6DEC982}"/>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110250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C9DAB-C15B-EC53-628F-DB5FA571C1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90D018-22BC-F84B-733E-54860C66C3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6E7A69-0D7F-33AA-4341-BF761EA3D9C5}"/>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915764F4-D1DC-F388-E810-ED913E333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A80D2-EA85-476A-5F50-FDCC2EDE14E7}"/>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428020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3147-7D13-4F38-60EB-3BC23226B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6E9BD-0D0A-3249-4DBF-4FEE34AFD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40CD22-9715-B132-CAB2-0CE16AB2EE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DA1BD-C4C1-629D-5D00-1427C1051E42}"/>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6" name="Footer Placeholder 5">
            <a:extLst>
              <a:ext uri="{FF2B5EF4-FFF2-40B4-BE49-F238E27FC236}">
                <a16:creationId xmlns:a16="http://schemas.microsoft.com/office/drawing/2014/main" id="{B2341068-9723-10D0-8744-220871943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7B371-10E8-E5FC-2C4B-C2D16D87AC97}"/>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110776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6504-CD28-8F4E-BA37-F43340C927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C355E6-3B4E-35D4-CB23-89A2DE354E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27047B-8B20-78B6-3015-FE0EBB2A7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4383F-940A-F38D-6B17-BC5845A19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0DF94E-6931-2232-DD62-43EF39F8F1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625356-4C9D-1A5F-0938-C4B6221265FD}"/>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8" name="Footer Placeholder 7">
            <a:extLst>
              <a:ext uri="{FF2B5EF4-FFF2-40B4-BE49-F238E27FC236}">
                <a16:creationId xmlns:a16="http://schemas.microsoft.com/office/drawing/2014/main" id="{A7A1E1B8-E85B-FD8C-046A-0EA01DF05A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1DDB31-E956-D7D0-674C-7D527710B6D7}"/>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95934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7BD4B-8BF2-C303-69E1-0F15F26E4C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FD358-28C8-9108-5226-2A0D00A6F198}"/>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4" name="Footer Placeholder 3">
            <a:extLst>
              <a:ext uri="{FF2B5EF4-FFF2-40B4-BE49-F238E27FC236}">
                <a16:creationId xmlns:a16="http://schemas.microsoft.com/office/drawing/2014/main" id="{9B544EB8-0EB8-2642-FC7E-C5A2B4A0F5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20592D-6E2F-CB1D-FB6B-1A350B881894}"/>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288797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1824E5-34C3-5192-33BE-09CD2D3B543A}"/>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3" name="Footer Placeholder 2">
            <a:extLst>
              <a:ext uri="{FF2B5EF4-FFF2-40B4-BE49-F238E27FC236}">
                <a16:creationId xmlns:a16="http://schemas.microsoft.com/office/drawing/2014/main" id="{3AECC834-E8F8-39DC-CECB-A827E7A2B6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B97605-A313-95E0-BE82-6E12D55BD778}"/>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1213042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0FFC5-EAE9-627B-6510-D977FDD59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3550C-4EE5-3153-ECF3-C0A033B1A2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D4E3BC-1517-88E3-28F0-CAE91FCC61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0CC70B-F78F-370B-DD0C-FB89C98317C1}"/>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6" name="Footer Placeholder 5">
            <a:extLst>
              <a:ext uri="{FF2B5EF4-FFF2-40B4-BE49-F238E27FC236}">
                <a16:creationId xmlns:a16="http://schemas.microsoft.com/office/drawing/2014/main" id="{57741B85-E9CB-4869-FB81-9CF566016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150B44-BA62-4028-8306-42DF2F3A9320}"/>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153708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92D2-8573-F55E-9291-677B96AB7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9FF043-E5AB-B1C0-FAB2-2FE679FF39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6956E4-4F05-FD35-50D3-4379BF18F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F526B-DEFB-1223-C026-E035E2D5B290}"/>
              </a:ext>
            </a:extLst>
          </p:cNvPr>
          <p:cNvSpPr>
            <a:spLocks noGrp="1"/>
          </p:cNvSpPr>
          <p:nvPr>
            <p:ph type="dt" sz="half" idx="10"/>
          </p:nvPr>
        </p:nvSpPr>
        <p:spPr/>
        <p:txBody>
          <a:bodyPr/>
          <a:lstStyle/>
          <a:p>
            <a:fld id="{F8BD9569-5A1F-DC40-8465-A8B332F5D620}" type="datetimeFigureOut">
              <a:rPr lang="en-US" smtClean="0"/>
              <a:t>7/12/24</a:t>
            </a:fld>
            <a:endParaRPr lang="en-US"/>
          </a:p>
        </p:txBody>
      </p:sp>
      <p:sp>
        <p:nvSpPr>
          <p:cNvPr id="6" name="Footer Placeholder 5">
            <a:extLst>
              <a:ext uri="{FF2B5EF4-FFF2-40B4-BE49-F238E27FC236}">
                <a16:creationId xmlns:a16="http://schemas.microsoft.com/office/drawing/2014/main" id="{2898A3C4-A568-EE8B-2C95-941368B2F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84D5F-EF21-8A28-4CBF-241B4DB64165}"/>
              </a:ext>
            </a:extLst>
          </p:cNvPr>
          <p:cNvSpPr>
            <a:spLocks noGrp="1"/>
          </p:cNvSpPr>
          <p:nvPr>
            <p:ph type="sldNum" sz="quarter" idx="12"/>
          </p:nvPr>
        </p:nvSpPr>
        <p:spPr/>
        <p:txBody>
          <a:bodyPr/>
          <a:lstStyle/>
          <a:p>
            <a:fld id="{14815341-1297-0546-A74A-5C83C4DE4FA3}" type="slidenum">
              <a:rPr lang="en-US" smtClean="0"/>
              <a:t>‹#›</a:t>
            </a:fld>
            <a:endParaRPr lang="en-US"/>
          </a:p>
        </p:txBody>
      </p:sp>
    </p:spTree>
    <p:extLst>
      <p:ext uri="{BB962C8B-B14F-4D97-AF65-F5344CB8AC3E}">
        <p14:creationId xmlns:p14="http://schemas.microsoft.com/office/powerpoint/2010/main" val="37705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E9B138-7F0D-4733-130C-12DFB785EA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A334F-D44C-0186-B537-D0556C0B3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B9FDEA-D020-FD34-4FA8-7A2BBA1C5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BD9569-5A1F-DC40-8465-A8B332F5D620}" type="datetimeFigureOut">
              <a:rPr lang="en-US" smtClean="0"/>
              <a:t>7/12/24</a:t>
            </a:fld>
            <a:endParaRPr lang="en-US"/>
          </a:p>
        </p:txBody>
      </p:sp>
      <p:sp>
        <p:nvSpPr>
          <p:cNvPr id="5" name="Footer Placeholder 4">
            <a:extLst>
              <a:ext uri="{FF2B5EF4-FFF2-40B4-BE49-F238E27FC236}">
                <a16:creationId xmlns:a16="http://schemas.microsoft.com/office/drawing/2014/main" id="{7064DD0B-8540-54BA-D00E-1E76E6DFF7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849E2E-3736-A4B5-9642-8EA10F4334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15341-1297-0546-A74A-5C83C4DE4FA3}" type="slidenum">
              <a:rPr lang="en-US" smtClean="0"/>
              <a:t>‹#›</a:t>
            </a:fld>
            <a:endParaRPr lang="en-US"/>
          </a:p>
        </p:txBody>
      </p:sp>
    </p:spTree>
    <p:extLst>
      <p:ext uri="{BB962C8B-B14F-4D97-AF65-F5344CB8AC3E}">
        <p14:creationId xmlns:p14="http://schemas.microsoft.com/office/powerpoint/2010/main" val="3270783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C289B73-D0A4-A89B-B5BE-BB0377E72B1B}"/>
              </a:ext>
            </a:extLst>
          </p:cNvPr>
          <p:cNvGraphicFramePr>
            <a:graphicFrameLocks noGrp="1"/>
          </p:cNvGraphicFramePr>
          <p:nvPr>
            <p:extLst>
              <p:ext uri="{D42A27DB-BD31-4B8C-83A1-F6EECF244321}">
                <p14:modId xmlns:p14="http://schemas.microsoft.com/office/powerpoint/2010/main" val="702724183"/>
              </p:ext>
            </p:extLst>
          </p:nvPr>
        </p:nvGraphicFramePr>
        <p:xfrm>
          <a:off x="1138291" y="76200"/>
          <a:ext cx="10282944" cy="6918960"/>
        </p:xfrm>
        <a:graphic>
          <a:graphicData uri="http://schemas.openxmlformats.org/drawingml/2006/table">
            <a:tbl>
              <a:tblPr firstRow="1" bandRow="1">
                <a:tableStyleId>{5C22544A-7EE6-4342-B048-85BDC9FD1C3A}</a:tableStyleId>
              </a:tblPr>
              <a:tblGrid>
                <a:gridCol w="5141472">
                  <a:extLst>
                    <a:ext uri="{9D8B030D-6E8A-4147-A177-3AD203B41FA5}">
                      <a16:colId xmlns:a16="http://schemas.microsoft.com/office/drawing/2014/main" val="3368804171"/>
                    </a:ext>
                  </a:extLst>
                </a:gridCol>
                <a:gridCol w="5141472">
                  <a:extLst>
                    <a:ext uri="{9D8B030D-6E8A-4147-A177-3AD203B41FA5}">
                      <a16:colId xmlns:a16="http://schemas.microsoft.com/office/drawing/2014/main" val="3254010135"/>
                    </a:ext>
                  </a:extLst>
                </a:gridCol>
              </a:tblGrid>
              <a:tr h="370840">
                <a:tc>
                  <a:txBody>
                    <a:bodyPr/>
                    <a:lstStyle/>
                    <a:p>
                      <a:pPr algn="ctr"/>
                      <a:r>
                        <a:rPr lang="en-US" sz="1400" b="1" kern="1200" dirty="0">
                          <a:solidFill>
                            <a:schemeClr val="tx1"/>
                          </a:solidFill>
                          <a:effectLst/>
                          <a:latin typeface="Arial" panose="020B0604020202020204" pitchFamily="34" charset="0"/>
                          <a:ea typeface="+mn-ea"/>
                          <a:cs typeface="Arial" panose="020B0604020202020204" pitchFamily="34" charset="0"/>
                        </a:rPr>
                        <a:t>Bad</a:t>
                      </a:r>
                    </a:p>
                    <a:p>
                      <a:r>
                        <a:rPr lang="en-US" sz="1400" b="0" kern="1200" dirty="0">
                          <a:solidFill>
                            <a:schemeClr val="tx1"/>
                          </a:solidFill>
                          <a:effectLst/>
                          <a:latin typeface="Arial" panose="020B0604020202020204" pitchFamily="34" charset="0"/>
                          <a:ea typeface="+mn-ea"/>
                          <a:cs typeface="Arial" panose="020B0604020202020204" pitchFamily="34" charset="0"/>
                        </a:rPr>
                        <a:t>Subject: Application</a:t>
                      </a:r>
                    </a:p>
                    <a:p>
                      <a:r>
                        <a:rPr lang="en-US" sz="1400" b="0" kern="1200" dirty="0">
                          <a:solidFill>
                            <a:schemeClr val="tx1"/>
                          </a:solidFill>
                          <a:effectLst/>
                          <a:latin typeface="Arial" panose="020B0604020202020204" pitchFamily="34" charset="0"/>
                          <a:ea typeface="+mn-ea"/>
                          <a:cs typeface="Arial" panose="020B0604020202020204" pitchFamily="34" charset="0"/>
                        </a:rPr>
                        <a:t>Dear Sir/Madam,</a:t>
                      </a:r>
                    </a:p>
                    <a:p>
                      <a:r>
                        <a:rPr lang="en-US" sz="1400" b="0" kern="1200" dirty="0">
                          <a:solidFill>
                            <a:schemeClr val="tx1"/>
                          </a:solidFill>
                          <a:effectLst/>
                          <a:latin typeface="Arial" panose="020B0604020202020204" pitchFamily="34" charset="0"/>
                          <a:ea typeface="+mn-ea"/>
                          <a:cs typeface="Arial" panose="020B0604020202020204" pitchFamily="34" charset="0"/>
                        </a:rPr>
                        <a:t>I am writing this letter to express my keen interest in the Customer Service Representative position that I recently came across on your company's website. </a:t>
                      </a:r>
                      <a:r>
                        <a:rPr lang="en-US" sz="1400" b="0" u="sng" kern="1200" baseline="0" dirty="0">
                          <a:solidFill>
                            <a:schemeClr val="tx1"/>
                          </a:solidFill>
                          <a:effectLst/>
                          <a:uFill>
                            <a:solidFill>
                              <a:srgbClr val="FF0000"/>
                            </a:solidFill>
                          </a:uFill>
                          <a:latin typeface="Arial" panose="020B0604020202020204" pitchFamily="34" charset="0"/>
                          <a:ea typeface="+mn-ea"/>
                          <a:cs typeface="Arial" panose="020B0604020202020204" pitchFamily="34" charset="0"/>
                        </a:rPr>
                        <a:t>As a highly motivated and exceptionally personable individual with a proven track record of success in customer-facing roles, I strongly believe that I possess the necessary qualifications and skills to excel in this position and make a significant contribution to your organization.</a:t>
                      </a:r>
                      <a:r>
                        <a:rPr lang="en-US" sz="1400" b="0" kern="1200" dirty="0">
                          <a:solidFill>
                            <a:schemeClr val="tx1"/>
                          </a:solidFill>
                          <a:effectLst/>
                          <a:latin typeface="Arial" panose="020B0604020202020204" pitchFamily="34" charset="0"/>
                          <a:ea typeface="+mn-ea"/>
                          <a:cs typeface="Arial" panose="020B0604020202020204" pitchFamily="34" charset="0"/>
                        </a:rPr>
                        <a:t> My extensive experience (more than 5 years) in handling customer inquiries, resolving complex issues (95% success rate), and providing comprehensive support to clients has equipped me with the tools required to thrive in a fast-paced and dynamic environment such as yours.</a:t>
                      </a:r>
                    </a:p>
                    <a:p>
                      <a:r>
                        <a:rPr lang="en-US" sz="1400" b="0" kern="1200" dirty="0">
                          <a:solidFill>
                            <a:schemeClr val="tx1"/>
                          </a:solidFill>
                          <a:effectLst/>
                          <a:latin typeface="Arial" panose="020B0604020202020204" pitchFamily="34" charset="0"/>
                          <a:ea typeface="+mn-ea"/>
                          <a:cs typeface="Arial" panose="020B0604020202020204" pitchFamily="34" charset="0"/>
                        </a:rPr>
                        <a:t>Furthermore, I am confident that my exceptional communication skills, both written and verbal, coupled with my proficiency in various customer relationship management (CRMs such as Salesforce and Zendesk) software applications, will allow me to seamlessly integrate into your team and hit the ground running from day one. I am particularly adept at de-escalating tense situations and turning negative customer experiences into positive ones, which I believe would be a valuable asset to your company. I am excited about the prospect of bringing my expertise and enthusiasm to your esteemed organization and contributing to its continued growth and success in the realm of customer satisfaction. I would be thrilled to have the opportunity to discuss my qualifications further and learn more about how I can add value to your team in an interview setting. Thank you for your time and consideration.</a:t>
                      </a:r>
                    </a:p>
                    <a:p>
                      <a:endParaRPr lang="en-US" sz="1400" b="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kern="1200" dirty="0">
                          <a:solidFill>
                            <a:schemeClr val="tx1"/>
                          </a:solidFill>
                          <a:effectLst/>
                          <a:latin typeface="Arial" panose="020B0604020202020204" pitchFamily="34" charset="0"/>
                          <a:ea typeface="+mn-ea"/>
                          <a:cs typeface="Arial" panose="020B0604020202020204" pitchFamily="34" charset="0"/>
                        </a:rPr>
                        <a:t>Better</a:t>
                      </a:r>
                    </a:p>
                    <a:p>
                      <a:r>
                        <a:rPr lang="en-US" sz="1400" b="0" kern="1200" dirty="0">
                          <a:solidFill>
                            <a:schemeClr val="tx1"/>
                          </a:solidFill>
                          <a:effectLst/>
                          <a:latin typeface="Arial" panose="020B0604020202020204" pitchFamily="34" charset="0"/>
                          <a:ea typeface="+mn-ea"/>
                          <a:cs typeface="Arial" panose="020B0604020202020204" pitchFamily="34" charset="0"/>
                        </a:rPr>
                        <a:t>Subject: Experienced Customer Service Rep - Ready to Boost Your Customer Satisfaction</a:t>
                      </a:r>
                    </a:p>
                    <a:p>
                      <a:endParaRPr lang="en-US" sz="1400" b="0" kern="1200" dirty="0">
                        <a:solidFill>
                          <a:schemeClr val="tx1"/>
                        </a:solidFill>
                        <a:effectLst/>
                        <a:latin typeface="Arial" panose="020B0604020202020204" pitchFamily="34" charset="0"/>
                        <a:ea typeface="+mn-ea"/>
                        <a:cs typeface="Arial" panose="020B0604020202020204" pitchFamily="34" charset="0"/>
                      </a:endParaRPr>
                    </a:p>
                    <a:p>
                      <a:r>
                        <a:rPr lang="en-US" sz="1400" b="0" kern="1200" dirty="0">
                          <a:solidFill>
                            <a:schemeClr val="tx1"/>
                          </a:solidFill>
                          <a:effectLst/>
                          <a:latin typeface="Arial" panose="020B0604020202020204" pitchFamily="34" charset="0"/>
                          <a:ea typeface="+mn-ea"/>
                          <a:cs typeface="Arial" panose="020B0604020202020204" pitchFamily="34" charset="0"/>
                        </a:rPr>
                        <a:t>Dear Hiring Manager,</a:t>
                      </a:r>
                    </a:p>
                    <a:p>
                      <a:endParaRPr lang="en-US" sz="1400" b="0" kern="1200" dirty="0">
                        <a:solidFill>
                          <a:schemeClr val="tx1"/>
                        </a:solidFill>
                        <a:effectLst/>
                        <a:latin typeface="Arial" panose="020B0604020202020204" pitchFamily="34" charset="0"/>
                        <a:ea typeface="+mn-ea"/>
                        <a:cs typeface="Arial" panose="020B0604020202020204" pitchFamily="34" charset="0"/>
                      </a:endParaRPr>
                    </a:p>
                    <a:p>
                      <a:r>
                        <a:rPr lang="en-US" sz="1400" b="0" kern="1200" dirty="0">
                          <a:solidFill>
                            <a:schemeClr val="tx1"/>
                          </a:solidFill>
                          <a:effectLst/>
                          <a:latin typeface="Arial" panose="020B0604020202020204" pitchFamily="34" charset="0"/>
                          <a:ea typeface="+mn-ea"/>
                          <a:cs typeface="Arial" panose="020B0604020202020204" pitchFamily="34" charset="0"/>
                        </a:rPr>
                        <a:t>I'm excited to apply for the </a:t>
                      </a:r>
                      <a:r>
                        <a:rPr lang="en-US" sz="1400" b="1" kern="1200" dirty="0">
                          <a:solidFill>
                            <a:schemeClr val="tx1"/>
                          </a:solidFill>
                          <a:effectLst/>
                          <a:latin typeface="Arial" panose="020B0604020202020204" pitchFamily="34" charset="0"/>
                          <a:ea typeface="+mn-ea"/>
                          <a:cs typeface="Arial" panose="020B0604020202020204" pitchFamily="34" charset="0"/>
                        </a:rPr>
                        <a:t>Customer Service Representative </a:t>
                      </a:r>
                      <a:r>
                        <a:rPr lang="en-US" sz="1400" b="0" kern="1200" dirty="0">
                          <a:solidFill>
                            <a:schemeClr val="tx1"/>
                          </a:solidFill>
                          <a:effectLst/>
                          <a:latin typeface="Arial" panose="020B0604020202020204" pitchFamily="34" charset="0"/>
                          <a:ea typeface="+mn-ea"/>
                          <a:cs typeface="Arial" panose="020B0604020202020204" pitchFamily="34" charset="0"/>
                        </a:rPr>
                        <a:t>position at [Company Name]. With 5+ years of experience and a track record of turning challenging situations into positive outcomes, I'm ready to contribute to your team's success.</a:t>
                      </a:r>
                    </a:p>
                    <a:p>
                      <a:endParaRPr lang="en-US" sz="1400" b="0" kern="1200" dirty="0">
                        <a:solidFill>
                          <a:schemeClr val="tx1"/>
                        </a:solidFill>
                        <a:effectLst/>
                        <a:latin typeface="Arial" panose="020B0604020202020204" pitchFamily="34" charset="0"/>
                        <a:ea typeface="+mn-ea"/>
                        <a:cs typeface="Arial" panose="020B0604020202020204" pitchFamily="34" charset="0"/>
                      </a:endParaRPr>
                    </a:p>
                    <a:p>
                      <a:r>
                        <a:rPr lang="en-US" sz="1400" b="1" kern="1200" dirty="0">
                          <a:solidFill>
                            <a:schemeClr val="tx1"/>
                          </a:solidFill>
                          <a:effectLst/>
                          <a:latin typeface="Arial" panose="020B0604020202020204" pitchFamily="34" charset="0"/>
                          <a:ea typeface="+mn-ea"/>
                          <a:cs typeface="Arial" panose="020B0604020202020204" pitchFamily="34" charset="0"/>
                        </a:rPr>
                        <a:t>Key qualifications:</a:t>
                      </a:r>
                    </a:p>
                    <a:p>
                      <a:pPr marL="285750" lvl="0" indent="-285750">
                        <a:buFont typeface="Arial" panose="020B0604020202020204" pitchFamily="34" charset="0"/>
                        <a:buChar char="•"/>
                      </a:pPr>
                      <a:r>
                        <a:rPr lang="en-US" sz="1400" b="0" kern="1200" dirty="0">
                          <a:solidFill>
                            <a:schemeClr val="tx1"/>
                          </a:solidFill>
                          <a:effectLst/>
                          <a:latin typeface="Arial" panose="020B0604020202020204" pitchFamily="34" charset="0"/>
                          <a:ea typeface="+mn-ea"/>
                          <a:cs typeface="Arial" panose="020B0604020202020204" pitchFamily="34" charset="0"/>
                        </a:rPr>
                        <a:t>Resolved 95% of customer issues on first contact</a:t>
                      </a:r>
                    </a:p>
                    <a:p>
                      <a:pPr marL="285750" lvl="0" indent="-285750">
                        <a:buFont typeface="Arial" panose="020B0604020202020204" pitchFamily="34" charset="0"/>
                        <a:buChar char="•"/>
                      </a:pPr>
                      <a:r>
                        <a:rPr lang="en-US" sz="1400" b="0" kern="1200" dirty="0">
                          <a:solidFill>
                            <a:schemeClr val="tx1"/>
                          </a:solidFill>
                          <a:effectLst/>
                          <a:latin typeface="Arial" panose="020B0604020202020204" pitchFamily="34" charset="0"/>
                          <a:ea typeface="+mn-ea"/>
                          <a:cs typeface="Arial" panose="020B0604020202020204" pitchFamily="34" charset="0"/>
                        </a:rPr>
                        <a:t>Increased customer satisfaction scores by 15% in my current role</a:t>
                      </a:r>
                    </a:p>
                    <a:p>
                      <a:pPr marL="285750" lvl="0" indent="-285750">
                        <a:buFont typeface="Arial" panose="020B0604020202020204" pitchFamily="34" charset="0"/>
                        <a:buChar char="•"/>
                      </a:pPr>
                      <a:r>
                        <a:rPr lang="en-US" sz="1400" b="0" kern="1200" dirty="0">
                          <a:solidFill>
                            <a:schemeClr val="tx1"/>
                          </a:solidFill>
                          <a:effectLst/>
                          <a:latin typeface="Arial" panose="020B0604020202020204" pitchFamily="34" charset="0"/>
                          <a:ea typeface="+mn-ea"/>
                          <a:cs typeface="Arial" panose="020B0604020202020204" pitchFamily="34" charset="0"/>
                        </a:rPr>
                        <a:t>Proficient in Salesforce and Zendesk CRM systems</a:t>
                      </a:r>
                    </a:p>
                    <a:p>
                      <a:endParaRPr lang="en-US" sz="1400" b="0" kern="1200" dirty="0">
                        <a:solidFill>
                          <a:schemeClr val="tx1"/>
                        </a:solidFill>
                        <a:effectLst/>
                        <a:latin typeface="Arial" panose="020B0604020202020204" pitchFamily="34" charset="0"/>
                        <a:ea typeface="+mn-ea"/>
                        <a:cs typeface="Arial" panose="020B0604020202020204" pitchFamily="34" charset="0"/>
                      </a:endParaRPr>
                    </a:p>
                    <a:p>
                      <a:r>
                        <a:rPr lang="en-US" sz="1400" b="0" kern="1200" dirty="0">
                          <a:solidFill>
                            <a:schemeClr val="tx1"/>
                          </a:solidFill>
                          <a:effectLst/>
                          <a:latin typeface="Arial" panose="020B0604020202020204" pitchFamily="34" charset="0"/>
                          <a:ea typeface="+mn-ea"/>
                          <a:cs typeface="Arial" panose="020B0604020202020204" pitchFamily="34" charset="0"/>
                        </a:rPr>
                        <a:t>I'd welcome the opportunity to discuss how my skills can help [Company Name] achieve its customer service goals. Please contact me at [email] or [phone number] to set up a zoom meeting.</a:t>
                      </a:r>
                    </a:p>
                    <a:p>
                      <a:endParaRPr lang="en-US" sz="1400" b="0" kern="1200" dirty="0">
                        <a:solidFill>
                          <a:schemeClr val="tx1"/>
                        </a:solidFill>
                        <a:effectLst/>
                        <a:latin typeface="Arial" panose="020B0604020202020204" pitchFamily="34" charset="0"/>
                        <a:ea typeface="+mn-ea"/>
                        <a:cs typeface="Arial" panose="020B0604020202020204" pitchFamily="34" charset="0"/>
                      </a:endParaRPr>
                    </a:p>
                    <a:p>
                      <a:r>
                        <a:rPr lang="en-US" sz="1400" b="0" kern="1200" dirty="0">
                          <a:solidFill>
                            <a:schemeClr val="tx1"/>
                          </a:solidFill>
                          <a:effectLst/>
                          <a:latin typeface="Arial" panose="020B0604020202020204" pitchFamily="34" charset="0"/>
                          <a:ea typeface="+mn-ea"/>
                          <a:cs typeface="Arial" panose="020B0604020202020204" pitchFamily="34" charset="0"/>
                        </a:rPr>
                        <a:t>Best regards, </a:t>
                      </a:r>
                    </a:p>
                    <a:p>
                      <a:r>
                        <a:rPr lang="en-US" sz="1400" b="0" kern="1200" dirty="0">
                          <a:solidFill>
                            <a:schemeClr val="tx1"/>
                          </a:solidFill>
                          <a:effectLst/>
                          <a:latin typeface="Arial" panose="020B0604020202020204" pitchFamily="34" charset="0"/>
                          <a:ea typeface="+mn-ea"/>
                          <a:cs typeface="Arial" panose="020B0604020202020204" pitchFamily="34" charset="0"/>
                        </a:rPr>
                        <a:t>[Your Name]</a:t>
                      </a:r>
                    </a:p>
                    <a:p>
                      <a:endParaRPr lang="en-US" sz="1400" b="0" dirty="0">
                        <a:solidFill>
                          <a:schemeClr val="tx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83465778"/>
                  </a:ext>
                </a:extLst>
              </a:tr>
            </a:tbl>
          </a:graphicData>
        </a:graphic>
      </p:graphicFrame>
      <p:cxnSp>
        <p:nvCxnSpPr>
          <p:cNvPr id="6" name="Straight Arrow Connector 5">
            <a:extLst>
              <a:ext uri="{FF2B5EF4-FFF2-40B4-BE49-F238E27FC236}">
                <a16:creationId xmlns:a16="http://schemas.microsoft.com/office/drawing/2014/main" id="{AD9A0373-0A80-F862-F358-F2FACD8BD2A4}"/>
              </a:ext>
            </a:extLst>
          </p:cNvPr>
          <p:cNvCxnSpPr>
            <a:cxnSpLocks/>
          </p:cNvCxnSpPr>
          <p:nvPr/>
        </p:nvCxnSpPr>
        <p:spPr>
          <a:xfrm>
            <a:off x="9429919" y="550258"/>
            <a:ext cx="245459" cy="226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58FCC4A-FD3C-AB9E-7676-7BBC6AB75B8F}"/>
              </a:ext>
            </a:extLst>
          </p:cNvPr>
          <p:cNvSpPr txBox="1"/>
          <p:nvPr/>
        </p:nvSpPr>
        <p:spPr>
          <a:xfrm>
            <a:off x="9309214" y="776835"/>
            <a:ext cx="2112021" cy="430887"/>
          </a:xfrm>
          <a:prstGeom prst="rect">
            <a:avLst/>
          </a:prstGeom>
          <a:noFill/>
        </p:spPr>
        <p:txBody>
          <a:bodyPr wrap="square" rtlCol="0">
            <a:spAutoFit/>
          </a:bodyPr>
          <a:lstStyle/>
          <a:p>
            <a:pPr algn="ctr"/>
            <a:r>
              <a:rPr lang="en-US" sz="1050" b="1" dirty="0">
                <a:solidFill>
                  <a:srgbClr val="FF0000"/>
                </a:solidFill>
                <a:latin typeface="Helvetica" pitchFamily="2" charset="0"/>
              </a:rPr>
              <a:t>Made key information immediately visible</a:t>
            </a:r>
          </a:p>
        </p:txBody>
      </p:sp>
      <p:cxnSp>
        <p:nvCxnSpPr>
          <p:cNvPr id="8" name="Straight Arrow Connector 7">
            <a:extLst>
              <a:ext uri="{FF2B5EF4-FFF2-40B4-BE49-F238E27FC236}">
                <a16:creationId xmlns:a16="http://schemas.microsoft.com/office/drawing/2014/main" id="{1979024C-AD73-C48F-60D0-7DFC97E372C7}"/>
              </a:ext>
            </a:extLst>
          </p:cNvPr>
          <p:cNvCxnSpPr>
            <a:cxnSpLocks/>
          </p:cNvCxnSpPr>
          <p:nvPr/>
        </p:nvCxnSpPr>
        <p:spPr>
          <a:xfrm>
            <a:off x="8105866" y="1094433"/>
            <a:ext cx="372233"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353684A-AEEB-1057-66BB-14316E278C8B}"/>
              </a:ext>
            </a:extLst>
          </p:cNvPr>
          <p:cNvSpPr txBox="1"/>
          <p:nvPr/>
        </p:nvSpPr>
        <p:spPr>
          <a:xfrm>
            <a:off x="8247133" y="910959"/>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Shorter more common words</a:t>
            </a:r>
          </a:p>
        </p:txBody>
      </p:sp>
      <p:sp>
        <p:nvSpPr>
          <p:cNvPr id="11" name="TextBox 10">
            <a:extLst>
              <a:ext uri="{FF2B5EF4-FFF2-40B4-BE49-F238E27FC236}">
                <a16:creationId xmlns:a16="http://schemas.microsoft.com/office/drawing/2014/main" id="{883BF0FC-5FA4-AFBA-C983-43DC78AA4F02}"/>
              </a:ext>
            </a:extLst>
          </p:cNvPr>
          <p:cNvSpPr txBox="1"/>
          <p:nvPr/>
        </p:nvSpPr>
        <p:spPr>
          <a:xfrm>
            <a:off x="-129471" y="1536849"/>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These sentences were too long</a:t>
            </a:r>
          </a:p>
        </p:txBody>
      </p:sp>
      <p:sp>
        <p:nvSpPr>
          <p:cNvPr id="12" name="TextBox 11">
            <a:extLst>
              <a:ext uri="{FF2B5EF4-FFF2-40B4-BE49-F238E27FC236}">
                <a16:creationId xmlns:a16="http://schemas.microsoft.com/office/drawing/2014/main" id="{C0D928C8-73EF-6716-58CA-7C84C0332CF0}"/>
              </a:ext>
            </a:extLst>
          </p:cNvPr>
          <p:cNvSpPr txBox="1"/>
          <p:nvPr/>
        </p:nvSpPr>
        <p:spPr>
          <a:xfrm>
            <a:off x="-49231" y="4033979"/>
            <a:ext cx="1267763" cy="738664"/>
          </a:xfrm>
          <a:prstGeom prst="rect">
            <a:avLst/>
          </a:prstGeom>
          <a:noFill/>
        </p:spPr>
        <p:txBody>
          <a:bodyPr wrap="square" rtlCol="0">
            <a:spAutoFit/>
          </a:bodyPr>
          <a:lstStyle/>
          <a:p>
            <a:pPr algn="ctr"/>
            <a:r>
              <a:rPr lang="en-US" sz="1050" b="1" dirty="0">
                <a:solidFill>
                  <a:srgbClr val="FF0000"/>
                </a:solidFill>
                <a:latin typeface="Helvetica" pitchFamily="2" charset="0"/>
              </a:rPr>
              <a:t>Important information is buried in distracting text</a:t>
            </a:r>
          </a:p>
        </p:txBody>
      </p:sp>
      <p:sp>
        <p:nvSpPr>
          <p:cNvPr id="13" name="TextBox 12">
            <a:extLst>
              <a:ext uri="{FF2B5EF4-FFF2-40B4-BE49-F238E27FC236}">
                <a16:creationId xmlns:a16="http://schemas.microsoft.com/office/drawing/2014/main" id="{D6BA5748-3ECE-6CF5-C692-AB8061208931}"/>
              </a:ext>
            </a:extLst>
          </p:cNvPr>
          <p:cNvSpPr txBox="1"/>
          <p:nvPr/>
        </p:nvSpPr>
        <p:spPr>
          <a:xfrm>
            <a:off x="10843328" y="1882640"/>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Shorter and simpler sentences</a:t>
            </a:r>
          </a:p>
        </p:txBody>
      </p:sp>
      <p:cxnSp>
        <p:nvCxnSpPr>
          <p:cNvPr id="14" name="Straight Arrow Connector 13">
            <a:extLst>
              <a:ext uri="{FF2B5EF4-FFF2-40B4-BE49-F238E27FC236}">
                <a16:creationId xmlns:a16="http://schemas.microsoft.com/office/drawing/2014/main" id="{32FB41B4-C83C-3D41-F88C-4B5CD8A625AF}"/>
              </a:ext>
            </a:extLst>
          </p:cNvPr>
          <p:cNvCxnSpPr>
            <a:cxnSpLocks/>
            <a:endCxn id="13" idx="0"/>
          </p:cNvCxnSpPr>
          <p:nvPr/>
        </p:nvCxnSpPr>
        <p:spPr>
          <a:xfrm>
            <a:off x="11329357" y="1614732"/>
            <a:ext cx="228094" cy="26790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4174F35-1345-54F8-7A48-3AE150229449}"/>
              </a:ext>
            </a:extLst>
          </p:cNvPr>
          <p:cNvSpPr txBox="1"/>
          <p:nvPr/>
        </p:nvSpPr>
        <p:spPr>
          <a:xfrm>
            <a:off x="8826057" y="4469609"/>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Making responding easier</a:t>
            </a:r>
          </a:p>
        </p:txBody>
      </p:sp>
      <p:cxnSp>
        <p:nvCxnSpPr>
          <p:cNvPr id="17" name="Straight Arrow Connector 16">
            <a:extLst>
              <a:ext uri="{FF2B5EF4-FFF2-40B4-BE49-F238E27FC236}">
                <a16:creationId xmlns:a16="http://schemas.microsoft.com/office/drawing/2014/main" id="{66DB83AD-1763-F47E-90E7-0424FD84DF06}"/>
              </a:ext>
            </a:extLst>
          </p:cNvPr>
          <p:cNvCxnSpPr>
            <a:cxnSpLocks/>
          </p:cNvCxnSpPr>
          <p:nvPr/>
        </p:nvCxnSpPr>
        <p:spPr>
          <a:xfrm>
            <a:off x="8544860" y="4434763"/>
            <a:ext cx="297040" cy="13013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88733DA9-ECB0-8098-7AE6-26D4CF6FB432}"/>
              </a:ext>
            </a:extLst>
          </p:cNvPr>
          <p:cNvSpPr txBox="1"/>
          <p:nvPr/>
        </p:nvSpPr>
        <p:spPr>
          <a:xfrm>
            <a:off x="10763755" y="3133796"/>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Emphasizing what readers value</a:t>
            </a:r>
          </a:p>
        </p:txBody>
      </p:sp>
      <p:cxnSp>
        <p:nvCxnSpPr>
          <p:cNvPr id="19" name="Straight Arrow Connector 18">
            <a:extLst>
              <a:ext uri="{FF2B5EF4-FFF2-40B4-BE49-F238E27FC236}">
                <a16:creationId xmlns:a16="http://schemas.microsoft.com/office/drawing/2014/main" id="{0996538F-C034-26AD-A2F2-01E9E3FE0725}"/>
              </a:ext>
            </a:extLst>
          </p:cNvPr>
          <p:cNvCxnSpPr>
            <a:cxnSpLocks/>
          </p:cNvCxnSpPr>
          <p:nvPr/>
        </p:nvCxnSpPr>
        <p:spPr>
          <a:xfrm>
            <a:off x="10602933" y="3211414"/>
            <a:ext cx="297040" cy="13013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9568E0F-69D8-7ACA-36A3-D3B4BE7E3564}"/>
              </a:ext>
            </a:extLst>
          </p:cNvPr>
          <p:cNvSpPr txBox="1"/>
          <p:nvPr/>
        </p:nvSpPr>
        <p:spPr>
          <a:xfrm>
            <a:off x="7120565" y="5504174"/>
            <a:ext cx="3410983" cy="253916"/>
          </a:xfrm>
          <a:prstGeom prst="rect">
            <a:avLst/>
          </a:prstGeom>
          <a:noFill/>
        </p:spPr>
        <p:txBody>
          <a:bodyPr wrap="square" rtlCol="0">
            <a:spAutoFit/>
          </a:bodyPr>
          <a:lstStyle/>
          <a:p>
            <a:pPr algn="ctr"/>
            <a:r>
              <a:rPr lang="en-US" sz="1050" b="1" dirty="0">
                <a:solidFill>
                  <a:srgbClr val="FF0000"/>
                </a:solidFill>
                <a:latin typeface="Helvetica" pitchFamily="2" charset="0"/>
              </a:rPr>
              <a:t>Less is more: 60% reduction in word count</a:t>
            </a:r>
          </a:p>
        </p:txBody>
      </p:sp>
      <p:sp>
        <p:nvSpPr>
          <p:cNvPr id="21" name="TextBox 20">
            <a:extLst>
              <a:ext uri="{FF2B5EF4-FFF2-40B4-BE49-F238E27FC236}">
                <a16:creationId xmlns:a16="http://schemas.microsoft.com/office/drawing/2014/main" id="{71753E29-7438-EB6E-FFA8-87C9754335B4}"/>
              </a:ext>
            </a:extLst>
          </p:cNvPr>
          <p:cNvSpPr txBox="1"/>
          <p:nvPr/>
        </p:nvSpPr>
        <p:spPr>
          <a:xfrm>
            <a:off x="10763755" y="2579280"/>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Bullet points make navigation simpler</a:t>
            </a:r>
          </a:p>
        </p:txBody>
      </p:sp>
      <p:cxnSp>
        <p:nvCxnSpPr>
          <p:cNvPr id="23" name="Straight Arrow Connector 22">
            <a:extLst>
              <a:ext uri="{FF2B5EF4-FFF2-40B4-BE49-F238E27FC236}">
                <a16:creationId xmlns:a16="http://schemas.microsoft.com/office/drawing/2014/main" id="{F90DEA42-A3D9-B5CA-588A-E4627E2D7C7F}"/>
              </a:ext>
            </a:extLst>
          </p:cNvPr>
          <p:cNvCxnSpPr>
            <a:cxnSpLocks/>
          </p:cNvCxnSpPr>
          <p:nvPr/>
        </p:nvCxnSpPr>
        <p:spPr>
          <a:xfrm flipV="1">
            <a:off x="10602933" y="2787029"/>
            <a:ext cx="297040" cy="7856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ECF57EA-CFE4-50C1-A4A4-890597791304}"/>
              </a:ext>
            </a:extLst>
          </p:cNvPr>
          <p:cNvSpPr txBox="1"/>
          <p:nvPr/>
        </p:nvSpPr>
        <p:spPr>
          <a:xfrm>
            <a:off x="8373908" y="2268147"/>
            <a:ext cx="1428245" cy="415498"/>
          </a:xfrm>
          <a:prstGeom prst="rect">
            <a:avLst/>
          </a:prstGeom>
          <a:noFill/>
        </p:spPr>
        <p:txBody>
          <a:bodyPr wrap="square" rtlCol="0">
            <a:spAutoFit/>
          </a:bodyPr>
          <a:lstStyle/>
          <a:p>
            <a:pPr algn="ctr"/>
            <a:r>
              <a:rPr lang="en-US" sz="1050" b="1" dirty="0">
                <a:solidFill>
                  <a:srgbClr val="FF0000"/>
                </a:solidFill>
                <a:latin typeface="Helvetica" pitchFamily="2" charset="0"/>
              </a:rPr>
              <a:t>Smart use of formatting</a:t>
            </a:r>
          </a:p>
        </p:txBody>
      </p:sp>
      <p:sp>
        <p:nvSpPr>
          <p:cNvPr id="30" name="TextBox 29">
            <a:extLst>
              <a:ext uri="{FF2B5EF4-FFF2-40B4-BE49-F238E27FC236}">
                <a16:creationId xmlns:a16="http://schemas.microsoft.com/office/drawing/2014/main" id="{362A73ED-9C6B-ECDC-16C9-A6E9D9D73EE7}"/>
              </a:ext>
            </a:extLst>
          </p:cNvPr>
          <p:cNvSpPr txBox="1"/>
          <p:nvPr/>
        </p:nvSpPr>
        <p:spPr>
          <a:xfrm>
            <a:off x="360947" y="3537284"/>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691941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467</Words>
  <Application>Microsoft Macintosh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Benjamin Lira</dc:creator>
  <cp:lastModifiedBy>Benjamin Lira</cp:lastModifiedBy>
  <cp:revision>2</cp:revision>
  <dcterms:created xsi:type="dcterms:W3CDTF">2024-07-12T15:25:21Z</dcterms:created>
  <dcterms:modified xsi:type="dcterms:W3CDTF">2024-07-12T15:58:52Z</dcterms:modified>
</cp:coreProperties>
</file>