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99" r:id="rId2"/>
    <p:sldId id="271" r:id="rId3"/>
    <p:sldId id="272" r:id="rId4"/>
    <p:sldId id="274" r:id="rId5"/>
    <p:sldId id="352" r:id="rId6"/>
    <p:sldId id="353" r:id="rId7"/>
    <p:sldId id="264" r:id="rId8"/>
    <p:sldId id="302" r:id="rId9"/>
    <p:sldId id="284" r:id="rId10"/>
    <p:sldId id="288" r:id="rId11"/>
    <p:sldId id="351" r:id="rId12"/>
    <p:sldId id="285" r:id="rId13"/>
    <p:sldId id="286" r:id="rId14"/>
    <p:sldId id="296" r:id="rId15"/>
    <p:sldId id="322" r:id="rId16"/>
    <p:sldId id="267" r:id="rId17"/>
    <p:sldId id="323" r:id="rId18"/>
    <p:sldId id="324" r:id="rId19"/>
    <p:sldId id="292" r:id="rId20"/>
    <p:sldId id="326" r:id="rId21"/>
    <p:sldId id="333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715F24-CBBE-4FFF-A96B-5B000D77768C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F2C4A2-3631-4100-8453-0AAE013AC0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4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F309474-60F9-4729-A7EC-494EBF1ADDF2}" type="slidenum">
              <a:rPr lang="he-IL" smtClean="0">
                <a:cs typeface="Times New Roman" pitchFamily="18" charset="0"/>
              </a:rPr>
              <a:pPr eaLnBrk="1" hangingPunct="1"/>
              <a:t>2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http://en.wikipedia.org/wiki/HTML</a:t>
            </a:r>
          </a:p>
          <a:p>
            <a:pPr eaLnBrk="1" hangingPunct="1"/>
            <a:r>
              <a:rPr lang="en-US" dirty="0"/>
              <a:t>http://www.w3schools.com/html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13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E0E9112-89AA-44FC-A691-912E8E08DB0C}" type="slidenum">
              <a:rPr lang="he-IL" smtClean="0">
                <a:latin typeface="Arial" charset="0"/>
              </a:rPr>
              <a:pPr eaLnBrk="1" hangingPunct="1"/>
              <a:t>14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24D1E84-97F8-4BF9-B082-2867003E56BF}" type="slidenum">
              <a:rPr lang="he-IL" smtClean="0">
                <a:latin typeface="Arial" charset="0"/>
              </a:rPr>
              <a:pPr eaLnBrk="1" hangingPunct="1"/>
              <a:t>15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8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32DA17E-822C-458A-A4A5-9E8C1947DA02}" type="slidenum">
              <a:rPr lang="he-IL" smtClean="0">
                <a:latin typeface="Arial" charset="0"/>
              </a:rPr>
              <a:pPr eaLnBrk="1" hangingPunct="1"/>
              <a:t>16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4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A76DFF4-9432-4BAE-B507-69E4890C70BB}" type="slidenum">
              <a:rPr lang="he-IL" smtClean="0">
                <a:latin typeface="Arial" charset="0"/>
              </a:rPr>
              <a:pPr eaLnBrk="1" hangingPunct="1"/>
              <a:t>17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7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229613F-CB61-40C8-84CD-4F457D720FD6}" type="slidenum">
              <a:rPr lang="he-IL" smtClean="0">
                <a:latin typeface="Arial" charset="0"/>
              </a:rPr>
              <a:pPr eaLnBrk="1" hangingPunct="1"/>
              <a:t>18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29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EB3F3D2-FDD2-4E82-B018-4DE9AD15D38C}" type="slidenum">
              <a:rPr lang="he-IL" smtClean="0">
                <a:latin typeface="Arial" charset="0"/>
              </a:rPr>
              <a:pPr eaLnBrk="1" hangingPunct="1"/>
              <a:t>19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3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9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A185380-09EF-4535-BB62-FA3A23AD06F9}" type="slidenum">
              <a:rPr lang="he-IL" smtClean="0">
                <a:latin typeface="Arial" charset="0"/>
              </a:rPr>
              <a:pPr eaLnBrk="1" hangingPunct="1"/>
              <a:t>20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9A8C2-D407-4747-B3B1-0D0A5D8AC6EB}" type="slidenum">
              <a:rPr lang="he-IL" smtClean="0"/>
              <a:pPr>
                <a:defRPr/>
              </a:pPr>
              <a:t>21</a:t>
            </a:fld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37499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8C350BF-782F-43F7-816F-B8259A6244AF}" type="slidenum">
              <a:rPr lang="he-IL" smtClean="0">
                <a:cs typeface="Times New Roman" pitchFamily="18" charset="0"/>
              </a:rPr>
              <a:pPr eaLnBrk="1" hangingPunct="1"/>
              <a:t>3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 break is marked up as follows: &lt;br&gt;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97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5BBAB3E-1BEA-401C-B10A-48245DD54035}" type="slidenum">
              <a:rPr lang="he-IL" smtClean="0">
                <a:cs typeface="Times New Roman" pitchFamily="18" charset="0"/>
              </a:rPr>
              <a:pPr eaLnBrk="1" hangingPunct="1"/>
              <a:t>4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74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6C19556-CF87-47E3-98FF-A62B2057C714}" type="slidenum">
              <a:rPr lang="he-IL" smtClean="0">
                <a:latin typeface="Arial" charset="0"/>
              </a:rPr>
              <a:pPr eaLnBrk="1" hangingPunct="1"/>
              <a:t>7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The selector points to the HTML element you want to style.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The declaration block contains one or more declarations separated by semicolons.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Each declaration includes a CSS property name and a value, separated by a colon.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 CSS declaration always ends with a semicolon, and declaration blocks are surrounded by curly braces</a:t>
            </a:r>
          </a:p>
          <a:p>
            <a:endParaRPr lang="he-IL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2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8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93CD793-7764-4170-85FE-4C24BE251CC4}" type="slidenum">
              <a:rPr lang="he-IL" smtClean="0">
                <a:latin typeface="Arial" charset="0"/>
              </a:rPr>
              <a:pPr eaLnBrk="1" hangingPunct="1"/>
              <a:t>9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0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Imports a style sheet</a:t>
            </a:r>
            <a:endParaRPr lang="ru-RU" dirty="0"/>
          </a:p>
        </p:txBody>
      </p:sp>
      <p:sp>
        <p:nvSpPr>
          <p:cNvPr id="368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8CA4988-C1E5-4796-B4CD-8028371C7710}" type="slidenum">
              <a:rPr lang="he-IL" smtClean="0">
                <a:latin typeface="Arial" charset="0"/>
              </a:rPr>
              <a:pPr eaLnBrk="1" hangingPunct="1"/>
              <a:t>10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7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8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89941AF-925C-429A-907F-1B2FC7AEA5DF}" type="slidenum">
              <a:rPr lang="he-IL" smtClean="0">
                <a:latin typeface="Arial" charset="0"/>
              </a:rPr>
              <a:pPr eaLnBrk="1" hangingPunct="1"/>
              <a:t>12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5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5E82966-F9FB-472F-A1D9-C083D24EFC57}" type="slidenum">
              <a:rPr lang="he-IL" smtClean="0">
                <a:latin typeface="Arial" charset="0"/>
              </a:rPr>
              <a:pPr eaLnBrk="1" hangingPunct="1"/>
              <a:t>13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1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FED2E4-AC8D-D344-0B1F-EB9609EC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768109-5DAE-BFCA-5B6F-A721D68E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E0227F-EDD1-7F65-3ED7-5F6BB7B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5F026F-3EC3-0C97-74D4-C7E6F8C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F6A15B-A870-9E27-98FE-9BF629E8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28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6956C-BEA4-CF38-43D0-BE349CBD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F1B21D7-512D-84F3-17A6-0EE9CEE1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3B1BC2-1CB4-D2B2-3BE2-D7F91067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A3208A-0376-998D-B9A6-3C9BE9EB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E25A69-A3D2-4237-FFF3-4CEBF765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3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327F721-266E-4030-24AE-C754E8BDC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E315265-A42B-8248-BD5B-C10B4588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9274B0-C7FE-C202-924B-5C2CD9E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BEC8C5-BC61-D31C-2A0C-469CF2F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B89FF-6987-B5CC-E2AD-E75B81C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9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תכנות וניהול אינטרנט - תירגול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E5333-3686-47C6-8CC3-251A2C61B070}" type="slidenum">
              <a:rPr lang="he-IL"/>
              <a:pPr>
                <a:defRPr/>
              </a:pPr>
              <a:t>‹#›</a:t>
            </a:fld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134625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737BA5-6203-82DE-47B5-D5CD19A9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3B6E62-ED09-1B43-3AA5-A4ED9F06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296099-BA87-3371-95D8-611FECED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4D61D5-8F2D-BA6F-48F7-2C1C903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8B4405-9190-81E2-648E-0E4C8C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59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07FB09-C6E6-3B6A-E546-F49DAC74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71403F-5FE4-13BC-F68C-4857A85C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0B731A-B76A-89A9-B590-E3414F7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A205F5-56F2-A4A6-5FC9-02DCE1FD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449494-58B4-D2FB-2FD1-2B7E23E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5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CEDAB5-8769-C0DC-D0E6-3C64C4E5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E42D20-4BFC-E5AC-8BEC-06C5142A0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E89530-9366-C4DE-0CD9-610F6DF9E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E0842D-A33A-4981-E1EF-FC06CD8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26088D-D5A1-112D-9DFB-C0D51138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12CF72-69D7-0917-C6BF-C368CFF2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D1B6C-4345-DF60-8409-B30353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8A5AEE-B51F-D393-605A-775FDC97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E3CBD1-A2DA-5173-0975-07793DB8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93FC351-353A-5DFB-B8E5-4AD69BFA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9FE78AB-E141-C443-3111-08BFC49E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5C604CA-FE86-7D76-61D2-80186205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09A374A-FBD9-4C8C-707A-5A0B4AC2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1E3C125-B987-FC10-FCEF-538F3FF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54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12362-71FB-7317-CD67-63906A7B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9DF6F89-3A8D-DFB7-69EE-0A8F395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9C66E9-762E-63D3-8033-065E9DFB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93BAC12-FB11-3995-9C18-440057A3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7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BEE5E06-A407-67B4-EAB9-587751A3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6A38592-9CFC-508A-224E-F5E389BC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E10DD4-A18D-FC11-9C50-5102FE66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9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52687-AE0C-C6AC-3EE5-BC408ABA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46C1F0-5FE6-11B8-33C6-5044E60C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DA11C2-06FB-0C41-CCC7-B466863D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77F306-B051-327D-CAE6-4F635A46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87747E-42EA-5CF2-E3F3-6497DB5D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721006-C37B-3694-037D-1C3A9FBA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55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421570-6995-8669-A8D4-AAF3E5F3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E09EF2F-4B2C-DF40-8B17-A49ABFC0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5C94E5-61B5-DA36-BF73-8CF4D323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E820F3-EFD3-57F5-B656-7EE9FE5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A6DD90-3129-4F22-3FE2-DC168992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7428E8-8381-1604-1DA5-8347B9C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9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669142-4B87-56F7-DAD7-1DA050B5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B2F24D-9873-B94A-18C1-61388A58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DFD70B-A7CA-A5E4-F972-97CF1656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624-DB9F-4690-A489-3D4CFDB14191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3E4037-D260-459E-C66D-CBD73BA6C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44FB48-8688-9EA0-5258-C3F02C9CC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2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s/stylesLi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Part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Introduction to HTML and CSS</a:t>
            </a:r>
          </a:p>
        </p:txBody>
      </p:sp>
    </p:spTree>
    <p:extLst>
      <p:ext uri="{BB962C8B-B14F-4D97-AF65-F5344CB8AC3E}">
        <p14:creationId xmlns:p14="http://schemas.microsoft.com/office/powerpoint/2010/main" val="55520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380" y="214314"/>
            <a:ext cx="7793037" cy="1462087"/>
          </a:xfrm>
        </p:spPr>
        <p:txBody>
          <a:bodyPr/>
          <a:lstStyle/>
          <a:p>
            <a:pPr algn="ctr" eaLnBrk="1" hangingPunct="1"/>
            <a:r>
              <a:rPr lang="en-US" noProof="1"/>
              <a:t>External cont.</a:t>
            </a:r>
            <a:endParaRPr lang="he-IL" noProof="1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2771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dirty="0"/>
              <a:t>&lt;link </a:t>
            </a:r>
            <a:r>
              <a:rPr lang="en-US" sz="2000" i="1" dirty="0" err="1"/>
              <a:t>rel</a:t>
            </a:r>
            <a:r>
              <a:rPr lang="en-US" sz="2000" i="1" dirty="0"/>
              <a:t>=“</a:t>
            </a:r>
            <a:r>
              <a:rPr lang="en-US" sz="2000" i="1" dirty="0" err="1"/>
              <a:t>stylesheet</a:t>
            </a:r>
            <a:r>
              <a:rPr lang="en-US" sz="2000" i="1" dirty="0"/>
              <a:t>” type=“text/</a:t>
            </a:r>
            <a:r>
              <a:rPr lang="en-US" sz="2000" i="1" dirty="0" err="1"/>
              <a:t>css</a:t>
            </a:r>
            <a:r>
              <a:rPr lang="en-US" sz="2000" i="1" dirty="0"/>
              <a:t>”  </a:t>
            </a:r>
            <a:r>
              <a:rPr lang="en-US" sz="2000" i="1" dirty="0" err="1"/>
              <a:t>href</a:t>
            </a:r>
            <a:r>
              <a:rPr lang="en-US" sz="2000" i="1" dirty="0"/>
              <a:t>=“filename.css” /&gt;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algn="r" rtl="1" eaLnBrk="1" hangingPunct="1"/>
            <a:r>
              <a:rPr lang="en-US" dirty="0" err="1"/>
              <a:t>rel</a:t>
            </a:r>
            <a:r>
              <a:rPr lang="he-IL" dirty="0"/>
              <a:t> – קובע את היחס בין הדף המייבא לדף המיובא</a:t>
            </a:r>
          </a:p>
          <a:p>
            <a:pPr algn="r" rtl="1" eaLnBrk="1" hangingPunct="1"/>
            <a:endParaRPr lang="he-IL" dirty="0"/>
          </a:p>
          <a:p>
            <a:pPr algn="r" rtl="1"/>
            <a:r>
              <a:rPr lang="en-US" dirty="0"/>
              <a:t>type</a:t>
            </a:r>
            <a:r>
              <a:rPr lang="he-IL" dirty="0"/>
              <a:t> – סוג התוכן של הדף המיובא</a:t>
            </a:r>
          </a:p>
          <a:p>
            <a:pPr algn="r" rtl="1" eaLnBrk="1" hangingPunct="1"/>
            <a:endParaRPr lang="he-IL" dirty="0"/>
          </a:p>
          <a:p>
            <a:pPr algn="r" rtl="1" eaLnBrk="1" hangingPunct="1"/>
            <a:r>
              <a:rPr lang="en-US" dirty="0" err="1"/>
              <a:t>href</a:t>
            </a:r>
            <a:r>
              <a:rPr lang="he-IL" dirty="0"/>
              <a:t> – מסלול לדף , </a:t>
            </a:r>
            <a:r>
              <a:rPr lang="en-US" dirty="0"/>
              <a:t>PATH OR URL</a:t>
            </a:r>
            <a:r>
              <a:rPr lang="he-IL" dirty="0"/>
              <a:t> </a:t>
            </a:r>
          </a:p>
        </p:txBody>
      </p:sp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D2821A6-1E05-4C99-B477-619AC871B5F8}" type="slidenum">
              <a:rPr lang="he-IL" smtClean="0"/>
              <a:pPr eaLnBrk="1" hangingPunct="1"/>
              <a:t>10</a:t>
            </a:fld>
            <a:endParaRPr lang="he-IL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stylesheet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E5333-3686-47C6-8CC3-251A2C61B070}" type="slidenum">
              <a:rPr lang="he-IL" smtClean="0"/>
              <a:pPr>
                <a:defRPr/>
              </a:pPr>
              <a:t>11</a:t>
            </a:fld>
            <a:endParaRPr lang="he-IL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844825"/>
            <a:ext cx="7923208" cy="44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Levels - Internal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פנימי (</a:t>
            </a:r>
            <a:r>
              <a:rPr lang="en-US" dirty="0"/>
              <a:t>Internal</a:t>
            </a:r>
            <a:r>
              <a:rPr lang="he-IL" dirty="0"/>
              <a:t>)</a:t>
            </a:r>
            <a:endParaRPr lang="en-US" dirty="0"/>
          </a:p>
          <a:p>
            <a:pPr lvl="1" algn="r" rtl="1">
              <a:defRPr/>
            </a:pPr>
            <a:r>
              <a:rPr lang="he-IL" sz="2200" dirty="0"/>
              <a:t>קטע המיועד לעיצוב דף אינטרנט בודד, הנמצא בתוך אזור ההגדרות &lt;</a:t>
            </a:r>
            <a:r>
              <a:rPr lang="en-US" sz="2200" dirty="0"/>
              <a:t>head</a:t>
            </a:r>
            <a:r>
              <a:rPr lang="he-IL" sz="2200" dirty="0"/>
              <a:t>&gt; של אותו הדף.</a:t>
            </a:r>
          </a:p>
          <a:p>
            <a:pPr lvl="1" algn="r" rtl="1">
              <a:defRPr/>
            </a:pPr>
            <a:endParaRPr lang="he-IL" sz="2200" dirty="0"/>
          </a:p>
          <a:p>
            <a:pPr lvl="1" algn="r" rtl="1">
              <a:defRPr/>
            </a:pPr>
            <a:r>
              <a:rPr lang="he-IL" sz="2200" dirty="0"/>
              <a:t>הקוד מוגדר כ- &lt;</a:t>
            </a:r>
            <a:r>
              <a:rPr lang="en-US" sz="2200" dirty="0"/>
              <a:t>style/</a:t>
            </a:r>
            <a:r>
              <a:rPr lang="he-IL" sz="2200" dirty="0"/>
              <a:t>&gt;...&lt;</a:t>
            </a:r>
            <a:r>
              <a:rPr lang="en-US" sz="2200" dirty="0"/>
              <a:t>style</a:t>
            </a:r>
            <a:r>
              <a:rPr lang="he-IL" sz="2200" dirty="0"/>
              <a:t>&gt; כאשר התוכן מכיל את כל הגדרות ה-</a:t>
            </a:r>
            <a:r>
              <a:rPr lang="en-US" sz="2200" dirty="0"/>
              <a:t>CSS</a:t>
            </a:r>
            <a:r>
              <a:rPr lang="he-IL" sz="2200" dirty="0"/>
              <a:t>.</a:t>
            </a:r>
          </a:p>
          <a:p>
            <a:pPr lvl="1" algn="r" rtl="1">
              <a:defRPr/>
            </a:pPr>
            <a:endParaRPr lang="he-IL" sz="2200" dirty="0"/>
          </a:p>
          <a:p>
            <a:pPr lvl="1" algn="r" rtl="1">
              <a:defRPr/>
            </a:pPr>
            <a:r>
              <a:rPr lang="he-IL" sz="2200" dirty="0"/>
              <a:t>סגנונות עיצוב פנימיים (</a:t>
            </a:r>
            <a:r>
              <a:rPr lang="en-US" sz="2000" dirty="0"/>
              <a:t>Internal styles</a:t>
            </a:r>
            <a:r>
              <a:rPr lang="he-IL" sz="2000" dirty="0"/>
              <a:t>)</a:t>
            </a:r>
            <a:r>
              <a:rPr lang="he-IL" sz="2200" dirty="0"/>
              <a:t> דורסים גיליונות עיצוב חיצוניים (</a:t>
            </a:r>
            <a:r>
              <a:rPr lang="en-US" sz="2000" dirty="0"/>
              <a:t>external style sheets</a:t>
            </a:r>
            <a:r>
              <a:rPr lang="he-IL" sz="2000" dirty="0"/>
              <a:t>), אבל בעצמם נדרסים ע"י סגנונות מקומיים (</a:t>
            </a:r>
            <a:r>
              <a:rPr lang="en-US" sz="2000" dirty="0"/>
              <a:t>local styles</a:t>
            </a:r>
            <a:r>
              <a:rPr lang="he-IL" sz="2000" dirty="0"/>
              <a:t>). זאת אומרת, הם נמצאים במקום השני בסדר העדיפויות.</a:t>
            </a:r>
            <a:endParaRPr lang="en-US" dirty="0">
              <a:ea typeface="+mn-ea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B67B727-E2ED-43CC-948F-6D2ABD82A4F3}" type="slidenum">
              <a:rPr lang="he-IL" smtClean="0"/>
              <a:pPr eaLnBrk="1" hangingPunct="1"/>
              <a:t>12</a:t>
            </a:fld>
            <a:endParaRPr lang="he-IL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Levels – In-Line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מוטבע (</a:t>
            </a:r>
            <a:r>
              <a:rPr lang="en-US" dirty="0"/>
              <a:t>In-Line</a:t>
            </a:r>
            <a:r>
              <a:rPr lang="he-IL" dirty="0"/>
              <a:t>)</a:t>
            </a:r>
          </a:p>
          <a:p>
            <a:pPr lvl="1" algn="r" rtl="1">
              <a:defRPr/>
            </a:pPr>
            <a:r>
              <a:rPr lang="he-IL" dirty="0"/>
              <a:t>משובץ (</a:t>
            </a:r>
            <a:r>
              <a:rPr lang="en-US" dirty="0"/>
              <a:t>embedded</a:t>
            </a:r>
            <a:r>
              <a:rPr lang="he-IL" dirty="0"/>
              <a:t>) לתוך תג </a:t>
            </a:r>
            <a:r>
              <a:rPr lang="en-US" dirty="0"/>
              <a:t> HTML</a:t>
            </a:r>
            <a:r>
              <a:rPr lang="he-IL" dirty="0"/>
              <a:t>תחת התכונה - </a:t>
            </a:r>
            <a:r>
              <a:rPr lang="en-US" dirty="0"/>
              <a:t>style</a:t>
            </a:r>
            <a:r>
              <a:rPr lang="he-IL" dirty="0"/>
              <a:t>. מהווה הגדרה מקומית לתג יחיד.</a:t>
            </a:r>
          </a:p>
          <a:p>
            <a:pPr lvl="2" algn="r" rtl="1">
              <a:defRPr/>
            </a:pPr>
            <a:r>
              <a:rPr lang="he-IL" dirty="0"/>
              <a:t>לדוגמא: </a:t>
            </a:r>
          </a:p>
          <a:p>
            <a:pPr marL="667512" lvl="2" indent="0">
              <a:buNone/>
              <a:defRPr/>
            </a:pPr>
            <a:r>
              <a:rPr lang="en-US" dirty="0"/>
              <a:t>&lt;p </a:t>
            </a:r>
            <a:r>
              <a:rPr lang="en-US" b="1" dirty="0"/>
              <a:t>style="</a:t>
            </a:r>
            <a:r>
              <a:rPr lang="en-US" b="1" dirty="0" err="1"/>
              <a:t>color:red</a:t>
            </a:r>
            <a:r>
              <a:rPr lang="en-US" b="1" dirty="0"/>
              <a:t>; margin-left:20px;</a:t>
            </a:r>
            <a:r>
              <a:rPr lang="en-US" dirty="0"/>
              <a:t>"&gt;This is a paragraph.&lt;/p&gt;</a:t>
            </a: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/>
              <a:t>שילוב של </a:t>
            </a:r>
            <a:r>
              <a:rPr lang="en-US" dirty="0"/>
              <a:t>CSS</a:t>
            </a:r>
            <a:r>
              <a:rPr lang="he-IL" dirty="0"/>
              <a:t> ו-</a:t>
            </a:r>
            <a:r>
              <a:rPr lang="en-US" dirty="0"/>
              <a:t>HTML</a:t>
            </a:r>
            <a:r>
              <a:rPr lang="he-IL" dirty="0"/>
              <a:t>: משתמש בתחביר </a:t>
            </a:r>
            <a:r>
              <a:rPr lang="en-US" dirty="0"/>
              <a:t>HTML</a:t>
            </a:r>
            <a:r>
              <a:rPr lang="he-IL" dirty="0"/>
              <a:t> על מנת להגדיר סגנונות </a:t>
            </a:r>
            <a:r>
              <a:rPr lang="en-US" dirty="0"/>
              <a:t>CSS</a:t>
            </a:r>
            <a:r>
              <a:rPr lang="he-IL" dirty="0"/>
              <a:t> כתכונה של תג </a:t>
            </a:r>
            <a:r>
              <a:rPr lang="en-US" dirty="0"/>
              <a:t>HTML</a:t>
            </a: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/>
              <a:t>בראש סדר העדיפויות. דורס גם את רמת העיצוב הפנימית (</a:t>
            </a:r>
            <a:r>
              <a:rPr lang="en-US" dirty="0"/>
              <a:t>Internal</a:t>
            </a:r>
            <a:r>
              <a:rPr lang="he-IL" dirty="0"/>
              <a:t>) וגם את החיצונית (</a:t>
            </a:r>
            <a:r>
              <a:rPr lang="en-US" dirty="0"/>
              <a:t>External</a:t>
            </a:r>
            <a:r>
              <a:rPr lang="he-IL" dirty="0"/>
              <a:t>)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1FEA44A-A126-4566-ADA7-6DFBB89BE9FC}" type="slidenum">
              <a:rPr lang="he-IL" smtClean="0"/>
              <a:pPr eaLnBrk="1" hangingPunct="1"/>
              <a:t>13</a:t>
            </a:fld>
            <a:endParaRPr lang="he-IL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he-IL"/>
              <a:t>רמות החלת עיצוב</a:t>
            </a:r>
            <a:endParaRPr lang="he-IL" noProof="1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350144" y="2086893"/>
            <a:ext cx="7543801" cy="4023360"/>
          </a:xfrm>
        </p:spPr>
        <p:txBody>
          <a:bodyPr/>
          <a:lstStyle/>
          <a:p>
            <a:pPr algn="r" rtl="1" eaLnBrk="1" hangingPunct="1">
              <a:lnSpc>
                <a:spcPct val="80000"/>
              </a:lnSpc>
            </a:pPr>
            <a:r>
              <a:rPr lang="he-IL" sz="2400" dirty="0"/>
              <a:t>ניתן להגדיר מספר רמות עיצוב:</a:t>
            </a:r>
          </a:p>
          <a:p>
            <a:pPr algn="r" rtl="1" eaLnBrk="1" hangingPunct="1">
              <a:lnSpc>
                <a:spcPct val="80000"/>
              </a:lnSpc>
            </a:pPr>
            <a:endParaRPr lang="he-IL" sz="24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רמת התג </a:t>
            </a:r>
            <a:r>
              <a:rPr lang="he-IL" sz="2000" dirty="0"/>
              <a:t>– למשל סגנון אשר יחול על כל תגיות הפסקה </a:t>
            </a:r>
            <a:r>
              <a:rPr lang="en-US" sz="2000" dirty="0"/>
              <a:t>&lt;p&gt;</a:t>
            </a:r>
            <a:endParaRPr lang="he-IL" sz="2000" dirty="0"/>
          </a:p>
          <a:p>
            <a:pPr lvl="1" algn="r" rtl="1" eaLnBrk="1" hangingPunct="1">
              <a:lnSpc>
                <a:spcPct val="80000"/>
              </a:lnSpc>
            </a:pPr>
            <a:endParaRPr lang="he-IL" sz="20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סגנון מסוים למספר תגיות </a:t>
            </a:r>
            <a:r>
              <a:rPr lang="he-IL" sz="2000" dirty="0"/>
              <a:t>(</a:t>
            </a:r>
            <a:r>
              <a:rPr lang="en-US" sz="2000" dirty="0"/>
              <a:t>Class</a:t>
            </a:r>
            <a:r>
              <a:rPr lang="he-IL" sz="2000" dirty="0"/>
              <a:t>)</a:t>
            </a:r>
          </a:p>
          <a:p>
            <a:pPr lvl="1" algn="r" rtl="1" eaLnBrk="1" hangingPunct="1">
              <a:lnSpc>
                <a:spcPct val="80000"/>
              </a:lnSpc>
            </a:pPr>
            <a:endParaRPr lang="en-US" sz="20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מספר סגנונות עבור אותה תגית</a:t>
            </a:r>
          </a:p>
          <a:p>
            <a:pPr lvl="1" algn="r" rtl="1" eaLnBrk="1" hangingPunct="1">
              <a:lnSpc>
                <a:spcPct val="80000"/>
              </a:lnSpc>
            </a:pPr>
            <a:endParaRPr lang="en-US" sz="20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סגנון על פי מזהה (</a:t>
            </a:r>
            <a:r>
              <a:rPr lang="en-US" sz="2000" b="1" dirty="0"/>
              <a:t>id</a:t>
            </a:r>
            <a:r>
              <a:rPr lang="he-IL" sz="2000" b="1" dirty="0"/>
              <a:t>) של אלמנט</a:t>
            </a:r>
            <a:r>
              <a:rPr lang="he-IL" sz="2000" dirty="0"/>
              <a:t>.</a:t>
            </a:r>
          </a:p>
          <a:p>
            <a:pPr lvl="1" algn="r" rtl="1" eaLnBrk="1" hangingPunct="1">
              <a:lnSpc>
                <a:spcPct val="80000"/>
              </a:lnSpc>
            </a:pPr>
            <a:endParaRPr lang="en-US" sz="12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noProof="1"/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983B02C-D596-41D3-B771-7E08EB795BF0}" type="slidenum">
              <a:rPr lang="he-IL" smtClean="0"/>
              <a:pPr eaLnBrk="1" hangingPunct="1"/>
              <a:t>14</a:t>
            </a:fld>
            <a:endParaRPr lang="he-IL" noProof="1"/>
          </a:p>
        </p:txBody>
      </p:sp>
      <p:pic>
        <p:nvPicPr>
          <p:cNvPr id="4098" name="Picture 2" descr="×ª××× × ×§×©××¨×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098003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רמת התג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2000250"/>
            <a:ext cx="7772400" cy="4114800"/>
          </a:xfrm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dirty="0"/>
              <a:t>דוגמא :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h3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{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 err="1">
                <a:solidFill>
                  <a:schemeClr val="tx2"/>
                </a:solidFill>
              </a:rPr>
              <a:t>text-align:right</a:t>
            </a:r>
            <a:r>
              <a:rPr lang="en-US" sz="2400" i="1" dirty="0">
                <a:solidFill>
                  <a:schemeClr val="tx2"/>
                </a:solidFill>
              </a:rPr>
              <a:t>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font-size:20pt;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}</a:t>
            </a:r>
            <a:endParaRPr lang="he-IL" sz="2400" i="1" dirty="0">
              <a:solidFill>
                <a:schemeClr val="tx2"/>
              </a:solidFill>
            </a:endParaRPr>
          </a:p>
          <a:p>
            <a:pPr algn="r" rtl="1">
              <a:buFont typeface="Wingdings" pitchFamily="2" charset="2"/>
              <a:buNone/>
            </a:pPr>
            <a:r>
              <a:rPr lang="he-IL" dirty="0"/>
              <a:t>בכל שימוש ב – </a:t>
            </a:r>
            <a:r>
              <a:rPr lang="en-US" dirty="0"/>
              <a:t>h3</a:t>
            </a:r>
            <a:r>
              <a:rPr lang="he-IL" dirty="0"/>
              <a:t> עיצוב זה יחול על התגית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9" y="214314"/>
            <a:ext cx="7793037" cy="1462087"/>
          </a:xfrm>
        </p:spPr>
        <p:txBody>
          <a:bodyPr>
            <a:normAutofit/>
          </a:bodyPr>
          <a:lstStyle/>
          <a:p>
            <a:pPr algn="ctr" rtl="1" eaLnBrk="1" hangingPunct="1"/>
            <a:r>
              <a:rPr lang="he-IL" dirty="0"/>
              <a:t>הגדרת עיצוב לתת קבוצה - </a:t>
            </a:r>
            <a:r>
              <a:rPr lang="en-US" dirty="0"/>
              <a:t>class</a:t>
            </a:r>
            <a:endParaRPr lang="en-US" noProof="1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5288" y="1502479"/>
            <a:ext cx="7350125" cy="4114800"/>
          </a:xfrm>
        </p:spPr>
        <p:txBody>
          <a:bodyPr>
            <a:normAutofit lnSpcReduction="10000"/>
          </a:bodyPr>
          <a:lstStyle/>
          <a:p>
            <a:pPr algn="r" rtl="1" eaLnBrk="1" hangingPunct="1">
              <a:lnSpc>
                <a:spcPct val="80000"/>
              </a:lnSpc>
            </a:pPr>
            <a:r>
              <a:rPr lang="en-US" sz="2400" dirty="0"/>
              <a:t>class</a:t>
            </a:r>
            <a:r>
              <a:rPr lang="he-IL" sz="2400" dirty="0"/>
              <a:t> מהווה </a:t>
            </a:r>
            <a:r>
              <a:rPr lang="en-US" sz="2400" dirty="0"/>
              <a:t>attribute</a:t>
            </a:r>
            <a:r>
              <a:rPr lang="he-IL" sz="2400" dirty="0"/>
              <a:t> שמצהיר על הסגנון של האלמנט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sz="2400" dirty="0"/>
              <a:t>ניתן להגדיר </a:t>
            </a:r>
            <a:r>
              <a:rPr lang="en-US" sz="2400" dirty="0"/>
              <a:t>class</a:t>
            </a:r>
            <a:r>
              <a:rPr lang="he-IL" sz="2400" dirty="0"/>
              <a:t> עבור תגית או </a:t>
            </a:r>
            <a:r>
              <a:rPr lang="en-US" sz="2400" dirty="0"/>
              <a:t>class</a:t>
            </a:r>
            <a:r>
              <a:rPr lang="he-IL" sz="2400" dirty="0"/>
              <a:t> כללי: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&lt;style&gt;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h1.className{                </a:t>
            </a:r>
            <a:r>
              <a:rPr lang="en-US" sz="2400" i="1" dirty="0">
                <a:solidFill>
                  <a:srgbClr val="00CC00"/>
                </a:solidFill>
              </a:rPr>
              <a:t>//specific class definition 				    for H1 tags</a:t>
            </a:r>
            <a:endParaRPr lang="en-US" sz="2400" i="1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.general{                       </a:t>
            </a:r>
            <a:r>
              <a:rPr lang="en-US" sz="2400" i="1" dirty="0">
                <a:solidFill>
                  <a:srgbClr val="00CC00"/>
                </a:solidFill>
              </a:rPr>
              <a:t>//general definition of 			class</a:t>
            </a:r>
            <a:endParaRPr lang="en-US" sz="2400" i="1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&lt;/style&gt;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i="1" noProof="1">
              <a:solidFill>
                <a:schemeClr val="tx2"/>
              </a:solidFill>
            </a:endParaRP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DFA2998-E835-4D19-8DF9-5C9E086FB903}" type="slidenum">
              <a:rPr lang="he-IL" smtClean="0"/>
              <a:pPr eaLnBrk="1" hangingPunct="1"/>
              <a:t>16</a:t>
            </a:fld>
            <a:endParaRPr lang="he-IL" noProof="1"/>
          </a:p>
        </p:txBody>
      </p:sp>
      <p:sp>
        <p:nvSpPr>
          <p:cNvPr id="2" name="Rectangle 1"/>
          <p:cNvSpPr/>
          <p:nvPr/>
        </p:nvSpPr>
        <p:spPr>
          <a:xfrm>
            <a:off x="146587" y="29800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buFont typeface="Wingdings" pitchFamily="2" charset="2"/>
              <a:buNone/>
            </a:pPr>
            <a:r>
              <a:rPr lang="he-IL" sz="2400" dirty="0"/>
              <a:t>הגדרת המחלקה לאלמנטים שונים:</a:t>
            </a:r>
          </a:p>
          <a:p>
            <a:pPr algn="l" rtl="1"/>
            <a:r>
              <a:rPr lang="en-US" sz="2400" i="1" dirty="0">
                <a:solidFill>
                  <a:schemeClr val="tx2"/>
                </a:solidFill>
              </a:rPr>
              <a:t>&lt;p class=“general“&gt;</a:t>
            </a:r>
            <a:endParaRPr lang="he-IL" sz="2400" i="1" dirty="0">
              <a:solidFill>
                <a:schemeClr val="tx2"/>
              </a:solidFill>
            </a:endParaRPr>
          </a:p>
          <a:p>
            <a:pPr algn="l" rtl="1"/>
            <a:r>
              <a:rPr lang="en-US" sz="2400" i="1" dirty="0">
                <a:solidFill>
                  <a:schemeClr val="tx2"/>
                </a:solidFill>
              </a:rPr>
              <a:t>&lt;h3 class=“general“&gt;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396" y="44624"/>
            <a:ext cx="7793037" cy="1462088"/>
          </a:xfrm>
        </p:spPr>
        <p:txBody>
          <a:bodyPr/>
          <a:lstStyle/>
          <a:p>
            <a:pPr algn="ctr"/>
            <a:r>
              <a:rPr lang="he-IL" dirty="0"/>
              <a:t>מספר סגנונות עבור אותה תגית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412854" y="1825625"/>
            <a:ext cx="3940946" cy="4351338"/>
          </a:xfrm>
        </p:spPr>
        <p:txBody>
          <a:bodyPr>
            <a:normAutofit/>
          </a:bodyPr>
          <a:lstStyle/>
          <a:p>
            <a:pPr algn="r">
              <a:buFont typeface="Wingdings" pitchFamily="2" charset="2"/>
              <a:buNone/>
            </a:pPr>
            <a:r>
              <a:rPr lang="he-IL" dirty="0"/>
              <a:t>דוגמא: </a:t>
            </a:r>
          </a:p>
          <a:p>
            <a:pPr algn="l"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h3.a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{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text-align:right</a:t>
            </a:r>
            <a:r>
              <a:rPr lang="en-US" sz="2400" i="1" dirty="0">
                <a:solidFill>
                  <a:schemeClr val="tx2"/>
                </a:solidFill>
              </a:rPr>
              <a:t>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   font-size:20pt;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 algn="r" rtl="1">
              <a:buFont typeface="Wingdings" pitchFamily="2" charset="2"/>
              <a:buNone/>
            </a:pPr>
            <a:r>
              <a:rPr lang="he-IL" dirty="0"/>
              <a:t>שימוש בסגנונות השונים : </a:t>
            </a:r>
          </a:p>
          <a:p>
            <a:pPr algn="r" rtl="1"/>
            <a:r>
              <a:rPr lang="en-US" sz="2400" i="1" dirty="0">
                <a:solidFill>
                  <a:schemeClr val="tx2"/>
                </a:solidFill>
              </a:rPr>
              <a:t>&lt;h3 class=“a“&gt;</a:t>
            </a:r>
          </a:p>
          <a:p>
            <a:pPr algn="r" rtl="1"/>
            <a:r>
              <a:rPr lang="en-US" sz="2400" i="1" dirty="0">
                <a:solidFill>
                  <a:schemeClr val="tx2"/>
                </a:solidFill>
              </a:rPr>
              <a:t>&lt;h3 class=“b“&gt;</a:t>
            </a:r>
          </a:p>
          <a:p>
            <a:pPr algn="r" rtl="1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47365" y="2320925"/>
            <a:ext cx="2643187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i="1" dirty="0">
                <a:solidFill>
                  <a:schemeClr val="tx2"/>
                </a:solidFill>
              </a:rPr>
              <a:t>h3.b</a:t>
            </a:r>
          </a:p>
          <a:p>
            <a:pPr algn="l">
              <a:defRPr/>
            </a:pPr>
            <a:r>
              <a:rPr lang="en-US" sz="2400" i="1" dirty="0" err="1">
                <a:solidFill>
                  <a:schemeClr val="tx2"/>
                </a:solidFill>
              </a:rPr>
              <a:t>{</a:t>
            </a:r>
          </a:p>
          <a:p>
            <a:pPr algn="l">
              <a:defRPr/>
            </a:pPr>
            <a:r>
              <a:rPr lang="en-US" sz="2400" i="1" dirty="0">
                <a:solidFill>
                  <a:schemeClr val="tx2"/>
                </a:solidFill>
              </a:rPr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text-align:left</a:t>
            </a:r>
            <a:r>
              <a:rPr lang="en-US" sz="2400" i="1" dirty="0">
                <a:solidFill>
                  <a:schemeClr val="tx2"/>
                </a:solidFill>
              </a:rPr>
              <a:t>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   font-size:15pt;</a:t>
            </a:r>
          </a:p>
          <a:p>
            <a:pPr algn="l">
              <a:defRPr/>
            </a:pPr>
            <a:r>
              <a:rPr lang="en-US" sz="2400" i="1" dirty="0" err="1">
                <a:solidFill>
                  <a:schemeClr val="tx2"/>
                </a:solidFill>
              </a:rPr>
              <a:t>}</a:t>
            </a:r>
            <a:endParaRPr lang="he-IL" sz="2400" i="1" dirty="0" err="1">
              <a:solidFill>
                <a:schemeClr val="tx2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3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44625"/>
            <a:ext cx="7793037" cy="1462087"/>
          </a:xfrm>
        </p:spPr>
        <p:txBody>
          <a:bodyPr/>
          <a:lstStyle/>
          <a:p>
            <a:pPr algn="ctr" rtl="1" eaLnBrk="1" hangingPunct="1"/>
            <a:r>
              <a:rPr lang="he-IL" dirty="0"/>
              <a:t>הגדרת סגנון לפי </a:t>
            </a:r>
            <a:r>
              <a:rPr lang="en-US" dirty="0"/>
              <a:t>id</a:t>
            </a:r>
            <a:endParaRPr lang="en-US" noProof="1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93000" cy="4114800"/>
          </a:xfrm>
        </p:spPr>
        <p:txBody>
          <a:bodyPr/>
          <a:lstStyle/>
          <a:p>
            <a:pPr algn="r" rtl="1" eaLnBrk="1" hangingPunct="1">
              <a:defRPr/>
            </a:pPr>
            <a:r>
              <a:rPr lang="he-IL" dirty="0"/>
              <a:t>ניתן להוסיף סגנון לאלמנטים ע"פ המזהה</a:t>
            </a:r>
            <a:r>
              <a:rPr lang="en-US" dirty="0"/>
              <a:t>(id) </a:t>
            </a:r>
            <a:r>
              <a:rPr lang="he-IL" dirty="0"/>
              <a:t> שלהם : </a:t>
            </a:r>
          </a:p>
          <a:p>
            <a:pPr lvl="1" algn="r" rtl="1" eaLnBrk="1" hangingPunct="1">
              <a:defRPr/>
            </a:pPr>
            <a:r>
              <a:rPr lang="he-IL" dirty="0"/>
              <a:t>מסומן ע"י "#" ואחריו ה-</a:t>
            </a:r>
            <a:r>
              <a:rPr lang="en-US" dirty="0"/>
              <a:t>Id</a:t>
            </a:r>
            <a:r>
              <a:rPr lang="he-IL" dirty="0"/>
              <a:t>.</a:t>
            </a:r>
            <a:br>
              <a:rPr lang="en-US" dirty="0"/>
            </a:br>
            <a:r>
              <a:rPr lang="he-IL" sz="1800" dirty="0"/>
              <a:t>(למשל, </a:t>
            </a:r>
            <a:r>
              <a:rPr lang="en-US" sz="1800" dirty="0"/>
              <a:t>           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div#myDiv</a:t>
            </a:r>
            <a:r>
              <a:rPr lang="he-IL" sz="1800" dirty="0"/>
              <a:t>)</a:t>
            </a:r>
          </a:p>
          <a:p>
            <a:pPr lvl="1" algn="r" rtl="1" eaLnBrk="1" hangingPunct="1">
              <a:defRPr/>
            </a:pPr>
            <a:endParaRPr lang="he-IL" sz="1800" dirty="0"/>
          </a:p>
          <a:p>
            <a:pPr lvl="1" algn="r" rtl="1" eaLnBrk="1" hangingPunct="1">
              <a:defRPr/>
            </a:pPr>
            <a:endParaRPr lang="he-IL" sz="1800" dirty="0"/>
          </a:p>
          <a:p>
            <a:pPr algn="r" rtl="1" eaLnBrk="1" hangingPunct="1">
              <a:buFont typeface="Wingdings" pitchFamily="2" charset="2"/>
              <a:buNone/>
              <a:defRPr/>
            </a:pPr>
            <a:endParaRPr lang="en-US" sz="20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B7E5948-5F59-451D-9DFA-CF9DCB3E2337}" type="slidenum">
              <a:rPr lang="he-IL" smtClean="0"/>
              <a:pPr eaLnBrk="1" hangingPunct="1"/>
              <a:t>18</a:t>
            </a:fld>
            <a:endParaRPr lang="he-IL" noProof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02808" y="4041826"/>
            <a:ext cx="4425640" cy="20514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  <a:defRPr/>
            </a:pPr>
            <a:r>
              <a:rPr lang="he-IL" sz="2400" dirty="0"/>
              <a:t>החלת העיצוב:</a:t>
            </a:r>
            <a:endParaRPr lang="pt-BR" sz="2400" dirty="0"/>
          </a:p>
          <a:p>
            <a:pPr>
              <a:buNone/>
              <a:defRPr/>
            </a:pPr>
            <a:r>
              <a:rPr lang="pt-BR" sz="2000" i="1" dirty="0">
                <a:solidFill>
                  <a:schemeClr val="tx2">
                    <a:lumMod val="75000"/>
                  </a:schemeClr>
                </a:solidFill>
              </a:rPr>
              <a:t>&lt;h1 id=“myHeading"&gt;Content...&lt;/h1&gt; </a:t>
            </a:r>
            <a:endParaRPr lang="en-US" sz="2000" i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9576" y="4041825"/>
            <a:ext cx="3335064" cy="20514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  <a:defRPr/>
            </a:pPr>
            <a:r>
              <a:rPr lang="he-IL" sz="2400" dirty="0"/>
              <a:t>הגדרת העיצוב:</a:t>
            </a:r>
            <a:endParaRPr lang="pt-BR" sz="2400" dirty="0"/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&lt;style&gt;</a:t>
            </a: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	#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myHeading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9910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404664"/>
            <a:ext cx="8229600" cy="1143000"/>
          </a:xfrm>
        </p:spPr>
        <p:txBody>
          <a:bodyPr/>
          <a:lstStyle/>
          <a:p>
            <a:pPr algn="ctr" rtl="1"/>
            <a:r>
              <a:rPr lang="en-US" dirty="0"/>
              <a:t>Class vs Id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Id</a:t>
            </a:r>
            <a:r>
              <a:rPr lang="he-IL" dirty="0"/>
              <a:t> הינו ייחודי, ויכול להופיע רק פעם אחת במסמך.</a:t>
            </a:r>
            <a:br>
              <a:rPr lang="en-US" dirty="0"/>
            </a:br>
            <a:r>
              <a:rPr lang="he-IL" dirty="0"/>
              <a:t>לעומת </a:t>
            </a:r>
            <a:r>
              <a:rPr lang="en-US" dirty="0"/>
              <a:t>Class</a:t>
            </a:r>
            <a:r>
              <a:rPr lang="he-IL" dirty="0"/>
              <a:t> (אשר מקבץ את כל האלמנטים באותה המחלקה) אשר יכול להופיע מספר פעמים.</a:t>
            </a:r>
          </a:p>
          <a:p>
            <a:pPr algn="r" rtl="1"/>
            <a:r>
              <a:rPr lang="he-IL" dirty="0"/>
              <a:t>ה-</a:t>
            </a:r>
            <a:r>
              <a:rPr lang="en-US" dirty="0"/>
              <a:t>Id</a:t>
            </a:r>
            <a:r>
              <a:rPr lang="he-IL" dirty="0"/>
              <a:t> יכול להיקרא על ידי השיטה </a:t>
            </a:r>
            <a:r>
              <a:rPr lang="en-US" dirty="0" err="1"/>
              <a:t>getElementById</a:t>
            </a:r>
            <a:r>
              <a:rPr lang="he-IL" dirty="0"/>
              <a:t> של </a:t>
            </a:r>
            <a:r>
              <a:rPr lang="en-US" dirty="0" err="1"/>
              <a:t>JavaScipt</a:t>
            </a:r>
            <a:endParaRPr lang="en-US" sz="2000" dirty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5CEFB68-D437-4907-8908-7EFE552E8F93}" type="slidenum">
              <a:rPr lang="he-IL" smtClean="0"/>
              <a:pPr eaLnBrk="1" hangingPunct="1"/>
              <a:t>19</a:t>
            </a:fld>
            <a:endParaRPr lang="he-IL" noProof="1"/>
          </a:p>
        </p:txBody>
      </p:sp>
      <p:pic>
        <p:nvPicPr>
          <p:cNvPr id="8194" name="Picture 2" descr="×ª××¦××ª ×ª××× × ×¢×××¨ âªid mem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4" y="3668026"/>
            <a:ext cx="4633851" cy="25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13882" y="1628800"/>
            <a:ext cx="8624888" cy="4525962"/>
          </a:xfrm>
        </p:spPr>
        <p:txBody>
          <a:bodyPr>
            <a:normAutofit lnSpcReduction="10000"/>
          </a:bodyPr>
          <a:lstStyle/>
          <a:p>
            <a:pPr rtl="1" eaLnBrk="1" hangingPunct="1">
              <a:lnSpc>
                <a:spcPct val="80000"/>
              </a:lnSpc>
              <a:buFontTx/>
              <a:buNone/>
              <a:defRPr/>
            </a:pPr>
            <a:endParaRPr lang="he-IL" sz="2400" dirty="0">
              <a:cs typeface="Guttman Yad" pitchFamily="2" charset="-79"/>
            </a:endParaRPr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שפה זו אינה פרוצדוראלית, אלא שפת תגים סטאטית שמשולבת לתוך מסמך טקסט.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עפ"י מבנה התגים הדפדפן יודע כיצד יש להציג את המסמך או את המידע.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אתרים פותחו ב </a:t>
            </a:r>
            <a:r>
              <a:rPr lang="en-US" sz="2400" dirty="0"/>
              <a:t>HTML</a:t>
            </a:r>
            <a:r>
              <a:rPr lang="he-IL" sz="2400" dirty="0"/>
              <a:t> בלבד החל מ-1992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עד היום מהווה תקן לעיצוב אתרים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>
              <a:lnSpc>
                <a:spcPct val="80000"/>
              </a:lnSpc>
              <a:defRPr/>
            </a:pPr>
            <a:r>
              <a:rPr lang="he-IL" sz="2400" dirty="0"/>
              <a:t>נתמך ומתוחזק ע"י -</a:t>
            </a:r>
            <a:r>
              <a:rPr lang="en-US" sz="2400" dirty="0"/>
              <a:t>W3C</a:t>
            </a:r>
            <a:r>
              <a:rPr lang="he-IL" sz="2400" dirty="0"/>
              <a:t> (</a:t>
            </a:r>
            <a:r>
              <a:rPr lang="en-US" sz="2400" dirty="0"/>
              <a:t>World Wide Web Consortium</a:t>
            </a:r>
            <a:r>
              <a:rPr lang="he-IL" sz="2400" dirty="0"/>
              <a:t>)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91544" y="836712"/>
            <a:ext cx="8229600" cy="650336"/>
          </a:xfrm>
          <a:prstGeom prst="rect">
            <a:avLst/>
          </a:prstGeom>
          <a:noFill/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1495052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he-IL" dirty="0"/>
              <a:t>הגדרות </a:t>
            </a:r>
            <a:r>
              <a:rPr lang="en-US" dirty="0"/>
              <a:t>CSS</a:t>
            </a:r>
            <a:endParaRPr lang="en-US" noProof="1"/>
          </a:p>
        </p:txBody>
      </p:sp>
      <p:pic>
        <p:nvPicPr>
          <p:cNvPr id="11269" name="Picture 4" descr="link">
            <a:hlinkClick r:id="rId3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44" y="3678239"/>
            <a:ext cx="487363" cy="358775"/>
          </a:xfrm>
        </p:spPr>
      </p:pic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CEAC125-BD75-4B62-9C86-A68AEB0554FD}" type="slidenum">
              <a:rPr lang="he-IL" smtClean="0"/>
              <a:pPr eaLnBrk="1" hangingPunct="1"/>
              <a:t>20</a:t>
            </a:fld>
            <a:endParaRPr lang="he-IL" noProof="1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2062206"/>
            <a:ext cx="7277100" cy="4114800"/>
          </a:xfrm>
        </p:spPr>
        <p:txBody>
          <a:bodyPr/>
          <a:lstStyle/>
          <a:p>
            <a:pPr algn="r" rtl="1" eaLnBrk="1" hangingPunct="1"/>
            <a:r>
              <a:rPr lang="he-IL" dirty="0"/>
              <a:t>ב </a:t>
            </a:r>
            <a:r>
              <a:rPr lang="en-US" dirty="0" err="1"/>
              <a:t>css</a:t>
            </a:r>
            <a:r>
              <a:rPr lang="he-IL" dirty="0"/>
              <a:t> קיימות מאות הגדרות עיצוב שנחלקות לקבוצות הבאות :</a:t>
            </a:r>
          </a:p>
          <a:p>
            <a:pPr lvl="1" algn="r" rtl="1" eaLnBrk="1" hangingPunct="1"/>
            <a:r>
              <a:rPr lang="he-IL" dirty="0"/>
              <a:t>טקסט</a:t>
            </a:r>
          </a:p>
          <a:p>
            <a:pPr lvl="1" algn="r" rtl="1" eaLnBrk="1" hangingPunct="1"/>
            <a:r>
              <a:rPr lang="he-IL" dirty="0"/>
              <a:t>צבע ורקע</a:t>
            </a:r>
          </a:p>
          <a:p>
            <a:pPr lvl="1" algn="r" rtl="1" eaLnBrk="1" hangingPunct="1"/>
            <a:r>
              <a:rPr lang="he-IL" dirty="0"/>
              <a:t>גופן</a:t>
            </a:r>
          </a:p>
          <a:p>
            <a:pPr lvl="1" algn="r" rtl="1" eaLnBrk="1" hangingPunct="1"/>
            <a:r>
              <a:rPr lang="he-IL" dirty="0"/>
              <a:t>שכבה</a:t>
            </a:r>
          </a:p>
          <a:p>
            <a:pPr lvl="1" algn="r" rtl="1" eaLnBrk="1" hangingPunct="1"/>
            <a:r>
              <a:rPr lang="he-IL" dirty="0"/>
              <a:t>מיקום</a:t>
            </a:r>
          </a:p>
        </p:txBody>
      </p:sp>
      <p:pic>
        <p:nvPicPr>
          <p:cNvPr id="5122" name="Picture 2" descr="×ª××× × ×§×©××¨×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564904"/>
            <a:ext cx="4348800" cy="23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9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107264"/>
            <a:ext cx="75438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box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6" y="2447512"/>
            <a:ext cx="5187407" cy="3916493"/>
          </a:xfrm>
        </p:spPr>
      </p:pic>
      <p:pic>
        <p:nvPicPr>
          <p:cNvPr id="6146" name="Picture 2" descr="×ª××¦××ª ×ª××× × ×¢×××¨ ××ª×××©×©×× ××××××§××ª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32" y="4077072"/>
            <a:ext cx="3430397" cy="22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3EA0EB43-C058-4192-B51F-14E480630D1D}"/>
              </a:ext>
            </a:extLst>
          </p:cNvPr>
          <p:cNvSpPr/>
          <p:nvPr/>
        </p:nvSpPr>
        <p:spPr>
          <a:xfrm>
            <a:off x="3810000" y="130534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3C90ABF-06FC-4026-9A92-F2928A7714D2}"/>
              </a:ext>
            </a:extLst>
          </p:cNvPr>
          <p:cNvSpPr/>
          <p:nvPr/>
        </p:nvSpPr>
        <p:spPr>
          <a:xfrm>
            <a:off x="2024322" y="2000492"/>
            <a:ext cx="784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he-IL" dirty="0"/>
              <a:t>מודל תיבת </a:t>
            </a:r>
            <a:r>
              <a:rPr lang="en-US" dirty="0"/>
              <a:t> CSS</a:t>
            </a:r>
            <a:r>
              <a:rPr lang="he-IL" dirty="0"/>
              <a:t>מתאר את התיבות המלבניות שנוצרות עבור אלמנטים בעץ המסמך ומונחות על פי מודל העיצוב החזותי.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20956" y="1772816"/>
            <a:ext cx="8579296" cy="4661872"/>
          </a:xfrm>
        </p:spPr>
        <p:txBody>
          <a:bodyPr>
            <a:normAutofit fontScale="85000" lnSpcReduction="10000"/>
          </a:bodyPr>
          <a:lstStyle/>
          <a:p>
            <a:pPr algn="r" rtl="1" eaLnBrk="1" hangingPunct="1">
              <a:buFontTx/>
              <a:buNone/>
            </a:pPr>
            <a:r>
              <a:rPr lang="he-IL" b="1" dirty="0"/>
              <a:t>תג</a:t>
            </a:r>
            <a:r>
              <a:rPr lang="he-IL" dirty="0"/>
              <a:t> – מילה שמורה מוקפת בסוגריים משולשים - &lt;&gt;</a:t>
            </a:r>
          </a:p>
          <a:p>
            <a:pPr algn="r" rtl="1">
              <a:buNone/>
            </a:pPr>
            <a:r>
              <a:rPr lang="he-IL" dirty="0"/>
              <a:t>כל תג שנפתח, יש לסגור בהמשך הקוד (במידה ולא נסגר – זו שגיאה):</a:t>
            </a:r>
          </a:p>
          <a:p>
            <a:pPr algn="r" rtl="1" eaLnBrk="1" hangingPunct="1">
              <a:buFontTx/>
              <a:buNone/>
            </a:pPr>
            <a:r>
              <a:rPr lang="he-IL" b="1" dirty="0"/>
              <a:t>תג פתיחה </a:t>
            </a:r>
            <a:r>
              <a:rPr lang="he-IL" dirty="0"/>
              <a:t>- &lt;...&gt;</a:t>
            </a:r>
          </a:p>
          <a:p>
            <a:pPr algn="r" rtl="1" eaLnBrk="1" hangingPunct="1">
              <a:buFontTx/>
              <a:buNone/>
            </a:pPr>
            <a:r>
              <a:rPr lang="he-IL" b="1" dirty="0"/>
              <a:t>תג סגירה </a:t>
            </a:r>
            <a:r>
              <a:rPr lang="he-IL" dirty="0"/>
              <a:t>- &lt;.../&gt; 	</a:t>
            </a:r>
            <a:endParaRPr lang="en-US" dirty="0"/>
          </a:p>
          <a:p>
            <a:pPr algn="r" rtl="1">
              <a:buNone/>
            </a:pPr>
            <a:r>
              <a:rPr lang="he-IL" b="1" dirty="0"/>
              <a:t>מבנה</a:t>
            </a:r>
            <a:r>
              <a:rPr lang="he-IL" dirty="0"/>
              <a:t>: </a:t>
            </a:r>
            <a:r>
              <a:rPr lang="en-US" dirty="0"/>
              <a:t>&lt;/name&gt;</a:t>
            </a:r>
            <a:r>
              <a:rPr lang="he-IL" dirty="0"/>
              <a:t>תוכן</a:t>
            </a:r>
            <a:r>
              <a:rPr lang="en-US" dirty="0"/>
              <a:t>&lt;name property=“value”&gt;</a:t>
            </a:r>
          </a:p>
          <a:p>
            <a:pPr algn="r" rtl="1">
              <a:buNone/>
            </a:pPr>
            <a:endParaRPr lang="he-IL" dirty="0"/>
          </a:p>
          <a:p>
            <a:pPr algn="r" rtl="1" eaLnBrk="1" hangingPunct="1">
              <a:buFontTx/>
              <a:buNone/>
            </a:pPr>
            <a:r>
              <a:rPr lang="he-IL" dirty="0"/>
              <a:t>דוגמא :    </a:t>
            </a:r>
            <a:r>
              <a:rPr lang="en-US" i="1" dirty="0"/>
              <a:t>&lt;H1 align=center&gt; </a:t>
            </a:r>
            <a:r>
              <a:rPr lang="en-US" i="1" dirty="0">
                <a:latin typeface="Arial" charset="0"/>
              </a:rPr>
              <a:t>Welcome!</a:t>
            </a:r>
            <a:r>
              <a:rPr lang="en-US" i="1" dirty="0"/>
              <a:t> &lt;/h1&gt;</a:t>
            </a:r>
          </a:p>
          <a:p>
            <a:pPr algn="r" rtl="1" eaLnBrk="1" hangingPunct="1">
              <a:buFontTx/>
              <a:buNone/>
            </a:pPr>
            <a:endParaRPr lang="he-IL" sz="2400" i="1" dirty="0"/>
          </a:p>
          <a:p>
            <a:pPr algn="r" rtl="1">
              <a:buNone/>
            </a:pPr>
            <a:r>
              <a:rPr lang="he-IL" sz="2000" dirty="0">
                <a:solidFill>
                  <a:srgbClr val="FF0000"/>
                </a:solidFill>
              </a:rPr>
              <a:t>במידה ותגית אינה מצריכה תוכן, אין צורך להוסיף תג סגירה, לדוגמא: 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he-IL" sz="2000" dirty="0">
                <a:solidFill>
                  <a:srgbClr val="FF0000"/>
                </a:solidFill>
              </a:rPr>
              <a:t>&gt;</a:t>
            </a:r>
            <a:endParaRPr lang="he-IL" sz="2400" i="1" dirty="0"/>
          </a:p>
          <a:p>
            <a:pPr algn="r" rtl="1" eaLnBrk="1" hangingPunct="1">
              <a:buFontTx/>
              <a:buNone/>
            </a:pPr>
            <a:endParaRPr lang="he-IL" sz="2400" i="1" dirty="0"/>
          </a:p>
          <a:p>
            <a:pPr algn="r" rtl="1" eaLnBrk="1" hangingPunct="1">
              <a:buFontTx/>
              <a:buNone/>
            </a:pPr>
            <a:r>
              <a:rPr lang="he-IL" sz="2000" dirty="0"/>
              <a:t>* נהוג להשתמש בתגיות – </a:t>
            </a:r>
            <a:r>
              <a:rPr lang="en-US" sz="2000" dirty="0"/>
              <a:t>lowercase</a:t>
            </a:r>
            <a:endParaRPr lang="he-IL" sz="2000" dirty="0"/>
          </a:p>
          <a:p>
            <a:pPr algn="r" rtl="1">
              <a:buNone/>
            </a:pPr>
            <a:r>
              <a:rPr lang="he-IL" sz="2000" dirty="0"/>
              <a:t>* תג הוא </a:t>
            </a:r>
            <a:r>
              <a:rPr lang="he-IL" sz="2000" b="1" dirty="0"/>
              <a:t>לא</a:t>
            </a:r>
            <a:r>
              <a:rPr lang="he-IL" sz="2000" dirty="0"/>
              <a:t> </a:t>
            </a:r>
            <a:r>
              <a:rPr lang="en-US" sz="2000" dirty="0"/>
              <a:t>Case sensitive</a:t>
            </a:r>
            <a:endParaRPr lang="he-IL" sz="2000" dirty="0"/>
          </a:p>
          <a:p>
            <a:pPr algn="r" rtl="1" eaLnBrk="1" hangingPunct="1">
              <a:buFontTx/>
              <a:buNone/>
            </a:pPr>
            <a:endParaRPr lang="en-US" sz="2400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91544" y="836712"/>
            <a:ext cx="8229600" cy="650336"/>
          </a:xfrm>
          <a:prstGeom prst="rect">
            <a:avLst/>
          </a:prstGeom>
          <a:noFill/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6591485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7651" y="1844824"/>
            <a:ext cx="8624888" cy="4525962"/>
          </a:xfrm>
        </p:spPr>
        <p:txBody>
          <a:bodyPr>
            <a:normAutofit/>
          </a:bodyPr>
          <a:lstStyle/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HTML</a:t>
            </a:r>
            <a:r>
              <a:rPr lang="he-IL" sz="2400" dirty="0"/>
              <a:t>&gt; כניסה למסמך </a:t>
            </a:r>
            <a:r>
              <a:rPr lang="en-US" sz="2400" dirty="0"/>
              <a:t>HTML</a:t>
            </a:r>
            <a:endParaRPr lang="he-IL" sz="2400" dirty="0"/>
          </a:p>
          <a:p>
            <a:pPr algn="r" rtl="1">
              <a:buFontTx/>
              <a:buChar char="•"/>
            </a:pPr>
            <a:endParaRPr lang="he-IL" sz="2400" dirty="0"/>
          </a:p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HEAD</a:t>
            </a:r>
            <a:r>
              <a:rPr lang="he-IL" sz="2400" dirty="0"/>
              <a:t> &gt; כותרת המסמך.</a:t>
            </a:r>
            <a:br>
              <a:rPr lang="en-US" sz="2400" dirty="0"/>
            </a:br>
            <a:r>
              <a:rPr lang="he-IL" sz="2400" dirty="0"/>
              <a:t> מידע על המסמך הנשמר במקור, אך אינו מוצג בדפדפן</a:t>
            </a:r>
          </a:p>
          <a:p>
            <a:pPr algn="r" rtl="1">
              <a:buFontTx/>
              <a:buChar char="•"/>
            </a:pPr>
            <a:endParaRPr lang="he-IL" sz="2400" dirty="0"/>
          </a:p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TITLE</a:t>
            </a:r>
            <a:r>
              <a:rPr lang="he-IL" sz="2400" dirty="0"/>
              <a:t>&gt; שם המסמך.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he-IL" sz="2400" dirty="0"/>
              <a:t>שם זה יופיע בחלון העליון של הדפדפן.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he-IL" sz="2400" dirty="0"/>
              <a:t>ניתן להכניס בו עד 60 תווים. </a:t>
            </a:r>
          </a:p>
          <a:p>
            <a:pPr algn="r" rtl="1">
              <a:buFontTx/>
              <a:buChar char="•"/>
            </a:pPr>
            <a:endParaRPr lang="he-IL" sz="2400" dirty="0"/>
          </a:p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BODY</a:t>
            </a:r>
            <a:r>
              <a:rPr lang="he-IL" sz="2400" dirty="0"/>
              <a:t>&gt; גוף המסמך.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Tags</a:t>
            </a:r>
          </a:p>
        </p:txBody>
      </p:sp>
    </p:spTree>
    <p:extLst>
      <p:ext uri="{BB962C8B-B14F-4D97-AF65-F5344CB8AC3E}">
        <p14:creationId xmlns:p14="http://schemas.microsoft.com/office/powerpoint/2010/main" val="37118779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E45C37-92CC-8BDF-D652-E0BB977C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תהליך </a:t>
            </a:r>
            <a:r>
              <a:rPr lang="he-IL" dirty="0" err="1">
                <a:cs typeface="+mn-cs"/>
              </a:rPr>
              <a:t>הפירסור</a:t>
            </a:r>
            <a:r>
              <a:rPr lang="he-IL" dirty="0">
                <a:cs typeface="+mn-cs"/>
              </a:rPr>
              <a:t> מתגים לעמוד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D8A220-0668-8A1E-B8AD-067F8DAF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הדפדפן מנתח את תוכן ה-</a:t>
            </a:r>
            <a:r>
              <a:rPr lang="en-US" dirty="0"/>
              <a:t>HTML</a:t>
            </a:r>
            <a:r>
              <a:rPr lang="he-IL" dirty="0"/>
              <a:t> </a:t>
            </a:r>
            <a:r>
              <a:rPr lang="he-IL" dirty="0">
                <a:highlight>
                  <a:srgbClr val="FFFF00"/>
                </a:highlight>
              </a:rPr>
              <a:t>אל תוך עץ ה-</a:t>
            </a:r>
            <a:r>
              <a:rPr lang="en-US" dirty="0">
                <a:highlight>
                  <a:srgbClr val="FFFF00"/>
                </a:highlight>
              </a:rPr>
              <a:t>DOM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he-IL" dirty="0"/>
              <a:t>(למידה עצמית).</a:t>
            </a:r>
          </a:p>
          <a:p>
            <a:r>
              <a:rPr lang="he-IL" dirty="0"/>
              <a:t>בתהליך </a:t>
            </a:r>
            <a:r>
              <a:rPr lang="he-IL" dirty="0" err="1"/>
              <a:t>הנ</a:t>
            </a:r>
            <a:r>
              <a:rPr lang="he-IL" dirty="0"/>
              <a:t>''ל מתבצע שלב יצירתי הטוקנים ובניית העצים (יש לפחות שניים).</a:t>
            </a:r>
          </a:p>
          <a:p>
            <a:r>
              <a:rPr lang="he-IL" dirty="0"/>
              <a:t>הטוקנים כוללים תגי התחלה וסיום, כמו גם שמות וערכים של מאפיינים.</a:t>
            </a:r>
          </a:p>
          <a:p>
            <a:r>
              <a:rPr lang="he-IL" dirty="0"/>
              <a:t>כאשר מנתח</a:t>
            </a:r>
            <a:r>
              <a:rPr lang="en-US" dirty="0"/>
              <a:t>HTML </a:t>
            </a:r>
            <a:r>
              <a:rPr lang="he-IL" dirty="0"/>
              <a:t> מוצא משאבים שאינם חוסמים, כגון תמונה, הדפדפן יבקש משאבים אלה וימשיך בניתוח.</a:t>
            </a:r>
          </a:p>
          <a:p>
            <a:r>
              <a:rPr lang="he-IL" dirty="0"/>
              <a:t>הניתוח יכול להמשיך כאשר נתקלים בקובץ </a:t>
            </a:r>
            <a:r>
              <a:rPr lang="en-US" dirty="0" err="1"/>
              <a:t>css</a:t>
            </a:r>
            <a:r>
              <a:rPr lang="he-IL" dirty="0"/>
              <a:t> אך תגי </a:t>
            </a:r>
            <a:r>
              <a:rPr lang="en-US" dirty="0"/>
              <a:t> script</a:t>
            </a:r>
            <a:r>
              <a:rPr lang="he-IL" dirty="0"/>
              <a:t>במיוחד אלה ללא תכונת </a:t>
            </a:r>
            <a:r>
              <a:rPr lang="he-IL" dirty="0" err="1"/>
              <a:t>אסינכרון</a:t>
            </a:r>
            <a:r>
              <a:rPr lang="he-IL" dirty="0"/>
              <a:t> או דחייה - חוסמים את העיבוד ומשהים את הניתוח של </a:t>
            </a:r>
            <a:r>
              <a:rPr lang="en-US" dirty="0"/>
              <a:t>HTML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8.2 Parsing HTML documents — HTML5">
            <a:extLst>
              <a:ext uri="{FF2B5EF4-FFF2-40B4-BE49-F238E27FC236}">
                <a16:creationId xmlns:a16="http://schemas.microsoft.com/office/drawing/2014/main" id="{5604E31B-1EB5-D12E-4F03-D793430BC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1140" y="643467"/>
            <a:ext cx="428971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2656"/>
            <a:ext cx="8229600" cy="1143000"/>
          </a:xfrm>
        </p:spPr>
        <p:txBody>
          <a:bodyPr/>
          <a:lstStyle/>
          <a:p>
            <a:pPr algn="ctr" rtl="1" eaLnBrk="1" hangingPunct="1"/>
            <a:r>
              <a:rPr lang="en-US" dirty="0"/>
              <a:t>CSS – 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</a:t>
            </a:r>
            <a:endParaRPr lang="en-US" noProof="1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346960" y="1845734"/>
            <a:ext cx="7863841" cy="4440766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מאפשר </a:t>
            </a:r>
            <a:r>
              <a:rPr lang="he-IL" sz="1400" b="1" dirty="0"/>
              <a:t>הגדרה</a:t>
            </a:r>
            <a:r>
              <a:rPr lang="he-IL" sz="1400" dirty="0"/>
              <a:t> של גופנים , יישור , צבעים , מיקום , הצגה וכו' 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מאפשר </a:t>
            </a:r>
            <a:r>
              <a:rPr lang="he-IL" sz="1400" b="1" dirty="0"/>
              <a:t>עיצוב</a:t>
            </a:r>
            <a:r>
              <a:rPr lang="he-IL" sz="1400" dirty="0"/>
              <a:t> וסידור של הדף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ניתן ל</a:t>
            </a:r>
            <a:r>
              <a:rPr lang="he-IL" sz="1400" b="1" dirty="0"/>
              <a:t>הגדרה סטטית בתוך </a:t>
            </a:r>
            <a:r>
              <a:rPr lang="he-IL" sz="1400" dirty="0"/>
              <a:t>דף ה </a:t>
            </a:r>
            <a:r>
              <a:rPr lang="en-US" sz="1400" dirty="0"/>
              <a:t>HTML</a:t>
            </a: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endParaRPr lang="en-US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ניתן ל</a:t>
            </a:r>
            <a:r>
              <a:rPr lang="he-IL" sz="1400" b="1" dirty="0"/>
              <a:t>הגדרה סטטית מחוץ לדף </a:t>
            </a:r>
            <a:r>
              <a:rPr lang="he-IL" sz="1400" dirty="0"/>
              <a:t>ה </a:t>
            </a:r>
            <a:r>
              <a:rPr lang="en-US" sz="1400" dirty="0"/>
              <a:t>HTML</a:t>
            </a:r>
            <a:r>
              <a:rPr lang="he-IL" sz="1400" dirty="0"/>
              <a:t> ויבוא ההגדרה לדף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ניתן ל</a:t>
            </a:r>
            <a:r>
              <a:rPr lang="he-IL" sz="1400" b="1" dirty="0"/>
              <a:t>יצור בצורה דינאמית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מאפשר שליטה על סגנונות ועיצובים שונים במסמך ה –</a:t>
            </a:r>
            <a:r>
              <a:rPr lang="en-US" sz="1400" dirty="0"/>
              <a:t>HTML</a:t>
            </a: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מרחיב במידה רבה את ה</a:t>
            </a:r>
            <a:r>
              <a:rPr lang="en-US" sz="1400" dirty="0"/>
              <a:t>attributes-</a:t>
            </a:r>
            <a:r>
              <a:rPr lang="he-IL" sz="1400" dirty="0"/>
              <a:t> המוגבלים הקיימים ב-</a:t>
            </a:r>
            <a:r>
              <a:rPr lang="en-US" sz="1400" dirty="0"/>
              <a:t>HTML</a:t>
            </a: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endParaRPr lang="en-US" sz="1400" noProof="1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5251D7F-0FFF-4FC3-9984-8047C61DE626}" type="slidenum">
              <a:rPr lang="he-IL" smtClean="0"/>
              <a:pPr eaLnBrk="1" hangingPunct="1"/>
              <a:t>7</a:t>
            </a:fld>
            <a:endParaRPr lang="he-IL" noProof="1"/>
          </a:p>
        </p:txBody>
      </p:sp>
      <p:pic>
        <p:nvPicPr>
          <p:cNvPr id="3074" name="Picture 2" descr="×ª××¦××ª ×ª××× × ×¢×××¨ âªcss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8882"/>
            <a:ext cx="432048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CSS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989138"/>
            <a:ext cx="7772400" cy="4114800"/>
          </a:xfrm>
        </p:spPr>
        <p:txBody>
          <a:bodyPr/>
          <a:lstStyle/>
          <a:p>
            <a:pPr algn="r" rtl="1" eaLnBrk="1" hangingPunct="1"/>
            <a:r>
              <a:rPr lang="he-IL" sz="2400" dirty="0"/>
              <a:t>מבנה חוק (</a:t>
            </a:r>
            <a:r>
              <a:rPr lang="en-US" sz="2400" dirty="0"/>
              <a:t>Rule</a:t>
            </a:r>
            <a:r>
              <a:rPr lang="he-IL" sz="2400" dirty="0"/>
              <a:t>) בשפה</a:t>
            </a:r>
            <a:endParaRPr lang="en-US" sz="2400" dirty="0"/>
          </a:p>
          <a:p>
            <a:pPr algn="l" rtl="0" eaLnBrk="1" hangingPunct="1"/>
            <a:endParaRPr lang="en-US" dirty="0"/>
          </a:p>
          <a:p>
            <a:pPr algn="l" rtl="0" eaLnBrk="1" hangingPunct="1"/>
            <a:endParaRPr lang="en-US" dirty="0"/>
          </a:p>
        </p:txBody>
      </p:sp>
      <p:pic>
        <p:nvPicPr>
          <p:cNvPr id="14340" name="Picture 4" descr="rule_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3141663"/>
            <a:ext cx="586740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20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Levels - 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חיצוני (</a:t>
            </a:r>
            <a:r>
              <a:rPr lang="en-US" dirty="0"/>
              <a:t>External</a:t>
            </a:r>
            <a:r>
              <a:rPr lang="he-IL" dirty="0"/>
              <a:t>)</a:t>
            </a:r>
            <a:endParaRPr lang="en-US" dirty="0"/>
          </a:p>
          <a:p>
            <a:pPr lvl="1" algn="r" rtl="1">
              <a:defRPr/>
            </a:pPr>
            <a:r>
              <a:rPr lang="he-IL" dirty="0">
                <a:ea typeface="+mn-ea"/>
              </a:rPr>
              <a:t>קובץ נפרד המכיל סגנונות </a:t>
            </a:r>
            <a:r>
              <a:rPr lang="en-US" dirty="0">
                <a:ea typeface="+mn-ea"/>
              </a:rPr>
              <a:t>CSS</a:t>
            </a:r>
            <a:r>
              <a:rPr lang="he-IL" dirty="0">
                <a:ea typeface="+mn-ea"/>
              </a:rPr>
              <a:t> (</a:t>
            </a:r>
            <a:r>
              <a:rPr lang="en-US" dirty="0"/>
              <a:t>CSS styles</a:t>
            </a:r>
            <a:r>
              <a:rPr lang="he-IL" dirty="0">
                <a:ea typeface="+mn-ea"/>
              </a:rPr>
              <a:t>) בלבד, ללא </a:t>
            </a:r>
            <a:r>
              <a:rPr lang="en-US" dirty="0">
                <a:ea typeface="+mn-ea"/>
              </a:rPr>
              <a:t>HTML</a:t>
            </a:r>
            <a:endParaRPr lang="he-IL" dirty="0">
              <a:ea typeface="+mn-ea"/>
            </a:endParaRPr>
          </a:p>
          <a:p>
            <a:pPr lvl="1" algn="r" rtl="1">
              <a:defRPr/>
            </a:pPr>
            <a:endParaRPr lang="he-IL" dirty="0">
              <a:ea typeface="+mn-ea"/>
            </a:endParaRPr>
          </a:p>
          <a:p>
            <a:pPr lvl="1" algn="r" rtl="1">
              <a:defRPr/>
            </a:pPr>
            <a:r>
              <a:rPr lang="he-IL" dirty="0"/>
              <a:t>סיומת הקובץ =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he-IL" dirty="0"/>
              <a:t> (לדוגמא: </a:t>
            </a:r>
            <a:r>
              <a:rPr lang="en-US" dirty="0"/>
              <a:t>stylesheet.css</a:t>
            </a:r>
            <a:r>
              <a:rPr lang="he-IL" dirty="0"/>
              <a:t>)</a:t>
            </a:r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>
                <a:ea typeface="+mn-ea"/>
              </a:rPr>
              <a:t>תגית &lt;</a:t>
            </a:r>
            <a:r>
              <a:rPr lang="en-US" dirty="0">
                <a:ea typeface="+mn-ea"/>
              </a:rPr>
              <a:t>link</a:t>
            </a:r>
            <a:r>
              <a:rPr lang="he-IL" dirty="0">
                <a:ea typeface="+mn-ea"/>
              </a:rPr>
              <a:t>&gt; בתוך אזור ההגדרה &lt;</a:t>
            </a:r>
            <a:r>
              <a:rPr lang="en-US" dirty="0">
                <a:ea typeface="+mn-ea"/>
              </a:rPr>
              <a:t>head</a:t>
            </a:r>
            <a:r>
              <a:rPr lang="he-IL" dirty="0">
                <a:ea typeface="+mn-ea"/>
              </a:rPr>
              <a:t>&gt; של דף האינטרנט </a:t>
            </a:r>
            <a:r>
              <a:rPr lang="he-IL" b="1" dirty="0">
                <a:ea typeface="+mn-ea"/>
              </a:rPr>
              <a:t>מקשרת</a:t>
            </a:r>
            <a:r>
              <a:rPr lang="he-IL" dirty="0">
                <a:ea typeface="+mn-ea"/>
              </a:rPr>
              <a:t> את </a:t>
            </a:r>
            <a:r>
              <a:rPr lang="he-IL" dirty="0"/>
              <a:t>גיליון העיצוב החיצוני (</a:t>
            </a:r>
            <a:r>
              <a:rPr lang="en-US" dirty="0"/>
              <a:t>external style sheet file</a:t>
            </a:r>
            <a:r>
              <a:rPr lang="he-IL" dirty="0"/>
              <a:t>) לדף.</a:t>
            </a:r>
          </a:p>
          <a:p>
            <a:pPr lvl="1" algn="r" rtl="1">
              <a:defRPr/>
            </a:pPr>
            <a:endParaRPr lang="en-US" dirty="0"/>
          </a:p>
          <a:p>
            <a:pPr lvl="1" algn="r" rtl="1">
              <a:defRPr/>
            </a:pPr>
            <a:r>
              <a:rPr lang="he-IL" dirty="0">
                <a:ea typeface="+mn-ea"/>
              </a:rPr>
              <a:t>הגדרות גיליון ה</a:t>
            </a:r>
            <a:r>
              <a:rPr lang="he-IL" dirty="0"/>
              <a:t>עיצוב החיצוני יכול להידרס ע"י </a:t>
            </a:r>
            <a:r>
              <a:rPr lang="en-US" dirty="0"/>
              <a:t>CSS</a:t>
            </a:r>
            <a:r>
              <a:rPr lang="he-IL" dirty="0"/>
              <a:t> פנימי (</a:t>
            </a:r>
            <a:r>
              <a:rPr lang="en-US" dirty="0"/>
              <a:t>internal</a:t>
            </a:r>
            <a:r>
              <a:rPr lang="he-IL" dirty="0"/>
              <a:t>) או מוטבע (</a:t>
            </a:r>
            <a:r>
              <a:rPr lang="en-US" dirty="0"/>
              <a:t>inline</a:t>
            </a:r>
            <a:r>
              <a:rPr lang="he-IL" dirty="0"/>
              <a:t>)</a:t>
            </a:r>
            <a:br>
              <a:rPr lang="en-US" dirty="0">
                <a:ea typeface="+mn-ea"/>
              </a:rPr>
            </a:b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66F6493-8D2F-47D2-A6FF-A40C7689891B}" type="slidenum">
              <a:rPr lang="he-IL" smtClean="0"/>
              <a:pPr eaLnBrk="1" hangingPunct="1"/>
              <a:t>9</a:t>
            </a:fld>
            <a:endParaRPr lang="he-IL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1141</Words>
  <Application>Microsoft Office PowerPoint</Application>
  <PresentationFormat>Widescreen</PresentationFormat>
  <Paragraphs>190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Guttman Yad</vt:lpstr>
      <vt:lpstr>Times New Roman</vt:lpstr>
      <vt:lpstr>Wingdings</vt:lpstr>
      <vt:lpstr>ערכת נושא Office</vt:lpstr>
      <vt:lpstr>Part 1</vt:lpstr>
      <vt:lpstr>PowerPoint Presentation</vt:lpstr>
      <vt:lpstr>PowerPoint Presentation</vt:lpstr>
      <vt:lpstr>Basic Tags</vt:lpstr>
      <vt:lpstr>תהליך הפירסור מתגים לעמוד </vt:lpstr>
      <vt:lpstr>PowerPoint Presentation</vt:lpstr>
      <vt:lpstr>CSS – Cascading Style Sheets</vt:lpstr>
      <vt:lpstr>CSS Code</vt:lpstr>
      <vt:lpstr>CSS Levels - External</vt:lpstr>
      <vt:lpstr>External cont.</vt:lpstr>
      <vt:lpstr>stylesheet</vt:lpstr>
      <vt:lpstr>CSS Levels - Internal </vt:lpstr>
      <vt:lpstr>CSS Levels – In-Line </vt:lpstr>
      <vt:lpstr>רמות החלת עיצוב</vt:lpstr>
      <vt:lpstr>רמת התג</vt:lpstr>
      <vt:lpstr>הגדרת עיצוב לתת קבוצה - class</vt:lpstr>
      <vt:lpstr>מספר סגנונות עבור אותה תגית</vt:lpstr>
      <vt:lpstr>הגדרת סגנון לפי id</vt:lpstr>
      <vt:lpstr>Class vs Id</vt:lpstr>
      <vt:lpstr>הגדרות CSS</vt:lpstr>
      <vt:lpstr>The box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פנינה ליסנסקי</dc:creator>
  <cp:lastModifiedBy>user</cp:lastModifiedBy>
  <cp:revision>3</cp:revision>
  <dcterms:created xsi:type="dcterms:W3CDTF">2022-10-16T06:16:15Z</dcterms:created>
  <dcterms:modified xsi:type="dcterms:W3CDTF">2024-06-16T12:22:02Z</dcterms:modified>
</cp:coreProperties>
</file>