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256" r:id="rId2"/>
    <p:sldId id="258" r:id="rId3"/>
    <p:sldId id="257" r:id="rId4"/>
  </p:sldIdLst>
  <p:sldSz cx="18000663" cy="25199975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318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0FBA4DC-C190-4ED3-84CA-0F6A9F8EEDE4}" type="datetimeFigureOut">
              <a:rPr lang="he-IL" smtClean="0"/>
              <a:t>י"א/תמוז/תשע"ו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908A3C8-A10A-481A-9397-82DA8BDFD8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618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6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7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8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4124164"/>
            <a:ext cx="13500497" cy="8773325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CAAE-6052-4753-8A08-4E10AD90CC8C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892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A411-DD89-4CE4-9F5B-CA18553E6191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1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1341665"/>
            <a:ext cx="3881393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1341665"/>
            <a:ext cx="11419171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0337-A238-4ACF-8798-81F59C76EF49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93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71AC-55BB-42DE-8788-6409C35CE940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53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6282497"/>
            <a:ext cx="15525572" cy="10482488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16864153"/>
            <a:ext cx="15525572" cy="5512493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9BF-E7A9-4DEF-81C2-5874A7ABFF7B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53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C2B-2598-49F8-BF14-8576CB20B7CE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76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67"/>
            <a:ext cx="15525572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6177496"/>
            <a:ext cx="7615123" cy="3027495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9204991"/>
            <a:ext cx="7615123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6177496"/>
            <a:ext cx="7652626" cy="3027495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9204991"/>
            <a:ext cx="7652626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84B5-DDBD-4234-BA8F-220D906CFD32}" type="datetime10">
              <a:rPr lang="he-IL" smtClean="0"/>
              <a:t>יולי 16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06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1C5-A776-46EE-89B5-B3EFBF1D235D}" type="datetime10">
              <a:rPr lang="he-IL" smtClean="0"/>
              <a:t>יולי 16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23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3E66-414C-4D06-92A7-EC297DF3446B}" type="datetime10">
              <a:rPr lang="he-IL" smtClean="0"/>
              <a:t>יולי 16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065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1679998"/>
            <a:ext cx="5805682" cy="587999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1"/>
            <a:ext cx="9112836" cy="17908316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7559993"/>
            <a:ext cx="5805682" cy="14005821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C74-06E5-44EC-9EB5-2C8BC443BDB6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807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1679998"/>
            <a:ext cx="5805682" cy="587999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52626" y="3628331"/>
            <a:ext cx="9112836" cy="17908316"/>
          </a:xfrm>
        </p:spPr>
        <p:txBody>
          <a:bodyPr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7559993"/>
            <a:ext cx="5805682" cy="14005821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676E-BCE8-4290-AD6D-665F7C77629F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547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67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6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774C-D52E-4810-ADB0-C90BDDE900A2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6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6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697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/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ranbg/Between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liranbg/BetweenUs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liranbg/BetweenU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854" y="0"/>
            <a:ext cx="7034809" cy="13649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64015" y="2055376"/>
            <a:ext cx="14872633" cy="5565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76199" tIns="38100" rIns="76199" bIns="38100">
            <a:spAutoFit/>
          </a:bodyPr>
          <a:lstStyle/>
          <a:p>
            <a:pPr algn="ctr"/>
            <a:r>
              <a:rPr lang="en-US" sz="6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BetweenUs</a:t>
            </a:r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he-IL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בֵּינֵינוּ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667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sharing between participants in a secure manner</a:t>
            </a: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מוגש על ידי:</a:t>
            </a: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לירן בן גידה </a:t>
            </a:r>
            <a:r>
              <a:rPr lang="he-IL" sz="2667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333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LiranBG@gmail.com</a:t>
            </a:r>
            <a:endParaRPr lang="he-IL" sz="2333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נדב </a:t>
            </a:r>
            <a:r>
              <a:rPr lang="he-IL" sz="30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לוצטו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2667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sz="2333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Nadav2051@gmail.com</a:t>
            </a:r>
            <a:endParaRPr lang="he-IL" sz="2333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בהנחיית:</a:t>
            </a: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ד"ר ירון </a:t>
            </a:r>
            <a:r>
              <a:rPr lang="he-IL" sz="30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וינסברג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Code: @ </a:t>
            </a: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https://github.com/liranbg/BetweenUs</a:t>
            </a: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</a:t>
            </a:r>
          </a:p>
        </p:txBody>
      </p:sp>
      <p:sp>
        <p:nvSpPr>
          <p:cNvPr id="13" name="Date Placeholder 11"/>
          <p:cNvSpPr txBox="1">
            <a:spLocks/>
          </p:cNvSpPr>
          <p:nvPr/>
        </p:nvSpPr>
        <p:spPr>
          <a:xfrm>
            <a:off x="6022871" y="163285"/>
            <a:ext cx="3779897" cy="1341665"/>
          </a:xfrm>
          <a:prstGeom prst="rect">
            <a:avLst/>
          </a:prstGeom>
        </p:spPr>
        <p:txBody>
          <a:bodyPr vert="horz" lIns="76199" tIns="38100" rIns="76199" bIns="38100" rtlCol="0" anchor="ctr"/>
          <a:lstStyle>
            <a:defPPr>
              <a:defRPr lang="en-US"/>
            </a:defPPr>
            <a:lvl1pPr marL="0" algn="l" defTabSz="457200" rtl="0" eaLnBrk="1" latinLnBrk="0" hangingPunct="1"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sz="3200" dirty="0">
                <a:solidFill>
                  <a:schemeClr val="tx1"/>
                </a:solidFill>
              </a:rPr>
              <a:t>סיון תשע"ו - </a:t>
            </a:r>
            <a:r>
              <a:rPr lang="en-US" sz="3200" dirty="0">
                <a:solidFill>
                  <a:schemeClr val="tx1"/>
                </a:solidFill>
              </a:rPr>
              <a:t>July 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79471" y="8672300"/>
            <a:ext cx="12841720" cy="1205395"/>
          </a:xfrm>
          <a:prstGeom prst="rect">
            <a:avLst/>
          </a:prstGeom>
          <a:noFill/>
        </p:spPr>
        <p:txBody>
          <a:bodyPr wrap="none" lIns="76199" tIns="38100" rIns="76199" bIns="38100">
            <a:spAutoFit/>
          </a:bodyPr>
          <a:lstStyle/>
          <a:p>
            <a:pPr algn="ctr"/>
            <a:r>
              <a:rPr lang="en-US" sz="2667" b="1" dirty="0"/>
              <a:t>This project focuses on the privacy and security issues with Cloud Computing</a:t>
            </a:r>
          </a:p>
          <a:p>
            <a:pPr algn="ctr"/>
            <a:r>
              <a:rPr lang="en-US" sz="2333" b="1" i="1" dirty="0"/>
              <a:t>Social-sharing services store data in a plain and non-encrypted manner</a:t>
            </a:r>
          </a:p>
          <a:p>
            <a:pPr algn="ctr"/>
            <a:r>
              <a:rPr lang="en-US" sz="2333" b="1" i="1" dirty="0"/>
              <a:t>Malicious admins within the organizations have the ability to look at any data, violating users’ privacy</a:t>
            </a:r>
            <a:endParaRPr lang="en-US" sz="6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21974" y="11270132"/>
            <a:ext cx="14756715" cy="4423712"/>
            <a:chOff x="1070822" y="13524301"/>
            <a:chExt cx="17708244" cy="5308510"/>
          </a:xfrm>
        </p:grpSpPr>
        <p:sp>
          <p:nvSpPr>
            <p:cNvPr id="3" name="TextBox 2"/>
            <p:cNvSpPr txBox="1"/>
            <p:nvPr/>
          </p:nvSpPr>
          <p:spPr>
            <a:xfrm>
              <a:off x="1070822" y="13524301"/>
              <a:ext cx="8206718" cy="53085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67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Encryption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Assuming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participants, threshold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while 2 &lt;=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&lt;=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Generating new symmetric key (</a:t>
              </a:r>
              <a:r>
                <a:rPr lang="en-US" sz="1286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AES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 and encrypting the input data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Splitting the encrypted data into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shares (</a:t>
              </a:r>
              <a:r>
                <a:rPr lang="en-US" sz="1286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SSS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all participants public keys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Encrypting each share with a public key and assign it to a participant accordingly (</a:t>
              </a:r>
              <a:r>
                <a:rPr lang="en-US" sz="1286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RSA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Requesting the server to create a new transaction</a:t>
              </a:r>
            </a:p>
            <a:p>
              <a:pPr marL="761970" lvl="1" indent="-380985">
                <a:buAutoNum type="arabicPeriod"/>
              </a:pPr>
              <a:endParaRPr lang="en-US" sz="1286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67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Committing Share</a:t>
              </a:r>
              <a:r>
                <a:rPr lang="en-US" sz="166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own share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Decrypting the encrypted share using own private key (</a:t>
              </a:r>
              <a:r>
                <a:rPr lang="en-US" sz="1286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RSA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requestee public key</a:t>
              </a:r>
            </a:p>
            <a:p>
              <a:pPr marL="761970" lvl="1" indent="-380985">
                <a:buFontTx/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Encrypting own share with the given public key (</a:t>
              </a:r>
              <a:r>
                <a:rPr lang="en-US" sz="1286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RSA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Committing the encrypted share back to the server, to be added for the requestee stash.</a:t>
              </a:r>
            </a:p>
            <a:p>
              <a:pPr marL="761970" lvl="1" indent="-380985">
                <a:buAutoNum type="arabicPeriod"/>
              </a:pPr>
              <a:endParaRPr lang="en-US" sz="1286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6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67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Decrypting</a:t>
              </a:r>
              <a:r>
                <a:rPr lang="en-US" sz="166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all shares in own stash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number of shares &gt;=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pPr marL="1142954" lvl="2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 all shares using the private key</a:t>
              </a:r>
            </a:p>
            <a:p>
              <a:pPr marL="1142954" lvl="2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Join all shares to get the asymmetric key</a:t>
              </a:r>
            </a:p>
            <a:p>
              <a:pPr marL="1142954" lvl="2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 the encrypted input data with the asymmetric key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25337" y="13527798"/>
              <a:ext cx="5653729" cy="23261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333" b="1" i="1" dirty="0"/>
                <a:t>Terminology:</a:t>
              </a:r>
            </a:p>
            <a:p>
              <a:r>
                <a:rPr lang="en-US" sz="1333" b="1" i="1" dirty="0"/>
                <a:t>SSS: Shamir secret sharing</a:t>
              </a:r>
            </a:p>
            <a:p>
              <a:r>
                <a:rPr lang="en-US" sz="1333" b="1" i="1" dirty="0"/>
                <a:t>AES: Asymmetric block cipher algorithm</a:t>
              </a:r>
            </a:p>
            <a:p>
              <a:r>
                <a:rPr lang="en-US" sz="1333" b="1" i="1" dirty="0"/>
                <a:t>RSA: Public-Private symmetric cryptography algorithm</a:t>
              </a:r>
            </a:p>
            <a:p>
              <a:r>
                <a:rPr lang="en-US" sz="1333" b="1" i="1" dirty="0"/>
                <a:t>Share: SSS algorithm output</a:t>
              </a:r>
            </a:p>
            <a:p>
              <a:r>
                <a:rPr lang="en-US" sz="1333" b="1" i="1" dirty="0"/>
                <a:t>Stash: Data structure that holds current user shares</a:t>
              </a:r>
            </a:p>
            <a:p>
              <a:r>
                <a:rPr lang="en-US" sz="1333" b="1" i="1" dirty="0"/>
                <a:t>Threshold: Number of needed shares to reconstruct the SSS input</a:t>
              </a:r>
            </a:p>
            <a:p>
              <a:endParaRPr lang="en-US" sz="1333" b="1" i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9" y="17373600"/>
            <a:ext cx="17484065" cy="75111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860" y="6909399"/>
            <a:ext cx="1065250" cy="10652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0559" y="8308020"/>
            <a:ext cx="16799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0559" y="16801056"/>
            <a:ext cx="16799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" y="457906"/>
            <a:ext cx="5166753" cy="9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4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854" y="0"/>
            <a:ext cx="7034809" cy="13649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64015" y="2055376"/>
            <a:ext cx="14872633" cy="5565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76199" tIns="38100" rIns="76199" bIns="38100">
            <a:spAutoFit/>
          </a:bodyPr>
          <a:lstStyle/>
          <a:p>
            <a:pPr algn="ctr"/>
            <a:r>
              <a:rPr lang="en-US" sz="6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BetweenUs</a:t>
            </a:r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he-IL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בֵּינֵינוּ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667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sharing between participants in a secure manner</a:t>
            </a: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מוגש על ידי:</a:t>
            </a: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לירן בן גידה </a:t>
            </a:r>
            <a:r>
              <a:rPr lang="he-IL" sz="2667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333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LiranBG@gmail.com</a:t>
            </a:r>
            <a:endParaRPr lang="he-IL" sz="2333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נדב </a:t>
            </a:r>
            <a:r>
              <a:rPr lang="he-IL" sz="30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לוצטו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2667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sz="2333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Nadav2051@gmail.com</a:t>
            </a:r>
            <a:endParaRPr lang="he-IL" sz="2333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בהנחיית:</a:t>
            </a: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ד"ר ירון </a:t>
            </a:r>
            <a:r>
              <a:rPr lang="he-IL" sz="30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וינסברג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Code: @ </a:t>
            </a: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https://github.com/liranbg/BetweenUs</a:t>
            </a: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</a:t>
            </a:r>
          </a:p>
        </p:txBody>
      </p:sp>
      <p:sp>
        <p:nvSpPr>
          <p:cNvPr id="13" name="Date Placeholder 11"/>
          <p:cNvSpPr txBox="1">
            <a:spLocks/>
          </p:cNvSpPr>
          <p:nvPr/>
        </p:nvSpPr>
        <p:spPr>
          <a:xfrm>
            <a:off x="6022871" y="163285"/>
            <a:ext cx="3779897" cy="1341665"/>
          </a:xfrm>
          <a:prstGeom prst="rect">
            <a:avLst/>
          </a:prstGeom>
        </p:spPr>
        <p:txBody>
          <a:bodyPr vert="horz" lIns="76199" tIns="38100" rIns="76199" bIns="38100" rtlCol="0" anchor="ctr"/>
          <a:lstStyle>
            <a:defPPr>
              <a:defRPr lang="en-US"/>
            </a:defPPr>
            <a:lvl1pPr marL="0" algn="l" defTabSz="457200" rtl="0" eaLnBrk="1" latinLnBrk="0" hangingPunct="1"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sz="3200" dirty="0">
                <a:solidFill>
                  <a:schemeClr val="tx1"/>
                </a:solidFill>
              </a:rPr>
              <a:t>סיון תשע"ו - </a:t>
            </a:r>
            <a:r>
              <a:rPr lang="en-US" sz="3200" dirty="0">
                <a:solidFill>
                  <a:schemeClr val="tx1"/>
                </a:solidFill>
              </a:rPr>
              <a:t>July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860" y="6909399"/>
            <a:ext cx="1065250" cy="10652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-824" y="8305800"/>
            <a:ext cx="18001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" y="457906"/>
            <a:ext cx="5166753" cy="980515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254871" y="8659381"/>
            <a:ext cx="17490920" cy="7920000"/>
            <a:chOff x="254871" y="8659381"/>
            <a:chExt cx="17490920" cy="7920000"/>
          </a:xfrm>
        </p:grpSpPr>
        <p:sp>
          <p:nvSpPr>
            <p:cNvPr id="59" name="Rectangle 58"/>
            <p:cNvSpPr/>
            <p:nvPr/>
          </p:nvSpPr>
          <p:spPr>
            <a:xfrm>
              <a:off x="254871" y="8659381"/>
              <a:ext cx="17490920" cy="79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867941" y="8659381"/>
              <a:ext cx="1877438" cy="64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r" rtl="1"/>
              <a:r>
                <a:rPr lang="he-IL" sz="3600" dirty="0"/>
                <a:t>אלגוריתם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04412" y="9659292"/>
              <a:ext cx="16791013" cy="6863417"/>
              <a:chOff x="1070822" y="13524301"/>
              <a:chExt cx="17708244" cy="5537722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070822" y="13524301"/>
                <a:ext cx="10708808" cy="553772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800" b="1" dirty="0">
                    <a:ln w="0"/>
                  </a:rPr>
                  <a:t>Encryption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Assuming </a:t>
                </a:r>
                <a:r>
                  <a:rPr lang="en-US" sz="2000" b="1" dirty="0">
                    <a:ln w="0"/>
                  </a:rPr>
                  <a:t>N</a:t>
                </a:r>
                <a:r>
                  <a:rPr lang="en-US" sz="2000" dirty="0">
                    <a:ln w="0"/>
                  </a:rPr>
                  <a:t> participants, threshold </a:t>
                </a:r>
                <a:r>
                  <a:rPr lang="en-US" sz="2000" b="1" dirty="0">
                    <a:ln w="0"/>
                  </a:rPr>
                  <a:t>K</a:t>
                </a:r>
                <a:r>
                  <a:rPr lang="en-US" sz="2000" dirty="0">
                    <a:ln w="0"/>
                  </a:rPr>
                  <a:t> while 2 &lt;= </a:t>
                </a:r>
                <a:r>
                  <a:rPr lang="en-US" sz="2000" b="1" dirty="0">
                    <a:ln w="0"/>
                  </a:rPr>
                  <a:t>K</a:t>
                </a:r>
                <a:r>
                  <a:rPr lang="en-US" sz="2000" dirty="0">
                    <a:ln w="0"/>
                  </a:rPr>
                  <a:t> &lt;= </a:t>
                </a:r>
                <a:r>
                  <a:rPr lang="en-US" sz="2000" b="1" dirty="0">
                    <a:ln w="0"/>
                  </a:rPr>
                  <a:t>N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Generating new symmetric key (</a:t>
                </a:r>
                <a:r>
                  <a:rPr lang="en-US" sz="2000" i="1" dirty="0">
                    <a:ln w="0"/>
                  </a:rPr>
                  <a:t>AES</a:t>
                </a:r>
                <a:r>
                  <a:rPr lang="en-US" sz="2000" dirty="0">
                    <a:ln w="0"/>
                  </a:rPr>
                  <a:t>) and encrypting the input data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Splitting the encrypted data into </a:t>
                </a:r>
                <a:r>
                  <a:rPr lang="en-US" sz="2000" b="1" dirty="0">
                    <a:ln w="0"/>
                  </a:rPr>
                  <a:t>N</a:t>
                </a:r>
                <a:r>
                  <a:rPr lang="en-US" sz="2000" dirty="0">
                    <a:ln w="0"/>
                  </a:rPr>
                  <a:t> shares (</a:t>
                </a:r>
                <a:r>
                  <a:rPr lang="en-US" sz="2000" i="1" dirty="0">
                    <a:ln w="0"/>
                  </a:rPr>
                  <a:t>SSS</a:t>
                </a:r>
                <a:r>
                  <a:rPr lang="en-US" sz="2000" dirty="0">
                    <a:ln w="0"/>
                  </a:rPr>
                  <a:t>)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Querying the server for all participants public keys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Encrypting each share with a public key and assign it to a participant accordingly (</a:t>
                </a:r>
                <a:r>
                  <a:rPr lang="en-US" sz="2000" i="1" dirty="0">
                    <a:ln w="0"/>
                  </a:rPr>
                  <a:t>RSA</a:t>
                </a:r>
                <a:r>
                  <a:rPr lang="en-US" sz="2000" dirty="0">
                    <a:ln w="0"/>
                  </a:rPr>
                  <a:t>)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Requesting the server to create a new transaction</a:t>
                </a:r>
              </a:p>
              <a:p>
                <a:pPr marL="761970" lvl="1" indent="-380985">
                  <a:buAutoNum type="arabicPeriod"/>
                </a:pPr>
                <a:endParaRPr lang="en-US" sz="2000" dirty="0">
                  <a:ln w="0"/>
                </a:endParaRPr>
              </a:p>
              <a:p>
                <a:r>
                  <a:rPr lang="en-US" sz="2800" b="1" dirty="0">
                    <a:ln w="0"/>
                  </a:rPr>
                  <a:t>Committing Share</a:t>
                </a:r>
                <a:r>
                  <a:rPr lang="en-US" sz="2800" dirty="0">
                    <a:ln w="0"/>
                  </a:rPr>
                  <a:t>: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Querying the server for own share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Decrypting the encrypted share using own private key (</a:t>
                </a:r>
                <a:r>
                  <a:rPr lang="en-US" sz="2000" i="1" dirty="0">
                    <a:ln w="0"/>
                  </a:rPr>
                  <a:t>RSA</a:t>
                </a:r>
                <a:r>
                  <a:rPr lang="en-US" sz="2000" dirty="0">
                    <a:ln w="0"/>
                  </a:rPr>
                  <a:t>)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Querying the server for requestee public key</a:t>
                </a:r>
              </a:p>
              <a:p>
                <a:pPr marL="761970" lvl="1" indent="-380985">
                  <a:buFontTx/>
                  <a:buAutoNum type="arabicPeriod"/>
                </a:pPr>
                <a:r>
                  <a:rPr lang="en-US" sz="2000" dirty="0">
                    <a:ln w="0"/>
                  </a:rPr>
                  <a:t>Encrypting own share with the given public key (</a:t>
                </a:r>
                <a:r>
                  <a:rPr lang="en-US" sz="2000" i="1" dirty="0">
                    <a:ln w="0"/>
                  </a:rPr>
                  <a:t>RSA</a:t>
                </a:r>
                <a:r>
                  <a:rPr lang="en-US" sz="2000" dirty="0">
                    <a:ln w="0"/>
                  </a:rPr>
                  <a:t>)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Committing the encrypted share back to the server, to be added for the requestee stash.</a:t>
                </a:r>
              </a:p>
              <a:p>
                <a:pPr marL="761970" lvl="1" indent="-380985">
                  <a:buAutoNum type="arabicPeriod"/>
                </a:pPr>
                <a:endParaRPr lang="en-US" sz="2000" dirty="0">
                  <a:ln w="0"/>
                </a:endParaRPr>
              </a:p>
              <a:p>
                <a:r>
                  <a:rPr lang="en-US" sz="2800" dirty="0">
                    <a:ln w="0"/>
                  </a:rPr>
                  <a:t> </a:t>
                </a:r>
                <a:r>
                  <a:rPr lang="en-US" sz="2800" b="1" dirty="0">
                    <a:ln w="0"/>
                  </a:rPr>
                  <a:t>Decrypting</a:t>
                </a:r>
                <a:r>
                  <a:rPr lang="en-US" sz="2800" dirty="0">
                    <a:ln w="0"/>
                  </a:rPr>
                  <a:t>: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Querying the server for all shares in own stash</a:t>
                </a:r>
              </a:p>
              <a:p>
                <a:pPr marL="761970" lvl="1" indent="-380985">
                  <a:buAutoNum type="arabicPeriod"/>
                </a:pPr>
                <a:r>
                  <a:rPr lang="en-US" sz="2000" dirty="0">
                    <a:ln w="0"/>
                  </a:rPr>
                  <a:t>If number of shares &gt;= </a:t>
                </a:r>
                <a:r>
                  <a:rPr lang="en-US" sz="2000" b="1" dirty="0">
                    <a:ln w="0"/>
                  </a:rPr>
                  <a:t>K</a:t>
                </a:r>
                <a:r>
                  <a:rPr lang="en-US" sz="2000" dirty="0">
                    <a:ln w="0"/>
                  </a:rPr>
                  <a:t>:</a:t>
                </a:r>
              </a:p>
              <a:p>
                <a:pPr marL="1142954" lvl="2" indent="-380985">
                  <a:buAutoNum type="arabicPeriod"/>
                </a:pPr>
                <a:r>
                  <a:rPr lang="en-US" sz="2000" dirty="0">
                    <a:ln w="0"/>
                  </a:rPr>
                  <a:t>Decrypt all shares using the private key</a:t>
                </a:r>
              </a:p>
              <a:p>
                <a:pPr marL="1142954" lvl="2" indent="-380985">
                  <a:buAutoNum type="arabicPeriod"/>
                </a:pPr>
                <a:r>
                  <a:rPr lang="en-US" sz="2000" dirty="0">
                    <a:ln w="0"/>
                  </a:rPr>
                  <a:t>Join all shares to get the asymmetric key</a:t>
                </a:r>
              </a:p>
              <a:p>
                <a:pPr marL="1142954" lvl="2" indent="-380985">
                  <a:buAutoNum type="arabicPeriod"/>
                </a:pPr>
                <a:r>
                  <a:rPr lang="en-US" sz="2000" dirty="0">
                    <a:ln w="0"/>
                  </a:rPr>
                  <a:t>Decrypt the encrypted input data with the asymmetric key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2148266" y="13527798"/>
                <a:ext cx="6630800" cy="23094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i="1" dirty="0"/>
                  <a:t>Terminology:</a:t>
                </a:r>
              </a:p>
              <a:p>
                <a:r>
                  <a:rPr lang="en-US" sz="2000" b="1" i="1" dirty="0"/>
                  <a:t>SSS: Shamir secret sharing</a:t>
                </a:r>
              </a:p>
              <a:p>
                <a:r>
                  <a:rPr lang="en-US" sz="2000" b="1" i="1" dirty="0"/>
                  <a:t>AES: Asymmetric block cipher algorithm</a:t>
                </a:r>
              </a:p>
              <a:p>
                <a:r>
                  <a:rPr lang="en-US" sz="2000" b="1" i="1" dirty="0"/>
                  <a:t>RSA: Public-Private symmetric cryptography algorithm</a:t>
                </a:r>
              </a:p>
              <a:p>
                <a:r>
                  <a:rPr lang="en-US" sz="2000" b="1" i="1" dirty="0"/>
                  <a:t>Share: SSS algorithm output</a:t>
                </a:r>
              </a:p>
              <a:p>
                <a:r>
                  <a:rPr lang="en-US" sz="2000" b="1" i="1" dirty="0"/>
                  <a:t>Stash: Data structure that holds current user shares</a:t>
                </a:r>
              </a:p>
              <a:p>
                <a:r>
                  <a:rPr lang="en-US" sz="2000" b="1" i="1" dirty="0"/>
                  <a:t>Threshold: Number of needed shares to reconstruct the SSS input</a:t>
                </a:r>
              </a:p>
              <a:p>
                <a:endParaRPr lang="en-US" sz="2000" b="1" i="1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254459" y="17040752"/>
            <a:ext cx="17490920" cy="7920000"/>
            <a:chOff x="254459" y="17040752"/>
            <a:chExt cx="17490920" cy="7920000"/>
          </a:xfrm>
        </p:grpSpPr>
        <p:grpSp>
          <p:nvGrpSpPr>
            <p:cNvPr id="38" name="Group 37"/>
            <p:cNvGrpSpPr/>
            <p:nvPr/>
          </p:nvGrpSpPr>
          <p:grpSpPr>
            <a:xfrm>
              <a:off x="254459" y="17040752"/>
              <a:ext cx="17490920" cy="7920000"/>
              <a:chOff x="254459" y="17040752"/>
              <a:chExt cx="17490920" cy="79200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54459" y="17040752"/>
                <a:ext cx="17490920" cy="792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2804603" y="17040752"/>
                <a:ext cx="4940776" cy="6463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1">
                <a:spAutoFit/>
              </a:bodyPr>
              <a:lstStyle/>
              <a:p>
                <a:pPr algn="r" rtl="1"/>
                <a:r>
                  <a:rPr lang="he-IL" sz="3600" dirty="0"/>
                  <a:t>יצירה ופענוח של טרנזקציה</a:t>
                </a:r>
              </a:p>
            </p:txBody>
          </p:sp>
        </p:grpSp>
        <p:pic>
          <p:nvPicPr>
            <p:cNvPr id="39" name="Content Placeholder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316" y="17810296"/>
              <a:ext cx="4248472" cy="6380911"/>
            </a:xfrm>
            <a:prstGeom prst="rect">
              <a:avLst/>
            </a:prstGeom>
          </p:spPr>
        </p:pic>
        <p:pic>
          <p:nvPicPr>
            <p:cNvPr id="40" name="Content Placeholder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645" y="17810296"/>
              <a:ext cx="4248472" cy="6380911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9362547" y="18847655"/>
              <a:ext cx="4257675" cy="5343552"/>
              <a:chOff x="9362971" y="18255172"/>
              <a:chExt cx="4257675" cy="5343552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2971" y="21565175"/>
                <a:ext cx="4253391" cy="2033549"/>
              </a:xfrm>
              <a:prstGeom prst="rect">
                <a:avLst/>
              </a:prstGeom>
            </p:spPr>
          </p:pic>
          <p:grpSp>
            <p:nvGrpSpPr>
              <p:cNvPr id="44" name="Group 43"/>
              <p:cNvGrpSpPr/>
              <p:nvPr/>
            </p:nvGrpSpPr>
            <p:grpSpPr>
              <a:xfrm>
                <a:off x="9362971" y="18255172"/>
                <a:ext cx="4257675" cy="3259230"/>
                <a:chOff x="9362971" y="18255172"/>
                <a:chExt cx="4257675" cy="3259230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9362971" y="18255172"/>
                  <a:ext cx="4257675" cy="2603603"/>
                  <a:chOff x="9362971" y="18255172"/>
                  <a:chExt cx="4257675" cy="2603603"/>
                </a:xfrm>
              </p:grpSpPr>
              <p:pic>
                <p:nvPicPr>
                  <p:cNvPr id="47" name="Picture 46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362971" y="18296550"/>
                    <a:ext cx="4257675" cy="2562225"/>
                  </a:xfrm>
                  <a:prstGeom prst="rect">
                    <a:avLst/>
                  </a:prstGeom>
                </p:spPr>
              </p:pic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9802768" y="18255172"/>
                    <a:ext cx="3759002" cy="2137729"/>
                    <a:chOff x="9802768" y="18255172"/>
                    <a:chExt cx="3759002" cy="2137729"/>
                  </a:xfrm>
                </p:grpSpPr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2788110" y="19208094"/>
                      <a:ext cx="773660" cy="72873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cxnSp>
                  <p:nvCxnSpPr>
                    <p:cNvPr id="50" name="Straight Arrow Connector 49"/>
                    <p:cNvCxnSpPr>
                      <a:stCxn id="52" idx="4"/>
                      <a:endCxn id="49" idx="0"/>
                    </p:cNvCxnSpPr>
                    <p:nvPr/>
                  </p:nvCxnSpPr>
                  <p:spPr>
                    <a:xfrm flipH="1">
                      <a:off x="13174940" y="18787506"/>
                      <a:ext cx="76200" cy="420588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/>
                    <p:cNvCxnSpPr>
                      <a:stCxn id="49" idx="3"/>
                    </p:cNvCxnSpPr>
                    <p:nvPr/>
                  </p:nvCxnSpPr>
                  <p:spPr>
                    <a:xfrm flipH="1">
                      <a:off x="9802768" y="19830110"/>
                      <a:ext cx="3098642" cy="562791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12940510" y="18255172"/>
                      <a:ext cx="621260" cy="532334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</p:grpSp>
            </p:grpSp>
            <p:sp>
              <p:nvSpPr>
                <p:cNvPr id="46" name="Down Arrow 45"/>
                <p:cNvSpPr/>
                <p:nvPr/>
              </p:nvSpPr>
              <p:spPr>
                <a:xfrm>
                  <a:off x="11092554" y="20887882"/>
                  <a:ext cx="519069" cy="62652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sp>
          <p:nvSpPr>
            <p:cNvPr id="42" name="TextBox 41"/>
            <p:cNvSpPr txBox="1"/>
            <p:nvPr/>
          </p:nvSpPr>
          <p:spPr>
            <a:xfrm>
              <a:off x="9362548" y="17816221"/>
              <a:ext cx="8350728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285750" indent="-285750" algn="r" rtl="1">
                <a:buFont typeface="Wingdings" panose="05000000000000000000" pitchFamily="2" charset="2"/>
                <a:buChar char="v"/>
              </a:pPr>
              <a:r>
                <a:rPr lang="he-IL" b="1" dirty="0"/>
                <a:t>ניצור טרנזקציה עם החברים לקבוצה, ונקבע את סף הפיענוח על 4</a:t>
              </a:r>
            </a:p>
            <a:p>
              <a:pPr marL="285750" indent="-285750" algn="r" rtl="1">
                <a:buFont typeface="Wingdings" panose="05000000000000000000" pitchFamily="2" charset="2"/>
                <a:buChar char="v"/>
              </a:pPr>
              <a:r>
                <a:rPr lang="he-IL" b="1" dirty="0"/>
                <a:t>נבקש ממשתתפי הקבוצה את חלקם כך שנוכל לפענח את ההודעה</a:t>
              </a:r>
            </a:p>
            <a:p>
              <a:pPr marL="285750" indent="-285750" algn="r" rtl="1">
                <a:buFont typeface="Wingdings" panose="05000000000000000000" pitchFamily="2" charset="2"/>
                <a:buChar char="v"/>
              </a:pPr>
              <a:r>
                <a:rPr lang="he-IL" b="1" dirty="0"/>
                <a:t>נפענח את ההודעה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00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854" y="0"/>
            <a:ext cx="7034809" cy="13649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64015" y="2055376"/>
            <a:ext cx="14872633" cy="5565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76199" tIns="38100" rIns="76199" bIns="38100">
            <a:spAutoFit/>
          </a:bodyPr>
          <a:lstStyle/>
          <a:p>
            <a:pPr algn="ctr"/>
            <a:r>
              <a:rPr lang="en-US" sz="6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BetweenUs</a:t>
            </a:r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he-IL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בֵּינֵינוּ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667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sharing between participants in a secure manner</a:t>
            </a: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מוגש על ידי:</a:t>
            </a: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לירן בן גידה </a:t>
            </a:r>
            <a:r>
              <a:rPr lang="he-IL" sz="2667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333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LiranBG@gmail.com</a:t>
            </a:r>
            <a:endParaRPr lang="he-IL" sz="2333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נדב </a:t>
            </a:r>
            <a:r>
              <a:rPr lang="he-IL" sz="30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לוצטו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2667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sz="2333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Nadav2051@gmail.com</a:t>
            </a:r>
            <a:endParaRPr lang="he-IL" sz="2333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בהנחיית:</a:t>
            </a: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ד"ר ירון </a:t>
            </a:r>
            <a:r>
              <a:rPr lang="he-IL" sz="30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וינסברג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Code: @ </a:t>
            </a: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https://github.com/liranbg/BetweenUs</a:t>
            </a: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</a:t>
            </a:r>
          </a:p>
        </p:txBody>
      </p:sp>
      <p:sp>
        <p:nvSpPr>
          <p:cNvPr id="13" name="Date Placeholder 11"/>
          <p:cNvSpPr txBox="1">
            <a:spLocks/>
          </p:cNvSpPr>
          <p:nvPr/>
        </p:nvSpPr>
        <p:spPr>
          <a:xfrm>
            <a:off x="6022871" y="163285"/>
            <a:ext cx="3779897" cy="1341665"/>
          </a:xfrm>
          <a:prstGeom prst="rect">
            <a:avLst/>
          </a:prstGeom>
        </p:spPr>
        <p:txBody>
          <a:bodyPr vert="horz" lIns="76199" tIns="38100" rIns="76199" bIns="38100" rtlCol="0" anchor="ctr"/>
          <a:lstStyle>
            <a:defPPr>
              <a:defRPr lang="en-US"/>
            </a:defPPr>
            <a:lvl1pPr marL="0" algn="l" defTabSz="457200" rtl="0" eaLnBrk="1" latinLnBrk="0" hangingPunct="1"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sz="3200" dirty="0">
                <a:solidFill>
                  <a:schemeClr val="tx1"/>
                </a:solidFill>
              </a:rPr>
              <a:t>סיון תשע"ו - </a:t>
            </a:r>
            <a:r>
              <a:rPr lang="en-US" sz="3200" dirty="0">
                <a:solidFill>
                  <a:schemeClr val="tx1"/>
                </a:solidFill>
              </a:rPr>
              <a:t>July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860" y="6909399"/>
            <a:ext cx="1065250" cy="10652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-824" y="8305800"/>
            <a:ext cx="18001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" y="457906"/>
            <a:ext cx="5166753" cy="980515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254871" y="8659381"/>
            <a:ext cx="17490920" cy="7920000"/>
            <a:chOff x="254871" y="8659381"/>
            <a:chExt cx="17490920" cy="7920000"/>
          </a:xfrm>
        </p:grpSpPr>
        <p:grpSp>
          <p:nvGrpSpPr>
            <p:cNvPr id="73" name="Group 72"/>
            <p:cNvGrpSpPr/>
            <p:nvPr/>
          </p:nvGrpSpPr>
          <p:grpSpPr>
            <a:xfrm>
              <a:off x="254871" y="8659381"/>
              <a:ext cx="17490920" cy="7920000"/>
              <a:chOff x="254871" y="8659381"/>
              <a:chExt cx="17490920" cy="7920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54871" y="8659381"/>
                <a:ext cx="17490920" cy="792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5867941" y="8659381"/>
                <a:ext cx="1877438" cy="6463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1">
                <a:spAutoFit/>
              </a:bodyPr>
              <a:lstStyle/>
              <a:p>
                <a:pPr algn="r" rtl="1"/>
                <a:r>
                  <a:rPr lang="he-IL" sz="3600" dirty="0"/>
                  <a:t>אלגוריתם</a:t>
                </a:r>
              </a:p>
            </p:txBody>
          </p:sp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373" y="9520426"/>
              <a:ext cx="15911551" cy="6835592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254459" y="17040752"/>
            <a:ext cx="17490920" cy="7920000"/>
            <a:chOff x="254459" y="17040752"/>
            <a:chExt cx="17490920" cy="7920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254459" y="17040752"/>
              <a:ext cx="17490920" cy="7920000"/>
              <a:chOff x="254459" y="17040752"/>
              <a:chExt cx="17490920" cy="79200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54459" y="17040752"/>
                <a:ext cx="17490920" cy="792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2804603" y="17040752"/>
                <a:ext cx="4940776" cy="6463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1">
                <a:spAutoFit/>
              </a:bodyPr>
              <a:lstStyle/>
              <a:p>
                <a:pPr algn="r" rtl="1"/>
                <a:r>
                  <a:rPr lang="he-IL" sz="3600" dirty="0"/>
                  <a:t>יצירה ופענוח של טרנזקציה</a:t>
                </a:r>
              </a:p>
            </p:txBody>
          </p:sp>
        </p:grpSp>
        <p:pic>
          <p:nvPicPr>
            <p:cNvPr id="76" name="Content Placeholder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316" y="17810296"/>
              <a:ext cx="4248472" cy="6380911"/>
            </a:xfrm>
            <a:prstGeom prst="rect">
              <a:avLst/>
            </a:prstGeom>
          </p:spPr>
        </p:pic>
        <p:pic>
          <p:nvPicPr>
            <p:cNvPr id="77" name="Content Placeholder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645" y="17810296"/>
              <a:ext cx="4248472" cy="6380911"/>
            </a:xfrm>
            <a:prstGeom prst="rect">
              <a:avLst/>
            </a:prstGeom>
          </p:spPr>
        </p:pic>
        <p:grpSp>
          <p:nvGrpSpPr>
            <p:cNvPr id="100" name="Group 99"/>
            <p:cNvGrpSpPr/>
            <p:nvPr/>
          </p:nvGrpSpPr>
          <p:grpSpPr>
            <a:xfrm>
              <a:off x="9362547" y="18847655"/>
              <a:ext cx="4257675" cy="5343552"/>
              <a:chOff x="9362971" y="18255172"/>
              <a:chExt cx="4257675" cy="5343552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62971" y="21565175"/>
                <a:ext cx="4253391" cy="2033549"/>
              </a:xfrm>
              <a:prstGeom prst="rect">
                <a:avLst/>
              </a:prstGeom>
            </p:spPr>
          </p:pic>
          <p:grpSp>
            <p:nvGrpSpPr>
              <p:cNvPr id="99" name="Group 98"/>
              <p:cNvGrpSpPr/>
              <p:nvPr/>
            </p:nvGrpSpPr>
            <p:grpSpPr>
              <a:xfrm>
                <a:off x="9362971" y="18255172"/>
                <a:ext cx="4257675" cy="3259230"/>
                <a:chOff x="9362971" y="18255172"/>
                <a:chExt cx="4257675" cy="3259230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9362971" y="18255172"/>
                  <a:ext cx="4257675" cy="2603603"/>
                  <a:chOff x="9362971" y="18255172"/>
                  <a:chExt cx="4257675" cy="2603603"/>
                </a:xfrm>
              </p:grpSpPr>
              <p:pic>
                <p:nvPicPr>
                  <p:cNvPr id="83" name="Picture 82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362971" y="18296550"/>
                    <a:ext cx="4257675" cy="2562225"/>
                  </a:xfrm>
                  <a:prstGeom prst="rect">
                    <a:avLst/>
                  </a:prstGeom>
                </p:spPr>
              </p:pic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9802768" y="18255172"/>
                    <a:ext cx="3759002" cy="2137729"/>
                    <a:chOff x="9802768" y="18255172"/>
                    <a:chExt cx="3759002" cy="2137729"/>
                  </a:xfrm>
                </p:grpSpPr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12788110" y="19208094"/>
                      <a:ext cx="773660" cy="72873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cxnSp>
                  <p:nvCxnSpPr>
                    <p:cNvPr id="88" name="Straight Arrow Connector 87"/>
                    <p:cNvCxnSpPr>
                      <a:stCxn id="93" idx="4"/>
                      <a:endCxn id="85" idx="0"/>
                    </p:cNvCxnSpPr>
                    <p:nvPr/>
                  </p:nvCxnSpPr>
                  <p:spPr>
                    <a:xfrm flipH="1">
                      <a:off x="13174940" y="18787506"/>
                      <a:ext cx="76200" cy="420588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/>
                    <p:cNvCxnSpPr>
                      <a:stCxn id="85" idx="3"/>
                    </p:cNvCxnSpPr>
                    <p:nvPr/>
                  </p:nvCxnSpPr>
                  <p:spPr>
                    <a:xfrm flipH="1">
                      <a:off x="9802768" y="19830110"/>
                      <a:ext cx="3098642" cy="562791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12940510" y="18255172"/>
                      <a:ext cx="621260" cy="532334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</p:grpSp>
            </p:grpSp>
            <p:sp>
              <p:nvSpPr>
                <p:cNvPr id="96" name="Down Arrow 95"/>
                <p:cNvSpPr/>
                <p:nvPr/>
              </p:nvSpPr>
              <p:spPr>
                <a:xfrm>
                  <a:off x="11092554" y="20887882"/>
                  <a:ext cx="519069" cy="62652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sp>
          <p:nvSpPr>
            <p:cNvPr id="103" name="TextBox 102"/>
            <p:cNvSpPr txBox="1"/>
            <p:nvPr/>
          </p:nvSpPr>
          <p:spPr>
            <a:xfrm>
              <a:off x="9362548" y="17816221"/>
              <a:ext cx="8350728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285750" indent="-285750" algn="r" rtl="1">
                <a:buFont typeface="Wingdings" panose="05000000000000000000" pitchFamily="2" charset="2"/>
                <a:buChar char="v"/>
              </a:pPr>
              <a:r>
                <a:rPr lang="he-IL" b="1" dirty="0"/>
                <a:t>ניצור טרנזקציה עם החברים לקבוצה, ונקבע את סף הפיענוח על 4</a:t>
              </a:r>
            </a:p>
            <a:p>
              <a:pPr marL="285750" indent="-285750" algn="r" rtl="1">
                <a:buFont typeface="Wingdings" panose="05000000000000000000" pitchFamily="2" charset="2"/>
                <a:buChar char="v"/>
              </a:pPr>
              <a:r>
                <a:rPr lang="he-IL" b="1" dirty="0"/>
                <a:t>נבקש ממשתתפי הקבוצה את חלקם כך שנוכל לפענח את ההודעה</a:t>
              </a:r>
            </a:p>
            <a:p>
              <a:pPr marL="285750" indent="-285750" algn="r" rtl="1">
                <a:buFont typeface="Wingdings" panose="05000000000000000000" pitchFamily="2" charset="2"/>
                <a:buChar char="v"/>
              </a:pPr>
              <a:r>
                <a:rPr lang="he-IL" b="1" dirty="0"/>
                <a:t>נפענח את ההודעה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90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649</Words>
  <Application>Microsoft Office PowerPoint</Application>
  <PresentationFormat>Custom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liran bg</dc:creator>
  <cp:lastModifiedBy>liran bg</cp:lastModifiedBy>
  <cp:revision>112</cp:revision>
  <dcterms:created xsi:type="dcterms:W3CDTF">2016-07-02T10:23:01Z</dcterms:created>
  <dcterms:modified xsi:type="dcterms:W3CDTF">2016-07-17T11:04:19Z</dcterms:modified>
</cp:coreProperties>
</file>