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7" r:id="rId4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1920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י"א/תמוז/תשע"ו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6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04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7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0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57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4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3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9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5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53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1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1800088" rtl="1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r" defTabSz="1800088" rtl="1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ranbg/Between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iranbg/BetweenU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liranbg/BetweenU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79471" y="8672300"/>
            <a:ext cx="12841720" cy="1205395"/>
          </a:xfrm>
          <a:prstGeom prst="rect">
            <a:avLst/>
          </a:prstGeom>
          <a:noFill/>
        </p:spPr>
        <p:txBody>
          <a:bodyPr wrap="none" lIns="76199" tIns="38100" rIns="76199" bIns="38100">
            <a:spAutoFit/>
          </a:bodyPr>
          <a:lstStyle/>
          <a:p>
            <a:pPr algn="ctr"/>
            <a:r>
              <a:rPr lang="en-US" sz="2667" b="1" dirty="0"/>
              <a:t>This project focuses on the privacy and security issues with Cloud Computing</a:t>
            </a:r>
          </a:p>
          <a:p>
            <a:pPr algn="ctr"/>
            <a:r>
              <a:rPr lang="en-US" sz="2333" b="1" i="1" dirty="0"/>
              <a:t>Social-sharing services store data in a plain and non-encrypted manner</a:t>
            </a:r>
          </a:p>
          <a:p>
            <a:pPr algn="ctr"/>
            <a:r>
              <a:rPr lang="en-US" sz="2333" b="1" i="1" dirty="0"/>
              <a:t>Malicious admins within the organizations have the ability to look at any data, violating users’ privacy</a:t>
            </a:r>
            <a:endParaRPr lang="en-US" sz="6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21974" y="11270132"/>
            <a:ext cx="14756715" cy="4423712"/>
            <a:chOff x="1070822" y="13524301"/>
            <a:chExt cx="17708244" cy="5308510"/>
          </a:xfrm>
        </p:grpSpPr>
        <p:sp>
          <p:nvSpPr>
            <p:cNvPr id="3" name="TextBox 2"/>
            <p:cNvSpPr txBox="1"/>
            <p:nvPr/>
          </p:nvSpPr>
          <p:spPr>
            <a:xfrm>
              <a:off x="1070822" y="13524301"/>
              <a:ext cx="8206718" cy="53085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Encryption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Assuming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participants, threshold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2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Generating new symmetric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AES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and encrypting the input data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Splitting the encrypted data into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shares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participants public keys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each share with a public key and assign it to a participant accordingly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Requesting the server to create a new transaction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Share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own share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 the encrypted share using own private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requestee public key</a:t>
              </a:r>
            </a:p>
            <a:p>
              <a:pPr marL="761970" lvl="1" indent="-380985">
                <a:buFontTx/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own share with the given public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the encrypted share back to the server, to be added for the requestee stash.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shares in own stash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number of shares &gt;=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all shares using the private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all shares to get the asymmetric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the encrypted input data with the asymmetric key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25337" y="13527798"/>
              <a:ext cx="5653729" cy="23261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333" b="1" i="1" dirty="0"/>
                <a:t>Terminology:</a:t>
              </a:r>
            </a:p>
            <a:p>
              <a:r>
                <a:rPr lang="en-US" sz="1333" b="1" i="1" dirty="0"/>
                <a:t>SSS: Shamir secret sharing</a:t>
              </a:r>
            </a:p>
            <a:p>
              <a:r>
                <a:rPr lang="en-US" sz="1333" b="1" i="1" dirty="0"/>
                <a:t>AES: Asymmetric block cipher algorithm</a:t>
              </a:r>
            </a:p>
            <a:p>
              <a:r>
                <a:rPr lang="en-US" sz="1333" b="1" i="1" dirty="0"/>
                <a:t>RSA: Public-Private symmetric cryptography algorithm</a:t>
              </a:r>
            </a:p>
            <a:p>
              <a:r>
                <a:rPr lang="en-US" sz="1333" b="1" i="1" dirty="0"/>
                <a:t>Share: SSS algorithm output</a:t>
              </a:r>
            </a:p>
            <a:p>
              <a:r>
                <a:rPr lang="en-US" sz="1333" b="1" i="1" dirty="0"/>
                <a:t>Stash: Data structure that holds current user shares</a:t>
              </a:r>
            </a:p>
            <a:p>
              <a:r>
                <a:rPr lang="en-US" sz="1333" b="1" i="1" dirty="0"/>
                <a:t>Threshold: Number of needed shares to reconstruct the SSS input</a:t>
              </a:r>
            </a:p>
            <a:p>
              <a:endParaRPr lang="en-US" sz="1333" b="1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9" y="17373600"/>
            <a:ext cx="17484065" cy="75111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0559" y="8308020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559" y="16801056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824" y="8305800"/>
            <a:ext cx="18001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254871" y="8659381"/>
            <a:ext cx="17490920" cy="7920000"/>
            <a:chOff x="254871" y="8659381"/>
            <a:chExt cx="17490920" cy="7920000"/>
          </a:xfrm>
        </p:grpSpPr>
        <p:sp>
          <p:nvSpPr>
            <p:cNvPr id="59" name="Rectangle 58"/>
            <p:cNvSpPr/>
            <p:nvPr/>
          </p:nvSpPr>
          <p:spPr>
            <a:xfrm>
              <a:off x="254871" y="8659381"/>
              <a:ext cx="17490920" cy="79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867941" y="8659381"/>
              <a:ext cx="1877438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r" rtl="1"/>
              <a:r>
                <a:rPr lang="he-IL" sz="3600" dirty="0"/>
                <a:t>אלגוריתם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04412" y="9659292"/>
              <a:ext cx="16791013" cy="6863417"/>
              <a:chOff x="1070822" y="13524301"/>
              <a:chExt cx="17708244" cy="553772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070822" y="13524301"/>
                <a:ext cx="10708808" cy="553772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800" b="1" dirty="0">
                    <a:ln w="0"/>
                  </a:rPr>
                  <a:t>Encryption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Assuming </a:t>
                </a:r>
                <a:r>
                  <a:rPr lang="en-US" sz="2000" b="1" dirty="0">
                    <a:ln w="0"/>
                  </a:rPr>
                  <a:t>N</a:t>
                </a:r>
                <a:r>
                  <a:rPr lang="en-US" sz="2000" dirty="0">
                    <a:ln w="0"/>
                  </a:rPr>
                  <a:t> participants, threshold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 while 2 &lt;=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 &lt;= </a:t>
                </a:r>
                <a:r>
                  <a:rPr lang="en-US" sz="2000" b="1" dirty="0">
                    <a:ln w="0"/>
                  </a:rPr>
                  <a:t>N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Generating new symmetric key (</a:t>
                </a:r>
                <a:r>
                  <a:rPr lang="en-US" sz="2000" i="1" dirty="0">
                    <a:ln w="0"/>
                  </a:rPr>
                  <a:t>AES</a:t>
                </a:r>
                <a:r>
                  <a:rPr lang="en-US" sz="2000" dirty="0">
                    <a:ln w="0"/>
                  </a:rPr>
                  <a:t>) and encrypting the input data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Splitting the encrypted data into </a:t>
                </a:r>
                <a:r>
                  <a:rPr lang="en-US" sz="2000" b="1" dirty="0">
                    <a:ln w="0"/>
                  </a:rPr>
                  <a:t>N</a:t>
                </a:r>
                <a:r>
                  <a:rPr lang="en-US" sz="2000" dirty="0">
                    <a:ln w="0"/>
                  </a:rPr>
                  <a:t> shares (</a:t>
                </a:r>
                <a:r>
                  <a:rPr lang="en-US" sz="2000" i="1" dirty="0">
                    <a:ln w="0"/>
                  </a:rPr>
                  <a:t>SSS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all participants public keys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Encrypting each share with a public key and assign it to a participant accordingly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Requesting the server to create a new transaction</a:t>
                </a:r>
              </a:p>
              <a:p>
                <a:pPr marL="761970" lvl="1" indent="-380985">
                  <a:buAutoNum type="arabicPeriod"/>
                </a:pPr>
                <a:endParaRPr lang="en-US" sz="2000" dirty="0">
                  <a:ln w="0"/>
                </a:endParaRPr>
              </a:p>
              <a:p>
                <a:r>
                  <a:rPr lang="en-US" sz="2800" b="1" dirty="0">
                    <a:ln w="0"/>
                  </a:rPr>
                  <a:t>Committing Share</a:t>
                </a:r>
                <a:r>
                  <a:rPr lang="en-US" sz="2800" dirty="0">
                    <a:ln w="0"/>
                  </a:rPr>
                  <a:t>: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own share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Decrypting the encrypted share using own private key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requestee public key</a:t>
                </a:r>
              </a:p>
              <a:p>
                <a:pPr marL="761970" lvl="1" indent="-380985">
                  <a:buFontTx/>
                  <a:buAutoNum type="arabicPeriod"/>
                </a:pPr>
                <a:r>
                  <a:rPr lang="en-US" sz="2000" dirty="0">
                    <a:ln w="0"/>
                  </a:rPr>
                  <a:t>Encrypting own share with the given public key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Committing the encrypted share back to the server, to be added for the requestee stash.</a:t>
                </a:r>
              </a:p>
              <a:p>
                <a:pPr marL="761970" lvl="1" indent="-380985">
                  <a:buAutoNum type="arabicPeriod"/>
                </a:pPr>
                <a:endParaRPr lang="en-US" sz="2000" dirty="0">
                  <a:ln w="0"/>
                </a:endParaRPr>
              </a:p>
              <a:p>
                <a:r>
                  <a:rPr lang="en-US" sz="2800" dirty="0">
                    <a:ln w="0"/>
                  </a:rPr>
                  <a:t> </a:t>
                </a:r>
                <a:r>
                  <a:rPr lang="en-US" sz="2800" b="1" dirty="0">
                    <a:ln w="0"/>
                  </a:rPr>
                  <a:t>Decrypting</a:t>
                </a:r>
                <a:r>
                  <a:rPr lang="en-US" sz="2800" dirty="0">
                    <a:ln w="0"/>
                  </a:rPr>
                  <a:t>: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all shares in own stash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If number of shares &gt;=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: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Decrypt all shares using the private key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Join all shares to get the asymmetric key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Decrypt the encrypted input data with the asymmetric key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2148266" y="13527798"/>
                <a:ext cx="6630800" cy="23094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i="1" dirty="0"/>
                  <a:t>Terminology:</a:t>
                </a:r>
              </a:p>
              <a:p>
                <a:r>
                  <a:rPr lang="en-US" sz="2000" b="1" i="1" dirty="0"/>
                  <a:t>SSS: Shamir secret sharing</a:t>
                </a:r>
              </a:p>
              <a:p>
                <a:r>
                  <a:rPr lang="en-US" sz="2000" b="1" i="1" dirty="0"/>
                  <a:t>AES: Asymmetric block cipher algorithm</a:t>
                </a:r>
              </a:p>
              <a:p>
                <a:r>
                  <a:rPr lang="en-US" sz="2000" b="1" i="1" dirty="0"/>
                  <a:t>RSA: Public-Private symmetric cryptography algorithm</a:t>
                </a:r>
              </a:p>
              <a:p>
                <a:r>
                  <a:rPr lang="en-US" sz="2000" b="1" i="1" dirty="0"/>
                  <a:t>Share: SSS algorithm output</a:t>
                </a:r>
              </a:p>
              <a:p>
                <a:r>
                  <a:rPr lang="en-US" sz="2000" b="1" i="1" dirty="0"/>
                  <a:t>Stash: Data structure that holds current user shares</a:t>
                </a:r>
              </a:p>
              <a:p>
                <a:r>
                  <a:rPr lang="en-US" sz="2000" b="1" i="1" dirty="0"/>
                  <a:t>Threshold: Number of needed shares to reconstruct the SSS input</a:t>
                </a:r>
              </a:p>
              <a:p>
                <a:endParaRPr lang="en-US" sz="2000" b="1" i="1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54459" y="17040752"/>
            <a:ext cx="17490920" cy="7920000"/>
            <a:chOff x="254459" y="17040752"/>
            <a:chExt cx="17490920" cy="7920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4459" y="17040752"/>
              <a:ext cx="17490920" cy="7920000"/>
              <a:chOff x="254459" y="17040752"/>
              <a:chExt cx="17490920" cy="792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54459" y="17040752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737824" y="17040752"/>
                <a:ext cx="3007555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יצירת טרנזקציה</a:t>
                </a:r>
              </a:p>
            </p:txBody>
          </p:sp>
        </p:grpSp>
        <p:pic>
          <p:nvPicPr>
            <p:cNvPr id="39" name="Content Placeholder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16" y="17810296"/>
              <a:ext cx="4248472" cy="6380911"/>
            </a:xfrm>
            <a:prstGeom prst="rect">
              <a:avLst/>
            </a:prstGeom>
          </p:spPr>
        </p:pic>
        <p:pic>
          <p:nvPicPr>
            <p:cNvPr id="40" name="Content Placeholder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645" y="17810296"/>
              <a:ext cx="4248472" cy="6380911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9362547" y="18847655"/>
              <a:ext cx="4257675" cy="5343552"/>
              <a:chOff x="9362971" y="18255172"/>
              <a:chExt cx="4257675" cy="53435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2971" y="21565175"/>
                <a:ext cx="4253391" cy="2033549"/>
              </a:xfrm>
              <a:prstGeom prst="rect">
                <a:avLst/>
              </a:prstGeom>
            </p:spPr>
          </p:pic>
          <p:grpSp>
            <p:nvGrpSpPr>
              <p:cNvPr id="44" name="Group 43"/>
              <p:cNvGrpSpPr/>
              <p:nvPr/>
            </p:nvGrpSpPr>
            <p:grpSpPr>
              <a:xfrm>
                <a:off x="9362971" y="18255172"/>
                <a:ext cx="4257675" cy="3259230"/>
                <a:chOff x="9362971" y="18255172"/>
                <a:chExt cx="4257675" cy="325923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9362971" y="18255172"/>
                  <a:ext cx="4257675" cy="2603603"/>
                  <a:chOff x="9362971" y="18255172"/>
                  <a:chExt cx="4257675" cy="2603603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62971" y="18296550"/>
                    <a:ext cx="4257675" cy="2562225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9802768" y="18255172"/>
                    <a:ext cx="3759002" cy="2137729"/>
                    <a:chOff x="9802768" y="18255172"/>
                    <a:chExt cx="3759002" cy="2137729"/>
                  </a:xfrm>
                </p:grpSpPr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2788110" y="19208094"/>
                      <a:ext cx="773660" cy="7287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cxnSp>
                  <p:nvCxnSpPr>
                    <p:cNvPr id="50" name="Straight Arrow Connector 49"/>
                    <p:cNvCxnSpPr>
                      <a:stCxn id="52" idx="4"/>
                      <a:endCxn id="49" idx="0"/>
                    </p:cNvCxnSpPr>
                    <p:nvPr/>
                  </p:nvCxnSpPr>
                  <p:spPr>
                    <a:xfrm flipH="1">
                      <a:off x="13174940" y="18787506"/>
                      <a:ext cx="76200" cy="420588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stCxn id="49" idx="3"/>
                    </p:cNvCxnSpPr>
                    <p:nvPr/>
                  </p:nvCxnSpPr>
                  <p:spPr>
                    <a:xfrm flipH="1">
                      <a:off x="9802768" y="19830110"/>
                      <a:ext cx="3098642" cy="56279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12940510" y="18255172"/>
                      <a:ext cx="621260" cy="53233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46" name="Down Arrow 45"/>
                <p:cNvSpPr/>
                <p:nvPr/>
              </p:nvSpPr>
              <p:spPr>
                <a:xfrm>
                  <a:off x="11092554" y="20887882"/>
                  <a:ext cx="519069" cy="6265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9362548" y="17816221"/>
              <a:ext cx="835072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ניצור טרנזקציה עם החברים לקבוצה, ונקבע את סף הפיענוח על 4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נבקש ממשתתפי הקבוצה את חלקם כך שנוכל לפענח את ההודעה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נפענח את ההודעה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0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824" y="8305800"/>
            <a:ext cx="18001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254871" y="8659381"/>
            <a:ext cx="17490920" cy="7920000"/>
            <a:chOff x="254871" y="8659381"/>
            <a:chExt cx="17490920" cy="7920000"/>
          </a:xfrm>
        </p:grpSpPr>
        <p:grpSp>
          <p:nvGrpSpPr>
            <p:cNvPr id="73" name="Group 72"/>
            <p:cNvGrpSpPr/>
            <p:nvPr/>
          </p:nvGrpSpPr>
          <p:grpSpPr>
            <a:xfrm>
              <a:off x="254871" y="8659381"/>
              <a:ext cx="17490920" cy="7920000"/>
              <a:chOff x="254871" y="8659381"/>
              <a:chExt cx="17490920" cy="7920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4871" y="8659381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867941" y="8659381"/>
                <a:ext cx="1877438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אלגוריתם</a:t>
                </a: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73" y="9520426"/>
              <a:ext cx="15911551" cy="6835592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54459" y="17040752"/>
            <a:ext cx="17490920" cy="7920000"/>
            <a:chOff x="254459" y="17040752"/>
            <a:chExt cx="17490920" cy="7920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254459" y="17040752"/>
              <a:ext cx="17490920" cy="7920000"/>
              <a:chOff x="254459" y="17040752"/>
              <a:chExt cx="17490920" cy="7920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54459" y="17040752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4737824" y="17040752"/>
                <a:ext cx="3007555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יצירת טרנזקציה</a:t>
                </a:r>
              </a:p>
            </p:txBody>
          </p:sp>
        </p:grpSp>
        <p:pic>
          <p:nvPicPr>
            <p:cNvPr id="76" name="Content Placeholder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16" y="17810296"/>
              <a:ext cx="4248472" cy="6380911"/>
            </a:xfrm>
            <a:prstGeom prst="rect">
              <a:avLst/>
            </a:prstGeom>
          </p:spPr>
        </p:pic>
        <p:pic>
          <p:nvPicPr>
            <p:cNvPr id="77" name="Content Placeholder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645" y="17810296"/>
              <a:ext cx="4248472" cy="6380911"/>
            </a:xfrm>
            <a:prstGeom prst="rect">
              <a:avLst/>
            </a:prstGeom>
          </p:spPr>
        </p:pic>
        <p:grpSp>
          <p:nvGrpSpPr>
            <p:cNvPr id="100" name="Group 99"/>
            <p:cNvGrpSpPr/>
            <p:nvPr/>
          </p:nvGrpSpPr>
          <p:grpSpPr>
            <a:xfrm>
              <a:off x="9362547" y="18847655"/>
              <a:ext cx="4257675" cy="5343552"/>
              <a:chOff x="9362971" y="18255172"/>
              <a:chExt cx="4257675" cy="534355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2971" y="21565175"/>
                <a:ext cx="4253391" cy="2033549"/>
              </a:xfrm>
              <a:prstGeom prst="rect">
                <a:avLst/>
              </a:prstGeom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9362971" y="18255172"/>
                <a:ext cx="4257675" cy="3259230"/>
                <a:chOff x="9362971" y="18255172"/>
                <a:chExt cx="4257675" cy="325923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9362971" y="18255172"/>
                  <a:ext cx="4257675" cy="2603603"/>
                  <a:chOff x="9362971" y="18255172"/>
                  <a:chExt cx="4257675" cy="2603603"/>
                </a:xfrm>
              </p:grpSpPr>
              <p:pic>
                <p:nvPicPr>
                  <p:cNvPr id="83" name="Picture 82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62971" y="18296550"/>
                    <a:ext cx="4257675" cy="2562225"/>
                  </a:xfrm>
                  <a:prstGeom prst="rect">
                    <a:avLst/>
                  </a:prstGeom>
                </p:spPr>
              </p:pic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9802768" y="18255172"/>
                    <a:ext cx="3759002" cy="2137729"/>
                    <a:chOff x="9802768" y="18255172"/>
                    <a:chExt cx="3759002" cy="2137729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788110" y="19208094"/>
                      <a:ext cx="773660" cy="7287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cxnSp>
                  <p:nvCxnSpPr>
                    <p:cNvPr id="88" name="Straight Arrow Connector 87"/>
                    <p:cNvCxnSpPr>
                      <a:stCxn id="93" idx="4"/>
                      <a:endCxn id="85" idx="0"/>
                    </p:cNvCxnSpPr>
                    <p:nvPr/>
                  </p:nvCxnSpPr>
                  <p:spPr>
                    <a:xfrm flipH="1">
                      <a:off x="13174940" y="18787506"/>
                      <a:ext cx="76200" cy="420588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>
                      <a:stCxn id="85" idx="3"/>
                    </p:cNvCxnSpPr>
                    <p:nvPr/>
                  </p:nvCxnSpPr>
                  <p:spPr>
                    <a:xfrm flipH="1">
                      <a:off x="9802768" y="19830110"/>
                      <a:ext cx="3098642" cy="56279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940510" y="18255172"/>
                      <a:ext cx="621260" cy="53233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96" name="Down Arrow 95"/>
                <p:cNvSpPr/>
                <p:nvPr/>
              </p:nvSpPr>
              <p:spPr>
                <a:xfrm>
                  <a:off x="11092554" y="20887882"/>
                  <a:ext cx="519069" cy="6265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103" name="TextBox 102"/>
            <p:cNvSpPr txBox="1"/>
            <p:nvPr/>
          </p:nvSpPr>
          <p:spPr>
            <a:xfrm>
              <a:off x="9362548" y="17816221"/>
              <a:ext cx="835072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ניצור טרנזקציה עם החברים לקבוצה, ונקבע את סף הפיענוח על 4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נבקש ממשתתפי הקבוצה את חלקם כך שנוכל לפענח את ההודעה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נפענח את ההודעה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0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645</Words>
  <Application>Microsoft Office PowerPoint</Application>
  <PresentationFormat>Custom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110</cp:revision>
  <dcterms:created xsi:type="dcterms:W3CDTF">2016-07-02T10:23:01Z</dcterms:created>
  <dcterms:modified xsi:type="dcterms:W3CDTF">2016-07-17T10:59:10Z</dcterms:modified>
</cp:coreProperties>
</file>