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6" r:id="rId2"/>
    <p:sldId id="257" r:id="rId3"/>
    <p:sldId id="258" r:id="rId4"/>
    <p:sldId id="259" r:id="rId5"/>
    <p:sldId id="264" r:id="rId6"/>
    <p:sldId id="266" r:id="rId7"/>
    <p:sldId id="285" r:id="rId8"/>
    <p:sldId id="289" r:id="rId9"/>
    <p:sldId id="284" r:id="rId10"/>
    <p:sldId id="287" r:id="rId11"/>
    <p:sldId id="276" r:id="rId12"/>
    <p:sldId id="263" r:id="rId13"/>
    <p:sldId id="265" r:id="rId14"/>
    <p:sldId id="277" r:id="rId15"/>
    <p:sldId id="267" r:id="rId16"/>
    <p:sldId id="275"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87739" autoAdjust="0"/>
  </p:normalViewPr>
  <p:slideViewPr>
    <p:cSldViewPr snapToGrid="0">
      <p:cViewPr varScale="1">
        <p:scale>
          <a:sx n="61" d="100"/>
          <a:sy n="61"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9681F3-74D4-4805-B086-322CAFF00098}" type="doc">
      <dgm:prSet loTypeId="urn:microsoft.com/office/officeart/2005/8/layout/hList7" loCatId="process" qsTypeId="urn:microsoft.com/office/officeart/2005/8/quickstyle/simple1" qsCatId="simple" csTypeId="urn:microsoft.com/office/officeart/2005/8/colors/accent5_1" csCatId="accent5" phldr="1"/>
      <dgm:spPr/>
    </dgm:pt>
    <dgm:pt modelId="{4FF4CA4F-ED82-41EA-BBF2-D81B713AA4C4}">
      <dgm:prSet phldrT="[טקסט]"/>
      <dgm:spPr/>
      <dgm:t>
        <a:bodyPr/>
        <a:lstStyle/>
        <a:p>
          <a:pPr rtl="1"/>
          <a:r>
            <a:rPr lang="en-GB" altLang="ko-KR" dirty="0">
              <a:solidFill>
                <a:schemeClr val="tx1">
                  <a:lumMod val="75000"/>
                  <a:lumOff val="25000"/>
                </a:schemeClr>
              </a:solidFill>
              <a:cs typeface="Arial" pitchFamily="34" charset="0"/>
            </a:rPr>
            <a:t>Used to develop our user interface</a:t>
          </a:r>
          <a:endParaRPr lang="he-IL" dirty="0"/>
        </a:p>
      </dgm:t>
    </dgm:pt>
    <dgm:pt modelId="{560398BA-CB1D-4360-8066-E1009AD0B403}" type="parTrans" cxnId="{8A12A35C-11F2-44CF-A745-A481A8664AA4}">
      <dgm:prSet/>
      <dgm:spPr/>
      <dgm:t>
        <a:bodyPr/>
        <a:lstStyle/>
        <a:p>
          <a:pPr rtl="1"/>
          <a:endParaRPr lang="he-IL"/>
        </a:p>
      </dgm:t>
    </dgm:pt>
    <dgm:pt modelId="{FBC0FDB1-11FF-4D7B-8C28-6CB2890880AA}" type="sibTrans" cxnId="{8A12A35C-11F2-44CF-A745-A481A8664AA4}">
      <dgm:prSet/>
      <dgm:spPr/>
      <dgm:t>
        <a:bodyPr/>
        <a:lstStyle/>
        <a:p>
          <a:pPr rtl="1"/>
          <a:endParaRPr lang="he-IL"/>
        </a:p>
      </dgm:t>
    </dgm:pt>
    <dgm:pt modelId="{297BF8BC-8ECE-47F5-94AA-B7AA694866EF}">
      <dgm:prSet phldrT="[טקסט]"/>
      <dgm:spPr/>
      <dgm:t>
        <a:bodyPr/>
        <a:lstStyle/>
        <a:p>
          <a:pPr algn="ctr" rtl="1"/>
          <a:endParaRPr lang="en-GB" altLang="ko-KR" dirty="0">
            <a:solidFill>
              <a:schemeClr val="tx1">
                <a:lumMod val="75000"/>
                <a:lumOff val="25000"/>
              </a:schemeClr>
            </a:solidFill>
            <a:cs typeface="Arial" pitchFamily="34" charset="0"/>
          </a:endParaRPr>
        </a:p>
        <a:p>
          <a:pPr algn="ctr" rtl="1"/>
          <a:r>
            <a:rPr lang="en-GB" altLang="ko-KR" dirty="0">
              <a:solidFill>
                <a:schemeClr val="tx1">
                  <a:lumMod val="75000"/>
                  <a:lumOff val="25000"/>
                </a:schemeClr>
              </a:solidFill>
              <a:cs typeface="Arial" pitchFamily="34" charset="0"/>
            </a:rPr>
            <a:t>Used to develop the </a:t>
          </a:r>
          <a:r>
            <a:rPr lang="en-US" altLang="ko-KR" dirty="0">
              <a:solidFill>
                <a:schemeClr val="tx1">
                  <a:lumMod val="75000"/>
                  <a:lumOff val="25000"/>
                </a:schemeClr>
              </a:solidFill>
              <a:cs typeface="Arial" pitchFamily="34" charset="0"/>
            </a:rPr>
            <a:t>backend infrastructure.</a:t>
          </a:r>
          <a:endParaRPr lang="he-IL" altLang="ko-KR" dirty="0">
            <a:solidFill>
              <a:schemeClr val="tx1">
                <a:lumMod val="75000"/>
                <a:lumOff val="25000"/>
              </a:schemeClr>
            </a:solidFill>
            <a:cs typeface="Arial" pitchFamily="34" charset="0"/>
          </a:endParaRPr>
        </a:p>
        <a:p>
          <a:pPr algn="ctr" rtl="1"/>
          <a:endParaRPr lang="he-IL" dirty="0"/>
        </a:p>
      </dgm:t>
    </dgm:pt>
    <dgm:pt modelId="{B7D36B61-AFCE-48AD-B868-CC295DBFDC56}" type="parTrans" cxnId="{E8061E12-08B5-4FD7-A071-65630AB65626}">
      <dgm:prSet/>
      <dgm:spPr/>
      <dgm:t>
        <a:bodyPr/>
        <a:lstStyle/>
        <a:p>
          <a:pPr rtl="1"/>
          <a:endParaRPr lang="he-IL"/>
        </a:p>
      </dgm:t>
    </dgm:pt>
    <dgm:pt modelId="{261D3810-0BBB-4D43-90A3-056C3A3D4A3E}" type="sibTrans" cxnId="{E8061E12-08B5-4FD7-A071-65630AB65626}">
      <dgm:prSet/>
      <dgm:spPr/>
      <dgm:t>
        <a:bodyPr/>
        <a:lstStyle/>
        <a:p>
          <a:pPr rtl="1"/>
          <a:endParaRPr lang="he-IL"/>
        </a:p>
      </dgm:t>
    </dgm:pt>
    <dgm:pt modelId="{5B3C4701-AF3F-4916-AF14-45E310E3ADF8}">
      <dgm:prSet phldrT="[טקסט]"/>
      <dgm:spPr/>
      <dgm:t>
        <a:bodyPr/>
        <a:lstStyle/>
        <a:p>
          <a:pPr rtl="1"/>
          <a:r>
            <a:rPr lang="en-GB" altLang="ko-KR" dirty="0">
              <a:solidFill>
                <a:schemeClr val="tx1">
                  <a:lumMod val="75000"/>
                  <a:lumOff val="25000"/>
                </a:schemeClr>
              </a:solidFill>
              <a:cs typeface="Arial" pitchFamily="34" charset="0"/>
            </a:rPr>
            <a:t>Used to manage all </a:t>
          </a:r>
          <a:r>
            <a:rPr lang="en-US" altLang="ko-KR" dirty="0">
              <a:solidFill>
                <a:schemeClr val="tx1">
                  <a:lumMod val="75000"/>
                  <a:lumOff val="25000"/>
                </a:schemeClr>
              </a:solidFill>
              <a:cs typeface="Arial" pitchFamily="34" charset="0"/>
            </a:rPr>
            <a:t>the data</a:t>
          </a:r>
          <a:r>
            <a:rPr lang="en-GB" altLang="ko-KR" dirty="0">
              <a:solidFill>
                <a:schemeClr val="tx1">
                  <a:lumMod val="75000"/>
                  <a:lumOff val="25000"/>
                </a:schemeClr>
              </a:solidFill>
              <a:cs typeface="Arial" pitchFamily="34" charset="0"/>
            </a:rPr>
            <a:t> of the system</a:t>
          </a:r>
          <a:endParaRPr lang="he-IL" dirty="0"/>
        </a:p>
      </dgm:t>
    </dgm:pt>
    <dgm:pt modelId="{096EAB67-1FA6-49D8-AD94-2844484B78E5}" type="parTrans" cxnId="{37B0B919-FAA0-4CAE-A7AC-BE62D4FC94D8}">
      <dgm:prSet/>
      <dgm:spPr/>
      <dgm:t>
        <a:bodyPr/>
        <a:lstStyle/>
        <a:p>
          <a:pPr rtl="1"/>
          <a:endParaRPr lang="he-IL"/>
        </a:p>
      </dgm:t>
    </dgm:pt>
    <dgm:pt modelId="{2DC8DB9B-6A52-4983-9F18-29C88AD9B405}" type="sibTrans" cxnId="{37B0B919-FAA0-4CAE-A7AC-BE62D4FC94D8}">
      <dgm:prSet/>
      <dgm:spPr/>
      <dgm:t>
        <a:bodyPr/>
        <a:lstStyle/>
        <a:p>
          <a:pPr rtl="1"/>
          <a:endParaRPr lang="he-IL"/>
        </a:p>
      </dgm:t>
    </dgm:pt>
    <dgm:pt modelId="{985C25F1-21CE-4941-BE87-DC864655AA8B}" type="pres">
      <dgm:prSet presAssocID="{AF9681F3-74D4-4805-B086-322CAFF00098}" presName="Name0" presStyleCnt="0">
        <dgm:presLayoutVars>
          <dgm:dir/>
          <dgm:resizeHandles val="exact"/>
        </dgm:presLayoutVars>
      </dgm:prSet>
      <dgm:spPr/>
    </dgm:pt>
    <dgm:pt modelId="{32AC8FCA-A19C-4E4C-88F2-318A019A634A}" type="pres">
      <dgm:prSet presAssocID="{AF9681F3-74D4-4805-B086-322CAFF00098}" presName="fgShape" presStyleLbl="fgShp" presStyleIdx="0" presStyleCnt="1" custAng="0" custLinFactY="43222" custLinFactNeighborX="-855" custLinFactNeighborY="100000"/>
      <dgm:spPr>
        <a:noFill/>
        <a:ln>
          <a:noFill/>
        </a:ln>
      </dgm:spPr>
    </dgm:pt>
    <dgm:pt modelId="{B9E02D9A-4F59-4F72-82B0-8F54FA94E3A1}" type="pres">
      <dgm:prSet presAssocID="{AF9681F3-74D4-4805-B086-322CAFF00098}" presName="linComp" presStyleCnt="0"/>
      <dgm:spPr/>
    </dgm:pt>
    <dgm:pt modelId="{C1BC659D-D62E-4708-B1AC-ACB2B255FCBE}" type="pres">
      <dgm:prSet presAssocID="{4FF4CA4F-ED82-41EA-BBF2-D81B713AA4C4}" presName="compNode" presStyleCnt="0"/>
      <dgm:spPr/>
    </dgm:pt>
    <dgm:pt modelId="{CA7F5181-6A8B-4527-A39D-E81BB12C6364}" type="pres">
      <dgm:prSet presAssocID="{4FF4CA4F-ED82-41EA-BBF2-D81B713AA4C4}" presName="bkgdShape" presStyleLbl="node1" presStyleIdx="0" presStyleCnt="3"/>
      <dgm:spPr/>
    </dgm:pt>
    <dgm:pt modelId="{335E67ED-B022-4AB6-A376-ACBAFCBDB9DB}" type="pres">
      <dgm:prSet presAssocID="{4FF4CA4F-ED82-41EA-BBF2-D81B713AA4C4}" presName="nodeTx" presStyleLbl="node1" presStyleIdx="0" presStyleCnt="3">
        <dgm:presLayoutVars>
          <dgm:bulletEnabled val="1"/>
        </dgm:presLayoutVars>
      </dgm:prSet>
      <dgm:spPr/>
    </dgm:pt>
    <dgm:pt modelId="{F04D119E-C34F-41FA-8DBD-C1A7B6C59322}" type="pres">
      <dgm:prSet presAssocID="{4FF4CA4F-ED82-41EA-BBF2-D81B713AA4C4}" presName="invisiNode" presStyleLbl="node1" presStyleIdx="0" presStyleCnt="3"/>
      <dgm:spPr/>
    </dgm:pt>
    <dgm:pt modelId="{AC827466-C660-485B-A792-5ACBDE60F841}" type="pres">
      <dgm:prSet presAssocID="{4FF4CA4F-ED82-41EA-BBF2-D81B713AA4C4}"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pt>
    <dgm:pt modelId="{B19DA26C-EDBB-4B04-B126-22B87642252C}" type="pres">
      <dgm:prSet presAssocID="{FBC0FDB1-11FF-4D7B-8C28-6CB2890880AA}" presName="sibTrans" presStyleLbl="sibTrans2D1" presStyleIdx="0" presStyleCnt="0"/>
      <dgm:spPr/>
    </dgm:pt>
    <dgm:pt modelId="{2B5E46AD-1925-4F94-8CC1-55D38FBBF9C9}" type="pres">
      <dgm:prSet presAssocID="{297BF8BC-8ECE-47F5-94AA-B7AA694866EF}" presName="compNode" presStyleCnt="0"/>
      <dgm:spPr/>
    </dgm:pt>
    <dgm:pt modelId="{A58D4B37-9E2E-488A-BBE1-E2F3A9E340C0}" type="pres">
      <dgm:prSet presAssocID="{297BF8BC-8ECE-47F5-94AA-B7AA694866EF}" presName="bkgdShape" presStyleLbl="node1" presStyleIdx="1" presStyleCnt="3"/>
      <dgm:spPr/>
    </dgm:pt>
    <dgm:pt modelId="{D88A49D7-58D3-448B-BA95-345F1AC0A67D}" type="pres">
      <dgm:prSet presAssocID="{297BF8BC-8ECE-47F5-94AA-B7AA694866EF}" presName="nodeTx" presStyleLbl="node1" presStyleIdx="1" presStyleCnt="3">
        <dgm:presLayoutVars>
          <dgm:bulletEnabled val="1"/>
        </dgm:presLayoutVars>
      </dgm:prSet>
      <dgm:spPr/>
    </dgm:pt>
    <dgm:pt modelId="{C65ABDA9-1A0F-4EB0-AD39-4C542D6F4E89}" type="pres">
      <dgm:prSet presAssocID="{297BF8BC-8ECE-47F5-94AA-B7AA694866EF}" presName="invisiNode" presStyleLbl="node1" presStyleIdx="1" presStyleCnt="3"/>
      <dgm:spPr/>
    </dgm:pt>
    <dgm:pt modelId="{A1FF6759-6C4F-4F73-976A-58AB1266677B}" type="pres">
      <dgm:prSet presAssocID="{297BF8BC-8ECE-47F5-94AA-B7AA694866EF}"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4C4CA12-2722-4506-AAFB-E5DE6D7FDA1B}" type="pres">
      <dgm:prSet presAssocID="{261D3810-0BBB-4D43-90A3-056C3A3D4A3E}" presName="sibTrans" presStyleLbl="sibTrans2D1" presStyleIdx="0" presStyleCnt="0"/>
      <dgm:spPr/>
    </dgm:pt>
    <dgm:pt modelId="{01E7D62E-8D9F-49F8-97B6-181D0B4B0C62}" type="pres">
      <dgm:prSet presAssocID="{5B3C4701-AF3F-4916-AF14-45E310E3ADF8}" presName="compNode" presStyleCnt="0"/>
      <dgm:spPr/>
    </dgm:pt>
    <dgm:pt modelId="{5D57AC38-1C57-414B-85BC-B1A9DDFC841C}" type="pres">
      <dgm:prSet presAssocID="{5B3C4701-AF3F-4916-AF14-45E310E3ADF8}" presName="bkgdShape" presStyleLbl="node1" presStyleIdx="2" presStyleCnt="3" custLinFactNeighborX="-548" custLinFactNeighborY="13085"/>
      <dgm:spPr/>
    </dgm:pt>
    <dgm:pt modelId="{CF6E5650-DA3C-43A0-9B1C-FCB56D9F1173}" type="pres">
      <dgm:prSet presAssocID="{5B3C4701-AF3F-4916-AF14-45E310E3ADF8}" presName="nodeTx" presStyleLbl="node1" presStyleIdx="2" presStyleCnt="3">
        <dgm:presLayoutVars>
          <dgm:bulletEnabled val="1"/>
        </dgm:presLayoutVars>
      </dgm:prSet>
      <dgm:spPr/>
    </dgm:pt>
    <dgm:pt modelId="{32F44A3B-72DC-45C8-B2C3-4D1BAB77D5EE}" type="pres">
      <dgm:prSet presAssocID="{5B3C4701-AF3F-4916-AF14-45E310E3ADF8}" presName="invisiNode" presStyleLbl="node1" presStyleIdx="2" presStyleCnt="3"/>
      <dgm:spPr/>
    </dgm:pt>
    <dgm:pt modelId="{2E597450-D82D-4AC4-B8B1-1655EFA8C0E1}" type="pres">
      <dgm:prSet presAssocID="{5B3C4701-AF3F-4916-AF14-45E310E3ADF8}"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Lst>
  <dgm:cxnLst>
    <dgm:cxn modelId="{E8061E12-08B5-4FD7-A071-65630AB65626}" srcId="{AF9681F3-74D4-4805-B086-322CAFF00098}" destId="{297BF8BC-8ECE-47F5-94AA-B7AA694866EF}" srcOrd="1" destOrd="0" parTransId="{B7D36B61-AFCE-48AD-B868-CC295DBFDC56}" sibTransId="{261D3810-0BBB-4D43-90A3-056C3A3D4A3E}"/>
    <dgm:cxn modelId="{37B0B919-FAA0-4CAE-A7AC-BE62D4FC94D8}" srcId="{AF9681F3-74D4-4805-B086-322CAFF00098}" destId="{5B3C4701-AF3F-4916-AF14-45E310E3ADF8}" srcOrd="2" destOrd="0" parTransId="{096EAB67-1FA6-49D8-AD94-2844484B78E5}" sibTransId="{2DC8DB9B-6A52-4983-9F18-29C88AD9B405}"/>
    <dgm:cxn modelId="{AA3F7230-0F3F-490F-8055-2806FCCC5DCA}" type="presOf" srcId="{297BF8BC-8ECE-47F5-94AA-B7AA694866EF}" destId="{A58D4B37-9E2E-488A-BBE1-E2F3A9E340C0}" srcOrd="0" destOrd="0" presId="urn:microsoft.com/office/officeart/2005/8/layout/hList7"/>
    <dgm:cxn modelId="{8A12A35C-11F2-44CF-A745-A481A8664AA4}" srcId="{AF9681F3-74D4-4805-B086-322CAFF00098}" destId="{4FF4CA4F-ED82-41EA-BBF2-D81B713AA4C4}" srcOrd="0" destOrd="0" parTransId="{560398BA-CB1D-4360-8066-E1009AD0B403}" sibTransId="{FBC0FDB1-11FF-4D7B-8C28-6CB2890880AA}"/>
    <dgm:cxn modelId="{C4B43D72-82CD-4B7E-9D84-E8173C11F335}" type="presOf" srcId="{4FF4CA4F-ED82-41EA-BBF2-D81B713AA4C4}" destId="{CA7F5181-6A8B-4527-A39D-E81BB12C6364}" srcOrd="0" destOrd="0" presId="urn:microsoft.com/office/officeart/2005/8/layout/hList7"/>
    <dgm:cxn modelId="{5D32F77C-41D7-4E51-B7D8-E437184B7AAB}" type="presOf" srcId="{4FF4CA4F-ED82-41EA-BBF2-D81B713AA4C4}" destId="{335E67ED-B022-4AB6-A376-ACBAFCBDB9DB}" srcOrd="1" destOrd="0" presId="urn:microsoft.com/office/officeart/2005/8/layout/hList7"/>
    <dgm:cxn modelId="{12980681-A309-49E8-BE08-22F5171BDEAA}" type="presOf" srcId="{261D3810-0BBB-4D43-90A3-056C3A3D4A3E}" destId="{14C4CA12-2722-4506-AAFB-E5DE6D7FDA1B}" srcOrd="0" destOrd="0" presId="urn:microsoft.com/office/officeart/2005/8/layout/hList7"/>
    <dgm:cxn modelId="{01757FA8-1D30-4B65-BB00-B9C40F1B3A8D}" type="presOf" srcId="{5B3C4701-AF3F-4916-AF14-45E310E3ADF8}" destId="{5D57AC38-1C57-414B-85BC-B1A9DDFC841C}" srcOrd="0" destOrd="0" presId="urn:microsoft.com/office/officeart/2005/8/layout/hList7"/>
    <dgm:cxn modelId="{9BD8E0C9-8F5F-488D-A4D6-F235CF39D6F4}" type="presOf" srcId="{FBC0FDB1-11FF-4D7B-8C28-6CB2890880AA}" destId="{B19DA26C-EDBB-4B04-B126-22B87642252C}" srcOrd="0" destOrd="0" presId="urn:microsoft.com/office/officeart/2005/8/layout/hList7"/>
    <dgm:cxn modelId="{7776D7CD-84F2-4E6C-A37E-6E179176E29D}" type="presOf" srcId="{297BF8BC-8ECE-47F5-94AA-B7AA694866EF}" destId="{D88A49D7-58D3-448B-BA95-345F1AC0A67D}" srcOrd="1" destOrd="0" presId="urn:microsoft.com/office/officeart/2005/8/layout/hList7"/>
    <dgm:cxn modelId="{5F7E7DE7-DB9E-4CE8-952D-F78A42F529F7}" type="presOf" srcId="{5B3C4701-AF3F-4916-AF14-45E310E3ADF8}" destId="{CF6E5650-DA3C-43A0-9B1C-FCB56D9F1173}" srcOrd="1" destOrd="0" presId="urn:microsoft.com/office/officeart/2005/8/layout/hList7"/>
    <dgm:cxn modelId="{144EBEEB-35D8-4239-900C-DE4BC1E069A2}" type="presOf" srcId="{AF9681F3-74D4-4805-B086-322CAFF00098}" destId="{985C25F1-21CE-4941-BE87-DC864655AA8B}" srcOrd="0" destOrd="0" presId="urn:microsoft.com/office/officeart/2005/8/layout/hList7"/>
    <dgm:cxn modelId="{5C4929E5-3D2C-4C6F-802E-E8C57E3BC339}" type="presParOf" srcId="{985C25F1-21CE-4941-BE87-DC864655AA8B}" destId="{32AC8FCA-A19C-4E4C-88F2-318A019A634A}" srcOrd="0" destOrd="0" presId="urn:microsoft.com/office/officeart/2005/8/layout/hList7"/>
    <dgm:cxn modelId="{C9E5BC04-FD4D-45FE-AEF4-215FCEB1AE13}" type="presParOf" srcId="{985C25F1-21CE-4941-BE87-DC864655AA8B}" destId="{B9E02D9A-4F59-4F72-82B0-8F54FA94E3A1}" srcOrd="1" destOrd="0" presId="urn:microsoft.com/office/officeart/2005/8/layout/hList7"/>
    <dgm:cxn modelId="{D6003651-01F2-4F5F-AB4F-8A869B978A20}" type="presParOf" srcId="{B9E02D9A-4F59-4F72-82B0-8F54FA94E3A1}" destId="{C1BC659D-D62E-4708-B1AC-ACB2B255FCBE}" srcOrd="0" destOrd="0" presId="urn:microsoft.com/office/officeart/2005/8/layout/hList7"/>
    <dgm:cxn modelId="{22728940-AEDB-432E-87EA-DD764815FE3B}" type="presParOf" srcId="{C1BC659D-D62E-4708-B1AC-ACB2B255FCBE}" destId="{CA7F5181-6A8B-4527-A39D-E81BB12C6364}" srcOrd="0" destOrd="0" presId="urn:microsoft.com/office/officeart/2005/8/layout/hList7"/>
    <dgm:cxn modelId="{F0BA97E3-AB4F-4B5A-AD09-4C5B4C9260D0}" type="presParOf" srcId="{C1BC659D-D62E-4708-B1AC-ACB2B255FCBE}" destId="{335E67ED-B022-4AB6-A376-ACBAFCBDB9DB}" srcOrd="1" destOrd="0" presId="urn:microsoft.com/office/officeart/2005/8/layout/hList7"/>
    <dgm:cxn modelId="{3182D07F-A355-4D13-B5D6-D779FDF3305D}" type="presParOf" srcId="{C1BC659D-D62E-4708-B1AC-ACB2B255FCBE}" destId="{F04D119E-C34F-41FA-8DBD-C1A7B6C59322}" srcOrd="2" destOrd="0" presId="urn:microsoft.com/office/officeart/2005/8/layout/hList7"/>
    <dgm:cxn modelId="{043CD48D-AEB4-4BB7-AB33-A2D64DB2CF7E}" type="presParOf" srcId="{C1BC659D-D62E-4708-B1AC-ACB2B255FCBE}" destId="{AC827466-C660-485B-A792-5ACBDE60F841}" srcOrd="3" destOrd="0" presId="urn:microsoft.com/office/officeart/2005/8/layout/hList7"/>
    <dgm:cxn modelId="{BEA3EB39-CDF3-45B8-B87C-BB28EB19C91C}" type="presParOf" srcId="{B9E02D9A-4F59-4F72-82B0-8F54FA94E3A1}" destId="{B19DA26C-EDBB-4B04-B126-22B87642252C}" srcOrd="1" destOrd="0" presId="urn:microsoft.com/office/officeart/2005/8/layout/hList7"/>
    <dgm:cxn modelId="{1F89A0E9-667B-48C2-8896-09A7B93203E4}" type="presParOf" srcId="{B9E02D9A-4F59-4F72-82B0-8F54FA94E3A1}" destId="{2B5E46AD-1925-4F94-8CC1-55D38FBBF9C9}" srcOrd="2" destOrd="0" presId="urn:microsoft.com/office/officeart/2005/8/layout/hList7"/>
    <dgm:cxn modelId="{BE73B79A-BB02-4DC0-ADF4-CAC36BDECF14}" type="presParOf" srcId="{2B5E46AD-1925-4F94-8CC1-55D38FBBF9C9}" destId="{A58D4B37-9E2E-488A-BBE1-E2F3A9E340C0}" srcOrd="0" destOrd="0" presId="urn:microsoft.com/office/officeart/2005/8/layout/hList7"/>
    <dgm:cxn modelId="{A1FAD14F-6B5A-4CC6-A88C-D94B035120B1}" type="presParOf" srcId="{2B5E46AD-1925-4F94-8CC1-55D38FBBF9C9}" destId="{D88A49D7-58D3-448B-BA95-345F1AC0A67D}" srcOrd="1" destOrd="0" presId="urn:microsoft.com/office/officeart/2005/8/layout/hList7"/>
    <dgm:cxn modelId="{20EE6D62-648B-4B85-94C8-C6391A2B233A}" type="presParOf" srcId="{2B5E46AD-1925-4F94-8CC1-55D38FBBF9C9}" destId="{C65ABDA9-1A0F-4EB0-AD39-4C542D6F4E89}" srcOrd="2" destOrd="0" presId="urn:microsoft.com/office/officeart/2005/8/layout/hList7"/>
    <dgm:cxn modelId="{928A2468-D3D1-4C0E-80C2-E6D6E87292DD}" type="presParOf" srcId="{2B5E46AD-1925-4F94-8CC1-55D38FBBF9C9}" destId="{A1FF6759-6C4F-4F73-976A-58AB1266677B}" srcOrd="3" destOrd="0" presId="urn:microsoft.com/office/officeart/2005/8/layout/hList7"/>
    <dgm:cxn modelId="{807C9B12-9B20-4819-A315-1AF50A672650}" type="presParOf" srcId="{B9E02D9A-4F59-4F72-82B0-8F54FA94E3A1}" destId="{14C4CA12-2722-4506-AAFB-E5DE6D7FDA1B}" srcOrd="3" destOrd="0" presId="urn:microsoft.com/office/officeart/2005/8/layout/hList7"/>
    <dgm:cxn modelId="{BF2C6E07-7B07-463C-A9FA-FA32E303538E}" type="presParOf" srcId="{B9E02D9A-4F59-4F72-82B0-8F54FA94E3A1}" destId="{01E7D62E-8D9F-49F8-97B6-181D0B4B0C62}" srcOrd="4" destOrd="0" presId="urn:microsoft.com/office/officeart/2005/8/layout/hList7"/>
    <dgm:cxn modelId="{BA0FBA4E-8F18-4E24-B14E-AAEED23F0012}" type="presParOf" srcId="{01E7D62E-8D9F-49F8-97B6-181D0B4B0C62}" destId="{5D57AC38-1C57-414B-85BC-B1A9DDFC841C}" srcOrd="0" destOrd="0" presId="urn:microsoft.com/office/officeart/2005/8/layout/hList7"/>
    <dgm:cxn modelId="{DE3501B1-9484-4E66-AC3A-04D1E4A6274A}" type="presParOf" srcId="{01E7D62E-8D9F-49F8-97B6-181D0B4B0C62}" destId="{CF6E5650-DA3C-43A0-9B1C-FCB56D9F1173}" srcOrd="1" destOrd="0" presId="urn:microsoft.com/office/officeart/2005/8/layout/hList7"/>
    <dgm:cxn modelId="{03F3F4B5-D190-40C7-BB86-FCC8BB1EDB33}" type="presParOf" srcId="{01E7D62E-8D9F-49F8-97B6-181D0B4B0C62}" destId="{32F44A3B-72DC-45C8-B2C3-4D1BAB77D5EE}" srcOrd="2" destOrd="0" presId="urn:microsoft.com/office/officeart/2005/8/layout/hList7"/>
    <dgm:cxn modelId="{9416B112-EFD7-446B-B93A-832B26199844}" type="presParOf" srcId="{01E7D62E-8D9F-49F8-97B6-181D0B4B0C62}" destId="{2E597450-D82D-4AC4-B8B1-1655EFA8C0E1}"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F5181-6A8B-4527-A39D-E81BB12C6364}">
      <dsp:nvSpPr>
        <dsp:cNvPr id="0" name=""/>
        <dsp:cNvSpPr/>
      </dsp:nvSpPr>
      <dsp:spPr>
        <a:xfrm>
          <a:off x="1695" y="0"/>
          <a:ext cx="2638499" cy="425634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1">
            <a:lnSpc>
              <a:spcPct val="90000"/>
            </a:lnSpc>
            <a:spcBef>
              <a:spcPct val="0"/>
            </a:spcBef>
            <a:spcAft>
              <a:spcPct val="35000"/>
            </a:spcAft>
            <a:buNone/>
          </a:pPr>
          <a:r>
            <a:rPr lang="en-GB" altLang="ko-KR" sz="2000" kern="1200" dirty="0">
              <a:solidFill>
                <a:schemeClr val="tx1">
                  <a:lumMod val="75000"/>
                  <a:lumOff val="25000"/>
                </a:schemeClr>
              </a:solidFill>
              <a:cs typeface="Arial" pitchFamily="34" charset="0"/>
            </a:rPr>
            <a:t>Used to develop our user interface</a:t>
          </a:r>
          <a:endParaRPr lang="he-IL" sz="2000" kern="1200" dirty="0"/>
        </a:p>
      </dsp:txBody>
      <dsp:txXfrm>
        <a:off x="1695" y="1702538"/>
        <a:ext cx="2638499" cy="1702538"/>
      </dsp:txXfrm>
    </dsp:sp>
    <dsp:sp modelId="{AC827466-C660-485B-A792-5ACBDE60F841}">
      <dsp:nvSpPr>
        <dsp:cNvPr id="0" name=""/>
        <dsp:cNvSpPr/>
      </dsp:nvSpPr>
      <dsp:spPr>
        <a:xfrm>
          <a:off x="612264" y="255380"/>
          <a:ext cx="1417362" cy="141736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8D4B37-9E2E-488A-BBE1-E2F3A9E340C0}">
      <dsp:nvSpPr>
        <dsp:cNvPr id="0" name=""/>
        <dsp:cNvSpPr/>
      </dsp:nvSpPr>
      <dsp:spPr>
        <a:xfrm>
          <a:off x="2719350" y="0"/>
          <a:ext cx="2638499" cy="425634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1">
            <a:lnSpc>
              <a:spcPct val="90000"/>
            </a:lnSpc>
            <a:spcBef>
              <a:spcPct val="0"/>
            </a:spcBef>
            <a:spcAft>
              <a:spcPct val="35000"/>
            </a:spcAft>
            <a:buNone/>
          </a:pPr>
          <a:endParaRPr lang="en-GB" altLang="ko-KR" sz="2000" kern="1200" dirty="0">
            <a:solidFill>
              <a:schemeClr val="tx1">
                <a:lumMod val="75000"/>
                <a:lumOff val="25000"/>
              </a:schemeClr>
            </a:solidFill>
            <a:cs typeface="Arial" pitchFamily="34" charset="0"/>
          </a:endParaRPr>
        </a:p>
        <a:p>
          <a:pPr marL="0" lvl="0" indent="0" algn="ctr" defTabSz="889000" rtl="1">
            <a:lnSpc>
              <a:spcPct val="90000"/>
            </a:lnSpc>
            <a:spcBef>
              <a:spcPct val="0"/>
            </a:spcBef>
            <a:spcAft>
              <a:spcPct val="35000"/>
            </a:spcAft>
            <a:buNone/>
          </a:pPr>
          <a:r>
            <a:rPr lang="en-GB" altLang="ko-KR" sz="2000" kern="1200" dirty="0">
              <a:solidFill>
                <a:schemeClr val="tx1">
                  <a:lumMod val="75000"/>
                  <a:lumOff val="25000"/>
                </a:schemeClr>
              </a:solidFill>
              <a:cs typeface="Arial" pitchFamily="34" charset="0"/>
            </a:rPr>
            <a:t>Used to develop the </a:t>
          </a:r>
          <a:r>
            <a:rPr lang="en-US" altLang="ko-KR" sz="2000" kern="1200" dirty="0">
              <a:solidFill>
                <a:schemeClr val="tx1">
                  <a:lumMod val="75000"/>
                  <a:lumOff val="25000"/>
                </a:schemeClr>
              </a:solidFill>
              <a:cs typeface="Arial" pitchFamily="34" charset="0"/>
            </a:rPr>
            <a:t>backend infrastructure.</a:t>
          </a:r>
          <a:endParaRPr lang="he-IL" altLang="ko-KR" sz="2000" kern="1200" dirty="0">
            <a:solidFill>
              <a:schemeClr val="tx1">
                <a:lumMod val="75000"/>
                <a:lumOff val="25000"/>
              </a:schemeClr>
            </a:solidFill>
            <a:cs typeface="Arial" pitchFamily="34" charset="0"/>
          </a:endParaRPr>
        </a:p>
        <a:p>
          <a:pPr marL="0" lvl="0" indent="0" algn="ctr" defTabSz="889000" rtl="1">
            <a:lnSpc>
              <a:spcPct val="90000"/>
            </a:lnSpc>
            <a:spcBef>
              <a:spcPct val="0"/>
            </a:spcBef>
            <a:spcAft>
              <a:spcPct val="35000"/>
            </a:spcAft>
            <a:buNone/>
          </a:pPr>
          <a:endParaRPr lang="he-IL" sz="2000" kern="1200" dirty="0"/>
        </a:p>
      </dsp:txBody>
      <dsp:txXfrm>
        <a:off x="2719350" y="1702538"/>
        <a:ext cx="2638499" cy="1702538"/>
      </dsp:txXfrm>
    </dsp:sp>
    <dsp:sp modelId="{A1FF6759-6C4F-4F73-976A-58AB1266677B}">
      <dsp:nvSpPr>
        <dsp:cNvPr id="0" name=""/>
        <dsp:cNvSpPr/>
      </dsp:nvSpPr>
      <dsp:spPr>
        <a:xfrm>
          <a:off x="3329918" y="255380"/>
          <a:ext cx="1417362" cy="141736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7AC38-1C57-414B-85BC-B1A9DDFC841C}">
      <dsp:nvSpPr>
        <dsp:cNvPr id="0" name=""/>
        <dsp:cNvSpPr/>
      </dsp:nvSpPr>
      <dsp:spPr>
        <a:xfrm>
          <a:off x="5422545" y="0"/>
          <a:ext cx="2638499" cy="425634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1">
            <a:lnSpc>
              <a:spcPct val="90000"/>
            </a:lnSpc>
            <a:spcBef>
              <a:spcPct val="0"/>
            </a:spcBef>
            <a:spcAft>
              <a:spcPct val="35000"/>
            </a:spcAft>
            <a:buNone/>
          </a:pPr>
          <a:r>
            <a:rPr lang="en-GB" altLang="ko-KR" sz="2000" kern="1200" dirty="0">
              <a:solidFill>
                <a:schemeClr val="tx1">
                  <a:lumMod val="75000"/>
                  <a:lumOff val="25000"/>
                </a:schemeClr>
              </a:solidFill>
              <a:cs typeface="Arial" pitchFamily="34" charset="0"/>
            </a:rPr>
            <a:t>Used to manage all </a:t>
          </a:r>
          <a:r>
            <a:rPr lang="en-US" altLang="ko-KR" sz="2000" kern="1200" dirty="0">
              <a:solidFill>
                <a:schemeClr val="tx1">
                  <a:lumMod val="75000"/>
                  <a:lumOff val="25000"/>
                </a:schemeClr>
              </a:solidFill>
              <a:cs typeface="Arial" pitchFamily="34" charset="0"/>
            </a:rPr>
            <a:t>the data</a:t>
          </a:r>
          <a:r>
            <a:rPr lang="en-GB" altLang="ko-KR" sz="2000" kern="1200" dirty="0">
              <a:solidFill>
                <a:schemeClr val="tx1">
                  <a:lumMod val="75000"/>
                  <a:lumOff val="25000"/>
                </a:schemeClr>
              </a:solidFill>
              <a:cs typeface="Arial" pitchFamily="34" charset="0"/>
            </a:rPr>
            <a:t> of the system</a:t>
          </a:r>
          <a:endParaRPr lang="he-IL" sz="2000" kern="1200" dirty="0"/>
        </a:p>
      </dsp:txBody>
      <dsp:txXfrm>
        <a:off x="5422545" y="1702538"/>
        <a:ext cx="2638499" cy="1702538"/>
      </dsp:txXfrm>
    </dsp:sp>
    <dsp:sp modelId="{2E597450-D82D-4AC4-B8B1-1655EFA8C0E1}">
      <dsp:nvSpPr>
        <dsp:cNvPr id="0" name=""/>
        <dsp:cNvSpPr/>
      </dsp:nvSpPr>
      <dsp:spPr>
        <a:xfrm>
          <a:off x="6047572" y="255380"/>
          <a:ext cx="1417362" cy="141736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AC8FCA-A19C-4E4C-88F2-318A019A634A}">
      <dsp:nvSpPr>
        <dsp:cNvPr id="0" name=""/>
        <dsp:cNvSpPr/>
      </dsp:nvSpPr>
      <dsp:spPr>
        <a:xfrm>
          <a:off x="259552" y="3617893"/>
          <a:ext cx="7431024" cy="638451"/>
        </a:xfrm>
        <a:prstGeom prst="leftRight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65AC28A-A7A4-44AD-844D-8A6DE62350D2}" type="datetimeFigureOut">
              <a:rPr lang="he-IL" smtClean="0"/>
              <a:t>ט"ו/אדר/תשפ"ג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BB5D1AC-FFE2-4207-8636-EE041C0938BD}" type="slidenum">
              <a:rPr lang="he-IL" smtClean="0"/>
              <a:t>‹#›</a:t>
            </a:fld>
            <a:endParaRPr lang="he-IL"/>
          </a:p>
        </p:txBody>
      </p:sp>
    </p:spTree>
    <p:extLst>
      <p:ext uri="{BB962C8B-B14F-4D97-AF65-F5344CB8AC3E}">
        <p14:creationId xmlns:p14="http://schemas.microsoft.com/office/powerpoint/2010/main" val="133033420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algn="l">
              <a:lnSpc>
                <a:spcPct val="115000"/>
              </a:lnSpc>
            </a:pPr>
            <a:r>
              <a:rPr lang="en-US" dirty="0"/>
              <a:t>1-</a:t>
            </a:r>
            <a:r>
              <a:rPr lang="en-US" sz="1800" dirty="0">
                <a:effectLst/>
                <a:latin typeface="Calibri" panose="020F0502020204030204" pitchFamily="34" charset="0"/>
                <a:ea typeface="Arial" panose="020B0604020202020204" pitchFamily="34" charset="0"/>
              </a:rPr>
              <a:t>When students do not find interest in the study material, they may be in a state of significant lack of knowledge. These days we are all distracted.</a:t>
            </a:r>
          </a:p>
          <a:p>
            <a:pPr marL="685800" algn="l">
              <a:lnSpc>
                <a:spcPct val="115000"/>
              </a:lnSpc>
            </a:pPr>
            <a:r>
              <a:rPr lang="en-US" sz="1800" dirty="0">
                <a:effectLst/>
                <a:latin typeface="Calibri" panose="020F0502020204030204" pitchFamily="34" charset="0"/>
                <a:ea typeface="Arial" panose="020B0604020202020204" pitchFamily="34" charset="0"/>
              </a:rPr>
              <a:t>smartphones and the internet are catching our attention. </a:t>
            </a:r>
            <a:endParaRPr lang="en-US" sz="1800" dirty="0">
              <a:effectLst/>
              <a:latin typeface="Arial" panose="020B0604020202020204" pitchFamily="34" charset="0"/>
              <a:ea typeface="Arial" panose="020B0604020202020204" pitchFamily="34" charset="0"/>
            </a:endParaRPr>
          </a:p>
          <a:p>
            <a:pPr marL="685800" algn="l">
              <a:lnSpc>
                <a:spcPct val="115000"/>
              </a:lnSpc>
            </a:pPr>
            <a:r>
              <a:rPr lang="en-US" sz="1800" dirty="0">
                <a:effectLst/>
                <a:latin typeface="Calibri" panose="020F0502020204030204" pitchFamily="34" charset="0"/>
                <a:ea typeface="Arial" panose="020B0604020202020204" pitchFamily="34" charset="0"/>
              </a:rPr>
              <a:t>Although, there are many platforms on the Internet that the user can learn through, but during the learning process the user can lose interest and motivation. This will mean that the learning process may not be effective, the learner will not feel obligated to the learning process.</a:t>
            </a:r>
            <a:endParaRPr lang="en-US" sz="1800" dirty="0">
              <a:effectLst/>
              <a:latin typeface="Arial" panose="020B0604020202020204" pitchFamily="34" charset="0"/>
              <a:ea typeface="Arial" panose="020B0604020202020204" pitchFamily="34" charset="0"/>
            </a:endParaRPr>
          </a:p>
          <a:p>
            <a:pPr algn="l"/>
            <a:endParaRPr lang="en-US" sz="1800" dirty="0">
              <a:effectLst/>
              <a:latin typeface="Segoe UI" panose="020B0502040204020203" pitchFamily="34" charset="0"/>
            </a:endParaRPr>
          </a:p>
          <a:p>
            <a:pPr marL="685800" algn="l">
              <a:lnSpc>
                <a:spcPct val="115000"/>
              </a:lnSpc>
            </a:pPr>
            <a:r>
              <a:rPr lang="en-US" sz="1800" dirty="0">
                <a:effectLst/>
                <a:latin typeface="Segoe UI" panose="020B0502040204020203" pitchFamily="34" charset="0"/>
              </a:rPr>
              <a:t>2-</a:t>
            </a:r>
            <a:r>
              <a:rPr lang="en-US" sz="1800" dirty="0">
                <a:solidFill>
                  <a:srgbClr val="000000"/>
                </a:solidFill>
                <a:effectLst/>
                <a:latin typeface="Calibri" panose="020F0502020204030204" pitchFamily="34" charset="0"/>
                <a:ea typeface="Calibri" panose="020F0502020204030204" pitchFamily="34" charset="0"/>
              </a:rPr>
              <a:t>Today </a:t>
            </a:r>
            <a:r>
              <a:rPr lang="en-US" sz="1800" dirty="0">
                <a:solidFill>
                  <a:srgbClr val="252525"/>
                </a:solidFill>
                <a:effectLst/>
                <a:latin typeface="Calibri" panose="020F0502020204030204" pitchFamily="34" charset="0"/>
                <a:ea typeface="Arial" panose="020B0604020202020204" pitchFamily="34" charset="0"/>
              </a:rPr>
              <a:t>Due to the rapid growth of information and communication technologies, the education environment has been enriched with technologies and become more diversified.</a:t>
            </a:r>
            <a:endParaRPr lang="en-US" sz="1800" dirty="0">
              <a:effectLst/>
              <a:latin typeface="Arial" panose="020B0604020202020204" pitchFamily="34" charset="0"/>
              <a:ea typeface="Arial" panose="020B0604020202020204" pitchFamily="34" charset="0"/>
            </a:endParaRPr>
          </a:p>
          <a:p>
            <a:pPr marL="685800" algn="l">
              <a:lnSpc>
                <a:spcPct val="115000"/>
              </a:lnSpc>
            </a:pPr>
            <a:r>
              <a:rPr lang="en-US" sz="1800" dirty="0">
                <a:solidFill>
                  <a:srgbClr val="252525"/>
                </a:solidFill>
                <a:effectLst/>
                <a:latin typeface="Calibri" panose="020F0502020204030204" pitchFamily="34" charset="0"/>
                <a:ea typeface="Arial" panose="020B0604020202020204" pitchFamily="34" charset="0"/>
              </a:rPr>
              <a:t>In Software engineering there are topics that are less interesting or alternatively more</a:t>
            </a:r>
            <a:endParaRPr lang="en-US" sz="1800" dirty="0">
              <a:effectLst/>
              <a:latin typeface="Arial" panose="020B0604020202020204" pitchFamily="34" charset="0"/>
              <a:ea typeface="Arial" panose="020B0604020202020204" pitchFamily="34" charset="0"/>
            </a:endParaRPr>
          </a:p>
          <a:p>
            <a:pPr marL="685800" algn="l">
              <a:lnSpc>
                <a:spcPct val="115000"/>
              </a:lnSpc>
            </a:pPr>
            <a:r>
              <a:rPr lang="en-US" sz="1800" dirty="0">
                <a:solidFill>
                  <a:srgbClr val="252525"/>
                </a:solidFill>
                <a:effectLst/>
                <a:latin typeface="Calibri" panose="020F0502020204030204" pitchFamily="34" charset="0"/>
                <a:ea typeface="Arial" panose="020B0604020202020204" pitchFamily="34" charset="0"/>
              </a:rPr>
              <a:t>difficult to understand, this can negatively affect the motivation of learners .</a:t>
            </a:r>
          </a:p>
          <a:p>
            <a:pPr marL="685800" algn="l">
              <a:lnSpc>
                <a:spcPct val="115000"/>
              </a:lnSpc>
            </a:pPr>
            <a:r>
              <a:rPr lang="en-US" sz="1800" dirty="0">
                <a:solidFill>
                  <a:srgbClr val="252525"/>
                </a:solidFill>
                <a:effectLst/>
                <a:latin typeface="Calibri" panose="020F0502020204030204" pitchFamily="34" charset="0"/>
                <a:ea typeface="Arial" panose="020B0604020202020204" pitchFamily="34" charset="0"/>
              </a:rPr>
              <a:t>In our days there are many systems that can teach the user on any subject and particularly in programming and in software engineering </a:t>
            </a:r>
            <a:r>
              <a:rPr lang="en-US" sz="1800" dirty="0">
                <a:solidFill>
                  <a:srgbClr val="000000"/>
                </a:solidFill>
                <a:effectLst/>
                <a:latin typeface="Calibri" panose="020F0502020204030204" pitchFamily="34" charset="0"/>
                <a:ea typeface="Calibri" panose="020F0502020204030204" pitchFamily="34" charset="0"/>
              </a:rPr>
              <a:t>but most of these </a:t>
            </a:r>
            <a:r>
              <a:rPr lang="en-US" sz="1800" dirty="0">
                <a:effectLst/>
                <a:latin typeface="Calibri" panose="020F0502020204030204" pitchFamily="34" charset="0"/>
                <a:ea typeface="Calibri" panose="020F0502020204030204" pitchFamily="34" charset="0"/>
              </a:rPr>
              <a:t>applications/webs</a:t>
            </a:r>
            <a:r>
              <a:rPr lang="en-US" sz="1800" dirty="0">
                <a:solidFill>
                  <a:srgbClr val="000000"/>
                </a:solidFill>
                <a:effectLst/>
                <a:latin typeface="Calibri" panose="020F0502020204030204" pitchFamily="34" charset="0"/>
                <a:ea typeface="Calibri" panose="020F0502020204030204" pitchFamily="34" charset="0"/>
              </a:rPr>
              <a:t> don’t check the user's motivation through the learning process. </a:t>
            </a:r>
            <a:endParaRPr lang="he-IL" dirty="0"/>
          </a:p>
        </p:txBody>
      </p:sp>
      <p:sp>
        <p:nvSpPr>
          <p:cNvPr id="4" name="Slide Number Placeholder 3"/>
          <p:cNvSpPr>
            <a:spLocks noGrp="1"/>
          </p:cNvSpPr>
          <p:nvPr>
            <p:ph type="sldNum" sz="quarter" idx="5"/>
          </p:nvPr>
        </p:nvSpPr>
        <p:spPr/>
        <p:txBody>
          <a:bodyPr/>
          <a:lstStyle/>
          <a:p>
            <a:fld id="{3BB5D1AC-FFE2-4207-8636-EE041C0938BD}" type="slidenum">
              <a:rPr lang="he-IL" smtClean="0"/>
              <a:t>2</a:t>
            </a:fld>
            <a:endParaRPr lang="he-IL"/>
          </a:p>
        </p:txBody>
      </p:sp>
    </p:spTree>
    <p:extLst>
      <p:ext uri="{BB962C8B-B14F-4D97-AF65-F5344CB8AC3E}">
        <p14:creationId xmlns:p14="http://schemas.microsoft.com/office/powerpoint/2010/main" val="52948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B5D1AC-FFE2-4207-8636-EE041C0938BD}" type="slidenum">
              <a:rPr lang="he-IL" smtClean="0"/>
              <a:t>16</a:t>
            </a:fld>
            <a:endParaRPr lang="he-IL"/>
          </a:p>
        </p:txBody>
      </p:sp>
    </p:spTree>
    <p:extLst>
      <p:ext uri="{BB962C8B-B14F-4D97-AF65-F5344CB8AC3E}">
        <p14:creationId xmlns:p14="http://schemas.microsoft.com/office/powerpoint/2010/main" val="95749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lvl="0" indent="-342900" algn="l" rtl="0">
              <a:lnSpc>
                <a:spcPct val="115000"/>
              </a:lnSpc>
              <a:buFont typeface="Symbol" panose="05050102010706020507" pitchFamily="18" charset="2"/>
              <a:buChar char=""/>
            </a:pPr>
            <a:r>
              <a:rPr lang="en-US" sz="1100" dirty="0">
                <a:effectLst/>
                <a:latin typeface="Calibri" panose="020F0502020204030204" pitchFamily="34" charset="0"/>
                <a:ea typeface="Arial" panose="020B0604020202020204" pitchFamily="34" charset="0"/>
                <a:cs typeface="Calibri" panose="020F0502020204030204" pitchFamily="34" charset="0"/>
              </a:rPr>
              <a:t>Our system is divided into categories, each category presents questions in the specific topic. Each question had a unique ID.</a:t>
            </a:r>
            <a:endParaRPr lang="en-US" sz="1100" dirty="0">
              <a:effectLst/>
              <a:latin typeface="Arial" panose="020B0604020202020204" pitchFamily="34" charset="0"/>
              <a:ea typeface="Arial" panose="020B0604020202020204" pitchFamily="34" charset="0"/>
              <a:cs typeface="Calibri" panose="020F0502020204030204" pitchFamily="34" charset="0"/>
            </a:endParaRPr>
          </a:p>
          <a:p>
            <a:pPr marL="342900" lvl="0" indent="-342900" algn="l">
              <a:lnSpc>
                <a:spcPct val="115000"/>
              </a:lnSpc>
              <a:buFont typeface="Symbol" panose="05050102010706020507" pitchFamily="18" charset="2"/>
              <a:buChar char=""/>
            </a:pPr>
            <a:r>
              <a:rPr lang="en-US" sz="1100" dirty="0">
                <a:effectLst/>
                <a:latin typeface="Calibri" panose="020F0502020204030204" pitchFamily="34" charset="0"/>
                <a:ea typeface="Arial" panose="020B0604020202020204" pitchFamily="34" charset="0"/>
                <a:cs typeface="Calibri" panose="020F0502020204030204" pitchFamily="34" charset="0"/>
              </a:rPr>
              <a:t>Our platform checks the motivation of the user during his learning progress. This check done by presenting the user 3 questions from the Wolf questionnaire.</a:t>
            </a:r>
            <a:endParaRPr lang="en-US" sz="1100" dirty="0">
              <a:effectLst/>
              <a:latin typeface="Arial" panose="020B0604020202020204" pitchFamily="34" charset="0"/>
              <a:ea typeface="Arial" panose="020B0604020202020204" pitchFamily="34" charset="0"/>
              <a:cs typeface="Calibri" panose="020F0502020204030204" pitchFamily="34" charset="0"/>
            </a:endParaRPr>
          </a:p>
          <a:p>
            <a:pPr marL="342900" lvl="0" indent="-342900" algn="l">
              <a:lnSpc>
                <a:spcPct val="115000"/>
              </a:lnSpc>
              <a:buFont typeface="Symbol" panose="05050102010706020507" pitchFamily="18" charset="2"/>
              <a:buChar char=""/>
            </a:pPr>
            <a:r>
              <a:rPr lang="en-US" sz="1100" dirty="0">
                <a:effectLst/>
                <a:latin typeface="Calibri" panose="020F0502020204030204" pitchFamily="34" charset="0"/>
                <a:ea typeface="Arial" panose="020B0604020202020204" pitchFamily="34" charset="0"/>
                <a:cs typeface="Calibri" panose="020F0502020204030204" pitchFamily="34" charset="0"/>
              </a:rPr>
              <a:t>To increase the user's motivation through the process we use "Gamification Mechanisms". In our system it is done by:</a:t>
            </a:r>
            <a:endParaRPr lang="en-US" sz="1100" dirty="0">
              <a:effectLst/>
              <a:latin typeface="Arial" panose="020B0604020202020204" pitchFamily="34" charset="0"/>
              <a:ea typeface="Arial" panose="020B0604020202020204" pitchFamily="34" charset="0"/>
              <a:cs typeface="Calibri" panose="020F0502020204030204" pitchFamily="34" charset="0"/>
            </a:endParaRPr>
          </a:p>
          <a:p>
            <a:pPr marL="742950" lvl="1" indent="-285750" algn="l">
              <a:lnSpc>
                <a:spcPct val="115000"/>
              </a:lnSpc>
              <a:buFont typeface="+mj-lt"/>
              <a:buAutoNum type="arabicPeriod"/>
            </a:pPr>
            <a:r>
              <a:rPr lang="en-US" sz="1100" b="1" dirty="0">
                <a:effectLst/>
                <a:latin typeface="Calibri-Bold"/>
                <a:ea typeface="Arial" panose="020B0604020202020204" pitchFamily="34" charset="0"/>
              </a:rPr>
              <a:t>Points- </a:t>
            </a:r>
            <a:r>
              <a:rPr lang="en-US" sz="1100" dirty="0">
                <a:effectLst/>
                <a:latin typeface="Calibri" panose="020F0502020204030204" pitchFamily="34" charset="0"/>
                <a:ea typeface="Arial" panose="020B0604020202020204" pitchFamily="34" charset="0"/>
              </a:rPr>
              <a:t>are accumulated because of answering correct on the questions. The system presents the user his score during all the process, the user can see it during his learning process.</a:t>
            </a:r>
            <a:endParaRPr lang="en-US" sz="1100" dirty="0">
              <a:effectLst/>
              <a:latin typeface="Arial" panose="020B0604020202020204" pitchFamily="34" charset="0"/>
              <a:ea typeface="Arial" panose="020B0604020202020204" pitchFamily="34" charset="0"/>
            </a:endParaRPr>
          </a:p>
          <a:p>
            <a:pPr marL="742950" lvl="1" indent="-285750" algn="l">
              <a:lnSpc>
                <a:spcPct val="115000"/>
              </a:lnSpc>
              <a:buFont typeface="+mj-lt"/>
              <a:buAutoNum type="arabicPeriod"/>
            </a:pPr>
            <a:r>
              <a:rPr lang="en-US" sz="1100" b="1" dirty="0">
                <a:effectLst/>
                <a:latin typeface="Calibri-Bold"/>
                <a:ea typeface="Arial" panose="020B0604020202020204" pitchFamily="34" charset="0"/>
              </a:rPr>
              <a:t>Ranking </a:t>
            </a:r>
            <a:r>
              <a:rPr lang="en-US" sz="1100" dirty="0">
                <a:effectLst/>
                <a:latin typeface="Calibri" panose="020F0502020204030204" pitchFamily="34" charset="0"/>
                <a:ea typeface="Arial" panose="020B0604020202020204" pitchFamily="34" charset="0"/>
              </a:rPr>
              <a:t>-the questions in each category</a:t>
            </a:r>
            <a:endParaRPr lang="en-US" sz="1100" dirty="0">
              <a:effectLst/>
              <a:latin typeface="Arial" panose="020B0604020202020204" pitchFamily="34" charset="0"/>
              <a:ea typeface="Arial" panose="020B0604020202020204" pitchFamily="34" charset="0"/>
            </a:endParaRPr>
          </a:p>
          <a:p>
            <a:pPr marL="742950" lvl="1" indent="-285750" algn="l">
              <a:lnSpc>
                <a:spcPct val="115000"/>
              </a:lnSpc>
              <a:buFont typeface="+mj-lt"/>
              <a:buAutoNum type="arabicPeriod"/>
            </a:pPr>
            <a:r>
              <a:rPr lang="en-US" sz="1100" b="1" dirty="0">
                <a:effectLst/>
                <a:latin typeface="Calibri" panose="020F0502020204030204" pitchFamily="34" charset="0"/>
                <a:ea typeface="Arial" panose="020B0604020202020204" pitchFamily="34" charset="0"/>
              </a:rPr>
              <a:t>Hint</a:t>
            </a:r>
            <a:r>
              <a:rPr lang="en-US" sz="1100" b="1" dirty="0">
                <a:effectLst/>
                <a:latin typeface="Calibri-Bold"/>
                <a:ea typeface="Arial" panose="020B0604020202020204" pitchFamily="34" charset="0"/>
              </a:rPr>
              <a:t> </a:t>
            </a:r>
            <a:r>
              <a:rPr lang="en-US" sz="1100" b="1" dirty="0">
                <a:effectLst/>
                <a:latin typeface="Calibri-Bold"/>
                <a:ea typeface="Arial" panose="020B0604020202020204" pitchFamily="34" charset="0"/>
                <a:cs typeface="Calibri-Bold"/>
              </a:rPr>
              <a:t>–</a:t>
            </a:r>
            <a:r>
              <a:rPr lang="en-US" sz="1100" b="1" dirty="0">
                <a:effectLst/>
                <a:latin typeface="Calibri-Bold"/>
                <a:ea typeface="Arial" panose="020B0604020202020204" pitchFamily="34" charset="0"/>
              </a:rPr>
              <a:t> </a:t>
            </a:r>
            <a:r>
              <a:rPr lang="en-US" sz="1100" dirty="0">
                <a:effectLst/>
                <a:latin typeface="Calibri" panose="020F0502020204030204" pitchFamily="34" charset="0"/>
                <a:ea typeface="Arial" panose="020B0604020202020204" pitchFamily="34" charset="0"/>
              </a:rPr>
              <a:t>when the user tries to answer a question, he can use the icon light that appears on the question screen, clicking on the icon will remove an option from the answers and advance the user to the solution.</a:t>
            </a:r>
            <a:endParaRPr lang="en-US" sz="1100" dirty="0">
              <a:effectLst/>
              <a:latin typeface="Arial" panose="020B0604020202020204" pitchFamily="34" charset="0"/>
              <a:ea typeface="Arial" panose="020B0604020202020204" pitchFamily="34" charset="0"/>
            </a:endParaRPr>
          </a:p>
          <a:p>
            <a:pPr marL="742950" lvl="1" indent="-285750" algn="l">
              <a:lnSpc>
                <a:spcPct val="115000"/>
              </a:lnSpc>
              <a:buFont typeface="+mj-lt"/>
              <a:buAutoNum type="arabicPeriod"/>
            </a:pPr>
            <a:r>
              <a:rPr lang="en-US" sz="1100" b="1" dirty="0">
                <a:effectLst/>
                <a:latin typeface="Calibri" panose="020F0502020204030204" pitchFamily="34" charset="0"/>
                <a:ea typeface="Arial" panose="020B0604020202020204" pitchFamily="34" charset="0"/>
              </a:rPr>
              <a:t>50:50</a:t>
            </a:r>
            <a:r>
              <a:rPr lang="en-US" sz="1100" dirty="0">
                <a:effectLst/>
                <a:latin typeface="Calibri" panose="020F0502020204030204" pitchFamily="34" charset="0"/>
                <a:ea typeface="Arial" panose="020B0604020202020204" pitchFamily="34" charset="0"/>
              </a:rPr>
              <a:t> - In every question screen there is an option to 50:50. The 50:50 is presented by the icon in the right side of the screen, clicking on the icon will remove half of the options from the answers.</a:t>
            </a:r>
            <a:endParaRPr lang="en-US" sz="1100" dirty="0">
              <a:effectLst/>
              <a:latin typeface="Arial" panose="020B0604020202020204" pitchFamily="34" charset="0"/>
              <a:ea typeface="Arial" panose="020B0604020202020204" pitchFamily="34" charset="0"/>
            </a:endParaRPr>
          </a:p>
          <a:p>
            <a:pPr marL="742950" lvl="1" indent="-285750" algn="l">
              <a:lnSpc>
                <a:spcPct val="115000"/>
              </a:lnSpc>
              <a:buFont typeface="+mj-lt"/>
              <a:buAutoNum type="arabicPeriod"/>
            </a:pPr>
            <a:r>
              <a:rPr lang="en-US" sz="1100" b="1" dirty="0">
                <a:effectLst/>
                <a:latin typeface="Calibri-Bold"/>
                <a:ea typeface="Arial" panose="020B0604020202020204" pitchFamily="34" charset="0"/>
              </a:rPr>
              <a:t>users </a:t>
            </a:r>
            <a:r>
              <a:rPr lang="en-US" sz="1100" dirty="0">
                <a:effectLst/>
                <a:latin typeface="Calibri" panose="020F0502020204030204" pitchFamily="34" charset="0"/>
                <a:ea typeface="Arial" panose="020B0604020202020204" pitchFamily="34" charset="0"/>
              </a:rPr>
              <a:t>are all participants – employees or clients (for companies), students (for</a:t>
            </a:r>
            <a:endParaRPr lang="en-US" sz="1100" dirty="0">
              <a:effectLst/>
              <a:latin typeface="Arial" panose="020B0604020202020204" pitchFamily="34" charset="0"/>
              <a:ea typeface="Arial" panose="020B0604020202020204" pitchFamily="34" charset="0"/>
            </a:endParaRPr>
          </a:p>
          <a:p>
            <a:pPr marL="457200" indent="457200" algn="l">
              <a:lnSpc>
                <a:spcPct val="115000"/>
              </a:lnSpc>
            </a:pPr>
            <a:r>
              <a:rPr lang="en-US" sz="1100" dirty="0">
                <a:effectLst/>
                <a:latin typeface="Calibri" panose="020F0502020204030204" pitchFamily="34" charset="0"/>
                <a:ea typeface="Arial" panose="020B0604020202020204" pitchFamily="34" charset="0"/>
              </a:rPr>
              <a:t>educational institutions).</a:t>
            </a:r>
            <a:endParaRPr lang="en-US" sz="1100" dirty="0">
              <a:effectLst/>
              <a:latin typeface="Arial" panose="020B0604020202020204" pitchFamily="34" charset="0"/>
              <a:ea typeface="Arial" panose="020B0604020202020204" pitchFamily="34" charset="0"/>
            </a:endParaRPr>
          </a:p>
          <a:p>
            <a:pPr algn="l">
              <a:lnSpc>
                <a:spcPct val="115000"/>
              </a:lnSpc>
            </a:pPr>
            <a:r>
              <a:rPr lang="en-US" sz="1100" dirty="0">
                <a:effectLst/>
                <a:latin typeface="Calibri" panose="020F0502020204030204" pitchFamily="34" charset="0"/>
                <a:ea typeface="Arial" panose="020B0604020202020204" pitchFamily="34" charset="0"/>
              </a:rPr>
              <a:t> </a:t>
            </a:r>
          </a:p>
          <a:p>
            <a:pPr algn="l">
              <a:lnSpc>
                <a:spcPct val="115000"/>
              </a:lnSpc>
            </a:pPr>
            <a:r>
              <a:rPr lang="en-US" sz="1100" dirty="0">
                <a:effectLst/>
                <a:latin typeface="Arial" panose="020B0604020202020204" pitchFamily="34" charset="0"/>
                <a:ea typeface="Arial" panose="020B0604020202020204" pitchFamily="34" charset="0"/>
              </a:rPr>
              <a:t>The WOLF Questionnaire is a popular tool used in psychology and research to assess individuals' beliefs and attitudes towards work, occupation, and career development. The questionnaire consists of 80 items that measure nine different dimensions of work orientation, including achievement orientation, future orientation, social orientation, and work ethics. Participants are asked to rate the extent to which they agree or disagree with each statement on a Likert scale. The WOLF Questionnaire has been shown to be a reliable and valid instrument for assessing work-related beliefs and attitudes, and can be used in various settings, such as career counseling, vocational guidance, and organizational research.</a:t>
            </a:r>
          </a:p>
          <a:p>
            <a:pPr algn="l">
              <a:lnSpc>
                <a:spcPct val="115000"/>
              </a:lnSpc>
            </a:pPr>
            <a:endParaRPr lang="en-US" sz="1100" dirty="0">
              <a:effectLst/>
              <a:latin typeface="Arial" panose="020B0604020202020204" pitchFamily="34" charset="0"/>
              <a:ea typeface="Arial" panose="020B0604020202020204" pitchFamily="34" charset="0"/>
            </a:endParaRPr>
          </a:p>
          <a:p>
            <a:pPr marL="342900" lvl="0" indent="-342900" algn="l">
              <a:lnSpc>
                <a:spcPct val="115000"/>
              </a:lnSpc>
              <a:buFont typeface="Symbol" panose="05050102010706020507" pitchFamily="18" charset="2"/>
              <a:buChar char=""/>
            </a:pPr>
            <a:r>
              <a:rPr lang="en-US" sz="1100" dirty="0">
                <a:effectLst/>
                <a:latin typeface="Calibri" panose="020F0502020204030204" pitchFamily="34" charset="0"/>
                <a:ea typeface="Arial" panose="020B0604020202020204" pitchFamily="34" charset="0"/>
                <a:cs typeface="Calibri" panose="020F0502020204030204" pitchFamily="34" charset="0"/>
              </a:rPr>
              <a:t>Our system offers the user the opportunity to give feedback on each question in</a:t>
            </a:r>
            <a:endParaRPr lang="en-US" sz="1100" dirty="0">
              <a:effectLst/>
              <a:latin typeface="Arial" panose="020B0604020202020204" pitchFamily="34" charset="0"/>
              <a:ea typeface="Arial" panose="020B0604020202020204" pitchFamily="34" charset="0"/>
              <a:cs typeface="Calibri" panose="020F0502020204030204" pitchFamily="34" charset="0"/>
            </a:endParaRPr>
          </a:p>
          <a:p>
            <a:pPr indent="457200" algn="l">
              <a:lnSpc>
                <a:spcPct val="115000"/>
              </a:lnSpc>
            </a:pPr>
            <a:r>
              <a:rPr lang="en-US" sz="1100" dirty="0">
                <a:effectLst/>
                <a:latin typeface="Calibri" panose="020F0502020204030204" pitchFamily="34" charset="0"/>
                <a:ea typeface="Arial" panose="020B0604020202020204" pitchFamily="34" charset="0"/>
              </a:rPr>
              <a:t>the chosen subject.</a:t>
            </a:r>
            <a:endParaRPr lang="en-US" sz="1100" dirty="0">
              <a:effectLst/>
              <a:latin typeface="Arial" panose="020B0604020202020204" pitchFamily="34" charset="0"/>
              <a:ea typeface="Arial" panose="020B0604020202020204" pitchFamily="34" charset="0"/>
            </a:endParaRPr>
          </a:p>
          <a:p>
            <a:pPr marL="342900" lvl="0" indent="-342900" algn="l">
              <a:lnSpc>
                <a:spcPct val="115000"/>
              </a:lnSpc>
              <a:buFont typeface="Symbol" panose="05050102010706020507" pitchFamily="18" charset="2"/>
              <a:buChar char=""/>
            </a:pPr>
            <a:r>
              <a:rPr lang="en-US" sz="1100" dirty="0">
                <a:effectLst/>
                <a:latin typeface="Calibri" panose="020F0502020204030204" pitchFamily="34" charset="0"/>
                <a:ea typeface="Arial" panose="020B0604020202020204" pitchFamily="34" charset="0"/>
                <a:cs typeface="Calibri" panose="020F0502020204030204" pitchFamily="34" charset="0"/>
              </a:rPr>
              <a:t> Using the user's answers on the WOLF questions through the quiz the system will examine his motivation.</a:t>
            </a:r>
            <a:endParaRPr lang="en-US" sz="1100" dirty="0">
              <a:effectLst/>
              <a:latin typeface="Arial" panose="020B0604020202020204" pitchFamily="34" charset="0"/>
              <a:ea typeface="Arial" panose="020B0604020202020204" pitchFamily="34" charset="0"/>
              <a:cs typeface="Calibri" panose="020F0502020204030204" pitchFamily="34" charset="0"/>
            </a:endParaRPr>
          </a:p>
          <a:p>
            <a:pPr algn="l"/>
            <a:endParaRPr lang="he-IL" dirty="0"/>
          </a:p>
        </p:txBody>
      </p:sp>
      <p:sp>
        <p:nvSpPr>
          <p:cNvPr id="4" name="מציין מיקום של מספר שקופית 3"/>
          <p:cNvSpPr>
            <a:spLocks noGrp="1"/>
          </p:cNvSpPr>
          <p:nvPr>
            <p:ph type="sldNum" sz="quarter" idx="5"/>
          </p:nvPr>
        </p:nvSpPr>
        <p:spPr/>
        <p:txBody>
          <a:bodyPr/>
          <a:lstStyle/>
          <a:p>
            <a:fld id="{3BB5D1AC-FFE2-4207-8636-EE041C0938BD}" type="slidenum">
              <a:rPr lang="he-IL" smtClean="0"/>
              <a:t>3</a:t>
            </a:fld>
            <a:endParaRPr lang="he-IL"/>
          </a:p>
        </p:txBody>
      </p:sp>
    </p:spTree>
    <p:extLst>
      <p:ext uri="{BB962C8B-B14F-4D97-AF65-F5344CB8AC3E}">
        <p14:creationId xmlns:p14="http://schemas.microsoft.com/office/powerpoint/2010/main" val="391044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The key element of gamification is the inclusion of tasks that learners must perform. The performance of tasks leads to accumulation of points, transition to higher levels, and winning awards.</a:t>
            </a:r>
          </a:p>
          <a:p>
            <a:endParaRPr lang="he-IL" dirty="0"/>
          </a:p>
        </p:txBody>
      </p:sp>
      <p:sp>
        <p:nvSpPr>
          <p:cNvPr id="4" name="Slide Number Placeholder 3"/>
          <p:cNvSpPr>
            <a:spLocks noGrp="1"/>
          </p:cNvSpPr>
          <p:nvPr>
            <p:ph type="sldNum" sz="quarter" idx="5"/>
          </p:nvPr>
        </p:nvSpPr>
        <p:spPr/>
        <p:txBody>
          <a:bodyPr/>
          <a:lstStyle/>
          <a:p>
            <a:fld id="{A45224D9-AAF6-4172-8CE3-F65376AFE353}" type="slidenum">
              <a:rPr lang="he-IL" smtClean="0"/>
              <a:t>4</a:t>
            </a:fld>
            <a:endParaRPr lang="he-IL"/>
          </a:p>
        </p:txBody>
      </p:sp>
    </p:spTree>
    <p:extLst>
      <p:ext uri="{BB962C8B-B14F-4D97-AF65-F5344CB8AC3E}">
        <p14:creationId xmlns:p14="http://schemas.microsoft.com/office/powerpoint/2010/main" val="86515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B5D1AC-FFE2-4207-8636-EE041C0938BD}" type="slidenum">
              <a:rPr lang="he-IL" smtClean="0"/>
              <a:t>5</a:t>
            </a:fld>
            <a:endParaRPr lang="he-IL"/>
          </a:p>
        </p:txBody>
      </p:sp>
    </p:spTree>
    <p:extLst>
      <p:ext uri="{BB962C8B-B14F-4D97-AF65-F5344CB8AC3E}">
        <p14:creationId xmlns:p14="http://schemas.microsoft.com/office/powerpoint/2010/main" val="957029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algn="l">
              <a:lnSpc>
                <a:spcPct val="115000"/>
              </a:lnSpc>
            </a:pPr>
            <a:endParaRPr lang="he-IL" dirty="0"/>
          </a:p>
        </p:txBody>
      </p:sp>
      <p:sp>
        <p:nvSpPr>
          <p:cNvPr id="4" name="מציין מיקום של מספר שקופית 3"/>
          <p:cNvSpPr>
            <a:spLocks noGrp="1"/>
          </p:cNvSpPr>
          <p:nvPr>
            <p:ph type="sldNum" sz="quarter" idx="5"/>
          </p:nvPr>
        </p:nvSpPr>
        <p:spPr/>
        <p:txBody>
          <a:bodyPr/>
          <a:lstStyle/>
          <a:p>
            <a:fld id="{3BB5D1AC-FFE2-4207-8636-EE041C0938BD}" type="slidenum">
              <a:rPr lang="he-IL" smtClean="0"/>
              <a:t>6</a:t>
            </a:fld>
            <a:endParaRPr lang="he-IL"/>
          </a:p>
        </p:txBody>
      </p:sp>
    </p:spTree>
    <p:extLst>
      <p:ext uri="{BB962C8B-B14F-4D97-AF65-F5344CB8AC3E}">
        <p14:creationId xmlns:p14="http://schemas.microsoft.com/office/powerpoint/2010/main" val="2662213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spcBef>
                <a:spcPts val="0"/>
              </a:spcBef>
              <a:spcAft>
                <a:spcPts val="1000"/>
              </a:spcAft>
              <a:buNone/>
            </a:pPr>
            <a:endParaRPr lang="en-US" b="1" dirty="0">
              <a:solidFill>
                <a:srgbClr val="000000"/>
              </a:solidFill>
              <a:latin typeface="Calibri" panose="020F0502020204030204" pitchFamily="34" charset="0"/>
            </a:endParaRPr>
          </a:p>
          <a:p>
            <a:pPr rtl="0">
              <a:spcBef>
                <a:spcPts val="0"/>
              </a:spcBef>
              <a:spcAft>
                <a:spcPts val="1000"/>
              </a:spcAft>
            </a:pPr>
            <a:r>
              <a:rPr lang="en-US" b="1" i="0" u="none" strike="noStrike" dirty="0">
                <a:solidFill>
                  <a:srgbClr val="000000"/>
                </a:solidFill>
                <a:effectLst/>
                <a:latin typeface="Calibri" panose="020F0502020204030204" pitchFamily="34" charset="0"/>
              </a:rPr>
              <a:t>The check of the user's motivation will be through the WOLF questionnaire. </a:t>
            </a:r>
          </a:p>
          <a:p>
            <a:pPr>
              <a:spcBef>
                <a:spcPts val="0"/>
              </a:spcBef>
              <a:spcAft>
                <a:spcPts val="1000"/>
              </a:spcAft>
            </a:pPr>
            <a:r>
              <a:rPr lang="en-US" b="1" i="0" u="none" strike="noStrike" dirty="0">
                <a:solidFill>
                  <a:srgbClr val="000000"/>
                </a:solidFill>
                <a:effectLst/>
                <a:latin typeface="Calibri" panose="020F0502020204030204" pitchFamily="34" charset="0"/>
              </a:rPr>
              <a:t> We changed the wording of the questions to match them to our system.                                     </a:t>
            </a:r>
          </a:p>
          <a:p>
            <a:pPr>
              <a:spcBef>
                <a:spcPts val="0"/>
              </a:spcBef>
              <a:spcAft>
                <a:spcPts val="1000"/>
              </a:spcAft>
            </a:pPr>
            <a:r>
              <a:rPr lang="en-US" b="1" i="0" u="none" strike="noStrike" dirty="0">
                <a:solidFill>
                  <a:srgbClr val="000000"/>
                </a:solidFill>
                <a:effectLst/>
                <a:latin typeface="Calibri" panose="020F0502020204030204" pitchFamily="34" charset="0"/>
              </a:rPr>
              <a:t>The user will need to rate the statements after each pool of questions in a specific subject – on a 7 points scale.</a:t>
            </a:r>
            <a:endParaRPr lang="en-US" b="1" dirty="0">
              <a:effectLst/>
            </a:endParaRPr>
          </a:p>
          <a:p>
            <a:pPr>
              <a:spcBef>
                <a:spcPts val="0"/>
              </a:spcBef>
              <a:spcAft>
                <a:spcPts val="1000"/>
              </a:spcAft>
            </a:pPr>
            <a:r>
              <a:rPr lang="en-US" b="1" i="0" u="none" strike="noStrike" dirty="0">
                <a:solidFill>
                  <a:srgbClr val="000000"/>
                </a:solidFill>
                <a:effectLst/>
                <a:latin typeface="Calibri" panose="020F0502020204030204" pitchFamily="34" charset="0"/>
              </a:rPr>
              <a:t>Through the user's feedback we will analyze and get a perspective about his motivation in the specific quiz / pool of questions.</a:t>
            </a:r>
          </a:p>
          <a:p>
            <a:pPr>
              <a:spcBef>
                <a:spcPts val="0"/>
              </a:spcBef>
              <a:spcAft>
                <a:spcPts val="1000"/>
              </a:spcAft>
            </a:pPr>
            <a:endParaRPr lang="en-US" b="1" i="0" u="none" strike="noStrike" dirty="0">
              <a:solidFill>
                <a:srgbClr val="000000"/>
              </a:solidFill>
              <a:effectLst/>
              <a:latin typeface="Calibri" panose="020F0502020204030204" pitchFamily="34" charset="0"/>
            </a:endParaRPr>
          </a:p>
          <a:p>
            <a:pPr>
              <a:spcBef>
                <a:spcPts val="0"/>
              </a:spcBef>
              <a:spcAft>
                <a:spcPts val="1000"/>
              </a:spcAft>
            </a:pPr>
            <a:r>
              <a:rPr lang="en-US" dirty="0"/>
              <a:t>Absorption is a term used to describe a state of total focus in which employees are completely absorbed in their task. T</a:t>
            </a:r>
            <a:endParaRPr lang="en-US" b="1" dirty="0">
              <a:effectLst/>
            </a:endParaRPr>
          </a:p>
          <a:p>
            <a:endParaRPr lang="he-IL" dirty="0"/>
          </a:p>
        </p:txBody>
      </p:sp>
      <p:sp>
        <p:nvSpPr>
          <p:cNvPr id="4" name="Slide Number Placeholder 3"/>
          <p:cNvSpPr>
            <a:spLocks noGrp="1"/>
          </p:cNvSpPr>
          <p:nvPr>
            <p:ph type="sldNum" sz="quarter" idx="5"/>
          </p:nvPr>
        </p:nvSpPr>
        <p:spPr/>
        <p:txBody>
          <a:bodyPr/>
          <a:lstStyle/>
          <a:p>
            <a:fld id="{A45224D9-AAF6-4172-8CE3-F65376AFE353}" type="slidenum">
              <a:rPr lang="he-IL" smtClean="0"/>
              <a:t>8</a:t>
            </a:fld>
            <a:endParaRPr lang="he-IL"/>
          </a:p>
        </p:txBody>
      </p:sp>
    </p:spTree>
    <p:extLst>
      <p:ext uri="{BB962C8B-B14F-4D97-AF65-F5344CB8AC3E}">
        <p14:creationId xmlns:p14="http://schemas.microsoft.com/office/powerpoint/2010/main" val="660489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t>
            </a:r>
            <a:endParaRPr lang="he-IL" dirty="0"/>
          </a:p>
        </p:txBody>
      </p:sp>
      <p:sp>
        <p:nvSpPr>
          <p:cNvPr id="4" name="מציין מיקום של מספר שקופית 3"/>
          <p:cNvSpPr>
            <a:spLocks noGrp="1"/>
          </p:cNvSpPr>
          <p:nvPr>
            <p:ph type="sldNum" sz="quarter" idx="5"/>
          </p:nvPr>
        </p:nvSpPr>
        <p:spPr/>
        <p:txBody>
          <a:bodyPr/>
          <a:lstStyle/>
          <a:p>
            <a:fld id="{3BB5D1AC-FFE2-4207-8636-EE041C0938BD}" type="slidenum">
              <a:rPr lang="he-IL" smtClean="0"/>
              <a:t>12</a:t>
            </a:fld>
            <a:endParaRPr lang="he-IL"/>
          </a:p>
        </p:txBody>
      </p:sp>
    </p:spTree>
    <p:extLst>
      <p:ext uri="{BB962C8B-B14F-4D97-AF65-F5344CB8AC3E}">
        <p14:creationId xmlns:p14="http://schemas.microsoft.com/office/powerpoint/2010/main" val="4012111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B5D1AC-FFE2-4207-8636-EE041C0938BD}" type="slidenum">
              <a:rPr lang="he-IL" smtClean="0"/>
              <a:t>13</a:t>
            </a:fld>
            <a:endParaRPr lang="he-IL"/>
          </a:p>
        </p:txBody>
      </p:sp>
    </p:spTree>
    <p:extLst>
      <p:ext uri="{BB962C8B-B14F-4D97-AF65-F5344CB8AC3E}">
        <p14:creationId xmlns:p14="http://schemas.microsoft.com/office/powerpoint/2010/main" val="7311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B5D1AC-FFE2-4207-8636-EE041C0938BD}" type="slidenum">
              <a:rPr lang="he-IL" smtClean="0"/>
              <a:t>15</a:t>
            </a:fld>
            <a:endParaRPr lang="he-IL"/>
          </a:p>
        </p:txBody>
      </p:sp>
    </p:spTree>
    <p:extLst>
      <p:ext uri="{BB962C8B-B14F-4D97-AF65-F5344CB8AC3E}">
        <p14:creationId xmlns:p14="http://schemas.microsoft.com/office/powerpoint/2010/main" val="56004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C55C0D-3D09-4728-97B5-7B94332F1B8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7E6E8E1-62F3-4D21-B465-CAAAC11A3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BD1099B-5BAC-4BB3-A524-B3A38E87DD93}"/>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5" name="מציין מיקום של כותרת תחתונה 4">
            <a:extLst>
              <a:ext uri="{FF2B5EF4-FFF2-40B4-BE49-F238E27FC236}">
                <a16:creationId xmlns:a16="http://schemas.microsoft.com/office/drawing/2014/main" id="{6FFBACDD-10BD-4369-8120-36B6492E08E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37FDCFC-571D-4A48-B2AC-02922AFB337F}"/>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416773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614571-3DE3-466E-B25F-A899E837165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8945F6C-013E-4E7D-BC6E-6C2875371ACD}"/>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E29A57D-5BDF-4D2A-9AEF-C8BE65F39FC3}"/>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5" name="מציין מיקום של כותרת תחתונה 4">
            <a:extLst>
              <a:ext uri="{FF2B5EF4-FFF2-40B4-BE49-F238E27FC236}">
                <a16:creationId xmlns:a16="http://schemas.microsoft.com/office/drawing/2014/main" id="{5AAD3C7D-AC7D-41F5-AB01-50F4FA08CA3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2AF3CE2-9B06-4783-9270-FB9FD6D8CC2F}"/>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100462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B84A13EA-4F47-43CC-B178-092B403F2B3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CEE5851-3EF8-4B3E-87F2-A0B7A298B3F6}"/>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81B0F49-893D-4A5A-96A8-55E61888B596}"/>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5" name="מציין מיקום של כותרת תחתונה 4">
            <a:extLst>
              <a:ext uri="{FF2B5EF4-FFF2-40B4-BE49-F238E27FC236}">
                <a16:creationId xmlns:a16="http://schemas.microsoft.com/office/drawing/2014/main" id="{966E05CB-F8CC-42F0-8C70-5A1CA026BC8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7E3A382-3311-45D4-87B8-2329F935B111}"/>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315294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D35FBD-014B-4475-BEC5-A9A155CA770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DD9C967-B8B8-452C-BC58-DB924484D87A}"/>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F06BF71-606A-4BC1-8A09-933FDA6097F8}"/>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5" name="מציין מיקום של כותרת תחתונה 4">
            <a:extLst>
              <a:ext uri="{FF2B5EF4-FFF2-40B4-BE49-F238E27FC236}">
                <a16:creationId xmlns:a16="http://schemas.microsoft.com/office/drawing/2014/main" id="{67E486C0-3517-4943-B863-CE85C43753C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73A477C-D0ED-44BE-AE46-A176AECF4276}"/>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74705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D900C4-C055-4414-B251-FC56B3CF51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2573D59-0D94-46BC-A304-D35459285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AA054DAA-98E3-4763-9FFE-3FA3F46B2288}"/>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5" name="מציין מיקום של כותרת תחתונה 4">
            <a:extLst>
              <a:ext uri="{FF2B5EF4-FFF2-40B4-BE49-F238E27FC236}">
                <a16:creationId xmlns:a16="http://schemas.microsoft.com/office/drawing/2014/main" id="{FB91E705-4AC4-4283-9C00-82950D611DE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D78F4FF-9145-45E2-9ED3-8F15028B75F7}"/>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2898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D15FB9-1A96-4AB7-BF5C-3232EFC835A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251A3D4-DAF2-4154-8133-A73A44BB4E54}"/>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4FB3840-D9BB-4DB8-BAED-BCD9DAB8DF16}"/>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52C800A3-972D-48DE-9BEF-0B496CACC9BC}"/>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6" name="מציין מיקום של כותרת תחתונה 5">
            <a:extLst>
              <a:ext uri="{FF2B5EF4-FFF2-40B4-BE49-F238E27FC236}">
                <a16:creationId xmlns:a16="http://schemas.microsoft.com/office/drawing/2014/main" id="{78C33D75-2E38-47D9-AAEA-9496C9A7E57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588B41-D579-43CE-B697-87D9AE8B92EC}"/>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53477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C87062-0159-41D7-99FA-FBB173E715EB}"/>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B34F8C3-AA85-40A8-B4DC-B8FE81D2A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F3816D51-4C37-4EAA-B08B-58EB0085627B}"/>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4D819CA0-DE2D-4A67-AC7B-D17A60AF1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B9809AA0-25B3-4B63-ACE7-4045D6A36C54}"/>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2477C3B-884A-45A9-865C-56489D174C4C}"/>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8" name="מציין מיקום של כותרת תחתונה 7">
            <a:extLst>
              <a:ext uri="{FF2B5EF4-FFF2-40B4-BE49-F238E27FC236}">
                <a16:creationId xmlns:a16="http://schemas.microsoft.com/office/drawing/2014/main" id="{657042F3-90EB-46FB-A8FD-2A6B3925E1F9}"/>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3318F2E-E924-4952-A3FD-402AB2255432}"/>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325785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0BA770-DAC2-47BE-B9AC-B05CE63A2B7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CE768B7-F848-4A13-9665-52E83D0DE7F4}"/>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4" name="מציין מיקום של כותרת תחתונה 3">
            <a:extLst>
              <a:ext uri="{FF2B5EF4-FFF2-40B4-BE49-F238E27FC236}">
                <a16:creationId xmlns:a16="http://schemas.microsoft.com/office/drawing/2014/main" id="{0E513001-043B-45BA-9E5D-B24F7FDD23F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E096B634-7423-466C-891B-AFADE9EAC4E1}"/>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224604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3963220-4ACF-4DB9-9E41-73D6F2FBC50E}"/>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3" name="מציין מיקום של כותרת תחתונה 2">
            <a:extLst>
              <a:ext uri="{FF2B5EF4-FFF2-40B4-BE49-F238E27FC236}">
                <a16:creationId xmlns:a16="http://schemas.microsoft.com/office/drawing/2014/main" id="{4B1A554A-7D77-4F7A-ACC1-DDAA49EB8AC8}"/>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C54628E0-0684-4961-9040-79E19149A17E}"/>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68221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9FD4BE-B42C-474B-B791-53F2DD3E3C7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D61E14C-6A1B-4EF4-ABAD-510787ABDF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EE5C6161-68A4-42CB-87AE-B55D11C07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C7A189F3-5C5F-4ABE-9C37-673999A8BCFA}"/>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6" name="מציין מיקום של כותרת תחתונה 5">
            <a:extLst>
              <a:ext uri="{FF2B5EF4-FFF2-40B4-BE49-F238E27FC236}">
                <a16:creationId xmlns:a16="http://schemas.microsoft.com/office/drawing/2014/main" id="{12F2B06F-38AB-4966-B69E-D7F7478C67E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BCBC6FF-8A78-48BE-82EB-7A1B0B6974B1}"/>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189301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36290F-03EF-4D1A-AF6E-C1C058ADF7B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9F74434-45DC-474B-A284-889BAEDFB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3D5B55EB-B8DF-48F8-A95A-F9ED3C42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CB5B1ABA-4045-4CE7-A92B-36D24375CF34}"/>
              </a:ext>
            </a:extLst>
          </p:cNvPr>
          <p:cNvSpPr>
            <a:spLocks noGrp="1"/>
          </p:cNvSpPr>
          <p:nvPr>
            <p:ph type="dt" sz="half" idx="10"/>
          </p:nvPr>
        </p:nvSpPr>
        <p:spPr/>
        <p:txBody>
          <a:bodyPr/>
          <a:lstStyle/>
          <a:p>
            <a:fld id="{C035B820-DB6F-4553-A5C3-677034993CD6}" type="datetimeFigureOut">
              <a:rPr lang="he-IL" smtClean="0"/>
              <a:t>ט"ו/אדר/תשפ"ג</a:t>
            </a:fld>
            <a:endParaRPr lang="he-IL"/>
          </a:p>
        </p:txBody>
      </p:sp>
      <p:sp>
        <p:nvSpPr>
          <p:cNvPr id="6" name="מציין מיקום של כותרת תחתונה 5">
            <a:extLst>
              <a:ext uri="{FF2B5EF4-FFF2-40B4-BE49-F238E27FC236}">
                <a16:creationId xmlns:a16="http://schemas.microsoft.com/office/drawing/2014/main" id="{9D8145AA-3F4A-4F90-ADAF-5D7D174406A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CD1A81E-FB93-42E8-B9BA-E381AA93CE96}"/>
              </a:ext>
            </a:extLst>
          </p:cNvPr>
          <p:cNvSpPr>
            <a:spLocks noGrp="1"/>
          </p:cNvSpPr>
          <p:nvPr>
            <p:ph type="sldNum" sz="quarter" idx="12"/>
          </p:nvPr>
        </p:nvSpPr>
        <p:spPr/>
        <p:txBody>
          <a:bodyPr/>
          <a:lstStyle/>
          <a:p>
            <a:fld id="{8E02ECFA-B3B7-4038-8AA8-A769BFEBCEC9}" type="slidenum">
              <a:rPr lang="he-IL" smtClean="0"/>
              <a:t>‹#›</a:t>
            </a:fld>
            <a:endParaRPr lang="he-IL"/>
          </a:p>
        </p:txBody>
      </p:sp>
    </p:spTree>
    <p:extLst>
      <p:ext uri="{BB962C8B-B14F-4D97-AF65-F5344CB8AC3E}">
        <p14:creationId xmlns:p14="http://schemas.microsoft.com/office/powerpoint/2010/main" val="20497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1010600-A23A-4BC8-84B8-66C43C4110F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AE4FA99-0B06-4B4D-9A44-381EB205988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264777B-2B99-48BD-BFC0-4748BC6D527A}"/>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035B820-DB6F-4553-A5C3-677034993CD6}" type="datetimeFigureOut">
              <a:rPr lang="he-IL" smtClean="0"/>
              <a:t>ט"ו/אדר/תשפ"ג</a:t>
            </a:fld>
            <a:endParaRPr lang="he-IL"/>
          </a:p>
        </p:txBody>
      </p:sp>
      <p:sp>
        <p:nvSpPr>
          <p:cNvPr id="5" name="מציין מיקום של כותרת תחתונה 4">
            <a:extLst>
              <a:ext uri="{FF2B5EF4-FFF2-40B4-BE49-F238E27FC236}">
                <a16:creationId xmlns:a16="http://schemas.microsoft.com/office/drawing/2014/main" id="{1606B465-169F-4D4C-AE3E-337704CC7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6D0908E3-60B5-4285-A744-02A6C15410B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E02ECFA-B3B7-4038-8AA8-A769BFEBCEC9}" type="slidenum">
              <a:rPr lang="he-IL" smtClean="0"/>
              <a:t>‹#›</a:t>
            </a:fld>
            <a:endParaRPr lang="he-IL"/>
          </a:p>
        </p:txBody>
      </p:sp>
    </p:spTree>
    <p:extLst>
      <p:ext uri="{BB962C8B-B14F-4D97-AF65-F5344CB8AC3E}">
        <p14:creationId xmlns:p14="http://schemas.microsoft.com/office/powerpoint/2010/main" val="3816202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8.png"/><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כותרת משנה 4">
            <a:extLst>
              <a:ext uri="{FF2B5EF4-FFF2-40B4-BE49-F238E27FC236}">
                <a16:creationId xmlns:a16="http://schemas.microsoft.com/office/drawing/2014/main" id="{27A1352F-1BCB-42C5-AA07-A2FB6DC431D2}"/>
              </a:ext>
            </a:extLst>
          </p:cNvPr>
          <p:cNvSpPr txBox="1">
            <a:spLocks noGrp="1"/>
          </p:cNvSpPr>
          <p:nvPr>
            <p:ph type="subTitle" idx="1"/>
          </p:nvPr>
        </p:nvSpPr>
        <p:spPr>
          <a:xfrm>
            <a:off x="6810213" y="2584192"/>
            <a:ext cx="4805691" cy="838831"/>
          </a:xfrm>
          <a:prstGeom prst="rect">
            <a:avLst/>
          </a:prstGeom>
        </p:spPr>
        <p:txBody>
          <a:bodyPr vert="horz" lIns="91440" tIns="45720" rIns="91440" bIns="45720" rtlCol="0" anchor="b">
            <a:normAutofit/>
          </a:bodyPr>
          <a:lstStyle/>
          <a:p>
            <a:pPr algn="l" rtl="0"/>
            <a:r>
              <a:rPr lang="en-US" sz="3200" b="1" kern="1200" dirty="0">
                <a:latin typeface="+mn-lt"/>
                <a:ea typeface="+mn-ea"/>
                <a:cs typeface="+mn-cs"/>
              </a:rPr>
              <a:t>Capstone Project Phase 2</a:t>
            </a:r>
          </a:p>
        </p:txBody>
      </p:sp>
      <p:pic>
        <p:nvPicPr>
          <p:cNvPr id="3" name="Picture 2">
            <a:extLst>
              <a:ext uri="{FF2B5EF4-FFF2-40B4-BE49-F238E27FC236}">
                <a16:creationId xmlns:a16="http://schemas.microsoft.com/office/drawing/2014/main" id="{2140EC70-C5F3-6316-A862-0B2672989441}"/>
              </a:ext>
            </a:extLst>
          </p:cNvPr>
          <p:cNvPicPr>
            <a:picLocks noChangeAspect="1"/>
          </p:cNvPicPr>
          <p:nvPr/>
        </p:nvPicPr>
        <p:blipFill rotWithShape="1">
          <a:blip r:embed="rId2"/>
          <a:srcRect l="7511" r="8959" b="1"/>
          <a:stretch/>
        </p:blipFill>
        <p:spPr>
          <a:xfrm>
            <a:off x="340470" y="1409700"/>
            <a:ext cx="5922263" cy="4076699"/>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59" name="Group 58">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0" name="Freeform: Shape 59">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מלבן 6">
            <a:extLst>
              <a:ext uri="{FF2B5EF4-FFF2-40B4-BE49-F238E27FC236}">
                <a16:creationId xmlns:a16="http://schemas.microsoft.com/office/drawing/2014/main" id="{948BD601-34D0-49F3-B6E7-7B0B72AD1EA8}"/>
              </a:ext>
            </a:extLst>
          </p:cNvPr>
          <p:cNvSpPr/>
          <p:nvPr/>
        </p:nvSpPr>
        <p:spPr>
          <a:xfrm>
            <a:off x="4677410" y="3886199"/>
            <a:ext cx="8724900" cy="2616101"/>
          </a:xfrm>
          <a:prstGeom prst="rect">
            <a:avLst/>
          </a:prstGeom>
        </p:spPr>
        <p:txBody>
          <a:bodyPr wrap="square">
            <a:spAutoFit/>
          </a:bodyPr>
          <a:lstStyle/>
          <a:p>
            <a:pPr algn="ctr" rtl="0">
              <a:spcAft>
                <a:spcPts val="600"/>
              </a:spcAft>
            </a:pPr>
            <a:r>
              <a:rPr lang="en-US" sz="2800" dirty="0">
                <a:solidFill>
                  <a:schemeClr val="bg1"/>
                </a:solidFill>
              </a:rPr>
              <a:t> </a:t>
            </a:r>
            <a:r>
              <a:rPr lang="en-US" sz="2800" b="1" u="sng" dirty="0"/>
              <a:t>Advisor:</a:t>
            </a:r>
            <a:r>
              <a:rPr lang="en-US" sz="2800" dirty="0"/>
              <a:t>Naomi Unkelos-Shpigel</a:t>
            </a:r>
          </a:p>
          <a:p>
            <a:pPr algn="ctr" rtl="0">
              <a:spcAft>
                <a:spcPts val="600"/>
              </a:spcAft>
            </a:pPr>
            <a:r>
              <a:rPr lang="en-US" sz="2800" b="1" u="sng" dirty="0"/>
              <a:t>S</a:t>
            </a:r>
            <a:r>
              <a:rPr lang="en-IL" sz="2800" b="1" u="sng" dirty="0"/>
              <a:t>t</a:t>
            </a:r>
            <a:r>
              <a:rPr lang="en-US" sz="2800" b="1" u="sng" dirty="0"/>
              <a:t>u</a:t>
            </a:r>
            <a:r>
              <a:rPr lang="en-IL" sz="2800" b="1" u="sng" dirty="0"/>
              <a:t>d</a:t>
            </a:r>
            <a:r>
              <a:rPr lang="en-US" sz="2800" b="1" u="sng" dirty="0"/>
              <a:t>e</a:t>
            </a:r>
            <a:r>
              <a:rPr lang="en-IL" sz="2800" b="1" u="sng" dirty="0"/>
              <a:t>n</a:t>
            </a:r>
            <a:r>
              <a:rPr lang="en-US" sz="2800" b="1" u="sng" dirty="0"/>
              <a:t>t</a:t>
            </a:r>
            <a:r>
              <a:rPr lang="en-IL" sz="2800" b="1" u="sng" dirty="0"/>
              <a:t>s:</a:t>
            </a:r>
            <a:endParaRPr lang="en-US" sz="2800" b="1" u="sng" dirty="0"/>
          </a:p>
          <a:p>
            <a:pPr algn="ctr" rtl="0">
              <a:spcAft>
                <a:spcPts val="600"/>
              </a:spcAft>
            </a:pPr>
            <a:r>
              <a:rPr lang="en-US" sz="2800" dirty="0"/>
              <a:t>Liran Haim 308292382</a:t>
            </a:r>
          </a:p>
          <a:p>
            <a:pPr algn="ctr" rtl="0">
              <a:spcAft>
                <a:spcPts val="600"/>
              </a:spcAft>
            </a:pPr>
            <a:r>
              <a:rPr lang="en-US" sz="2800" dirty="0"/>
              <a:t>Sapir Dayan 313605776</a:t>
            </a:r>
            <a:endParaRPr lang="he-IL" sz="2800" dirty="0"/>
          </a:p>
          <a:p>
            <a:pPr algn="ctr">
              <a:spcAft>
                <a:spcPts val="600"/>
              </a:spcAft>
            </a:pPr>
            <a:endParaRPr lang="en-US" sz="3200" dirty="0"/>
          </a:p>
        </p:txBody>
      </p:sp>
      <p:sp>
        <p:nvSpPr>
          <p:cNvPr id="11" name="TextBox 10">
            <a:extLst>
              <a:ext uri="{FF2B5EF4-FFF2-40B4-BE49-F238E27FC236}">
                <a16:creationId xmlns:a16="http://schemas.microsoft.com/office/drawing/2014/main" id="{7899DF6D-0C2D-DA7F-7C44-5172F164C911}"/>
              </a:ext>
            </a:extLst>
          </p:cNvPr>
          <p:cNvSpPr txBox="1"/>
          <p:nvPr/>
        </p:nvSpPr>
        <p:spPr>
          <a:xfrm>
            <a:off x="2671644" y="-43864"/>
            <a:ext cx="6705600" cy="1258165"/>
          </a:xfrm>
          <a:prstGeom prst="rect">
            <a:avLst/>
          </a:prstGeom>
          <a:noFill/>
        </p:spPr>
        <p:txBody>
          <a:bodyPr wrap="square">
            <a:spAutoFit/>
          </a:bodyPr>
          <a:lstStyle/>
          <a:p>
            <a:pPr algn="ctr">
              <a:lnSpc>
                <a:spcPct val="115000"/>
              </a:lnSpc>
            </a:pPr>
            <a:r>
              <a:rPr lang="en-US" sz="7200" b="1" dirty="0">
                <a:effectLst/>
                <a:latin typeface="Arial" panose="020B0604020202020204" pitchFamily="34" charset="0"/>
                <a:ea typeface="Arial" panose="020B0604020202020204" pitchFamily="34" charset="0"/>
              </a:rPr>
              <a:t>MotoProg</a:t>
            </a:r>
            <a:endParaRPr lang="en-US" sz="7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8555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328155-BA92-4135-D2BB-989A231482AA}"/>
              </a:ext>
            </a:extLst>
          </p:cNvPr>
          <p:cNvSpPr txBox="1"/>
          <p:nvPr/>
        </p:nvSpPr>
        <p:spPr>
          <a:xfrm>
            <a:off x="266076" y="424430"/>
            <a:ext cx="11772275" cy="5551263"/>
          </a:xfrm>
          <a:prstGeom prst="rect">
            <a:avLst/>
          </a:prstGeom>
          <a:solidFill>
            <a:schemeClr val="accent3">
              <a:lumMod val="20000"/>
              <a:lumOff val="80000"/>
            </a:schemeClr>
          </a:solidFill>
        </p:spPr>
        <p:txBody>
          <a:bodyPr wrap="square">
            <a:spAutoFit/>
          </a:bodyPr>
          <a:lstStyle/>
          <a:p>
            <a:pPr algn="ctr">
              <a:spcBef>
                <a:spcPts val="0"/>
              </a:spcBef>
              <a:spcAft>
                <a:spcPts val="1200"/>
              </a:spcAft>
            </a:pPr>
            <a:r>
              <a:rPr lang="en-US" sz="2800" b="0" i="0" u="none" strike="noStrike" dirty="0">
                <a:solidFill>
                  <a:srgbClr val="000000"/>
                </a:solidFill>
                <a:effectLst/>
                <a:latin typeface="Calibri" panose="020F0502020204030204" pitchFamily="34" charset="0"/>
              </a:rPr>
              <a:t> </a:t>
            </a:r>
            <a:r>
              <a:rPr lang="en-US" sz="2800" b="1" i="0" u="none" strike="noStrike" dirty="0">
                <a:solidFill>
                  <a:srgbClr val="000000"/>
                </a:solidFill>
                <a:effectLst/>
                <a:latin typeface="Calibri" panose="020F0502020204030204" pitchFamily="34" charset="0"/>
              </a:rPr>
              <a:t>The</a:t>
            </a:r>
            <a:r>
              <a:rPr lang="en-US" sz="2800" b="0" i="0" u="none" strike="noStrike" dirty="0">
                <a:solidFill>
                  <a:srgbClr val="000000"/>
                </a:solidFill>
                <a:effectLst/>
                <a:latin typeface="Calibri" panose="020F0502020204030204" pitchFamily="34" charset="0"/>
              </a:rPr>
              <a:t> </a:t>
            </a:r>
            <a:r>
              <a:rPr lang="en-US" sz="2800" b="1" i="0" u="none" strike="noStrike" dirty="0">
                <a:solidFill>
                  <a:srgbClr val="000000"/>
                </a:solidFill>
                <a:latin typeface="Calibri" panose="020F0502020204030204" pitchFamily="34" charset="0"/>
                <a:cs typeface="Arial" panose="020B0604020202020204" pitchFamily="34" charset="0"/>
              </a:rPr>
              <a:t>T</a:t>
            </a:r>
            <a:r>
              <a:rPr lang="en-US" sz="2800" b="1" dirty="0">
                <a:effectLst/>
                <a:latin typeface="Calibri" panose="020F0502020204030204" pitchFamily="34" charset="0"/>
                <a:ea typeface="Calibri" panose="020F0502020204030204" pitchFamily="34" charset="0"/>
                <a:cs typeface="Arial" panose="020B0604020202020204" pitchFamily="34" charset="0"/>
              </a:rPr>
              <a:t>hreshold</a:t>
            </a:r>
            <a:r>
              <a:rPr lang="en-US" sz="2800" b="0" i="0" u="none" strike="noStrike" dirty="0">
                <a:solidFill>
                  <a:srgbClr val="000000"/>
                </a:solidFill>
                <a:effectLst/>
                <a:latin typeface="Calibri" panose="020F0502020204030204" pitchFamily="34" charset="0"/>
              </a:rPr>
              <a:t> </a:t>
            </a:r>
          </a:p>
          <a:p>
            <a:pPr marL="914400" algn="l" rtl="1">
              <a:lnSpc>
                <a:spcPct val="115000"/>
              </a:lnSpc>
            </a:pP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914400" algn="l" rtl="1">
              <a:lnSpc>
                <a:spcPct val="115000"/>
              </a:lnSpc>
            </a:pPr>
            <a:r>
              <a:rPr lang="en-US" sz="2400" b="1" u="sng" dirty="0">
                <a:effectLst/>
                <a:latin typeface="Calibri" panose="020F0502020204030204" pitchFamily="34" charset="0"/>
                <a:ea typeface="Calibri" panose="020F0502020204030204" pitchFamily="34" charset="0"/>
                <a:cs typeface="Arial" panose="020B0604020202020204" pitchFamily="34" charset="0"/>
              </a:rPr>
              <a:t>Absorption</a:t>
            </a:r>
            <a:r>
              <a:rPr lang="en-US" sz="2400" b="1" dirty="0">
                <a:effectLst/>
                <a:latin typeface="Calibri" panose="020F0502020204030204" pitchFamily="34" charset="0"/>
                <a:ea typeface="Calibri" panose="020F0502020204030204" pitchFamily="34" charset="0"/>
                <a:cs typeface="Arial" panose="020B0604020202020204" pitchFamily="34" charset="0"/>
              </a:rPr>
              <a:t>: the user needs to get at least 18.7%.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914400" algn="l" rtl="1">
              <a:lnSpc>
                <a:spcPct val="115000"/>
              </a:lnSpc>
            </a:pPr>
            <a:r>
              <a:rPr lang="en-US" sz="2400" b="1" u="sng" dirty="0">
                <a:latin typeface="Calibri" panose="020F0502020204030204" pitchFamily="34" charset="0"/>
                <a:ea typeface="Calibri" panose="020F0502020204030204" pitchFamily="34" charset="0"/>
                <a:cs typeface="Arial" panose="020B0604020202020204" pitchFamily="34" charset="0"/>
              </a:rPr>
              <a:t>W</a:t>
            </a:r>
            <a:r>
              <a:rPr lang="en-US" sz="2400" b="1" u="sng" dirty="0">
                <a:effectLst/>
                <a:latin typeface="Calibri" panose="020F0502020204030204" pitchFamily="34" charset="0"/>
                <a:ea typeface="Calibri" panose="020F0502020204030204" pitchFamily="34" charset="0"/>
                <a:cs typeface="Arial" panose="020B0604020202020204" pitchFamily="34" charset="0"/>
              </a:rPr>
              <a:t>ork enjoyment</a:t>
            </a:r>
            <a:r>
              <a:rPr lang="en-US" sz="2400" b="1" dirty="0">
                <a:effectLst/>
                <a:latin typeface="Calibri" panose="020F0502020204030204" pitchFamily="34" charset="0"/>
                <a:ea typeface="Calibri" panose="020F0502020204030204" pitchFamily="34" charset="0"/>
                <a:cs typeface="Arial" panose="020B0604020202020204" pitchFamily="34" charset="0"/>
              </a:rPr>
              <a:t>: the user needs to get at least 28.3%.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914400" algn="l" rtl="1">
              <a:lnSpc>
                <a:spcPct val="115000"/>
              </a:lnSpc>
              <a:spcAft>
                <a:spcPts val="1000"/>
              </a:spcAft>
            </a:pPr>
            <a:r>
              <a:rPr lang="en-US" sz="2400" b="1" u="sng" dirty="0">
                <a:latin typeface="Calibri" panose="020F0502020204030204" pitchFamily="34" charset="0"/>
                <a:ea typeface="Calibri" panose="020F0502020204030204" pitchFamily="34" charset="0"/>
                <a:cs typeface="Arial" panose="020B0604020202020204" pitchFamily="34" charset="0"/>
              </a:rPr>
              <a:t>I</a:t>
            </a:r>
            <a:r>
              <a:rPr lang="en-US" sz="2400" b="1" u="sng" dirty="0">
                <a:effectLst/>
                <a:latin typeface="Calibri" panose="020F0502020204030204" pitchFamily="34" charset="0"/>
                <a:ea typeface="Calibri" panose="020F0502020204030204" pitchFamily="34" charset="0"/>
                <a:cs typeface="Arial" panose="020B0604020202020204" pitchFamily="34" charset="0"/>
              </a:rPr>
              <a:t>ntrinsic motivation</a:t>
            </a:r>
            <a:r>
              <a:rPr lang="en-US" sz="2400" b="1" dirty="0">
                <a:effectLst/>
                <a:latin typeface="Calibri" panose="020F0502020204030204" pitchFamily="34" charset="0"/>
                <a:ea typeface="Calibri" panose="020F0502020204030204" pitchFamily="34" charset="0"/>
                <a:cs typeface="Arial" panose="020B0604020202020204" pitchFamily="34" charset="0"/>
              </a:rPr>
              <a:t>: the user needs to get at least 20.9%.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l" fontAlgn="base">
              <a:spcAft>
                <a:spcPts val="1200"/>
              </a:spcAft>
            </a:pPr>
            <a:r>
              <a:rPr lang="en-US" sz="2800" b="1" dirty="0">
                <a:solidFill>
                  <a:srgbClr val="000000"/>
                </a:solidFill>
                <a:latin typeface="Calibri" panose="020F0502020204030204" pitchFamily="34" charset="0"/>
              </a:rPr>
              <a:t>Those factors based on the Wolf research. </a:t>
            </a:r>
            <a:r>
              <a:rPr lang="en-US" sz="2800" b="1" i="0" u="none" strike="noStrike" dirty="0">
                <a:solidFill>
                  <a:srgbClr val="000000"/>
                </a:solidFill>
                <a:effectLst/>
                <a:latin typeface="Calibri" panose="020F0502020204030204" pitchFamily="34" charset="0"/>
              </a:rPr>
              <a:t> </a:t>
            </a:r>
            <a:endParaRPr lang="en-US" sz="2800" b="0" i="0" u="none" strike="noStrike" dirty="0">
              <a:solidFill>
                <a:srgbClr val="000000"/>
              </a:solidFill>
              <a:effectLst/>
              <a:latin typeface="Calibri" panose="020F0502020204030204" pitchFamily="34" charset="0"/>
            </a:endParaRPr>
          </a:p>
          <a:p>
            <a:pPr algn="l" fontAlgn="base">
              <a:spcBef>
                <a:spcPts val="0"/>
              </a:spcBef>
              <a:spcAft>
                <a:spcPts val="1200"/>
              </a:spcAft>
            </a:pPr>
            <a:endParaRPr lang="en-US" sz="2800" b="1" i="0" u="none" strike="noStrike" dirty="0">
              <a:solidFill>
                <a:srgbClr val="000000"/>
              </a:solidFill>
              <a:effectLst/>
              <a:latin typeface="Calibri" panose="020F0502020204030204" pitchFamily="34" charset="0"/>
            </a:endParaRPr>
          </a:p>
          <a:p>
            <a:pPr algn="l">
              <a:spcBef>
                <a:spcPts val="0"/>
              </a:spcBef>
              <a:spcAft>
                <a:spcPts val="1200"/>
              </a:spcAft>
            </a:pPr>
            <a:r>
              <a:rPr lang="en-US" sz="2800" b="0" i="0" u="none" strike="noStrike" dirty="0">
                <a:solidFill>
                  <a:srgbClr val="000000"/>
                </a:solidFill>
                <a:effectLst/>
                <a:latin typeface="Calibri" panose="020F0502020204030204" pitchFamily="34" charset="0"/>
              </a:rPr>
              <a:t>The user must get the minimum in every part of the questionnaire, in order to declare him motivated.</a:t>
            </a:r>
            <a:endParaRPr lang="en-US" sz="2800" b="0" dirty="0">
              <a:effectLst/>
            </a:endParaRPr>
          </a:p>
          <a:p>
            <a:pPr algn="l"/>
            <a:br>
              <a:rPr lang="en-US" sz="2800" dirty="0"/>
            </a:br>
            <a:endParaRPr lang="he-IL" sz="2800" dirty="0"/>
          </a:p>
        </p:txBody>
      </p:sp>
      <p:sp>
        <p:nvSpPr>
          <p:cNvPr id="7" name="TextBox 6">
            <a:extLst>
              <a:ext uri="{FF2B5EF4-FFF2-40B4-BE49-F238E27FC236}">
                <a16:creationId xmlns:a16="http://schemas.microsoft.com/office/drawing/2014/main" id="{71C758EB-20FA-ECD2-7EDF-751FD824193A}"/>
              </a:ext>
            </a:extLst>
          </p:cNvPr>
          <p:cNvSpPr txBox="1"/>
          <p:nvPr/>
        </p:nvSpPr>
        <p:spPr>
          <a:xfrm>
            <a:off x="153649" y="5748965"/>
            <a:ext cx="6093500" cy="923330"/>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 Bakker, A. B. (2008). The work-related flow inventory: Construction and initial validation of the WOLF. Journal of vocational behavior, 72(3), 400-414</a:t>
            </a:r>
            <a:endParaRPr lang="he-IL" dirty="0"/>
          </a:p>
        </p:txBody>
      </p:sp>
      <p:sp>
        <p:nvSpPr>
          <p:cNvPr id="2" name="Slide Number Placeholder 1">
            <a:extLst>
              <a:ext uri="{FF2B5EF4-FFF2-40B4-BE49-F238E27FC236}">
                <a16:creationId xmlns:a16="http://schemas.microsoft.com/office/drawing/2014/main" id="{5BBF00DC-A023-13BF-58DA-5B9408782129}"/>
              </a:ext>
            </a:extLst>
          </p:cNvPr>
          <p:cNvSpPr>
            <a:spLocks noGrp="1"/>
          </p:cNvSpPr>
          <p:nvPr>
            <p:ph type="sldNum" sz="quarter" idx="12"/>
          </p:nvPr>
        </p:nvSpPr>
        <p:spPr/>
        <p:txBody>
          <a:bodyPr/>
          <a:lstStyle/>
          <a:p>
            <a:fld id="{05BFC5A7-4C92-49DD-BADC-2AC8205FF4F2}" type="slidenum">
              <a:rPr lang="he-IL" smtClean="0"/>
              <a:t>10</a:t>
            </a:fld>
            <a:endParaRPr lang="he-IL"/>
          </a:p>
        </p:txBody>
      </p:sp>
    </p:spTree>
    <p:extLst>
      <p:ext uri="{BB962C8B-B14F-4D97-AF65-F5344CB8AC3E}">
        <p14:creationId xmlns:p14="http://schemas.microsoft.com/office/powerpoint/2010/main" val="68070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פינות מעוגלות 8">
            <a:extLst>
              <a:ext uri="{FF2B5EF4-FFF2-40B4-BE49-F238E27FC236}">
                <a16:creationId xmlns:a16="http://schemas.microsoft.com/office/drawing/2014/main" id="{93198845-3A90-321C-1095-E9882E5821E9}"/>
              </a:ext>
            </a:extLst>
          </p:cNvPr>
          <p:cNvSpPr/>
          <p:nvPr/>
        </p:nvSpPr>
        <p:spPr>
          <a:xfrm>
            <a:off x="342900" y="317188"/>
            <a:ext cx="11506200" cy="101980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4400" dirty="0">
                <a:solidFill>
                  <a:schemeClr val="bg1"/>
                </a:solidFill>
              </a:rPr>
              <a:t>Choosing The Questions </a:t>
            </a:r>
            <a:r>
              <a:rPr lang="en-US" sz="4400" b="1" dirty="0">
                <a:solidFill>
                  <a:schemeClr val="bg1"/>
                </a:solidFill>
                <a:latin typeface="+mj-lt"/>
              </a:rPr>
              <a:t>Algorithm</a:t>
            </a:r>
            <a:endParaRPr lang="he-IL" sz="4400" b="1" dirty="0">
              <a:solidFill>
                <a:schemeClr val="bg1"/>
              </a:solidFill>
              <a:latin typeface="+mj-lt"/>
            </a:endParaRPr>
          </a:p>
        </p:txBody>
      </p:sp>
      <p:sp>
        <p:nvSpPr>
          <p:cNvPr id="7" name="TextBox 6">
            <a:extLst>
              <a:ext uri="{FF2B5EF4-FFF2-40B4-BE49-F238E27FC236}">
                <a16:creationId xmlns:a16="http://schemas.microsoft.com/office/drawing/2014/main" id="{753F15D9-5888-D3D1-07FB-059C3D694897}"/>
              </a:ext>
            </a:extLst>
          </p:cNvPr>
          <p:cNvSpPr txBox="1"/>
          <p:nvPr/>
        </p:nvSpPr>
        <p:spPr>
          <a:xfrm>
            <a:off x="595745" y="1748227"/>
            <a:ext cx="11000509" cy="2677656"/>
          </a:xfrm>
          <a:prstGeom prst="rect">
            <a:avLst/>
          </a:prstGeom>
          <a:noFill/>
        </p:spPr>
        <p:txBody>
          <a:bodyPr wrap="square">
            <a:spAutoFit/>
          </a:bodyPr>
          <a:lstStyle/>
          <a:p>
            <a:pPr algn="l" rtl="0"/>
            <a:r>
              <a:rPr lang="he-IL" sz="2800" b="1" dirty="0">
                <a:latin typeface="Calibri" panose="020F0502020204030204" pitchFamily="34" charset="0"/>
                <a:cs typeface="Arial" panose="020B0604020202020204" pitchFamily="34" charset="0"/>
              </a:rPr>
              <a:t>Upon the user's selection of a category, the system arranges all questions within the category based on their respective ratings.</a:t>
            </a:r>
          </a:p>
          <a:p>
            <a:pPr algn="l" rtl="0"/>
            <a:endParaRPr lang="en-US" sz="2800" b="1" dirty="0">
              <a:latin typeface="Calibri" panose="020F0502020204030204" pitchFamily="34" charset="0"/>
              <a:cs typeface="Arial" panose="020B0604020202020204" pitchFamily="34" charset="0"/>
            </a:endParaRPr>
          </a:p>
          <a:p>
            <a:pPr algn="l" rtl="0"/>
            <a:r>
              <a:rPr lang="he-IL" sz="2800" b="1" dirty="0">
                <a:latin typeface="Calibri" panose="020F0502020204030204" pitchFamily="34" charset="0"/>
                <a:cs typeface="Arial" panose="020B0604020202020204" pitchFamily="34" charset="0"/>
              </a:rPr>
              <a:t> In order to ensure that the user is presented with a high-rated question at random and that it has not been previously attempted, the system shuffles the questions in groups of ten</a:t>
            </a:r>
            <a:r>
              <a:rPr lang="he-IL" dirty="0"/>
              <a:t>.</a:t>
            </a:r>
          </a:p>
        </p:txBody>
      </p:sp>
    </p:spTree>
    <p:extLst>
      <p:ext uri="{BB962C8B-B14F-4D97-AF65-F5344CB8AC3E}">
        <p14:creationId xmlns:p14="http://schemas.microsoft.com/office/powerpoint/2010/main" val="288535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מלבן: פינות מעוגלות 46">
            <a:extLst>
              <a:ext uri="{FF2B5EF4-FFF2-40B4-BE49-F238E27FC236}">
                <a16:creationId xmlns:a16="http://schemas.microsoft.com/office/drawing/2014/main" id="{39CA39B6-9339-4C6D-8CB3-CDEE95531A46}"/>
              </a:ext>
            </a:extLst>
          </p:cNvPr>
          <p:cNvSpPr/>
          <p:nvPr/>
        </p:nvSpPr>
        <p:spPr>
          <a:xfrm>
            <a:off x="406400" y="317188"/>
            <a:ext cx="11506200" cy="101980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7BA6B683-1B00-4F7F-982E-CBF93D3DCAED}"/>
              </a:ext>
            </a:extLst>
          </p:cNvPr>
          <p:cNvSpPr>
            <a:spLocks noGrp="1"/>
          </p:cNvSpPr>
          <p:nvPr>
            <p:ph type="title"/>
          </p:nvPr>
        </p:nvSpPr>
        <p:spPr>
          <a:xfrm>
            <a:off x="838200" y="406112"/>
            <a:ext cx="10515600" cy="844541"/>
          </a:xfrm>
        </p:spPr>
        <p:txBody>
          <a:bodyPr/>
          <a:lstStyle/>
          <a:p>
            <a:pPr algn="l" rtl="0"/>
            <a:r>
              <a:rPr lang="en-US" b="1" u="sng" dirty="0">
                <a:solidFill>
                  <a:schemeClr val="bg1"/>
                </a:solidFill>
              </a:rPr>
              <a:t>Our system</a:t>
            </a:r>
            <a:endParaRPr lang="he-IL" b="1" u="sng" dirty="0">
              <a:solidFill>
                <a:schemeClr val="bg1"/>
              </a:solidFill>
            </a:endParaRPr>
          </a:p>
        </p:txBody>
      </p:sp>
      <p:sp>
        <p:nvSpPr>
          <p:cNvPr id="3" name="מציין מיקום תוכן 2">
            <a:extLst>
              <a:ext uri="{FF2B5EF4-FFF2-40B4-BE49-F238E27FC236}">
                <a16:creationId xmlns:a16="http://schemas.microsoft.com/office/drawing/2014/main" id="{B7708458-6301-4592-B71F-7723BBDF86DE}"/>
              </a:ext>
            </a:extLst>
          </p:cNvPr>
          <p:cNvSpPr>
            <a:spLocks noGrp="1"/>
          </p:cNvSpPr>
          <p:nvPr>
            <p:ph idx="1"/>
          </p:nvPr>
        </p:nvSpPr>
        <p:spPr>
          <a:xfrm>
            <a:off x="638968" y="1552300"/>
            <a:ext cx="10515600" cy="984801"/>
          </a:xfrm>
        </p:spPr>
        <p:txBody>
          <a:bodyPr>
            <a:normAutofit/>
          </a:bodyPr>
          <a:lstStyle/>
          <a:p>
            <a:pPr marL="0" indent="0" algn="l" rtl="0">
              <a:buNone/>
            </a:pPr>
            <a:r>
              <a:rPr lang="en-IL" sz="2400" dirty="0"/>
              <a:t>Software Architecture Diagram</a:t>
            </a:r>
            <a:endParaRPr lang="he-IL" sz="2400" dirty="0"/>
          </a:p>
        </p:txBody>
      </p:sp>
      <p:pic>
        <p:nvPicPr>
          <p:cNvPr id="4" name="Picture 3">
            <a:extLst>
              <a:ext uri="{FF2B5EF4-FFF2-40B4-BE49-F238E27FC236}">
                <a16:creationId xmlns:a16="http://schemas.microsoft.com/office/drawing/2014/main" id="{A0F704F0-B397-6EEC-9FF5-2098662D90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7701" y="2061275"/>
            <a:ext cx="6555784" cy="4244635"/>
          </a:xfrm>
          <a:prstGeom prst="rect">
            <a:avLst/>
          </a:prstGeom>
          <a:noFill/>
          <a:ln>
            <a:noFill/>
          </a:ln>
        </p:spPr>
      </p:pic>
    </p:spTree>
    <p:extLst>
      <p:ext uri="{BB962C8B-B14F-4D97-AF65-F5344CB8AC3E}">
        <p14:creationId xmlns:p14="http://schemas.microsoft.com/office/powerpoint/2010/main" val="25268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מלבן: פינות מעוגלות 12">
            <a:extLst>
              <a:ext uri="{FF2B5EF4-FFF2-40B4-BE49-F238E27FC236}">
                <a16:creationId xmlns:a16="http://schemas.microsoft.com/office/drawing/2014/main" id="{91A0846B-BBD2-4FD1-90D9-3DF877EE6CFC}"/>
              </a:ext>
            </a:extLst>
          </p:cNvPr>
          <p:cNvSpPr/>
          <p:nvPr/>
        </p:nvSpPr>
        <p:spPr>
          <a:xfrm>
            <a:off x="406400" y="317188"/>
            <a:ext cx="11506200" cy="101980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7BA6B683-1B00-4F7F-982E-CBF93D3DCAED}"/>
              </a:ext>
            </a:extLst>
          </p:cNvPr>
          <p:cNvSpPr>
            <a:spLocks noGrp="1"/>
          </p:cNvSpPr>
          <p:nvPr>
            <p:ph type="title"/>
          </p:nvPr>
        </p:nvSpPr>
        <p:spPr>
          <a:xfrm>
            <a:off x="838200" y="406112"/>
            <a:ext cx="10515600" cy="844541"/>
          </a:xfrm>
        </p:spPr>
        <p:txBody>
          <a:bodyPr/>
          <a:lstStyle/>
          <a:p>
            <a:pPr algn="l" rtl="0"/>
            <a:r>
              <a:rPr lang="en-US" b="1" u="sng" dirty="0">
                <a:solidFill>
                  <a:schemeClr val="bg1"/>
                </a:solidFill>
              </a:rPr>
              <a:t>System’s environment</a:t>
            </a:r>
            <a:endParaRPr lang="he-IL" b="1" u="sng" dirty="0">
              <a:solidFill>
                <a:schemeClr val="bg1"/>
              </a:solidFill>
            </a:endParaRPr>
          </a:p>
        </p:txBody>
      </p:sp>
      <p:graphicFrame>
        <p:nvGraphicFramePr>
          <p:cNvPr id="11" name="דיאגרמה 10">
            <a:extLst>
              <a:ext uri="{FF2B5EF4-FFF2-40B4-BE49-F238E27FC236}">
                <a16:creationId xmlns:a16="http://schemas.microsoft.com/office/drawing/2014/main" id="{31E75EE9-6EEF-49C4-BAC9-9A0E9149384A}"/>
              </a:ext>
            </a:extLst>
          </p:cNvPr>
          <p:cNvGraphicFramePr/>
          <p:nvPr>
            <p:extLst>
              <p:ext uri="{D42A27DB-BD31-4B8C-83A1-F6EECF244321}">
                <p14:modId xmlns:p14="http://schemas.microsoft.com/office/powerpoint/2010/main" val="4045855956"/>
              </p:ext>
            </p:extLst>
          </p:nvPr>
        </p:nvGraphicFramePr>
        <p:xfrm>
          <a:off x="2120900" y="2019325"/>
          <a:ext cx="8077200" cy="4256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855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פינות מעוגלות 4">
            <a:extLst>
              <a:ext uri="{FF2B5EF4-FFF2-40B4-BE49-F238E27FC236}">
                <a16:creationId xmlns:a16="http://schemas.microsoft.com/office/drawing/2014/main" id="{25CAD468-DC20-3F49-8DCD-6E1B3907B46B}"/>
              </a:ext>
            </a:extLst>
          </p:cNvPr>
          <p:cNvSpPr>
            <a:spLocks noGrp="1"/>
          </p:cNvSpPr>
          <p:nvPr>
            <p:ph type="title"/>
          </p:nvPr>
        </p:nvSpPr>
        <p:spPr>
          <a:xfrm>
            <a:off x="838200" y="365126"/>
            <a:ext cx="10515600" cy="86793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a:t>Demo Video</a:t>
            </a:r>
            <a:endParaRPr lang="he-IL" dirty="0"/>
          </a:p>
        </p:txBody>
      </p:sp>
      <p:pic>
        <p:nvPicPr>
          <p:cNvPr id="5" name="The system">
            <a:hlinkClick r:id="" action="ppaction://media"/>
            <a:extLst>
              <a:ext uri="{FF2B5EF4-FFF2-40B4-BE49-F238E27FC236}">
                <a16:creationId xmlns:a16="http://schemas.microsoft.com/office/drawing/2014/main" id="{B30610C8-B327-A7C1-57F8-30A79709FDA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875364" y="1368841"/>
            <a:ext cx="8183034" cy="5124033"/>
          </a:xfrm>
          <a:prstGeom prst="rect">
            <a:avLst/>
          </a:prstGeom>
        </p:spPr>
      </p:pic>
    </p:spTree>
    <p:extLst>
      <p:ext uri="{BB962C8B-B14F-4D97-AF65-F5344CB8AC3E}">
        <p14:creationId xmlns:p14="http://schemas.microsoft.com/office/powerpoint/2010/main" val="77488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16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C36AABFB-E862-4249-A4B5-29E1C732331B}"/>
              </a:ext>
            </a:extLst>
          </p:cNvPr>
          <p:cNvSpPr/>
          <p:nvPr/>
        </p:nvSpPr>
        <p:spPr>
          <a:xfrm>
            <a:off x="406400" y="317188"/>
            <a:ext cx="11506200" cy="101980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7BA6B683-1B00-4F7F-982E-CBF93D3DCAED}"/>
              </a:ext>
            </a:extLst>
          </p:cNvPr>
          <p:cNvSpPr>
            <a:spLocks noGrp="1"/>
          </p:cNvSpPr>
          <p:nvPr>
            <p:ph type="title"/>
          </p:nvPr>
        </p:nvSpPr>
        <p:spPr>
          <a:xfrm>
            <a:off x="838200" y="406112"/>
            <a:ext cx="10515600" cy="844541"/>
          </a:xfrm>
        </p:spPr>
        <p:txBody>
          <a:bodyPr/>
          <a:lstStyle/>
          <a:p>
            <a:pPr algn="l" rtl="0"/>
            <a:r>
              <a:rPr lang="en-US" b="1" u="sng" dirty="0">
                <a:solidFill>
                  <a:schemeClr val="bg1"/>
                </a:solidFill>
              </a:rPr>
              <a:t>Demo Video</a:t>
            </a:r>
            <a:endParaRPr lang="he-IL" b="1" u="sng" dirty="0">
              <a:solidFill>
                <a:schemeClr val="bg1"/>
              </a:solidFill>
            </a:endParaRPr>
          </a:p>
        </p:txBody>
      </p:sp>
      <p:pic>
        <p:nvPicPr>
          <p:cNvPr id="7" name="Changing a Category">
            <a:hlinkClick r:id="" action="ppaction://media"/>
            <a:extLst>
              <a:ext uri="{FF2B5EF4-FFF2-40B4-BE49-F238E27FC236}">
                <a16:creationId xmlns:a16="http://schemas.microsoft.com/office/drawing/2014/main" id="{587F7396-4D58-90AF-72DB-5A3CF6F5BC1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893743" y="1425919"/>
            <a:ext cx="7859857" cy="4921667"/>
          </a:xfrm>
          <a:prstGeom prst="rect">
            <a:avLst/>
          </a:prstGeom>
        </p:spPr>
      </p:pic>
    </p:spTree>
    <p:extLst>
      <p:ext uri="{BB962C8B-B14F-4D97-AF65-F5344CB8AC3E}">
        <p14:creationId xmlns:p14="http://schemas.microsoft.com/office/powerpoint/2010/main" val="211130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505"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B0D19790-4B4E-4F05-A765-FA7BFD51E340}"/>
              </a:ext>
            </a:extLst>
          </p:cNvPr>
          <p:cNvSpPr/>
          <p:nvPr/>
        </p:nvSpPr>
        <p:spPr>
          <a:xfrm>
            <a:off x="406400" y="317188"/>
            <a:ext cx="11506200" cy="101980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7BA6B683-1B00-4F7F-982E-CBF93D3DCAED}"/>
              </a:ext>
            </a:extLst>
          </p:cNvPr>
          <p:cNvSpPr>
            <a:spLocks noGrp="1"/>
          </p:cNvSpPr>
          <p:nvPr>
            <p:ph type="title"/>
          </p:nvPr>
        </p:nvSpPr>
        <p:spPr>
          <a:xfrm>
            <a:off x="838200" y="406112"/>
            <a:ext cx="10515600" cy="844541"/>
          </a:xfrm>
        </p:spPr>
        <p:txBody>
          <a:bodyPr/>
          <a:lstStyle/>
          <a:p>
            <a:pPr algn="l" rtl="0"/>
            <a:r>
              <a:rPr lang="en-US" b="1" u="sng" dirty="0">
                <a:solidFill>
                  <a:schemeClr val="bg1"/>
                </a:solidFill>
              </a:rPr>
              <a:t>Summary</a:t>
            </a:r>
            <a:endParaRPr lang="he-IL" b="1" u="sng" dirty="0">
              <a:solidFill>
                <a:schemeClr val="bg1"/>
              </a:solidFill>
            </a:endParaRPr>
          </a:p>
        </p:txBody>
      </p:sp>
      <p:sp>
        <p:nvSpPr>
          <p:cNvPr id="4" name="מלבן 3">
            <a:extLst>
              <a:ext uri="{FF2B5EF4-FFF2-40B4-BE49-F238E27FC236}">
                <a16:creationId xmlns:a16="http://schemas.microsoft.com/office/drawing/2014/main" id="{3333BC93-A014-4C12-B006-B7060B3471F9}"/>
              </a:ext>
            </a:extLst>
          </p:cNvPr>
          <p:cNvSpPr/>
          <p:nvPr/>
        </p:nvSpPr>
        <p:spPr>
          <a:xfrm>
            <a:off x="838200" y="1982450"/>
            <a:ext cx="9705109" cy="1446550"/>
          </a:xfrm>
          <a:prstGeom prst="rect">
            <a:avLst/>
          </a:prstGeom>
        </p:spPr>
        <p:txBody>
          <a:bodyPr wrap="square">
            <a:spAutoFit/>
          </a:bodyPr>
          <a:lstStyle/>
          <a:p>
            <a:pPr algn="l" rtl="0"/>
            <a:r>
              <a:rPr lang="en-US" sz="2200" b="1" dirty="0"/>
              <a:t>Our project offers a new and innovative platform for software learning.</a:t>
            </a:r>
          </a:p>
          <a:p>
            <a:pPr algn="l" rtl="0"/>
            <a:r>
              <a:rPr lang="en-US" sz="2200" b="1" dirty="0"/>
              <a:t>It inspired by the Wolf Research approach and involves gamified elements, which considers user motivation and engagement to deliver a more personalized and effective learning experience.</a:t>
            </a:r>
            <a:endParaRPr lang="en-IL" sz="2200" b="1" dirty="0"/>
          </a:p>
        </p:txBody>
      </p:sp>
    </p:spTree>
    <p:extLst>
      <p:ext uri="{BB962C8B-B14F-4D97-AF65-F5344CB8AC3E}">
        <p14:creationId xmlns:p14="http://schemas.microsoft.com/office/powerpoint/2010/main" val="9550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מלבן: פינות מעוגלות 25">
            <a:extLst>
              <a:ext uri="{FF2B5EF4-FFF2-40B4-BE49-F238E27FC236}">
                <a16:creationId xmlns:a16="http://schemas.microsoft.com/office/drawing/2014/main" id="{8B476D3B-CCAD-4EF4-A445-6548840B726D}"/>
              </a:ext>
            </a:extLst>
          </p:cNvPr>
          <p:cNvSpPr/>
          <p:nvPr/>
        </p:nvSpPr>
        <p:spPr>
          <a:xfrm>
            <a:off x="406400" y="317188"/>
            <a:ext cx="11506200" cy="1019807"/>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כותרת 1">
            <a:extLst>
              <a:ext uri="{FF2B5EF4-FFF2-40B4-BE49-F238E27FC236}">
                <a16:creationId xmlns:a16="http://schemas.microsoft.com/office/drawing/2014/main" id="{4BB86C20-6120-4893-9797-247E44952AEE}"/>
              </a:ext>
            </a:extLst>
          </p:cNvPr>
          <p:cNvSpPr>
            <a:spLocks noGrp="1"/>
          </p:cNvSpPr>
          <p:nvPr>
            <p:ph type="title"/>
          </p:nvPr>
        </p:nvSpPr>
        <p:spPr>
          <a:xfrm>
            <a:off x="838200" y="406112"/>
            <a:ext cx="10515600" cy="844541"/>
          </a:xfrm>
        </p:spPr>
        <p:txBody>
          <a:bodyPr/>
          <a:lstStyle/>
          <a:p>
            <a:pPr algn="l" rtl="0"/>
            <a:r>
              <a:rPr lang="en-US" b="1" u="sng" dirty="0">
                <a:solidFill>
                  <a:schemeClr val="bg1"/>
                </a:solidFill>
              </a:rPr>
              <a:t>The problem</a:t>
            </a:r>
            <a:endParaRPr lang="he-IL" b="1" u="sng" dirty="0">
              <a:solidFill>
                <a:schemeClr val="bg1"/>
              </a:solidFill>
            </a:endParaRPr>
          </a:p>
        </p:txBody>
      </p:sp>
      <p:sp>
        <p:nvSpPr>
          <p:cNvPr id="20" name="TextBox 19">
            <a:extLst>
              <a:ext uri="{FF2B5EF4-FFF2-40B4-BE49-F238E27FC236}">
                <a16:creationId xmlns:a16="http://schemas.microsoft.com/office/drawing/2014/main" id="{9E4A1069-0C0F-C0BD-1559-6461DF1D66F7}"/>
              </a:ext>
            </a:extLst>
          </p:cNvPr>
          <p:cNvSpPr txBox="1"/>
          <p:nvPr/>
        </p:nvSpPr>
        <p:spPr>
          <a:xfrm>
            <a:off x="685799" y="1828426"/>
            <a:ext cx="7973291" cy="2319289"/>
          </a:xfrm>
          <a:prstGeom prst="rect">
            <a:avLst/>
          </a:prstGeom>
          <a:noFill/>
        </p:spPr>
        <p:txBody>
          <a:bodyPr wrap="square">
            <a:spAutoFit/>
          </a:bodyPr>
          <a:lstStyle/>
          <a:p>
            <a:pPr marL="342900" lvl="0" indent="-342900" algn="l" rtl="0">
              <a:lnSpc>
                <a:spcPct val="115000"/>
              </a:lnSpc>
              <a:spcAft>
                <a:spcPts val="10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problem we are trying to solve is the issue of low motivation and engagement among students when it comes to studying and learning academic material and especially in the software world.</a:t>
            </a:r>
          </a:p>
          <a:p>
            <a:pPr marL="342900" lvl="0" indent="-342900" algn="l" rtl="0">
              <a:lnSpc>
                <a:spcPct val="115000"/>
              </a:lnSpc>
              <a:spcAft>
                <a:spcPts val="1000"/>
              </a:spcAft>
              <a:buFont typeface="Symbol" panose="05050102010706020507" pitchFamily="18" charset="2"/>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BF1AE51F-3459-E59C-BE9E-CB5033762776}"/>
              </a:ext>
            </a:extLst>
          </p:cNvPr>
          <p:cNvPicPr>
            <a:picLocks noChangeAspect="1"/>
          </p:cNvPicPr>
          <p:nvPr/>
        </p:nvPicPr>
        <p:blipFill>
          <a:blip r:embed="rId3"/>
          <a:stretch>
            <a:fillRect/>
          </a:stretch>
        </p:blipFill>
        <p:spPr>
          <a:xfrm>
            <a:off x="4020467" y="3988431"/>
            <a:ext cx="7333333" cy="2552381"/>
          </a:xfrm>
          <a:prstGeom prst="rect">
            <a:avLst/>
          </a:prstGeom>
        </p:spPr>
      </p:pic>
    </p:spTree>
    <p:extLst>
      <p:ext uri="{BB962C8B-B14F-4D97-AF65-F5344CB8AC3E}">
        <p14:creationId xmlns:p14="http://schemas.microsoft.com/office/powerpoint/2010/main" val="77892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מלבן: פינות מעוגלות 87">
            <a:extLst>
              <a:ext uri="{FF2B5EF4-FFF2-40B4-BE49-F238E27FC236}">
                <a16:creationId xmlns:a16="http://schemas.microsoft.com/office/drawing/2014/main" id="{29139557-2889-4C67-BDA8-FD1E499D0197}"/>
              </a:ext>
            </a:extLst>
          </p:cNvPr>
          <p:cNvSpPr/>
          <p:nvPr/>
        </p:nvSpPr>
        <p:spPr>
          <a:xfrm>
            <a:off x="406400" y="317188"/>
            <a:ext cx="11506200" cy="101980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7BA6B683-1B00-4F7F-982E-CBF93D3DCAED}"/>
              </a:ext>
            </a:extLst>
          </p:cNvPr>
          <p:cNvSpPr>
            <a:spLocks noGrp="1"/>
          </p:cNvSpPr>
          <p:nvPr>
            <p:ph type="title"/>
          </p:nvPr>
        </p:nvSpPr>
        <p:spPr>
          <a:xfrm>
            <a:off x="838200" y="406112"/>
            <a:ext cx="10515600" cy="844541"/>
          </a:xfrm>
        </p:spPr>
        <p:txBody>
          <a:bodyPr/>
          <a:lstStyle/>
          <a:p>
            <a:pPr algn="l" rtl="0"/>
            <a:r>
              <a:rPr lang="en-US" b="1" u="sng" dirty="0">
                <a:solidFill>
                  <a:schemeClr val="bg1"/>
                </a:solidFill>
              </a:rPr>
              <a:t>Our system</a:t>
            </a:r>
            <a:endParaRPr lang="he-IL" b="1" u="sng" dirty="0">
              <a:solidFill>
                <a:schemeClr val="bg1"/>
              </a:solidFill>
            </a:endParaRPr>
          </a:p>
        </p:txBody>
      </p:sp>
      <p:sp>
        <p:nvSpPr>
          <p:cNvPr id="3" name="מציין מיקום תוכן 2">
            <a:extLst>
              <a:ext uri="{FF2B5EF4-FFF2-40B4-BE49-F238E27FC236}">
                <a16:creationId xmlns:a16="http://schemas.microsoft.com/office/drawing/2014/main" id="{B7708458-6301-4592-B71F-7723BBDF86DE}"/>
              </a:ext>
            </a:extLst>
          </p:cNvPr>
          <p:cNvSpPr>
            <a:spLocks noGrp="1"/>
          </p:cNvSpPr>
          <p:nvPr>
            <p:ph idx="1"/>
          </p:nvPr>
        </p:nvSpPr>
        <p:spPr>
          <a:xfrm>
            <a:off x="597920" y="1436299"/>
            <a:ext cx="10515600" cy="795457"/>
          </a:xfrm>
        </p:spPr>
        <p:txBody>
          <a:bodyPr>
            <a:noAutofit/>
          </a:bodyPr>
          <a:lstStyle/>
          <a:p>
            <a:pPr marL="457200" indent="0" algn="l">
              <a:lnSpc>
                <a:spcPct val="115000"/>
              </a:lnSpc>
              <a:buNone/>
            </a:pPr>
            <a:r>
              <a:rPr lang="en-US" sz="2400" dirty="0">
                <a:effectLst/>
                <a:latin typeface="Calibri" panose="020F0502020204030204" pitchFamily="34" charset="0"/>
                <a:ea typeface="Calibri" panose="020F0502020204030204" pitchFamily="34" charset="0"/>
              </a:rPr>
              <a:t>“</a:t>
            </a:r>
            <a:r>
              <a:rPr lang="en-US" sz="2400" dirty="0">
                <a:solidFill>
                  <a:srgbClr val="000000"/>
                </a:solidFill>
                <a:effectLst/>
                <a:latin typeface="Calibri" panose="020F0502020204030204" pitchFamily="34" charset="0"/>
                <a:ea typeface="Calibri" panose="020F0502020204030204" pitchFamily="34" charset="0"/>
              </a:rPr>
              <a:t>MotoProg</a:t>
            </a:r>
            <a:r>
              <a:rPr lang="en-US" sz="2400" dirty="0">
                <a:effectLst/>
                <a:latin typeface="Calibri" panose="020F0502020204030204" pitchFamily="34" charset="0"/>
                <a:ea typeface="Calibri" panose="020F0502020204030204" pitchFamily="34" charset="0"/>
              </a:rPr>
              <a:t>”</a:t>
            </a:r>
            <a:r>
              <a:rPr lang="en-US" sz="2400" dirty="0">
                <a:solidFill>
                  <a:srgbClr val="000000"/>
                </a:solidFill>
                <a:effectLst/>
                <a:latin typeface="Calibri" panose="020F0502020204030204" pitchFamily="34" charset="0"/>
                <a:ea typeface="Calibri" panose="020F0502020204030204" pitchFamily="34" charset="0"/>
              </a:rPr>
              <a:t> is a web application that was designed to solve this problem.</a:t>
            </a:r>
            <a:endParaRPr lang="en-US" sz="2400" dirty="0">
              <a:effectLst/>
              <a:latin typeface="Arial" panose="020B0604020202020204" pitchFamily="34" charset="0"/>
              <a:ea typeface="Arial" panose="020B0604020202020204" pitchFamily="34" charset="0"/>
            </a:endParaRPr>
          </a:p>
        </p:txBody>
      </p:sp>
      <p:sp>
        <p:nvSpPr>
          <p:cNvPr id="4" name="Oval 3">
            <a:extLst>
              <a:ext uri="{FF2B5EF4-FFF2-40B4-BE49-F238E27FC236}">
                <a16:creationId xmlns:a16="http://schemas.microsoft.com/office/drawing/2014/main" id="{0D6D53CE-2CAF-866D-85AB-0E4344809568}"/>
              </a:ext>
            </a:extLst>
          </p:cNvPr>
          <p:cNvSpPr/>
          <p:nvPr/>
        </p:nvSpPr>
        <p:spPr>
          <a:xfrm>
            <a:off x="1410346" y="2464231"/>
            <a:ext cx="1890793" cy="16428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Checking the user’s Motivation</a:t>
            </a:r>
            <a:endParaRPr lang="he-IL" b="1" dirty="0">
              <a:solidFill>
                <a:schemeClr val="tx1"/>
              </a:solidFill>
            </a:endParaRPr>
          </a:p>
        </p:txBody>
      </p:sp>
      <p:sp>
        <p:nvSpPr>
          <p:cNvPr id="5" name="Oval 4">
            <a:extLst>
              <a:ext uri="{FF2B5EF4-FFF2-40B4-BE49-F238E27FC236}">
                <a16:creationId xmlns:a16="http://schemas.microsoft.com/office/drawing/2014/main" id="{80420C42-102A-1763-708F-D3FEECB8DA23}"/>
              </a:ext>
            </a:extLst>
          </p:cNvPr>
          <p:cNvSpPr/>
          <p:nvPr/>
        </p:nvSpPr>
        <p:spPr>
          <a:xfrm>
            <a:off x="4205207" y="2464231"/>
            <a:ext cx="1890793" cy="16428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Calibri" panose="020F0502020204030204" pitchFamily="34" charset="0"/>
                <a:ea typeface="Arial" panose="020B0604020202020204" pitchFamily="34" charset="0"/>
              </a:rPr>
              <a:t>T</a:t>
            </a:r>
            <a:r>
              <a:rPr lang="en-US" sz="1800" b="1" dirty="0">
                <a:solidFill>
                  <a:schemeClr val="tx1"/>
                </a:solidFill>
                <a:effectLst/>
                <a:latin typeface="Calibri" panose="020F0502020204030204" pitchFamily="34" charset="0"/>
                <a:ea typeface="Arial" panose="020B0604020202020204" pitchFamily="34" charset="0"/>
              </a:rPr>
              <a:t>each hard software principles </a:t>
            </a:r>
            <a:endParaRPr lang="he-IL" b="1" dirty="0">
              <a:solidFill>
                <a:schemeClr val="tx1"/>
              </a:solidFill>
            </a:endParaRPr>
          </a:p>
        </p:txBody>
      </p:sp>
      <p:sp>
        <p:nvSpPr>
          <p:cNvPr id="6" name="Oval 5">
            <a:extLst>
              <a:ext uri="{FF2B5EF4-FFF2-40B4-BE49-F238E27FC236}">
                <a16:creationId xmlns:a16="http://schemas.microsoft.com/office/drawing/2014/main" id="{1E6993F2-F556-A464-C07F-A541CE835A76}"/>
              </a:ext>
            </a:extLst>
          </p:cNvPr>
          <p:cNvSpPr/>
          <p:nvPr/>
        </p:nvSpPr>
        <p:spPr>
          <a:xfrm>
            <a:off x="7000068" y="2464231"/>
            <a:ext cx="2081939" cy="16428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Using Gamification</a:t>
            </a:r>
            <a:endParaRPr lang="he-IL" b="1" dirty="0">
              <a:solidFill>
                <a:schemeClr val="tx1"/>
              </a:solidFill>
            </a:endParaRPr>
          </a:p>
        </p:txBody>
      </p:sp>
      <p:sp>
        <p:nvSpPr>
          <p:cNvPr id="8" name="Oval 7">
            <a:extLst>
              <a:ext uri="{FF2B5EF4-FFF2-40B4-BE49-F238E27FC236}">
                <a16:creationId xmlns:a16="http://schemas.microsoft.com/office/drawing/2014/main" id="{E5A1B9FE-1751-2052-4475-688116A162B5}"/>
              </a:ext>
            </a:extLst>
          </p:cNvPr>
          <p:cNvSpPr/>
          <p:nvPr/>
        </p:nvSpPr>
        <p:spPr>
          <a:xfrm>
            <a:off x="2815525" y="4626245"/>
            <a:ext cx="2262753" cy="16428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Calibri" panose="020F0502020204030204" pitchFamily="34" charset="0"/>
                <a:ea typeface="Arial" panose="020B0604020202020204" pitchFamily="34" charset="0"/>
              </a:rPr>
              <a:t>Using The</a:t>
            </a:r>
          </a:p>
          <a:p>
            <a:pPr algn="ctr"/>
            <a:r>
              <a:rPr lang="en-US" b="1" dirty="0">
                <a:solidFill>
                  <a:schemeClr val="tx1"/>
                </a:solidFill>
                <a:latin typeface="Calibri" panose="020F0502020204030204" pitchFamily="34" charset="0"/>
              </a:rPr>
              <a:t>WOLF</a:t>
            </a:r>
          </a:p>
          <a:p>
            <a:pPr algn="ctr"/>
            <a:r>
              <a:rPr lang="en-US" sz="1800" b="1" dirty="0">
                <a:solidFill>
                  <a:srgbClr val="000000"/>
                </a:solidFill>
                <a:effectLst/>
                <a:latin typeface="Calibri" panose="020F0502020204030204" pitchFamily="34" charset="0"/>
                <a:ea typeface="Arial" panose="020B0604020202020204" pitchFamily="34" charset="0"/>
              </a:rPr>
              <a:t>Questionnaire</a:t>
            </a:r>
            <a:endParaRPr lang="he-IL" b="1" dirty="0">
              <a:solidFill>
                <a:schemeClr val="tx1"/>
              </a:solidFill>
            </a:endParaRPr>
          </a:p>
        </p:txBody>
      </p:sp>
      <p:sp>
        <p:nvSpPr>
          <p:cNvPr id="9" name="Oval 8">
            <a:extLst>
              <a:ext uri="{FF2B5EF4-FFF2-40B4-BE49-F238E27FC236}">
                <a16:creationId xmlns:a16="http://schemas.microsoft.com/office/drawing/2014/main" id="{0E9D4DEB-BF4F-310E-5CBB-0B89C1C3EB6E}"/>
              </a:ext>
            </a:extLst>
          </p:cNvPr>
          <p:cNvSpPr/>
          <p:nvPr/>
        </p:nvSpPr>
        <p:spPr>
          <a:xfrm>
            <a:off x="5664630" y="4626245"/>
            <a:ext cx="2376407" cy="16428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Calibri" panose="020F0502020204030204" pitchFamily="34" charset="0"/>
                <a:ea typeface="Arial" panose="020B0604020202020204" pitchFamily="34" charset="0"/>
              </a:rPr>
              <a:t>Cross- Platform</a:t>
            </a:r>
            <a:endParaRPr lang="he-IL" b="1" dirty="0">
              <a:solidFill>
                <a:schemeClr val="tx1"/>
              </a:solidFill>
            </a:endParaRPr>
          </a:p>
        </p:txBody>
      </p:sp>
    </p:spTree>
    <p:extLst>
      <p:ext uri="{BB962C8B-B14F-4D97-AF65-F5344CB8AC3E}">
        <p14:creationId xmlns:p14="http://schemas.microsoft.com/office/powerpoint/2010/main" val="260490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DD67FE-43A6-7C97-4FF2-5FB578CEFCE7}"/>
              </a:ext>
            </a:extLst>
          </p:cNvPr>
          <p:cNvSpPr txBox="1"/>
          <p:nvPr/>
        </p:nvSpPr>
        <p:spPr>
          <a:xfrm>
            <a:off x="4075471" y="274692"/>
            <a:ext cx="4041058" cy="923330"/>
          </a:xfrm>
          <a:prstGeom prst="rect">
            <a:avLst/>
          </a:prstGeom>
          <a:noFill/>
        </p:spPr>
        <p:txBody>
          <a:bodyPr wrap="square" rtlCol="1">
            <a:spAutoFit/>
          </a:bodyPr>
          <a:lstStyle/>
          <a:p>
            <a:r>
              <a:rPr lang="en-US" sz="5400" b="1" i="0" u="none" strike="noStrike" dirty="0">
                <a:solidFill>
                  <a:srgbClr val="252525"/>
                </a:solidFill>
                <a:effectLst/>
                <a:latin typeface="Calibri" panose="020F0502020204030204" pitchFamily="34" charset="0"/>
              </a:rPr>
              <a:t>Gamification</a:t>
            </a:r>
            <a:r>
              <a:rPr lang="en-US" sz="1800" b="0" i="0" u="none" strike="noStrike" dirty="0">
                <a:solidFill>
                  <a:srgbClr val="252525"/>
                </a:solidFill>
                <a:effectLst/>
                <a:latin typeface="Calibri" panose="020F0502020204030204" pitchFamily="34" charset="0"/>
              </a:rPr>
              <a:t> </a:t>
            </a:r>
            <a:endParaRPr lang="he-IL" dirty="0"/>
          </a:p>
        </p:txBody>
      </p:sp>
      <p:sp>
        <p:nvSpPr>
          <p:cNvPr id="5" name="TextBox 4">
            <a:extLst>
              <a:ext uri="{FF2B5EF4-FFF2-40B4-BE49-F238E27FC236}">
                <a16:creationId xmlns:a16="http://schemas.microsoft.com/office/drawing/2014/main" id="{A1FA8C39-63D0-BC6C-4942-455B16CF8A39}"/>
              </a:ext>
            </a:extLst>
          </p:cNvPr>
          <p:cNvSpPr txBox="1"/>
          <p:nvPr/>
        </p:nvSpPr>
        <p:spPr>
          <a:xfrm>
            <a:off x="1076351" y="3116763"/>
            <a:ext cx="10309122" cy="3046988"/>
          </a:xfrm>
          <a:prstGeom prst="rect">
            <a:avLst/>
          </a:prstGeom>
          <a:noFill/>
        </p:spPr>
        <p:txBody>
          <a:bodyPr wrap="square" rtlCol="1">
            <a:spAutoFit/>
          </a:bodyPr>
          <a:lstStyle/>
          <a:p>
            <a:pPr algn="l" rtl="0"/>
            <a:endParaRPr lang="en-US" sz="2400" b="1" dirty="0"/>
          </a:p>
          <a:p>
            <a:pPr marL="285750" indent="-285750" algn="l" rtl="0">
              <a:buFont typeface="Arial" panose="020B0604020202020204" pitchFamily="34" charset="0"/>
              <a:buChar char="•"/>
            </a:pPr>
            <a:r>
              <a:rPr lang="en-US" sz="2400" b="1" dirty="0"/>
              <a:t>Use of game design elements in non-game contexts</a:t>
            </a:r>
          </a:p>
          <a:p>
            <a:pPr marL="285750" indent="-285750" algn="l" rtl="0">
              <a:buFont typeface="Arial" panose="020B0604020202020204" pitchFamily="34" charset="0"/>
              <a:buChar char="•"/>
            </a:pPr>
            <a:endParaRPr lang="en-US" sz="2400" b="1" dirty="0"/>
          </a:p>
          <a:p>
            <a:pPr marL="285750" indent="-285750" algn="l" rtl="0">
              <a:buFont typeface="Arial" panose="020B0604020202020204" pitchFamily="34" charset="0"/>
              <a:buChar char="•"/>
            </a:pPr>
            <a:r>
              <a:rPr lang="en-US" sz="2400" b="1" i="0" u="none" strike="noStrike" dirty="0">
                <a:solidFill>
                  <a:srgbClr val="252525"/>
                </a:solidFill>
                <a:effectLst/>
                <a:latin typeface="Calibri" panose="020F0502020204030204" pitchFamily="34" charset="0"/>
              </a:rPr>
              <a:t>Gamification has also been a central part of the design of many mobile applications for smartphones and tablets, in the quest to achieve stronger user engagement.</a:t>
            </a:r>
          </a:p>
          <a:p>
            <a:pPr marL="285750" indent="-285750" algn="l" rtl="0">
              <a:buFont typeface="Arial" panose="020B0604020202020204" pitchFamily="34" charset="0"/>
              <a:buChar char="•"/>
            </a:pPr>
            <a:endParaRPr lang="en-US" sz="2400" b="1" dirty="0"/>
          </a:p>
          <a:p>
            <a:pPr algn="l" rtl="0"/>
            <a:endParaRPr lang="he-IL" sz="2400" dirty="0"/>
          </a:p>
        </p:txBody>
      </p:sp>
      <p:sp>
        <p:nvSpPr>
          <p:cNvPr id="2" name="Rectangle: Rounded Corners 1">
            <a:extLst>
              <a:ext uri="{FF2B5EF4-FFF2-40B4-BE49-F238E27FC236}">
                <a16:creationId xmlns:a16="http://schemas.microsoft.com/office/drawing/2014/main" id="{2BCC95C9-D9D7-E9D0-EC8D-B6FD4BC06A80}"/>
              </a:ext>
            </a:extLst>
          </p:cNvPr>
          <p:cNvSpPr/>
          <p:nvPr/>
        </p:nvSpPr>
        <p:spPr>
          <a:xfrm>
            <a:off x="1274164" y="1277471"/>
            <a:ext cx="9413823" cy="2049905"/>
          </a:xfrm>
          <a:prstGeom prst="roundRect">
            <a:avLst/>
          </a:prstGeom>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1" anchor="ctr"/>
          <a:lstStyle/>
          <a:p>
            <a:pPr marL="285750" indent="-285750">
              <a:buFont typeface="Arial" panose="020B0604020202020204" pitchFamily="34" charset="0"/>
              <a:buChar char="•"/>
            </a:pPr>
            <a:endParaRPr lang="en-US" sz="1800" b="1" dirty="0"/>
          </a:p>
          <a:p>
            <a:pPr algn="ctr"/>
            <a:r>
              <a:rPr lang="en-US" sz="2800" b="1" i="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rPr>
              <a:t>“The use of game elements and game-design techniques in non-game contexts‘’</a:t>
            </a:r>
          </a:p>
          <a:p>
            <a:pPr algn="ctr"/>
            <a:r>
              <a:rPr lang="en-US" sz="2800" i="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rPr>
              <a:t> [by Werbach and Hunter]</a:t>
            </a:r>
          </a:p>
        </p:txBody>
      </p:sp>
      <p:sp>
        <p:nvSpPr>
          <p:cNvPr id="6" name="Slide Number Placeholder 5">
            <a:extLst>
              <a:ext uri="{FF2B5EF4-FFF2-40B4-BE49-F238E27FC236}">
                <a16:creationId xmlns:a16="http://schemas.microsoft.com/office/drawing/2014/main" id="{DEC23A8D-474F-3691-0676-127E8CB5B0EA}"/>
              </a:ext>
            </a:extLst>
          </p:cNvPr>
          <p:cNvSpPr>
            <a:spLocks noGrp="1"/>
          </p:cNvSpPr>
          <p:nvPr>
            <p:ph type="sldNum" sz="quarter" idx="12"/>
          </p:nvPr>
        </p:nvSpPr>
        <p:spPr/>
        <p:txBody>
          <a:bodyPr/>
          <a:lstStyle/>
          <a:p>
            <a:fld id="{05BFC5A7-4C92-49DD-BADC-2AC8205FF4F2}" type="slidenum">
              <a:rPr lang="he-IL" smtClean="0"/>
              <a:t>4</a:t>
            </a:fld>
            <a:endParaRPr lang="he-IL"/>
          </a:p>
        </p:txBody>
      </p:sp>
    </p:spTree>
    <p:extLst>
      <p:ext uri="{BB962C8B-B14F-4D97-AF65-F5344CB8AC3E}">
        <p14:creationId xmlns:p14="http://schemas.microsoft.com/office/powerpoint/2010/main" val="267254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פינות מעוגלות 9">
            <a:extLst>
              <a:ext uri="{FF2B5EF4-FFF2-40B4-BE49-F238E27FC236}">
                <a16:creationId xmlns:a16="http://schemas.microsoft.com/office/drawing/2014/main" id="{E1901C6E-F7DA-43D0-8755-C0D1282C8046}"/>
              </a:ext>
            </a:extLst>
          </p:cNvPr>
          <p:cNvSpPr/>
          <p:nvPr/>
        </p:nvSpPr>
        <p:spPr>
          <a:xfrm>
            <a:off x="406400" y="317188"/>
            <a:ext cx="11506200" cy="101980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7BA6B683-1B00-4F7F-982E-CBF93D3DCAED}"/>
              </a:ext>
            </a:extLst>
          </p:cNvPr>
          <p:cNvSpPr>
            <a:spLocks noGrp="1"/>
          </p:cNvSpPr>
          <p:nvPr>
            <p:ph type="title"/>
          </p:nvPr>
        </p:nvSpPr>
        <p:spPr>
          <a:xfrm>
            <a:off x="838200" y="406112"/>
            <a:ext cx="10515600" cy="844541"/>
          </a:xfrm>
        </p:spPr>
        <p:txBody>
          <a:bodyPr/>
          <a:lstStyle/>
          <a:p>
            <a:pPr algn="l" rtl="0"/>
            <a:r>
              <a:rPr lang="en-US" b="1" u="sng" dirty="0">
                <a:solidFill>
                  <a:schemeClr val="bg1"/>
                </a:solidFill>
              </a:rPr>
              <a:t>Our system</a:t>
            </a:r>
            <a:endParaRPr lang="he-IL" b="1" u="sng" dirty="0">
              <a:solidFill>
                <a:schemeClr val="bg1"/>
              </a:solidFill>
            </a:endParaRPr>
          </a:p>
        </p:txBody>
      </p:sp>
      <p:sp>
        <p:nvSpPr>
          <p:cNvPr id="3" name="מציין מיקום תוכן 2">
            <a:extLst>
              <a:ext uri="{FF2B5EF4-FFF2-40B4-BE49-F238E27FC236}">
                <a16:creationId xmlns:a16="http://schemas.microsoft.com/office/drawing/2014/main" id="{B7708458-6301-4592-B71F-7723BBDF86DE}"/>
              </a:ext>
            </a:extLst>
          </p:cNvPr>
          <p:cNvSpPr>
            <a:spLocks noGrp="1"/>
          </p:cNvSpPr>
          <p:nvPr>
            <p:ph idx="1"/>
          </p:nvPr>
        </p:nvSpPr>
        <p:spPr>
          <a:xfrm>
            <a:off x="698500" y="1441792"/>
            <a:ext cx="10515600" cy="659028"/>
          </a:xfrm>
        </p:spPr>
        <p:txBody>
          <a:bodyPr>
            <a:normAutofit/>
          </a:bodyPr>
          <a:lstStyle/>
          <a:p>
            <a:pPr marL="0" indent="0" algn="l" rtl="0">
              <a:buNone/>
            </a:pPr>
            <a:r>
              <a:rPr lang="en-US" sz="2400" dirty="0"/>
              <a:t>The general flow of the system</a:t>
            </a:r>
            <a:endParaRPr lang="he-IL" sz="2400" dirty="0"/>
          </a:p>
        </p:txBody>
      </p:sp>
      <p:sp>
        <p:nvSpPr>
          <p:cNvPr id="9" name="Rectangle 8">
            <a:extLst>
              <a:ext uri="{FF2B5EF4-FFF2-40B4-BE49-F238E27FC236}">
                <a16:creationId xmlns:a16="http://schemas.microsoft.com/office/drawing/2014/main" id="{60A5583A-4CB0-2165-8D05-B580BF4143E1}"/>
              </a:ext>
            </a:extLst>
          </p:cNvPr>
          <p:cNvSpPr/>
          <p:nvPr/>
        </p:nvSpPr>
        <p:spPr>
          <a:xfrm>
            <a:off x="698500" y="2100820"/>
            <a:ext cx="2197100" cy="107187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Choosing a category</a:t>
            </a:r>
          </a:p>
          <a:p>
            <a:pPr algn="ctr"/>
            <a:endParaRPr lang="he-IL" dirty="0"/>
          </a:p>
        </p:txBody>
      </p:sp>
      <p:sp>
        <p:nvSpPr>
          <p:cNvPr id="11" name="Rectangle 10">
            <a:extLst>
              <a:ext uri="{FF2B5EF4-FFF2-40B4-BE49-F238E27FC236}">
                <a16:creationId xmlns:a16="http://schemas.microsoft.com/office/drawing/2014/main" id="{FE444B23-3F49-2FD9-5D19-477B56FC4A95}"/>
              </a:ext>
            </a:extLst>
          </p:cNvPr>
          <p:cNvSpPr/>
          <p:nvPr/>
        </p:nvSpPr>
        <p:spPr>
          <a:xfrm>
            <a:off x="3510973" y="2100819"/>
            <a:ext cx="2197100" cy="107187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Presenting unique question from this chosen category</a:t>
            </a:r>
            <a:endParaRPr lang="he-IL" dirty="0"/>
          </a:p>
        </p:txBody>
      </p:sp>
      <p:sp>
        <p:nvSpPr>
          <p:cNvPr id="12" name="Rectangle 11">
            <a:extLst>
              <a:ext uri="{FF2B5EF4-FFF2-40B4-BE49-F238E27FC236}">
                <a16:creationId xmlns:a16="http://schemas.microsoft.com/office/drawing/2014/main" id="{FD6B8B09-0602-8B2D-C6EE-E9D62557997F}"/>
              </a:ext>
            </a:extLst>
          </p:cNvPr>
          <p:cNvSpPr/>
          <p:nvPr/>
        </p:nvSpPr>
        <p:spPr>
          <a:xfrm>
            <a:off x="6483929" y="2077500"/>
            <a:ext cx="2197100" cy="107187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The user answers the</a:t>
            </a:r>
          </a:p>
          <a:p>
            <a:pPr algn="ctr"/>
            <a:r>
              <a:rPr lang="en-US" dirty="0"/>
              <a:t>questions</a:t>
            </a:r>
            <a:endParaRPr lang="he-IL" dirty="0"/>
          </a:p>
        </p:txBody>
      </p:sp>
      <p:sp>
        <p:nvSpPr>
          <p:cNvPr id="13" name="Rectangle 12">
            <a:extLst>
              <a:ext uri="{FF2B5EF4-FFF2-40B4-BE49-F238E27FC236}">
                <a16:creationId xmlns:a16="http://schemas.microsoft.com/office/drawing/2014/main" id="{AFFB84C3-C6D9-A99D-6C87-DB9C67B2B242}"/>
              </a:ext>
            </a:extLst>
          </p:cNvPr>
          <p:cNvSpPr/>
          <p:nvPr/>
        </p:nvSpPr>
        <p:spPr>
          <a:xfrm>
            <a:off x="9324687" y="2089160"/>
            <a:ext cx="2197100" cy="107187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The user rates each question from 1-5</a:t>
            </a:r>
          </a:p>
          <a:p>
            <a:pPr algn="ctr"/>
            <a:r>
              <a:rPr lang="en-US" dirty="0"/>
              <a:t>Scale</a:t>
            </a:r>
            <a:endParaRPr lang="he-IL" dirty="0"/>
          </a:p>
        </p:txBody>
      </p:sp>
      <p:sp>
        <p:nvSpPr>
          <p:cNvPr id="14" name="Rectangle 13">
            <a:extLst>
              <a:ext uri="{FF2B5EF4-FFF2-40B4-BE49-F238E27FC236}">
                <a16:creationId xmlns:a16="http://schemas.microsoft.com/office/drawing/2014/main" id="{3797401D-07BF-2592-4A53-545A2727B942}"/>
              </a:ext>
            </a:extLst>
          </p:cNvPr>
          <p:cNvSpPr/>
          <p:nvPr/>
        </p:nvSpPr>
        <p:spPr>
          <a:xfrm>
            <a:off x="1814952" y="4493348"/>
            <a:ext cx="2557890" cy="1412062"/>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In the end of the quiz the system presents statistics and data regarding the user’s performance.</a:t>
            </a:r>
          </a:p>
          <a:p>
            <a:pPr algn="ctr"/>
            <a:endParaRPr lang="he-IL" dirty="0"/>
          </a:p>
        </p:txBody>
      </p:sp>
      <p:sp>
        <p:nvSpPr>
          <p:cNvPr id="15" name="Rectangle 14">
            <a:extLst>
              <a:ext uri="{FF2B5EF4-FFF2-40B4-BE49-F238E27FC236}">
                <a16:creationId xmlns:a16="http://schemas.microsoft.com/office/drawing/2014/main" id="{491676FE-7AA1-1404-9DC7-2BA47339796C}"/>
              </a:ext>
            </a:extLst>
          </p:cNvPr>
          <p:cNvSpPr/>
          <p:nvPr/>
        </p:nvSpPr>
        <p:spPr>
          <a:xfrm>
            <a:off x="5123295" y="4493349"/>
            <a:ext cx="2732232" cy="1436396"/>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In case that the user has been identified as unmotivated – The user can change category.</a:t>
            </a:r>
          </a:p>
          <a:p>
            <a:pPr algn="ctr"/>
            <a:endParaRPr lang="he-IL" dirty="0"/>
          </a:p>
        </p:txBody>
      </p:sp>
      <p:sp>
        <p:nvSpPr>
          <p:cNvPr id="16" name="Rectangle 15">
            <a:extLst>
              <a:ext uri="{FF2B5EF4-FFF2-40B4-BE49-F238E27FC236}">
                <a16:creationId xmlns:a16="http://schemas.microsoft.com/office/drawing/2014/main" id="{5F275E7A-312A-C3FC-D013-697D8C65DDE8}"/>
              </a:ext>
            </a:extLst>
          </p:cNvPr>
          <p:cNvSpPr/>
          <p:nvPr/>
        </p:nvSpPr>
        <p:spPr>
          <a:xfrm>
            <a:off x="8483600" y="4493348"/>
            <a:ext cx="2447636" cy="15610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If the system detects a lack of motivation </a:t>
            </a:r>
          </a:p>
          <a:p>
            <a:pPr algn="ctr"/>
            <a:r>
              <a:rPr lang="en-US" dirty="0"/>
              <a:t>The system presents the Wolf research screen</a:t>
            </a:r>
            <a:endParaRPr lang="he-IL" dirty="0"/>
          </a:p>
        </p:txBody>
      </p:sp>
      <p:cxnSp>
        <p:nvCxnSpPr>
          <p:cNvPr id="18" name="Straight Arrow Connector 17">
            <a:extLst>
              <a:ext uri="{FF2B5EF4-FFF2-40B4-BE49-F238E27FC236}">
                <a16:creationId xmlns:a16="http://schemas.microsoft.com/office/drawing/2014/main" id="{D7AE0FAD-B367-734E-08C4-1606433167E7}"/>
              </a:ext>
            </a:extLst>
          </p:cNvPr>
          <p:cNvCxnSpPr>
            <a:stCxn id="9" idx="3"/>
            <a:endCxn id="11" idx="1"/>
          </p:cNvCxnSpPr>
          <p:nvPr/>
        </p:nvCxnSpPr>
        <p:spPr>
          <a:xfrm flipV="1">
            <a:off x="2895600" y="2636755"/>
            <a:ext cx="6153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C63D6D2-8850-8486-F41E-54C24D43D88D}"/>
              </a:ext>
            </a:extLst>
          </p:cNvPr>
          <p:cNvCxnSpPr>
            <a:cxnSpLocks/>
          </p:cNvCxnSpPr>
          <p:nvPr/>
        </p:nvCxnSpPr>
        <p:spPr>
          <a:xfrm flipV="1">
            <a:off x="5777922" y="2613434"/>
            <a:ext cx="6153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D129EC2-FF0F-0FF0-BDE0-E6B036BB228F}"/>
              </a:ext>
            </a:extLst>
          </p:cNvPr>
          <p:cNvCxnSpPr>
            <a:cxnSpLocks/>
          </p:cNvCxnSpPr>
          <p:nvPr/>
        </p:nvCxnSpPr>
        <p:spPr>
          <a:xfrm flipV="1">
            <a:off x="8709314" y="2590713"/>
            <a:ext cx="6153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AB5DEB1-5284-998D-91B9-7DAE24B0F104}"/>
              </a:ext>
            </a:extLst>
          </p:cNvPr>
          <p:cNvCxnSpPr>
            <a:cxnSpLocks/>
          </p:cNvCxnSpPr>
          <p:nvPr/>
        </p:nvCxnSpPr>
        <p:spPr>
          <a:xfrm>
            <a:off x="9582150" y="3149371"/>
            <a:ext cx="0" cy="134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E5F301-C289-CB41-C73C-CBB531440DE0}"/>
              </a:ext>
            </a:extLst>
          </p:cNvPr>
          <p:cNvCxnSpPr>
            <a:stCxn id="16" idx="1"/>
          </p:cNvCxnSpPr>
          <p:nvPr/>
        </p:nvCxnSpPr>
        <p:spPr>
          <a:xfrm flipH="1" flipV="1">
            <a:off x="7855527" y="5273888"/>
            <a:ext cx="6280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CC38894-D520-812D-1B83-8196F38A87EC}"/>
              </a:ext>
            </a:extLst>
          </p:cNvPr>
          <p:cNvCxnSpPr>
            <a:cxnSpLocks/>
            <a:endCxn id="14" idx="3"/>
          </p:cNvCxnSpPr>
          <p:nvPr/>
        </p:nvCxnSpPr>
        <p:spPr>
          <a:xfrm flipH="1">
            <a:off x="4372842" y="5199379"/>
            <a:ext cx="68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99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פינות מעוגלות 8">
            <a:extLst>
              <a:ext uri="{FF2B5EF4-FFF2-40B4-BE49-F238E27FC236}">
                <a16:creationId xmlns:a16="http://schemas.microsoft.com/office/drawing/2014/main" id="{66E51E54-FF66-42F2-9DC2-87B50A3B4F3F}"/>
              </a:ext>
            </a:extLst>
          </p:cNvPr>
          <p:cNvSpPr/>
          <p:nvPr/>
        </p:nvSpPr>
        <p:spPr>
          <a:xfrm>
            <a:off x="406400" y="317188"/>
            <a:ext cx="11506200" cy="101980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7BA6B683-1B00-4F7F-982E-CBF93D3DCAED}"/>
              </a:ext>
            </a:extLst>
          </p:cNvPr>
          <p:cNvSpPr>
            <a:spLocks noGrp="1"/>
          </p:cNvSpPr>
          <p:nvPr>
            <p:ph type="title"/>
          </p:nvPr>
        </p:nvSpPr>
        <p:spPr>
          <a:xfrm>
            <a:off x="838200" y="406112"/>
            <a:ext cx="10515600" cy="844541"/>
          </a:xfrm>
        </p:spPr>
        <p:txBody>
          <a:bodyPr/>
          <a:lstStyle/>
          <a:p>
            <a:pPr algn="l" rtl="0"/>
            <a:r>
              <a:rPr lang="en-US" b="1" u="sng" dirty="0">
                <a:solidFill>
                  <a:schemeClr val="bg1"/>
                </a:solidFill>
              </a:rPr>
              <a:t>Checking the user’s Motivation Algorithm</a:t>
            </a:r>
            <a:endParaRPr lang="he-IL" b="1" u="sng" dirty="0">
              <a:solidFill>
                <a:schemeClr val="bg1"/>
              </a:solidFill>
            </a:endParaRPr>
          </a:p>
        </p:txBody>
      </p:sp>
      <p:sp>
        <p:nvSpPr>
          <p:cNvPr id="17" name="TextBox 16">
            <a:extLst>
              <a:ext uri="{FF2B5EF4-FFF2-40B4-BE49-F238E27FC236}">
                <a16:creationId xmlns:a16="http://schemas.microsoft.com/office/drawing/2014/main" id="{EC6D1618-9550-98F3-2BCC-C4A179B6310D}"/>
              </a:ext>
            </a:extLst>
          </p:cNvPr>
          <p:cNvSpPr txBox="1"/>
          <p:nvPr/>
        </p:nvSpPr>
        <p:spPr>
          <a:xfrm>
            <a:off x="838200" y="1683507"/>
            <a:ext cx="9621982" cy="3292824"/>
          </a:xfrm>
          <a:prstGeom prst="rect">
            <a:avLst/>
          </a:prstGeom>
          <a:noFill/>
        </p:spPr>
        <p:txBody>
          <a:bodyPr wrap="square">
            <a:spAutoFit/>
          </a:bodyPr>
          <a:lstStyle/>
          <a:p>
            <a:pPr marL="342900" lvl="0" indent="-342900" algn="l" rtl="0">
              <a:lnSpc>
                <a:spcPct val="115000"/>
              </a:lnSpc>
              <a:spcAft>
                <a:spcPts val="1000"/>
              </a:spcAft>
              <a:buFont typeface="Symbol" panose="05050102010706020507" pitchFamily="18" charset="2"/>
              <a:buChar char=""/>
            </a:pPr>
            <a:r>
              <a:rPr lang="en-US" sz="2800" b="1" dirty="0">
                <a:effectLst/>
                <a:latin typeface="Calibri" panose="020F0502020204030204" pitchFamily="34" charset="0"/>
                <a:ea typeface="Calibri" panose="020F0502020204030204" pitchFamily="34" charset="0"/>
                <a:cs typeface="Arial" panose="020B0604020202020204" pitchFamily="34" charset="0"/>
              </a:rPr>
              <a:t>The user's response to each question is followed by a rating on a 1-5 scale, indicating their level of interest or enjoyment.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spcAft>
                <a:spcPts val="1000"/>
              </a:spcAft>
              <a:buFont typeface="Symbol" panose="05050102010706020507" pitchFamily="18" charset="2"/>
              <a:buChar char=""/>
            </a:pPr>
            <a:r>
              <a:rPr lang="en-US" sz="2800" b="1" dirty="0">
                <a:effectLst/>
                <a:latin typeface="Calibri" panose="020F0502020204030204" pitchFamily="34" charset="0"/>
                <a:ea typeface="Calibri" panose="020F0502020204030204" pitchFamily="34" charset="0"/>
                <a:cs typeface="Arial" panose="020B0604020202020204" pitchFamily="34" charset="0"/>
              </a:rPr>
              <a:t>The system evaluates the user's rating for the last 3 questions by comparing it with the ratings given by the all users.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spcAft>
                <a:spcPts val="1000"/>
              </a:spcAft>
              <a:buFont typeface="Symbol" panose="05050102010706020507" pitchFamily="18" charset="2"/>
              <a:buChar char=""/>
            </a:pPr>
            <a:r>
              <a:rPr lang="en-US" sz="2800" b="1" dirty="0">
                <a:effectLst/>
                <a:latin typeface="Calibri" panose="020F0502020204030204" pitchFamily="34" charset="0"/>
                <a:ea typeface="Calibri" panose="020F0502020204030204" pitchFamily="34" charset="0"/>
                <a:cs typeface="Arial" panose="020B0604020202020204" pitchFamily="34" charset="0"/>
              </a:rPr>
              <a:t>When the user's total rating is lower than the general rating, the wolf questionnaire will be presented to the user.</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4174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98315D-D528-6C47-1ACF-D965BE951516}"/>
              </a:ext>
            </a:extLst>
          </p:cNvPr>
          <p:cNvSpPr txBox="1"/>
          <p:nvPr/>
        </p:nvSpPr>
        <p:spPr>
          <a:xfrm>
            <a:off x="838200" y="1669786"/>
            <a:ext cx="8305800" cy="3292824"/>
          </a:xfrm>
          <a:prstGeom prst="rect">
            <a:avLst/>
          </a:prstGeom>
          <a:noFill/>
        </p:spPr>
        <p:txBody>
          <a:bodyPr wrap="square">
            <a:spAutoFit/>
          </a:bodyPr>
          <a:lstStyle/>
          <a:p>
            <a:pPr marL="342900" lvl="0" indent="-342900" algn="l" rtl="0">
              <a:lnSpc>
                <a:spcPct val="115000"/>
              </a:lnSpc>
              <a:spcAft>
                <a:spcPts val="1000"/>
              </a:spcAft>
              <a:buFont typeface="Symbol" panose="05050102010706020507" pitchFamily="18" charset="2"/>
              <a:buChar char=""/>
            </a:pPr>
            <a:r>
              <a:rPr lang="en-US" sz="2800" b="1" dirty="0">
                <a:effectLst/>
                <a:latin typeface="Calibri" panose="020F0502020204030204" pitchFamily="34" charset="0"/>
                <a:ea typeface="Calibri" panose="020F0502020204030204" pitchFamily="34" charset="0"/>
                <a:cs typeface="Arial" panose="020B0604020202020204" pitchFamily="34" charset="0"/>
              </a:rPr>
              <a:t>The user needs to rate the statements from the research.</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spcAft>
                <a:spcPts val="1000"/>
              </a:spcAft>
              <a:buFont typeface="Symbol" panose="05050102010706020507" pitchFamily="18" charset="2"/>
              <a:buChar char=""/>
            </a:pPr>
            <a:r>
              <a:rPr lang="en-US" sz="2800" b="1" dirty="0">
                <a:effectLst/>
                <a:latin typeface="Calibri" panose="020F0502020204030204" pitchFamily="34" charset="0"/>
                <a:ea typeface="Calibri" panose="020F0502020204030204" pitchFamily="34" charset="0"/>
                <a:cs typeface="Arial" panose="020B0604020202020204" pitchFamily="34" charset="0"/>
              </a:rPr>
              <a:t>Rating that is lower than the threshold rating, the system suggests moving to a different category.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spcAft>
                <a:spcPts val="1000"/>
              </a:spcAft>
              <a:buFont typeface="Symbol" panose="05050102010706020507" pitchFamily="18" charset="2"/>
              <a:buChar char=""/>
            </a:pPr>
            <a:r>
              <a:rPr lang="en-US" sz="2800" b="1" dirty="0">
                <a:effectLst/>
                <a:latin typeface="Calibri" panose="020F0502020204030204" pitchFamily="34" charset="0"/>
                <a:ea typeface="Calibri" panose="020F0502020204030204" pitchFamily="34" charset="0"/>
                <a:cs typeface="Arial" panose="020B0604020202020204" pitchFamily="34" charset="0"/>
              </a:rPr>
              <a:t>If the rating is equal to or higher than the threshold rating, the system continues with the same quiz.</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כותרת 1">
            <a:extLst>
              <a:ext uri="{FF2B5EF4-FFF2-40B4-BE49-F238E27FC236}">
                <a16:creationId xmlns:a16="http://schemas.microsoft.com/office/drawing/2014/main" id="{C1957924-3EEE-7CBF-E411-C8D797FFC9B9}"/>
              </a:ext>
            </a:extLst>
          </p:cNvPr>
          <p:cNvSpPr>
            <a:spLocks noGrp="1"/>
          </p:cNvSpPr>
          <p:nvPr>
            <p:ph type="title"/>
          </p:nvPr>
        </p:nvSpPr>
        <p:spPr>
          <a:xfrm>
            <a:off x="838200" y="365125"/>
            <a:ext cx="10515600" cy="1325563"/>
          </a:xfrm>
        </p:spPr>
        <p:txBody>
          <a:bodyPr/>
          <a:lstStyle/>
          <a:p>
            <a:pPr algn="l" rtl="0"/>
            <a:r>
              <a:rPr lang="en-US" b="1" u="sng" dirty="0">
                <a:solidFill>
                  <a:schemeClr val="bg1"/>
                </a:solidFill>
              </a:rPr>
              <a:t>Checking the user’s Motivation Algorithm</a:t>
            </a:r>
            <a:endParaRPr lang="he-IL" b="1" u="sng" dirty="0">
              <a:solidFill>
                <a:schemeClr val="bg1"/>
              </a:solidFill>
            </a:endParaRPr>
          </a:p>
        </p:txBody>
      </p:sp>
      <p:sp>
        <p:nvSpPr>
          <p:cNvPr id="7" name="מלבן: פינות מעוגלות 8">
            <a:extLst>
              <a:ext uri="{FF2B5EF4-FFF2-40B4-BE49-F238E27FC236}">
                <a16:creationId xmlns:a16="http://schemas.microsoft.com/office/drawing/2014/main" id="{B94864F2-33B1-68EB-1EF5-EA21CBE06B71}"/>
              </a:ext>
            </a:extLst>
          </p:cNvPr>
          <p:cNvSpPr/>
          <p:nvPr/>
        </p:nvSpPr>
        <p:spPr>
          <a:xfrm>
            <a:off x="406400" y="317188"/>
            <a:ext cx="11506200" cy="101980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sz="4400" u="sng" dirty="0">
                <a:solidFill>
                  <a:schemeClr val="bg1"/>
                </a:solidFill>
              </a:rPr>
              <a:t>Checking the user’s Motivation Algorithm</a:t>
            </a:r>
            <a:endParaRPr lang="he-IL" sz="4400" dirty="0"/>
          </a:p>
        </p:txBody>
      </p:sp>
    </p:spTree>
    <p:extLst>
      <p:ext uri="{BB962C8B-B14F-4D97-AF65-F5344CB8AC3E}">
        <p14:creationId xmlns:p14="http://schemas.microsoft.com/office/powerpoint/2010/main" val="373536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BC5C-FDB1-3491-E11F-FD8D2B4C8620}"/>
              </a:ext>
            </a:extLst>
          </p:cNvPr>
          <p:cNvSpPr>
            <a:spLocks noGrp="1"/>
          </p:cNvSpPr>
          <p:nvPr>
            <p:ph type="title"/>
          </p:nvPr>
        </p:nvSpPr>
        <p:spPr/>
        <p:txBody>
          <a:bodyPr>
            <a:normAutofit fontScale="90000"/>
          </a:bodyPr>
          <a:lstStyle/>
          <a:p>
            <a:pPr algn="ctr"/>
            <a:r>
              <a:rPr lang="en-US" sz="4800" b="1" i="0" u="none" strike="noStrike" dirty="0">
                <a:solidFill>
                  <a:srgbClr val="000000"/>
                </a:solidFill>
                <a:effectLst/>
                <a:latin typeface="Calibri" panose="020F0502020204030204" pitchFamily="34" charset="0"/>
              </a:rPr>
              <a:t>WOLF Questionnaire </a:t>
            </a:r>
            <a:br>
              <a:rPr lang="en-US" sz="3600" b="1" dirty="0">
                <a:effectLst/>
              </a:rPr>
            </a:br>
            <a:endParaRPr lang="he-IL" dirty="0"/>
          </a:p>
        </p:txBody>
      </p:sp>
      <p:sp>
        <p:nvSpPr>
          <p:cNvPr id="3" name="Content Placeholder 2">
            <a:extLst>
              <a:ext uri="{FF2B5EF4-FFF2-40B4-BE49-F238E27FC236}">
                <a16:creationId xmlns:a16="http://schemas.microsoft.com/office/drawing/2014/main" id="{86D11EF2-4AE5-E6C9-0FD1-CE14B6331A28}"/>
              </a:ext>
            </a:extLst>
          </p:cNvPr>
          <p:cNvSpPr>
            <a:spLocks noGrp="1"/>
          </p:cNvSpPr>
          <p:nvPr>
            <p:ph idx="1"/>
          </p:nvPr>
        </p:nvSpPr>
        <p:spPr>
          <a:xfrm>
            <a:off x="329785" y="1295474"/>
            <a:ext cx="11392524" cy="1177904"/>
          </a:xfrm>
        </p:spPr>
        <p:txBody>
          <a:bodyPr>
            <a:noAutofit/>
          </a:bodyPr>
          <a:lstStyle/>
          <a:p>
            <a:pPr marL="0" indent="0" algn="ctr">
              <a:spcBef>
                <a:spcPts val="1400"/>
              </a:spcBef>
              <a:spcAft>
                <a:spcPts val="400"/>
              </a:spcAft>
              <a:buNone/>
            </a:pPr>
            <a:r>
              <a:rPr lang="en-US" b="1" i="0" u="none" strike="noStrike" dirty="0">
                <a:solidFill>
                  <a:srgbClr val="000000"/>
                </a:solidFill>
                <a:effectLst/>
                <a:latin typeface="Calibri" panose="020F0502020204030204" pitchFamily="34" charset="0"/>
              </a:rPr>
              <a:t>We base our system goal on research that its central goal was to develop a new instrument for the measurement of flow experiences at work.</a:t>
            </a:r>
          </a:p>
          <a:p>
            <a:endParaRPr lang="he-IL" dirty="0"/>
          </a:p>
        </p:txBody>
      </p:sp>
      <p:sp>
        <p:nvSpPr>
          <p:cNvPr id="10" name="TextBox 9">
            <a:extLst>
              <a:ext uri="{FF2B5EF4-FFF2-40B4-BE49-F238E27FC236}">
                <a16:creationId xmlns:a16="http://schemas.microsoft.com/office/drawing/2014/main" id="{226F3ADA-C309-ED0C-81C2-7AB49193CD99}"/>
              </a:ext>
            </a:extLst>
          </p:cNvPr>
          <p:cNvSpPr txBox="1"/>
          <p:nvPr/>
        </p:nvSpPr>
        <p:spPr>
          <a:xfrm>
            <a:off x="0" y="5934670"/>
            <a:ext cx="6093500" cy="461665"/>
          </a:xfrm>
          <a:prstGeom prst="rect">
            <a:avLst/>
          </a:prstGeom>
          <a:noFill/>
        </p:spPr>
        <p:txBody>
          <a:bodyPr wrap="square">
            <a:spAutoFit/>
          </a:bodyPr>
          <a:lstStyle/>
          <a:p>
            <a:pPr algn="l"/>
            <a:r>
              <a:rPr lang="en-US" sz="1200" b="0" i="0" u="none" strike="noStrike" dirty="0">
                <a:solidFill>
                  <a:srgbClr val="000000"/>
                </a:solidFill>
                <a:effectLst/>
                <a:latin typeface="Calibri" panose="020F0502020204030204" pitchFamily="34" charset="0"/>
              </a:rPr>
              <a:t>Bakker, A. B. (2008). The work-related flow inventory: Construction and initial validation of the WOLF. Journal of vocational behavior, 72(3), 400-414</a:t>
            </a:r>
            <a:endParaRPr lang="he-IL" sz="1200" dirty="0"/>
          </a:p>
        </p:txBody>
      </p:sp>
      <p:sp>
        <p:nvSpPr>
          <p:cNvPr id="11" name="Rectangle 10">
            <a:extLst>
              <a:ext uri="{FF2B5EF4-FFF2-40B4-BE49-F238E27FC236}">
                <a16:creationId xmlns:a16="http://schemas.microsoft.com/office/drawing/2014/main" id="{E899D06D-9217-3144-A7D8-04EA37FDABB8}"/>
              </a:ext>
            </a:extLst>
          </p:cNvPr>
          <p:cNvSpPr/>
          <p:nvPr/>
        </p:nvSpPr>
        <p:spPr>
          <a:xfrm>
            <a:off x="329785" y="2368446"/>
            <a:ext cx="3462726" cy="3566224"/>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sz="2800" b="1" i="0" u="none" strike="noStrike" dirty="0">
                <a:solidFill>
                  <a:srgbClr val="000000"/>
                </a:solidFill>
                <a:effectLst/>
                <a:latin typeface="Calibri" panose="020F0502020204030204" pitchFamily="34" charset="0"/>
              </a:rPr>
              <a:t>The WOLF questionnaire is an initial set of 16 elements that were used to operationalize flow. </a:t>
            </a:r>
            <a:endParaRPr lang="he-IL" sz="2800" dirty="0"/>
          </a:p>
        </p:txBody>
      </p:sp>
      <p:sp>
        <p:nvSpPr>
          <p:cNvPr id="12" name="Rectangle 11">
            <a:extLst>
              <a:ext uri="{FF2B5EF4-FFF2-40B4-BE49-F238E27FC236}">
                <a16:creationId xmlns:a16="http://schemas.microsoft.com/office/drawing/2014/main" id="{996064F5-060A-ABCC-AAD5-FEC1649E434A}"/>
              </a:ext>
            </a:extLst>
          </p:cNvPr>
          <p:cNvSpPr/>
          <p:nvPr/>
        </p:nvSpPr>
        <p:spPr>
          <a:xfrm>
            <a:off x="4059839" y="2368446"/>
            <a:ext cx="3462726" cy="3566224"/>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l" rtl="0" fontAlgn="base"/>
            <a:endParaRPr lang="en-US" sz="2400" b="0" i="0" dirty="0">
              <a:solidFill>
                <a:srgbClr val="000000"/>
              </a:solidFill>
              <a:effectLst/>
              <a:latin typeface="Arial" panose="020B0604020202020204" pitchFamily="34" charset="0"/>
            </a:endParaRPr>
          </a:p>
          <a:p>
            <a:pPr algn="l" rtl="0" fontAlgn="base"/>
            <a:r>
              <a:rPr lang="en-US" sz="2400" b="1" i="0" u="none" strike="noStrike" dirty="0">
                <a:solidFill>
                  <a:srgbClr val="000000"/>
                </a:solidFill>
                <a:effectLst/>
                <a:latin typeface="Calibri" panose="020F0502020204030204" pitchFamily="34" charset="0"/>
              </a:rPr>
              <a:t>This collection was trimmed to 13 questions that divided to three parts: </a:t>
            </a:r>
          </a:p>
          <a:p>
            <a:pPr marL="285750" indent="-285750" algn="l" rtl="0" fontAlgn="base">
              <a:buFont typeface="Arial" panose="020B0604020202020204" pitchFamily="34" charset="0"/>
              <a:buChar char="•"/>
            </a:pPr>
            <a:r>
              <a:rPr lang="en-US" sz="2400" b="1" i="0" u="none" strike="noStrike" dirty="0">
                <a:solidFill>
                  <a:srgbClr val="000000"/>
                </a:solidFill>
                <a:effectLst/>
                <a:latin typeface="Calibri" panose="020F0502020204030204" pitchFamily="34" charset="0"/>
              </a:rPr>
              <a:t>Absorption (4 items),</a:t>
            </a:r>
          </a:p>
          <a:p>
            <a:pPr marL="285750" indent="-285750" algn="l" rtl="0" fontAlgn="base">
              <a:buFont typeface="Arial" panose="020B0604020202020204" pitchFamily="34" charset="0"/>
              <a:buChar char="•"/>
            </a:pPr>
            <a:r>
              <a:rPr lang="en-US" sz="2400" b="1" i="0" u="none" strike="noStrike" dirty="0">
                <a:solidFill>
                  <a:srgbClr val="000000"/>
                </a:solidFill>
                <a:effectLst/>
                <a:latin typeface="Calibri" panose="020F0502020204030204" pitchFamily="34" charset="0"/>
              </a:rPr>
              <a:t> job enjoyment (4 items),</a:t>
            </a:r>
          </a:p>
          <a:p>
            <a:pPr marL="285750" indent="-285750" algn="l" rtl="0" fontAlgn="base">
              <a:buFont typeface="Arial" panose="020B0604020202020204" pitchFamily="34" charset="0"/>
              <a:buChar char="•"/>
            </a:pPr>
            <a:r>
              <a:rPr lang="en-US" sz="2400" b="1" i="0" u="none" strike="noStrike" dirty="0">
                <a:solidFill>
                  <a:srgbClr val="000000"/>
                </a:solidFill>
                <a:effectLst/>
                <a:latin typeface="Calibri" panose="020F0502020204030204" pitchFamily="34" charset="0"/>
              </a:rPr>
              <a:t> intrinsic work motivation (5 items).</a:t>
            </a:r>
            <a:endParaRPr lang="en-US" sz="2400" b="0" i="0" dirty="0">
              <a:solidFill>
                <a:srgbClr val="000000"/>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8E21C46F-FA76-4BAA-0148-FF990B46B831}"/>
              </a:ext>
            </a:extLst>
          </p:cNvPr>
          <p:cNvSpPr/>
          <p:nvPr/>
        </p:nvSpPr>
        <p:spPr>
          <a:xfrm>
            <a:off x="7891073" y="2368446"/>
            <a:ext cx="4098563" cy="3566224"/>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sz="2800" b="1" i="0" u="none" strike="noStrike" dirty="0">
                <a:solidFill>
                  <a:srgbClr val="000000"/>
                </a:solidFill>
                <a:effectLst/>
                <a:latin typeface="Calibri" panose="020F0502020204030204" pitchFamily="34" charset="0"/>
              </a:rPr>
              <a:t>On a seven-point scale, respondents stated how often they encountered elements of flow</a:t>
            </a:r>
          </a:p>
          <a:p>
            <a:pPr algn="ctr"/>
            <a:r>
              <a:rPr lang="en-US" sz="2800" b="1" i="0" u="none" strike="noStrike" dirty="0">
                <a:solidFill>
                  <a:srgbClr val="000000"/>
                </a:solidFill>
                <a:effectLst/>
                <a:latin typeface="Calibri" panose="020F0502020204030204" pitchFamily="34" charset="0"/>
              </a:rPr>
              <a:t> (1 = never, 7 =constantly).</a:t>
            </a:r>
            <a:endParaRPr lang="he-IL" sz="2800" dirty="0"/>
          </a:p>
        </p:txBody>
      </p:sp>
      <p:sp>
        <p:nvSpPr>
          <p:cNvPr id="15" name="Slide Number Placeholder 14">
            <a:extLst>
              <a:ext uri="{FF2B5EF4-FFF2-40B4-BE49-F238E27FC236}">
                <a16:creationId xmlns:a16="http://schemas.microsoft.com/office/drawing/2014/main" id="{E8331899-F351-D838-7AC6-9494701209DD}"/>
              </a:ext>
            </a:extLst>
          </p:cNvPr>
          <p:cNvSpPr>
            <a:spLocks noGrp="1"/>
          </p:cNvSpPr>
          <p:nvPr>
            <p:ph type="sldNum" sz="quarter" idx="12"/>
          </p:nvPr>
        </p:nvSpPr>
        <p:spPr/>
        <p:txBody>
          <a:bodyPr/>
          <a:lstStyle/>
          <a:p>
            <a:fld id="{05BFC5A7-4C92-49DD-BADC-2AC8205FF4F2}" type="slidenum">
              <a:rPr lang="he-IL" smtClean="0"/>
              <a:t>8</a:t>
            </a:fld>
            <a:endParaRPr lang="he-IL"/>
          </a:p>
        </p:txBody>
      </p:sp>
    </p:spTree>
    <p:extLst>
      <p:ext uri="{BB962C8B-B14F-4D97-AF65-F5344CB8AC3E}">
        <p14:creationId xmlns:p14="http://schemas.microsoft.com/office/powerpoint/2010/main" val="243154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1267EE1-346B-513F-558A-8B43777DBAB9}"/>
              </a:ext>
            </a:extLst>
          </p:cNvPr>
          <p:cNvSpPr txBox="1"/>
          <p:nvPr/>
        </p:nvSpPr>
        <p:spPr>
          <a:xfrm>
            <a:off x="412106" y="1356848"/>
            <a:ext cx="3595388" cy="317505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000" b="1" i="0" u="none" strike="noStrike" kern="1200" dirty="0">
                <a:solidFill>
                  <a:schemeClr val="tx1"/>
                </a:solidFill>
                <a:effectLst/>
                <a:ea typeface="+mj-ea"/>
                <a:cs typeface="+mj-cs"/>
              </a:rPr>
              <a:t>The R</a:t>
            </a:r>
            <a:r>
              <a:rPr lang="en-US" sz="4000" b="1" dirty="0">
                <a:ea typeface="+mj-ea"/>
                <a:cs typeface="+mj-cs"/>
              </a:rPr>
              <a:t>ating of</a:t>
            </a:r>
          </a:p>
          <a:p>
            <a:pPr algn="ctr">
              <a:lnSpc>
                <a:spcPct val="90000"/>
              </a:lnSpc>
              <a:spcBef>
                <a:spcPct val="0"/>
              </a:spcBef>
              <a:spcAft>
                <a:spcPts val="600"/>
              </a:spcAft>
            </a:pPr>
            <a:r>
              <a:rPr lang="en-US" sz="4000" b="1" kern="1200" dirty="0">
                <a:solidFill>
                  <a:schemeClr val="tx1"/>
                </a:solidFill>
                <a:ea typeface="+mj-ea"/>
                <a:cs typeface="+mj-cs"/>
              </a:rPr>
              <a:t>The st</a:t>
            </a:r>
            <a:r>
              <a:rPr lang="en-US" sz="4000" b="1" dirty="0">
                <a:ea typeface="+mj-ea"/>
                <a:cs typeface="+mj-cs"/>
              </a:rPr>
              <a:t>atements</a:t>
            </a:r>
          </a:p>
          <a:p>
            <a:pPr algn="ctr">
              <a:lnSpc>
                <a:spcPct val="90000"/>
              </a:lnSpc>
              <a:spcBef>
                <a:spcPct val="0"/>
              </a:spcBef>
              <a:spcAft>
                <a:spcPts val="600"/>
              </a:spcAft>
            </a:pPr>
            <a:r>
              <a:rPr lang="en-US" sz="4000" b="1" dirty="0">
                <a:ea typeface="+mj-ea"/>
                <a:cs typeface="+mj-cs"/>
              </a:rPr>
              <a:t>From the</a:t>
            </a:r>
          </a:p>
          <a:p>
            <a:pPr algn="ctr">
              <a:lnSpc>
                <a:spcPct val="90000"/>
              </a:lnSpc>
              <a:spcBef>
                <a:spcPct val="0"/>
              </a:spcBef>
              <a:spcAft>
                <a:spcPts val="600"/>
              </a:spcAft>
            </a:pPr>
            <a:r>
              <a:rPr lang="en-US" sz="4000" b="1" dirty="0">
                <a:ea typeface="+mj-ea"/>
                <a:cs typeface="+mj-cs"/>
              </a:rPr>
              <a:t>Wolf</a:t>
            </a:r>
          </a:p>
          <a:p>
            <a:pPr algn="ctr">
              <a:lnSpc>
                <a:spcPct val="90000"/>
              </a:lnSpc>
              <a:spcBef>
                <a:spcPct val="0"/>
              </a:spcBef>
              <a:spcAft>
                <a:spcPts val="600"/>
              </a:spcAft>
            </a:pPr>
            <a:r>
              <a:rPr lang="en-US" sz="4000" b="1" dirty="0">
                <a:ea typeface="+mj-ea"/>
                <a:cs typeface="+mj-cs"/>
              </a:rPr>
              <a:t>Research</a:t>
            </a:r>
          </a:p>
          <a:p>
            <a:pPr algn="ctr">
              <a:lnSpc>
                <a:spcPct val="90000"/>
              </a:lnSpc>
              <a:spcBef>
                <a:spcPct val="0"/>
              </a:spcBef>
              <a:spcAft>
                <a:spcPts val="600"/>
              </a:spcAft>
            </a:pPr>
            <a:endParaRPr lang="en-US" sz="4000" kern="1200" dirty="0">
              <a:solidFill>
                <a:schemeClr val="tx1"/>
              </a:solidFill>
              <a:ea typeface="+mj-ea"/>
              <a:cs typeface="+mj-cs"/>
            </a:endParaRPr>
          </a:p>
        </p:txBody>
      </p:sp>
      <p:sp>
        <p:nvSpPr>
          <p:cNvPr id="7" name="Rectangle 3">
            <a:extLst>
              <a:ext uri="{FF2B5EF4-FFF2-40B4-BE49-F238E27FC236}">
                <a16:creationId xmlns:a16="http://schemas.microsoft.com/office/drawing/2014/main" id="{3DE4946A-D43A-4AF8-C8E2-58C3AE2A087D}"/>
              </a:ext>
            </a:extLst>
          </p:cNvPr>
          <p:cNvSpPr>
            <a:spLocks noChangeArrowheads="1"/>
          </p:cNvSpPr>
          <p:nvPr/>
        </p:nvSpPr>
        <p:spPr bwMode="auto">
          <a:xfrm>
            <a:off x="3459163" y="2762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6" name="Table 5">
            <a:extLst>
              <a:ext uri="{FF2B5EF4-FFF2-40B4-BE49-F238E27FC236}">
                <a16:creationId xmlns:a16="http://schemas.microsoft.com/office/drawing/2014/main" id="{B641034C-526C-E267-BE85-1C944BE0730C}"/>
              </a:ext>
            </a:extLst>
          </p:cNvPr>
          <p:cNvGraphicFramePr>
            <a:graphicFrameLocks noGrp="1"/>
          </p:cNvGraphicFramePr>
          <p:nvPr>
            <p:extLst>
              <p:ext uri="{D42A27DB-BD31-4B8C-83A1-F6EECF244321}">
                <p14:modId xmlns:p14="http://schemas.microsoft.com/office/powerpoint/2010/main" val="3599745272"/>
              </p:ext>
            </p:extLst>
          </p:nvPr>
        </p:nvGraphicFramePr>
        <p:xfrm>
          <a:off x="5405862" y="1067482"/>
          <a:ext cx="6019332" cy="4719795"/>
        </p:xfrm>
        <a:graphic>
          <a:graphicData uri="http://schemas.openxmlformats.org/drawingml/2006/table">
            <a:tbl>
              <a:tblPr firstRow="1" bandRow="1">
                <a:noFill/>
              </a:tblPr>
              <a:tblGrid>
                <a:gridCol w="1411053">
                  <a:extLst>
                    <a:ext uri="{9D8B030D-6E8A-4147-A177-3AD203B41FA5}">
                      <a16:colId xmlns:a16="http://schemas.microsoft.com/office/drawing/2014/main" val="1296830916"/>
                    </a:ext>
                  </a:extLst>
                </a:gridCol>
                <a:gridCol w="1932339">
                  <a:extLst>
                    <a:ext uri="{9D8B030D-6E8A-4147-A177-3AD203B41FA5}">
                      <a16:colId xmlns:a16="http://schemas.microsoft.com/office/drawing/2014/main" val="3296013309"/>
                    </a:ext>
                  </a:extLst>
                </a:gridCol>
                <a:gridCol w="2675940">
                  <a:extLst>
                    <a:ext uri="{9D8B030D-6E8A-4147-A177-3AD203B41FA5}">
                      <a16:colId xmlns:a16="http://schemas.microsoft.com/office/drawing/2014/main" val="977964355"/>
                    </a:ext>
                  </a:extLst>
                </a:gridCol>
              </a:tblGrid>
              <a:tr h="608373">
                <a:tc>
                  <a:txBody>
                    <a:bodyPr/>
                    <a:lstStyle/>
                    <a:p>
                      <a:pPr rtl="0" fontAlgn="t">
                        <a:spcBef>
                          <a:spcPts val="0"/>
                        </a:spcBef>
                        <a:spcAft>
                          <a:spcPts val="0"/>
                        </a:spcAft>
                      </a:pPr>
                      <a:r>
                        <a:rPr lang="en-US" sz="2000" b="0" i="0" u="none" strike="noStrike" cap="none" spc="0">
                          <a:solidFill>
                            <a:schemeClr val="tx1"/>
                          </a:solidFill>
                          <a:effectLst/>
                          <a:latin typeface="Calibri" panose="020F0502020204030204" pitchFamily="34" charset="0"/>
                        </a:rPr>
                        <a:t>The rank</a:t>
                      </a:r>
                      <a:endParaRPr lang="en-US" sz="2000" b="0" cap="none" spc="0">
                        <a:solidFill>
                          <a:schemeClr val="tx1"/>
                        </a:solidFill>
                        <a:effectLst/>
                      </a:endParaRPr>
                    </a:p>
                  </a:txBody>
                  <a:tcPr marL="102213" marR="102213" marT="103031" marB="103031">
                    <a:lnL w="12700" cmpd="sng">
                      <a:noFill/>
                    </a:lnL>
                    <a:lnR w="12700" cmpd="sng">
                      <a:noFill/>
                    </a:lnR>
                    <a:lnT w="28575" cap="flat" cmpd="sng" algn="ctr">
                      <a:solidFill>
                        <a:schemeClr val="tx1"/>
                      </a:solidFill>
                      <a:prstDash val="solid"/>
                    </a:lnT>
                    <a:lnB w="38100" cmpd="sng">
                      <a:noFill/>
                    </a:lnB>
                    <a:noFill/>
                  </a:tcPr>
                </a:tc>
                <a:tc>
                  <a:txBody>
                    <a:bodyPr/>
                    <a:lstStyle/>
                    <a:p>
                      <a:pPr rtl="0" fontAlgn="t">
                        <a:spcBef>
                          <a:spcPts val="0"/>
                        </a:spcBef>
                        <a:spcAft>
                          <a:spcPts val="0"/>
                        </a:spcAft>
                      </a:pPr>
                      <a:r>
                        <a:rPr lang="en-US" sz="2000" b="0" i="0" u="none" strike="noStrike" cap="none" spc="0">
                          <a:solidFill>
                            <a:schemeClr val="tx1"/>
                          </a:solidFill>
                          <a:effectLst/>
                          <a:latin typeface="Calibri" panose="020F0502020204030204" pitchFamily="34" charset="0"/>
                        </a:rPr>
                        <a:t>The meaning</a:t>
                      </a:r>
                      <a:endParaRPr lang="en-US" sz="2000" b="0" cap="none" spc="0">
                        <a:solidFill>
                          <a:schemeClr val="tx1"/>
                        </a:solidFill>
                        <a:effectLst/>
                      </a:endParaRPr>
                    </a:p>
                  </a:txBody>
                  <a:tcPr marL="102213" marR="102213" marT="103031" marB="103031">
                    <a:lnL w="12700" cmpd="sng">
                      <a:noFill/>
                    </a:lnL>
                    <a:lnR w="12700" cmpd="sng">
                      <a:noFill/>
                    </a:lnR>
                    <a:lnT w="28575" cap="flat" cmpd="sng" algn="ctr">
                      <a:solidFill>
                        <a:schemeClr val="tx1"/>
                      </a:solidFill>
                      <a:prstDash val="solid"/>
                    </a:lnT>
                    <a:lnB w="38100" cmpd="sng">
                      <a:noFill/>
                    </a:lnB>
                    <a:noFill/>
                  </a:tcPr>
                </a:tc>
                <a:tc>
                  <a:txBody>
                    <a:bodyPr/>
                    <a:lstStyle/>
                    <a:p>
                      <a:pPr rtl="0" fontAlgn="t">
                        <a:spcBef>
                          <a:spcPts val="0"/>
                        </a:spcBef>
                        <a:spcAft>
                          <a:spcPts val="0"/>
                        </a:spcAft>
                      </a:pPr>
                      <a:r>
                        <a:rPr lang="en-US" sz="2000" b="0" i="0" u="none" strike="noStrike" cap="none" spc="0">
                          <a:solidFill>
                            <a:schemeClr val="tx1"/>
                          </a:solidFill>
                          <a:effectLst/>
                          <a:latin typeface="Calibri" panose="020F0502020204030204" pitchFamily="34" charset="0"/>
                        </a:rPr>
                        <a:t>In percent </a:t>
                      </a:r>
                      <a:endParaRPr lang="en-US" sz="2000" b="0" cap="none" spc="0">
                        <a:solidFill>
                          <a:schemeClr val="tx1"/>
                        </a:solidFill>
                        <a:effectLst/>
                      </a:endParaRPr>
                    </a:p>
                  </a:txBody>
                  <a:tcPr marL="102213" marR="102213" marT="103031" marB="103031">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291519402"/>
                  </a:ext>
                </a:extLst>
              </a:tr>
              <a:tr h="608373">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1</a:t>
                      </a:r>
                      <a:endParaRPr lang="he-IL" sz="2000" cap="none" spc="0">
                        <a:solidFill>
                          <a:schemeClr val="tx1"/>
                        </a:solidFill>
                        <a:effectLst/>
                      </a:endParaRPr>
                    </a:p>
                  </a:txBody>
                  <a:tcPr marL="102213" marR="102213" marT="103031" marB="103031">
                    <a:lnL w="28575" cap="flat" cmpd="sng" algn="ctr">
                      <a:noFill/>
                      <a:prstDash val="solid"/>
                    </a:lnL>
                    <a:lnR w="12700" cmpd="sng">
                      <a:noFill/>
                      <a:prstDash val="solid"/>
                    </a:lnR>
                    <a:lnT w="38100" cmpd="sng">
                      <a:noFill/>
                    </a:lnT>
                    <a:lnB w="12700" cap="flat" cmpd="sng" algn="ctr">
                      <a:noFill/>
                      <a:prstDash val="solid"/>
                    </a:lnB>
                    <a:noFill/>
                  </a:tcPr>
                </a:tc>
                <a:tc>
                  <a:txBody>
                    <a:bodyPr/>
                    <a:lstStyle/>
                    <a:p>
                      <a:pPr rtl="0" fontAlgn="t">
                        <a:spcBef>
                          <a:spcPts val="0"/>
                        </a:spcBef>
                        <a:spcAft>
                          <a:spcPts val="0"/>
                        </a:spcAft>
                      </a:pPr>
                      <a:r>
                        <a:rPr lang="en-US" sz="2000" b="0" i="0" u="none" strike="noStrike" cap="none" spc="0">
                          <a:solidFill>
                            <a:schemeClr val="tx1"/>
                          </a:solidFill>
                          <a:effectLst/>
                          <a:latin typeface="Calibri" panose="020F0502020204030204" pitchFamily="34" charset="0"/>
                        </a:rPr>
                        <a:t>“Never”</a:t>
                      </a:r>
                      <a:endParaRPr lang="en-US" sz="2000" cap="none" spc="0">
                        <a:solidFill>
                          <a:schemeClr val="tx1"/>
                        </a:solidFill>
                        <a:effectLst/>
                      </a:endParaRPr>
                    </a:p>
                  </a:txBody>
                  <a:tcPr marL="102213" marR="102213" marT="103031" marB="103031">
                    <a:lnL w="12700" cmpd="sng">
                      <a:noFill/>
                      <a:prstDash val="solid"/>
                    </a:lnL>
                    <a:lnR w="12700" cmpd="sng">
                      <a:noFill/>
                      <a:prstDash val="solid"/>
                    </a:lnR>
                    <a:lnT w="38100" cmpd="sng">
                      <a:noFill/>
                    </a:lnT>
                    <a:lnB w="12700" cap="flat" cmpd="sng" algn="ctr">
                      <a:noFill/>
                      <a:prstDash val="solid"/>
                    </a:lnB>
                    <a:noFill/>
                  </a:tcPr>
                </a:tc>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0%</a:t>
                      </a:r>
                      <a:endParaRPr lang="he-IL" sz="2000" cap="none" spc="0">
                        <a:solidFill>
                          <a:schemeClr val="tx1"/>
                        </a:solidFill>
                        <a:effectLst/>
                      </a:endParaRPr>
                    </a:p>
                  </a:txBody>
                  <a:tcPr marL="102213" marR="102213" marT="103031" marB="103031">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3900704172"/>
                  </a:ext>
                </a:extLst>
              </a:tr>
              <a:tr h="559310">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2</a:t>
                      </a:r>
                      <a:endParaRPr lang="he-IL" sz="2000" cap="none" spc="0">
                        <a:solidFill>
                          <a:schemeClr val="tx1"/>
                        </a:solidFill>
                        <a:effectLst/>
                      </a:endParaRPr>
                    </a:p>
                  </a:txBody>
                  <a:tcPr marL="102213" marR="102213" marT="103031" marB="10303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1200"/>
                        </a:spcAft>
                      </a:pPr>
                      <a:r>
                        <a:rPr lang="en-US" sz="2000" b="0" i="0" u="none" strike="noStrike" cap="none" spc="0" dirty="0">
                          <a:solidFill>
                            <a:schemeClr val="tx1"/>
                          </a:solidFill>
                          <a:effectLst/>
                          <a:latin typeface="Calibri" panose="020F0502020204030204" pitchFamily="34" charset="0"/>
                        </a:rPr>
                        <a:t>“Almost”</a:t>
                      </a:r>
                      <a:endParaRPr lang="en-US" sz="2000" cap="none" spc="0" dirty="0">
                        <a:solidFill>
                          <a:schemeClr val="tx1"/>
                        </a:solidFill>
                        <a:effectLst/>
                      </a:endParaRPr>
                    </a:p>
                  </a:txBody>
                  <a:tcPr marL="102213" marR="102213" marT="103031" marB="10303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16.6%</a:t>
                      </a:r>
                      <a:endParaRPr lang="he-IL" sz="2000" cap="none" spc="0">
                        <a:solidFill>
                          <a:schemeClr val="tx1"/>
                        </a:solidFill>
                        <a:effectLst/>
                      </a:endParaRPr>
                    </a:p>
                  </a:txBody>
                  <a:tcPr marL="102213" marR="102213" marT="103031" marB="10303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33754917"/>
                  </a:ext>
                </a:extLst>
              </a:tr>
              <a:tr h="608373">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3</a:t>
                      </a:r>
                      <a:endParaRPr lang="he-IL" sz="2000" cap="none" spc="0">
                        <a:solidFill>
                          <a:schemeClr val="tx1"/>
                        </a:solidFill>
                        <a:effectLst/>
                      </a:endParaRPr>
                    </a:p>
                  </a:txBody>
                  <a:tcPr marL="102213" marR="102213" marT="103031" marB="103031">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rtl="0" fontAlgn="t">
                        <a:spcBef>
                          <a:spcPts val="0"/>
                        </a:spcBef>
                        <a:spcAft>
                          <a:spcPts val="1200"/>
                        </a:spcAft>
                      </a:pPr>
                      <a:r>
                        <a:rPr lang="en-US" sz="2000" b="0" i="0" u="none" strike="noStrike" cap="none" spc="0" dirty="0">
                          <a:solidFill>
                            <a:schemeClr val="tx1"/>
                          </a:solidFill>
                          <a:effectLst/>
                          <a:latin typeface="Calibri" panose="020F0502020204030204" pitchFamily="34" charset="0"/>
                        </a:rPr>
                        <a:t>“Sometimes”</a:t>
                      </a:r>
                      <a:endParaRPr lang="en-US" sz="2000" cap="none" spc="0" dirty="0">
                        <a:solidFill>
                          <a:schemeClr val="tx1"/>
                        </a:solidFill>
                        <a:effectLst/>
                      </a:endParaRPr>
                    </a:p>
                  </a:txBody>
                  <a:tcPr marL="102213" marR="102213" marT="103031" marB="10303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33.2%</a:t>
                      </a:r>
                      <a:endParaRPr lang="he-IL" sz="2000" cap="none" spc="0">
                        <a:solidFill>
                          <a:schemeClr val="tx1"/>
                        </a:solidFill>
                        <a:effectLst/>
                      </a:endParaRPr>
                    </a:p>
                  </a:txBody>
                  <a:tcPr marL="102213" marR="102213" marT="103031" marB="103031">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490905511"/>
                  </a:ext>
                </a:extLst>
              </a:tr>
              <a:tr h="559310">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4</a:t>
                      </a:r>
                      <a:endParaRPr lang="he-IL" sz="2000" cap="none" spc="0">
                        <a:solidFill>
                          <a:schemeClr val="tx1"/>
                        </a:solidFill>
                        <a:effectLst/>
                      </a:endParaRPr>
                    </a:p>
                  </a:txBody>
                  <a:tcPr marL="102213" marR="102213" marT="103031" marB="10303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1200"/>
                        </a:spcAft>
                      </a:pPr>
                      <a:r>
                        <a:rPr lang="en-US" sz="2000" b="0" i="0" u="none" strike="noStrike" cap="none" spc="0">
                          <a:solidFill>
                            <a:schemeClr val="tx1"/>
                          </a:solidFill>
                          <a:effectLst/>
                          <a:latin typeface="Calibri" panose="020F0502020204030204" pitchFamily="34" charset="0"/>
                        </a:rPr>
                        <a:t>“Regularly”</a:t>
                      </a:r>
                      <a:endParaRPr lang="en-US" sz="2000" cap="none" spc="0">
                        <a:solidFill>
                          <a:schemeClr val="tx1"/>
                        </a:solidFill>
                        <a:effectLst/>
                      </a:endParaRPr>
                    </a:p>
                  </a:txBody>
                  <a:tcPr marL="102213" marR="102213" marT="103031" marB="10303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49.8%</a:t>
                      </a:r>
                      <a:endParaRPr lang="he-IL" sz="2000" cap="none" spc="0">
                        <a:solidFill>
                          <a:schemeClr val="tx1"/>
                        </a:solidFill>
                        <a:effectLst/>
                      </a:endParaRPr>
                    </a:p>
                  </a:txBody>
                  <a:tcPr marL="102213" marR="102213" marT="103031" marB="10303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03040751"/>
                  </a:ext>
                </a:extLst>
              </a:tr>
              <a:tr h="608373">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5</a:t>
                      </a:r>
                      <a:endParaRPr lang="he-IL" sz="2000" cap="none" spc="0">
                        <a:solidFill>
                          <a:schemeClr val="tx1"/>
                        </a:solidFill>
                        <a:effectLst/>
                      </a:endParaRPr>
                    </a:p>
                  </a:txBody>
                  <a:tcPr marL="102213" marR="102213" marT="103031" marB="103031">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rtl="0" fontAlgn="t">
                        <a:spcBef>
                          <a:spcPts val="0"/>
                        </a:spcBef>
                        <a:spcAft>
                          <a:spcPts val="1200"/>
                        </a:spcAft>
                      </a:pPr>
                      <a:r>
                        <a:rPr lang="en-US" sz="2000" b="0" i="0" u="none" strike="noStrike" cap="none" spc="0" dirty="0">
                          <a:solidFill>
                            <a:schemeClr val="tx1"/>
                          </a:solidFill>
                          <a:effectLst/>
                          <a:latin typeface="Calibri" panose="020F0502020204030204" pitchFamily="34" charset="0"/>
                        </a:rPr>
                        <a:t>“Often”</a:t>
                      </a:r>
                      <a:endParaRPr lang="en-US" sz="2000" cap="none" spc="0" dirty="0">
                        <a:solidFill>
                          <a:schemeClr val="tx1"/>
                        </a:solidFill>
                        <a:effectLst/>
                      </a:endParaRPr>
                    </a:p>
                  </a:txBody>
                  <a:tcPr marL="102213" marR="102213" marT="103031" marB="10303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914400" algn="r" rtl="0" fontAlgn="t">
                        <a:spcBef>
                          <a:spcPts val="0"/>
                        </a:spcBef>
                        <a:spcAft>
                          <a:spcPts val="0"/>
                        </a:spcAft>
                      </a:pPr>
                      <a:r>
                        <a:rPr lang="en-US" sz="2000" b="0" i="0" u="none" strike="noStrike" cap="none" spc="0" dirty="0">
                          <a:solidFill>
                            <a:schemeClr val="tx1"/>
                          </a:solidFill>
                          <a:effectLst/>
                          <a:latin typeface="Calibri" panose="020F0502020204030204" pitchFamily="34" charset="0"/>
                        </a:rPr>
                        <a:t>  </a:t>
                      </a:r>
                      <a:r>
                        <a:rPr lang="he-IL" sz="2000" b="0" i="0" u="none" strike="noStrike" cap="none" spc="0" dirty="0">
                          <a:solidFill>
                            <a:schemeClr val="tx1"/>
                          </a:solidFill>
                          <a:effectLst/>
                          <a:latin typeface="Calibri" panose="020F0502020204030204" pitchFamily="34" charset="0"/>
                        </a:rPr>
                        <a:t>66.4%</a:t>
                      </a:r>
                      <a:endParaRPr lang="he-IL" sz="2000" cap="none" spc="0" dirty="0">
                        <a:solidFill>
                          <a:schemeClr val="tx1"/>
                        </a:solidFill>
                        <a:effectLst/>
                      </a:endParaRPr>
                    </a:p>
                  </a:txBody>
                  <a:tcPr marL="102213" marR="102213" marT="103031" marB="103031">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419912189"/>
                  </a:ext>
                </a:extLst>
              </a:tr>
              <a:tr h="559310">
                <a:tc>
                  <a:txBody>
                    <a:bodyPr/>
                    <a:lstStyle/>
                    <a:p>
                      <a:pPr rtl="0" fontAlgn="t">
                        <a:spcBef>
                          <a:spcPts val="0"/>
                        </a:spcBef>
                        <a:spcAft>
                          <a:spcPts val="0"/>
                        </a:spcAft>
                      </a:pPr>
                      <a:r>
                        <a:rPr lang="he-IL" sz="2000" b="0" i="0" u="none" strike="noStrike" cap="none" spc="0" dirty="0">
                          <a:solidFill>
                            <a:schemeClr val="tx1"/>
                          </a:solidFill>
                          <a:effectLst/>
                          <a:latin typeface="Calibri" panose="020F0502020204030204" pitchFamily="34" charset="0"/>
                        </a:rPr>
                        <a:t>6</a:t>
                      </a:r>
                      <a:endParaRPr lang="he-IL" sz="2000" cap="none" spc="0" dirty="0">
                        <a:solidFill>
                          <a:schemeClr val="tx1"/>
                        </a:solidFill>
                        <a:effectLst/>
                      </a:endParaRPr>
                    </a:p>
                  </a:txBody>
                  <a:tcPr marL="102213" marR="102213" marT="103031" marB="10303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1200"/>
                        </a:spcAft>
                      </a:pPr>
                      <a:r>
                        <a:rPr lang="en-US" sz="2000" b="0" i="0" u="none" strike="noStrike" cap="none" spc="0" dirty="0">
                          <a:solidFill>
                            <a:schemeClr val="tx1"/>
                          </a:solidFill>
                          <a:effectLst/>
                          <a:latin typeface="Calibri" panose="020F0502020204030204" pitchFamily="34" charset="0"/>
                        </a:rPr>
                        <a:t>“Very often”</a:t>
                      </a:r>
                      <a:endParaRPr lang="en-US" sz="2000" cap="none" spc="0" dirty="0">
                        <a:solidFill>
                          <a:schemeClr val="tx1"/>
                        </a:solidFill>
                        <a:effectLst/>
                      </a:endParaRPr>
                    </a:p>
                  </a:txBody>
                  <a:tcPr marL="102213" marR="102213" marT="103031" marB="10303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83.33%</a:t>
                      </a:r>
                      <a:endParaRPr lang="he-IL" sz="2000" cap="none" spc="0">
                        <a:solidFill>
                          <a:schemeClr val="tx1"/>
                        </a:solidFill>
                        <a:effectLst/>
                      </a:endParaRPr>
                    </a:p>
                  </a:txBody>
                  <a:tcPr marL="102213" marR="102213" marT="103031" marB="10303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4195899"/>
                  </a:ext>
                </a:extLst>
              </a:tr>
              <a:tr h="608373">
                <a:tc>
                  <a:txBody>
                    <a:bodyPr/>
                    <a:lstStyle/>
                    <a:p>
                      <a:pPr rtl="0" fontAlgn="t">
                        <a:spcBef>
                          <a:spcPts val="0"/>
                        </a:spcBef>
                        <a:spcAft>
                          <a:spcPts val="0"/>
                        </a:spcAft>
                      </a:pPr>
                      <a:r>
                        <a:rPr lang="he-IL" sz="2000" b="0" i="0" u="none" strike="noStrike" cap="none" spc="0">
                          <a:solidFill>
                            <a:schemeClr val="tx1"/>
                          </a:solidFill>
                          <a:effectLst/>
                          <a:latin typeface="Calibri" panose="020F0502020204030204" pitchFamily="34" charset="0"/>
                        </a:rPr>
                        <a:t>7</a:t>
                      </a:r>
                      <a:endParaRPr lang="he-IL" sz="2000" cap="none" spc="0">
                        <a:solidFill>
                          <a:schemeClr val="tx1"/>
                        </a:solidFill>
                        <a:effectLst/>
                      </a:endParaRPr>
                    </a:p>
                  </a:txBody>
                  <a:tcPr marL="102213" marR="102213" marT="103031" marB="103031">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rtl="0" fontAlgn="t">
                        <a:spcBef>
                          <a:spcPts val="0"/>
                        </a:spcBef>
                        <a:spcAft>
                          <a:spcPts val="1200"/>
                        </a:spcAft>
                      </a:pPr>
                      <a:r>
                        <a:rPr lang="en-US" sz="2000" b="0" i="0" u="none" strike="noStrike" cap="none" spc="0">
                          <a:solidFill>
                            <a:schemeClr val="tx1"/>
                          </a:solidFill>
                          <a:effectLst/>
                          <a:latin typeface="Calibri" panose="020F0502020204030204" pitchFamily="34" charset="0"/>
                        </a:rPr>
                        <a:t>“Always”</a:t>
                      </a:r>
                      <a:endParaRPr lang="en-US" sz="2000" cap="none" spc="0">
                        <a:solidFill>
                          <a:schemeClr val="tx1"/>
                        </a:solidFill>
                        <a:effectLst/>
                      </a:endParaRPr>
                    </a:p>
                  </a:txBody>
                  <a:tcPr marL="102213" marR="102213" marT="103031" marB="103031">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rtl="0" fontAlgn="t">
                        <a:spcBef>
                          <a:spcPts val="0"/>
                        </a:spcBef>
                        <a:spcAft>
                          <a:spcPts val="0"/>
                        </a:spcAft>
                      </a:pPr>
                      <a:r>
                        <a:rPr lang="he-IL" sz="2000" b="0" i="0" u="none" strike="noStrike" cap="none" spc="0" dirty="0">
                          <a:solidFill>
                            <a:schemeClr val="tx1"/>
                          </a:solidFill>
                          <a:effectLst/>
                          <a:latin typeface="Calibri" panose="020F0502020204030204" pitchFamily="34" charset="0"/>
                        </a:rPr>
                        <a:t>100%</a:t>
                      </a:r>
                      <a:endParaRPr lang="he-IL" sz="2000" cap="none" spc="0" dirty="0">
                        <a:solidFill>
                          <a:schemeClr val="tx1"/>
                        </a:solidFill>
                        <a:effectLst/>
                      </a:endParaRPr>
                    </a:p>
                  </a:txBody>
                  <a:tcPr marL="102213" marR="102213" marT="103031" marB="103031">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574798243"/>
                  </a:ext>
                </a:extLst>
              </a:tr>
            </a:tbl>
          </a:graphicData>
        </a:graphic>
      </p:graphicFrame>
      <p:sp>
        <p:nvSpPr>
          <p:cNvPr id="2" name="Slide Number Placeholder 1">
            <a:extLst>
              <a:ext uri="{FF2B5EF4-FFF2-40B4-BE49-F238E27FC236}">
                <a16:creationId xmlns:a16="http://schemas.microsoft.com/office/drawing/2014/main" id="{6067973F-8B12-26F2-C926-0C136E082327}"/>
              </a:ext>
            </a:extLst>
          </p:cNvPr>
          <p:cNvSpPr>
            <a:spLocks noGrp="1"/>
          </p:cNvSpPr>
          <p:nvPr>
            <p:ph type="sldNum" sz="quarter" idx="12"/>
          </p:nvPr>
        </p:nvSpPr>
        <p:spPr/>
        <p:txBody>
          <a:bodyPr/>
          <a:lstStyle/>
          <a:p>
            <a:fld id="{05BFC5A7-4C92-49DD-BADC-2AC8205FF4F2}" type="slidenum">
              <a:rPr lang="he-IL" smtClean="0"/>
              <a:t>9</a:t>
            </a:fld>
            <a:endParaRPr lang="he-IL"/>
          </a:p>
        </p:txBody>
      </p:sp>
      <p:sp>
        <p:nvSpPr>
          <p:cNvPr id="10" name="TextBox 9">
            <a:extLst>
              <a:ext uri="{FF2B5EF4-FFF2-40B4-BE49-F238E27FC236}">
                <a16:creationId xmlns:a16="http://schemas.microsoft.com/office/drawing/2014/main" id="{AED7E051-3C4A-83AA-095F-6CD4E1909139}"/>
              </a:ext>
            </a:extLst>
          </p:cNvPr>
          <p:cNvSpPr txBox="1"/>
          <p:nvPr/>
        </p:nvSpPr>
        <p:spPr>
          <a:xfrm>
            <a:off x="0" y="6236692"/>
            <a:ext cx="7826644" cy="646331"/>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 Bakker, A. B. (2008). The work-related flow inventory: Construction and initial validation of the WOLF. Journal of vocational behavior, 72(3), 400-414</a:t>
            </a:r>
            <a:endParaRPr lang="he-IL" dirty="0"/>
          </a:p>
        </p:txBody>
      </p:sp>
    </p:spTree>
    <p:extLst>
      <p:ext uri="{BB962C8B-B14F-4D97-AF65-F5344CB8AC3E}">
        <p14:creationId xmlns:p14="http://schemas.microsoft.com/office/powerpoint/2010/main" val="25276697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885</TotalTime>
  <Words>1520</Words>
  <Application>Microsoft Office PowerPoint</Application>
  <PresentationFormat>Widescreen</PresentationFormat>
  <Paragraphs>160</Paragraphs>
  <Slides>16</Slides>
  <Notes>10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Calibri-Bold</vt:lpstr>
      <vt:lpstr>Segoe UI</vt:lpstr>
      <vt:lpstr>Symbol</vt:lpstr>
      <vt:lpstr>ערכת נושא Office</vt:lpstr>
      <vt:lpstr>PowerPoint Presentation</vt:lpstr>
      <vt:lpstr>The problem</vt:lpstr>
      <vt:lpstr>Our system</vt:lpstr>
      <vt:lpstr>PowerPoint Presentation</vt:lpstr>
      <vt:lpstr>Our system</vt:lpstr>
      <vt:lpstr>Checking the user’s Motivation Algorithm</vt:lpstr>
      <vt:lpstr>Checking the user’s Motivation Algorithm</vt:lpstr>
      <vt:lpstr>WOLF Questionnaire  </vt:lpstr>
      <vt:lpstr>PowerPoint Presentation</vt:lpstr>
      <vt:lpstr>PowerPoint Presentation</vt:lpstr>
      <vt:lpstr>PowerPoint Presentation</vt:lpstr>
      <vt:lpstr>Our system</vt:lpstr>
      <vt:lpstr>System’s environment</vt:lpstr>
      <vt:lpstr>Demo Video</vt:lpstr>
      <vt:lpstr>Demo Video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Or Haim</dc:creator>
  <cp:lastModifiedBy>Windows User</cp:lastModifiedBy>
  <cp:revision>27</cp:revision>
  <dcterms:created xsi:type="dcterms:W3CDTF">2022-06-09T19:56:57Z</dcterms:created>
  <dcterms:modified xsi:type="dcterms:W3CDTF">2023-03-08T19:18:00Z</dcterms:modified>
</cp:coreProperties>
</file>