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73" r:id="rId6"/>
    <p:sldId id="280" r:id="rId7"/>
    <p:sldId id="281" r:id="rId8"/>
    <p:sldId id="278" r:id="rId9"/>
    <p:sldId id="279" r:id="rId10"/>
    <p:sldId id="283" r:id="rId11"/>
    <p:sldId id="287" r:id="rId12"/>
    <p:sldId id="289" r:id="rId13"/>
    <p:sldId id="260" r:id="rId14"/>
    <p:sldId id="274" r:id="rId15"/>
    <p:sldId id="275" r:id="rId16"/>
    <p:sldId id="276" r:id="rId17"/>
    <p:sldId id="277" r:id="rId18"/>
    <p:sldId id="288" r:id="rId19"/>
    <p:sldId id="262" r:id="rId20"/>
    <p:sldId id="26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ran" initials="l" lastIdx="1" clrIdx="0">
    <p:extLst>
      <p:ext uri="{19B8F6BF-5375-455C-9EA6-DF929625EA0E}">
        <p15:presenceInfo xmlns:p15="http://schemas.microsoft.com/office/powerpoint/2012/main" userId="li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79" autoAdjust="0"/>
    <p:restoredTop sz="89014" autoAdjust="0"/>
  </p:normalViewPr>
  <p:slideViewPr>
    <p:cSldViewPr snapToGrid="0">
      <p:cViewPr varScale="1">
        <p:scale>
          <a:sx n="76" d="100"/>
          <a:sy n="76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86F45-8950-4024-8E60-1C6B29DF63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448B1DA-CE9D-4193-AEFF-40BFBDD19975}">
      <dgm:prSet/>
      <dgm:spPr/>
      <dgm:t>
        <a:bodyPr/>
        <a:lstStyle/>
        <a:p>
          <a:r>
            <a:rPr lang="en-US" dirty="0"/>
            <a:t>RAM clock isn’t synchronized with the CPU clock.</a:t>
          </a:r>
        </a:p>
      </dgm:t>
    </dgm:pt>
    <dgm:pt modelId="{92922051-8B0C-4360-8DD3-6712B683A09C}" type="parTrans" cxnId="{8F3C5DA5-5E44-4612-B0D2-3DE625F2B713}">
      <dgm:prSet/>
      <dgm:spPr/>
      <dgm:t>
        <a:bodyPr/>
        <a:lstStyle/>
        <a:p>
          <a:endParaRPr lang="en-US"/>
        </a:p>
      </dgm:t>
    </dgm:pt>
    <dgm:pt modelId="{11171021-1B77-406C-8169-F60AA7DA92C4}" type="sibTrans" cxnId="{8F3C5DA5-5E44-4612-B0D2-3DE625F2B713}">
      <dgm:prSet/>
      <dgm:spPr/>
      <dgm:t>
        <a:bodyPr/>
        <a:lstStyle/>
        <a:p>
          <a:endParaRPr lang="en-US"/>
        </a:p>
      </dgm:t>
    </dgm:pt>
    <dgm:pt modelId="{C05F35F8-4A7A-4517-85B8-A2451036D79F}">
      <dgm:prSet/>
      <dgm:spPr/>
      <dgm:t>
        <a:bodyPr/>
        <a:lstStyle/>
        <a:p>
          <a:r>
            <a:rPr lang="en-US" dirty="0"/>
            <a:t>Requires additional synchronization methods between the clock domains.</a:t>
          </a:r>
        </a:p>
      </dgm:t>
    </dgm:pt>
    <dgm:pt modelId="{6C4C7E62-9A9E-4BC5-88FD-F239C7318222}" type="parTrans" cxnId="{71BDDA41-56EA-477B-8BA9-C51714862E61}">
      <dgm:prSet/>
      <dgm:spPr/>
      <dgm:t>
        <a:bodyPr/>
        <a:lstStyle/>
        <a:p>
          <a:endParaRPr lang="en-US"/>
        </a:p>
      </dgm:t>
    </dgm:pt>
    <dgm:pt modelId="{F655A22F-74F2-475C-A1BD-DC4C77478778}" type="sibTrans" cxnId="{71BDDA41-56EA-477B-8BA9-C51714862E61}">
      <dgm:prSet/>
      <dgm:spPr/>
      <dgm:t>
        <a:bodyPr/>
        <a:lstStyle/>
        <a:p>
          <a:endParaRPr lang="en-US"/>
        </a:p>
      </dgm:t>
    </dgm:pt>
    <dgm:pt modelId="{22F678A5-BB1E-4288-852D-A409A8225B2A}" type="pres">
      <dgm:prSet presAssocID="{71F86F45-8950-4024-8E60-1C6B29DF635D}" presName="root" presStyleCnt="0">
        <dgm:presLayoutVars>
          <dgm:dir/>
          <dgm:resizeHandles val="exact"/>
        </dgm:presLayoutVars>
      </dgm:prSet>
      <dgm:spPr/>
    </dgm:pt>
    <dgm:pt modelId="{BBFFA863-11D3-4318-A45C-512B91E847F4}" type="pres">
      <dgm:prSet presAssocID="{A448B1DA-CE9D-4193-AEFF-40BFBDD19975}" presName="compNode" presStyleCnt="0"/>
      <dgm:spPr/>
    </dgm:pt>
    <dgm:pt modelId="{510606FA-0E4C-4252-BACB-100FD40974BE}" type="pres">
      <dgm:prSet presAssocID="{A448B1DA-CE9D-4193-AEFF-40BFBDD199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עבד"/>
        </a:ext>
      </dgm:extLst>
    </dgm:pt>
    <dgm:pt modelId="{873FAF3B-870E-46C4-AF96-D3D3A3B81063}" type="pres">
      <dgm:prSet presAssocID="{A448B1DA-CE9D-4193-AEFF-40BFBDD19975}" presName="spaceRect" presStyleCnt="0"/>
      <dgm:spPr/>
    </dgm:pt>
    <dgm:pt modelId="{8F086127-1D94-48EC-AF4A-C57E277153A5}" type="pres">
      <dgm:prSet presAssocID="{A448B1DA-CE9D-4193-AEFF-40BFBDD19975}" presName="textRect" presStyleLbl="revTx" presStyleIdx="0" presStyleCnt="2">
        <dgm:presLayoutVars>
          <dgm:chMax val="1"/>
          <dgm:chPref val="1"/>
        </dgm:presLayoutVars>
      </dgm:prSet>
      <dgm:spPr/>
    </dgm:pt>
    <dgm:pt modelId="{86D65EE7-7B94-4F02-8558-9D48818B1EF1}" type="pres">
      <dgm:prSet presAssocID="{11171021-1B77-406C-8169-F60AA7DA92C4}" presName="sibTrans" presStyleCnt="0"/>
      <dgm:spPr/>
    </dgm:pt>
    <dgm:pt modelId="{CC0A68AA-538D-4EA4-96A3-A62806C17A64}" type="pres">
      <dgm:prSet presAssocID="{C05F35F8-4A7A-4517-85B8-A2451036D79F}" presName="compNode" presStyleCnt="0"/>
      <dgm:spPr/>
    </dgm:pt>
    <dgm:pt modelId="{D008B02F-E0EF-4969-BCB4-4B72A52AB709}" type="pres">
      <dgm:prSet presAssocID="{C05F35F8-4A7A-4517-85B8-A2451036D7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D7B68BCF-F61D-4B78-8DF5-877F53BC6E1B}" type="pres">
      <dgm:prSet presAssocID="{C05F35F8-4A7A-4517-85B8-A2451036D79F}" presName="spaceRect" presStyleCnt="0"/>
      <dgm:spPr/>
    </dgm:pt>
    <dgm:pt modelId="{2B97DFF0-EE36-4C0C-9A90-A54C02DA126D}" type="pres">
      <dgm:prSet presAssocID="{C05F35F8-4A7A-4517-85B8-A2451036D7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F22B1F-2AAF-46B1-B056-7AE8A7C8E4F2}" type="presOf" srcId="{71F86F45-8950-4024-8E60-1C6B29DF635D}" destId="{22F678A5-BB1E-4288-852D-A409A8225B2A}" srcOrd="0" destOrd="0" presId="urn:microsoft.com/office/officeart/2018/2/layout/IconLabelList"/>
    <dgm:cxn modelId="{F32F9427-B1E6-4FD6-93E4-402D943AB3F9}" type="presOf" srcId="{A448B1DA-CE9D-4193-AEFF-40BFBDD19975}" destId="{8F086127-1D94-48EC-AF4A-C57E277153A5}" srcOrd="0" destOrd="0" presId="urn:microsoft.com/office/officeart/2018/2/layout/IconLabelList"/>
    <dgm:cxn modelId="{AF7C435E-2E53-4E59-9B51-2959558BCC28}" type="presOf" srcId="{C05F35F8-4A7A-4517-85B8-A2451036D79F}" destId="{2B97DFF0-EE36-4C0C-9A90-A54C02DA126D}" srcOrd="0" destOrd="0" presId="urn:microsoft.com/office/officeart/2018/2/layout/IconLabelList"/>
    <dgm:cxn modelId="{71BDDA41-56EA-477B-8BA9-C51714862E61}" srcId="{71F86F45-8950-4024-8E60-1C6B29DF635D}" destId="{C05F35F8-4A7A-4517-85B8-A2451036D79F}" srcOrd="1" destOrd="0" parTransId="{6C4C7E62-9A9E-4BC5-88FD-F239C7318222}" sibTransId="{F655A22F-74F2-475C-A1BD-DC4C77478778}"/>
    <dgm:cxn modelId="{8F3C5DA5-5E44-4612-B0D2-3DE625F2B713}" srcId="{71F86F45-8950-4024-8E60-1C6B29DF635D}" destId="{A448B1DA-CE9D-4193-AEFF-40BFBDD19975}" srcOrd="0" destOrd="0" parTransId="{92922051-8B0C-4360-8DD3-6712B683A09C}" sibTransId="{11171021-1B77-406C-8169-F60AA7DA92C4}"/>
    <dgm:cxn modelId="{F188C2A4-CBCD-4C6B-A7AE-B65BCDCECBA0}" type="presParOf" srcId="{22F678A5-BB1E-4288-852D-A409A8225B2A}" destId="{BBFFA863-11D3-4318-A45C-512B91E847F4}" srcOrd="0" destOrd="0" presId="urn:microsoft.com/office/officeart/2018/2/layout/IconLabelList"/>
    <dgm:cxn modelId="{13ACF887-874B-4450-8EE0-812591FFCDF7}" type="presParOf" srcId="{BBFFA863-11D3-4318-A45C-512B91E847F4}" destId="{510606FA-0E4C-4252-BACB-100FD40974BE}" srcOrd="0" destOrd="0" presId="urn:microsoft.com/office/officeart/2018/2/layout/IconLabelList"/>
    <dgm:cxn modelId="{BFB3C754-11BA-4E28-BE2C-5266C9E169C7}" type="presParOf" srcId="{BBFFA863-11D3-4318-A45C-512B91E847F4}" destId="{873FAF3B-870E-46C4-AF96-D3D3A3B81063}" srcOrd="1" destOrd="0" presId="urn:microsoft.com/office/officeart/2018/2/layout/IconLabelList"/>
    <dgm:cxn modelId="{D8FAD455-F71B-4B51-9713-E426A4265941}" type="presParOf" srcId="{BBFFA863-11D3-4318-A45C-512B91E847F4}" destId="{8F086127-1D94-48EC-AF4A-C57E277153A5}" srcOrd="2" destOrd="0" presId="urn:microsoft.com/office/officeart/2018/2/layout/IconLabelList"/>
    <dgm:cxn modelId="{14D11416-F872-49F5-88F6-F9B21AF1468B}" type="presParOf" srcId="{22F678A5-BB1E-4288-852D-A409A8225B2A}" destId="{86D65EE7-7B94-4F02-8558-9D48818B1EF1}" srcOrd="1" destOrd="0" presId="urn:microsoft.com/office/officeart/2018/2/layout/IconLabelList"/>
    <dgm:cxn modelId="{C2F4DA46-6FCB-4B0A-BD17-6D27871B8FCF}" type="presParOf" srcId="{22F678A5-BB1E-4288-852D-A409A8225B2A}" destId="{CC0A68AA-538D-4EA4-96A3-A62806C17A64}" srcOrd="2" destOrd="0" presId="urn:microsoft.com/office/officeart/2018/2/layout/IconLabelList"/>
    <dgm:cxn modelId="{C9616D3D-41D4-48B3-A854-05F6699575FA}" type="presParOf" srcId="{CC0A68AA-538D-4EA4-96A3-A62806C17A64}" destId="{D008B02F-E0EF-4969-BCB4-4B72A52AB709}" srcOrd="0" destOrd="0" presId="urn:microsoft.com/office/officeart/2018/2/layout/IconLabelList"/>
    <dgm:cxn modelId="{CCDADA16-DBC9-4FBC-8307-524769833824}" type="presParOf" srcId="{CC0A68AA-538D-4EA4-96A3-A62806C17A64}" destId="{D7B68BCF-F61D-4B78-8DF5-877F53BC6E1B}" srcOrd="1" destOrd="0" presId="urn:microsoft.com/office/officeart/2018/2/layout/IconLabelList"/>
    <dgm:cxn modelId="{E4261BAB-6B4D-40A2-91B5-38A454B591EB}" type="presParOf" srcId="{CC0A68AA-538D-4EA4-96A3-A62806C17A64}" destId="{2B97DFF0-EE36-4C0C-9A90-A54C02DA12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606FA-0E4C-4252-BACB-100FD40974BE}">
      <dsp:nvSpPr>
        <dsp:cNvPr id="0" name=""/>
        <dsp:cNvSpPr/>
      </dsp:nvSpPr>
      <dsp:spPr>
        <a:xfrm>
          <a:off x="1489128" y="22774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86127-1D94-48EC-AF4A-C57E277153A5}">
      <dsp:nvSpPr>
        <dsp:cNvPr id="0" name=""/>
        <dsp:cNvSpPr/>
      </dsp:nvSpPr>
      <dsp:spPr>
        <a:xfrm>
          <a:off x="344440" y="2353863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RAM clock isn’t synchronized with the CPU clock.</a:t>
          </a:r>
        </a:p>
      </dsp:txBody>
      <dsp:txXfrm>
        <a:off x="344440" y="2353863"/>
        <a:ext cx="4162500" cy="720000"/>
      </dsp:txXfrm>
    </dsp:sp>
    <dsp:sp modelId="{D008B02F-E0EF-4969-BCB4-4B72A52AB709}">
      <dsp:nvSpPr>
        <dsp:cNvPr id="0" name=""/>
        <dsp:cNvSpPr/>
      </dsp:nvSpPr>
      <dsp:spPr>
        <a:xfrm>
          <a:off x="6380065" y="22774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7DFF0-EE36-4C0C-9A90-A54C02DA126D}">
      <dsp:nvSpPr>
        <dsp:cNvPr id="0" name=""/>
        <dsp:cNvSpPr/>
      </dsp:nvSpPr>
      <dsp:spPr>
        <a:xfrm>
          <a:off x="5235378" y="2353863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Requires additional synchronization methods between the clock domains.</a:t>
          </a:r>
        </a:p>
      </dsp:txBody>
      <dsp:txXfrm>
        <a:off x="5235378" y="2353863"/>
        <a:ext cx="41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1415476-4313-42A1-9A75-ECC4F27178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E0696ED-8B91-4CB7-8105-811379BF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97%D7%A9%D7%91" TargetMode="External"/><Relationship Id="rId7" Type="http://schemas.openxmlformats.org/officeDocument/2006/relationships/hyperlink" Target="https://he.wikipedia.org/wiki/%D7%9E%D7%99%D7%93%D7%A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B%D7%AA%D7%95%D7%91%D7%AA_(%D7%96%D7%99%D7%9B%D7%A8%D7%95%D7%9F_%D7%9E%D7%97%D7%A9%D7%91)" TargetMode="External"/><Relationship Id="rId5" Type="http://schemas.openxmlformats.org/officeDocument/2006/relationships/hyperlink" Target="https://he.wikipedia.org/wiki/%D7%9E%D7%A2%D7%91%D7%93" TargetMode="External"/><Relationship Id="rId4" Type="http://schemas.openxmlformats.org/officeDocument/2006/relationships/hyperlink" Target="https://he.wikipedia.org/wiki/%D7%A0%D7%AA%D7%95%D7%A0%D7%99%D7%9D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97%D7%A9%D7%91" TargetMode="External"/><Relationship Id="rId7" Type="http://schemas.openxmlformats.org/officeDocument/2006/relationships/hyperlink" Target="https://he.wikipedia.org/wiki/%D7%9E%D7%99%D7%93%D7%A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B%D7%AA%D7%95%D7%91%D7%AA_(%D7%96%D7%99%D7%9B%D7%A8%D7%95%D7%9F_%D7%9E%D7%97%D7%A9%D7%91)" TargetMode="External"/><Relationship Id="rId5" Type="http://schemas.openxmlformats.org/officeDocument/2006/relationships/hyperlink" Target="https://he.wikipedia.org/wiki/%D7%9E%D7%A2%D7%91%D7%93" TargetMode="External"/><Relationship Id="rId4" Type="http://schemas.openxmlformats.org/officeDocument/2006/relationships/hyperlink" Target="https://he.wikipedia.org/wiki/%D7%A0%D7%AA%D7%95%D7%A0%D7%99%D7%9D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97%D7%A9%D7%91" TargetMode="External"/><Relationship Id="rId7" Type="http://schemas.openxmlformats.org/officeDocument/2006/relationships/hyperlink" Target="https://he.wikipedia.org/wiki/%D7%9E%D7%99%D7%93%D7%A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B%D7%AA%D7%95%D7%91%D7%AA_(%D7%96%D7%99%D7%9B%D7%A8%D7%95%D7%9F_%D7%9E%D7%97%D7%A9%D7%91)" TargetMode="External"/><Relationship Id="rId5" Type="http://schemas.openxmlformats.org/officeDocument/2006/relationships/hyperlink" Target="https://he.wikipedia.org/wiki/%D7%9E%D7%A2%D7%91%D7%93" TargetMode="External"/><Relationship Id="rId4" Type="http://schemas.openxmlformats.org/officeDocument/2006/relationships/hyperlink" Target="https://he.wikipedia.org/wiki/%D7%A0%D7%AA%D7%95%D7%A0%D7%99%D7%9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קיימים מספר סוגי זיכרונות, כאשר לכל זיכרון יש מטרה מאוד ספציפית שאליה הוא נועד.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מדובר בזיכרונות מאוד מהירים הם גם מאוד יקרים ככל שמדובר על נפח זיכרון גדול יותר רוב הסיכויים שמדובר בזיכרון זול יותר.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נפרט על סוגי הזיכרון: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דיסק קשיח הנקרא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הוא רכיב ב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 tooltip="מחשב"/>
              </a:rPr>
              <a:t>מחשב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המשמש לשמירת 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 tooltip="נתונים"/>
              </a:rPr>
              <a:t>נתונים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דיסק קשיח יכול להכיל בדרך כלל כמות גדולה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נע באזור מספר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כונן שבבי הנקרא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נע לרוב באזור מאות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עד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יש לציין כי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נועדו לאותה מטרה אך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יותר מהיר ולכן גם יותר יקר.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זיכרון גישה אקראית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המתאפיינים ביכולת ה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 tooltip="מעבד"/>
              </a:rPr>
              <a:t>מעבד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לגשת ישירות לכל תא בזיכרון לפי 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 tooltip="כתובת (זיכרון מחשב)"/>
              </a:rPr>
              <a:t>כתובתו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לכתוב בו ולקרוא ממנו. ההתייחסות הנפוצה ל</a:t>
            </a:r>
            <a:r>
              <a:rPr lang="he-IL" sz="105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זיכרון מחשב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היא למעשה התייחסות לזיכרון הגישה האקראית הראשי שלו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נע בגבול של 8-32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מטמון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:הוא רכיב חומרתי במחשב. </a:t>
            </a:r>
            <a:r>
              <a:rPr lang="he-IL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השימוש במטמון מאפשר שליפה מחודשת של ה</a:t>
            </a:r>
            <a:r>
              <a:rPr lang="he-IL" sz="11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 tooltip="מידע"/>
              </a:rPr>
              <a:t>מידע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במהירות במקום לחזור אל המאגר המקורי שהוא יחסית איטי או מרוחק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נע בסדר גודל של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בודדים.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המחשה טובה לתפקיד ומהירות גישה היא פועל "טיפש" באתר בניה: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שנמצאים אצלו כרגע בידיים, הכי נגישים אך מוגבלים בכמות. אם יקרה מצב שהוא יצטרך כלי אחר יידרש ממנו לחפש אותו. הפועל תמיד מחפש את הכלים שלו באופן הבא: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חיפוש בחגורה שלו, בחגורה הוא יכול לשים עוד מספר כלים מצומצם אבל החיפוש אחר הכלים בחגורה יחסית מהיר.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הכלי שהוא צריך לא בחגורה הוא יצטרך לחפש בארגז הכלים, בו יש יותר מקום אך גם החיפוש לוקח יותר זמן.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כלומר הכלים הנמצאים בידיים הם כמו ה-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בחגורה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הנמצאים בארגז כלים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כלומר ה-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הוא כמו סוג של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בין המעבד לבין הזיכרון הכללי של המחשב, לא גדול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ולא מהיר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נמצא באמצע.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תחילה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SDRAM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שלחו מידע רק בעליית השעון, כלומר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SDR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data rate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עם התפתחות התחום החלו לתפוס את מקומו טופולוגיות שונות כאשר אחת מהן היא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צ'יפ זיכרון נוסף המצוי על כרטיסי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באפליקציות שמחייבות מערכת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רובסטית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(לדוגמא סרברים) נעשה שימוש במערכת שמתקנת שגיאות.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כתיבה מתבצעת לשני צ'יפים – למקום הרצוי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ולצי'פ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אקסטרה, כאשר יש צורך בקריאה של המידע נעשית השוואה בין שתי המקומות בהן היה שמור. אם קיימת שגיאה בהשוואה המערכת תפעיל מנגנון שחזור.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הושק בשנת 2000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data rate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העברת מידע גם בעלייה וגם בירידת שעון.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דרישות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 integrity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פשוטות יותר.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בשקפים הבאים נדון לעומק ביתרונותיו ונציין גם חסרון.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 ידי העברת מידע גם בעליית שעון וגם בירידת שעון ניתן להגיע להעברת מידע בתדר כפול, בלי הצורך "לשלם" על מהירות שעון כפולה.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לכן, מאחר ואנו נמצאים בשעון בקצב איטי יותר קיימות מגבלות מקלות יותר מבחינת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כלומר ניתן להשתמש ברכבים בעלי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gain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נמוך יותר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rise time, fall time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נמוכים יותר)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עבודה בתדר נמוך יותר מקלה על מגבלות ה-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ניתן להשתמש במתח אספקה נמוך יותר: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זמן טעינת הקבלים פרופורציוני למתח האספקה.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מקטין רעשים בין חוטים (משוואת זרם על קבל).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5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בתדרי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גבוהים זרם יזרום רק בקצוות המוליך, כלומר נקבל שלקו יש התנגדות.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מאחר שהשעון עובד בתדר נמוך יותר מקטין את הבעיה כלומר מקטין את ההתנגדות.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עומק החדירה הוא בעצם המרחק שממנו אפקטיבית צפיפות הזרם אפסית.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6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חסרון עיקרי, יש צורך בשימוש במערכות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PLL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מדויקות על מנת להתביית על שעון המעבד ועל הפאזה המתאימה.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צורך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בקליברציה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פנימית שוטפת על מנת לוודא שהמידע לא הולך לאיבוד או שלא נשלח פעמיים.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1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לכרטיס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קיים בקר, תפקיד הבקר הוא ניהול פעולות בצורה תקינה כאשר הפעולות אותן צריך לנהל הן: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קריאה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כתיבה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ריענון (יש לרענן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על מנת לשמור על המידע)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כמו כן הבקר אחראי לנהל תור קדימויות על מנת שלא ייווצר מצב בו פקודות ילכו לאיבוד.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התפתחות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במהלך השנים.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 צפוי בדור החמישי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קיימים מספר סוגי זיכרונות, כאשר לכל זיכרון יש מטרה מאוד ספציפית שאליה הוא נועד.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מדובר בזיכרונות מאוד מהירים הם גם מאוד יקרים ככל שמדובר על נפח זיכרון גדול יותר רוב הסיכויים שמדובר בזיכרון זול יותר.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נפרט על סוגי הזיכרון: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דיסק קשיח הנקרא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הוא רכיב ב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 tooltip="מחשב"/>
              </a:rPr>
              <a:t>מחשב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המשמש לשמירת 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 tooltip="נתונים"/>
              </a:rPr>
              <a:t>נתונים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דיסק קשיח יכול להכיל בדרך כלל כמות גדולה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נע באזור מספר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כונן שבבי הנקרא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נע לרוב באזור מאות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עד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יש לציין כי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נועדו לאותה מטרה אך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יותר מהיר ולכן גם יותר יקר.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זיכרון גישה אקראית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המתאפיינים ביכולת ה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 tooltip="מעבד"/>
              </a:rPr>
              <a:t>מעבד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לגשת ישירות לכל תא בזיכרון לפי 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 tooltip="כתובת (זיכרון מחשב)"/>
              </a:rPr>
              <a:t>כתובתו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לכתוב בו ולקרוא ממנו. ההתייחסות הנפוצה ל</a:t>
            </a:r>
            <a:r>
              <a:rPr lang="he-IL" sz="105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זיכרון מחשב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היא למעשה התייחסות לזיכרון הגישה האקראית הראשי שלו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נע בגבול של 8-32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מטמון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:הוא רכיב חומרתי במחשב. </a:t>
            </a:r>
            <a:r>
              <a:rPr lang="he-IL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השימוש במטמון מאפשר שליפה מחודשת של ה</a:t>
            </a:r>
            <a:r>
              <a:rPr lang="he-IL" sz="11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 tooltip="מידע"/>
              </a:rPr>
              <a:t>מידע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במהירות במקום לחזור אל המאגר המקורי שהוא יחסית איטי או מרוחק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נע בסדר גודל של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בודדים.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המחשה טובה לתפקיד ומהירות גישה היא פועל "טיפש" באתר בניה: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שנמצאים אצלו כרגע בידיים, הכי נגישים אך מוגבלים בכמות. אם יקרה מצב שהוא יצטרך כלי אחר יידרש ממנו לחפש אותו. הפועל תמיד מחפש את הכלים שלו באופן הבא: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חיפוש בחגורה שלו, בחגורה הוא יכול לשים עוד מספר כלים מצומצם אבל החיפוש אחר הכלים בחגורה יחסית מהיר.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הכלי שהוא צריך לא בחגורה הוא יצטרך לחפש בארגז הכלים, בו יש יותר מקום אך גם החיפוש לוקח יותר זמן.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כלומר הכלים הנמצאים בידיים הם כמו ה-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בחגורה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הנמצאים בארגז כלים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כלומר ה-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הוא כמו סוג של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בין המעבד לבין הזיכרון הכללי של המחשב, לא גדול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ולא מהיר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נמצא באמצע.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0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מקורות בהם נעשה שימוש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קיימים מספר סוגי זיכרונות, כאשר לכל זיכרון יש מטרה מאוד ספציפית שאליה הוא נועד.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מדובר בזיכרונות מאוד מהירים הם גם מאוד יקרים ככל שמדובר על נפח זיכרון גדול יותר רוב הסיכויים שמדובר בזיכרון זול יותר.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נפרט על סוגי הזיכרון: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דיסק קשיח הנקרא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הוא רכיב ב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 tooltip="מחשב"/>
              </a:rPr>
              <a:t>מחשב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המשמש לשמירת 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 tooltip="נתונים"/>
              </a:rPr>
              <a:t>נתונים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דיסק קשיח יכול להכיל בדרך כלל כמות גדולה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נע באזור מספר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כונן שבבי הנקרא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נע לרוב באזור מאות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עד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יש לציין כי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נועדו לאותה מטרה אך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יותר מהיר ולכן גם יותר יקר.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זיכרון גישה אקראית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המתאפיינים ביכולת ה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 tooltip="מעבד"/>
              </a:rPr>
              <a:t>מעבד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לגשת ישירות לכל תא בזיכרון לפי </a:t>
            </a:r>
            <a:r>
              <a:rPr lang="he-IL" sz="105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 tooltip="כתובת (זיכרון מחשב)"/>
              </a:rPr>
              <a:t>כתובתו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לכתוב בו ולקרוא ממנו. ההתייחסות הנפוצה ל</a:t>
            </a:r>
            <a:r>
              <a:rPr lang="he-IL" sz="105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זיכרון מחשב</a:t>
            </a:r>
            <a:r>
              <a:rPr lang="he-IL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היא למעשה התייחסות לזיכרון הגישה האקראית הראשי שלו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נע בגבול של 8-32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מטמון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:הוא רכיב חומרתי במחשב. </a:t>
            </a:r>
            <a:r>
              <a:rPr lang="he-IL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השימוש במטמון מאפשר שליפה מחודשת של ה</a:t>
            </a:r>
            <a:r>
              <a:rPr lang="he-IL" sz="11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 tooltip="מידע"/>
              </a:rPr>
              <a:t>מידע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במהירות במקום לחזור אל המאגר המקורי שהוא יחסית איטי או מרוחק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נע בסדר גודל של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MB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בודדים.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המחשה טובה לתפקיד ומהירות גישה היא פועל "טיפש" באתר בניה: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שנמצאים אצלו כרגע בידיים, הכי נגישים אך מוגבלים בכמות. אם יקרה מצב שהוא יצטרך כלי אחר יידרש ממנו לחפש אותו. הפועל תמיד מחפש את הכלים שלו באופן הבא: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חיפוש בחגורה שלו, בחגורה הוא יכול לשים עוד מספר כלים מצומצם אבל החיפוש אחר הכלים בחגורה יחסית מהיר.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הכלי שהוא צריך לא בחגורה הוא יצטרך לחפש בארגז הכלים, בו יש יותר מקום אך גם החיפוש לוקח יותר זמן.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כלומר הכלים הנמצאים בידיים הם כמו ה-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בחגורה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הכלים הנמצאים בארגז כלים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כלומר ה-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הוא כמו סוג של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בין המעבד לבין הזיכרון הכללי של המחשב, לא גדול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ולא מהיר כמו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he-I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נמצא באמצע.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באופן מסוכם וקצר ניתן לראות את ההשוואה בין שתי הקונפיגורציות בטבלה.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אינו מסונכרן עם השעון של המעבד לכן ייווצרו עיכובים בפעולות קריאה וכתיבה.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מחייב שימוש בקונפיגורציות סנכרון מאחר ומדובר בשני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domains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שונים.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SDRAM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הינו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ששעונו מסונכרן עם שעון המעבד.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קיימת מערכת בקרה פנימית שמחשבת מתי להעביר את המידע ל-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בעזרת הסנכרון ניתן לבצע פעולות קריאה וכתיבה מהר יותר.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עליית צורך ביכולות חישוב מהירות יותר הוביל ליצירה של רכיבים מהירים יותר – "חוק מור"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חברות המוליכים למחצה תמיד התחרו בינן מי ייצר את הרכיב המהיר יותר.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6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שיפור יכולות ליטוגרפיות הוביל ליצירת רכיבים קטנים יותר.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שיפור יכולות אפיון –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NSOM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TEM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AFM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אפשרו ביצוע אופטימיזציה לרכיבים.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על פי מה שנאמר על ידי המרצה של מל"מ, באופן גס הקטנה של הטרנזיסטור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תוביל: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הקטנת הזרם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הקטנת מתח האספקה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הקטנת ההספק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בריבוע.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הגדלת תדר העבודה פי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שיפור יכולות ליטוגרפיות הוביל ליצירת רכיבים קטנים יותר.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שיפור יכולות אפיון –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NSOM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TEM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AFM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אפשרו ביצוע אופטימיזציה לרכיבים.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על פי מה שנאמר על ידי המרצה של מל"מ, באופן גס הקטנה של הטרנזיסטור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תוביל: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הקטנת הזרם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הקטנת מתח האספקה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הקטנת ההספק פי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בריבוע.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הגדלת תדר העבודה פי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1/𝐾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7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 גבי צ'יפ סטנדרטי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קיימים שני שעונים: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שעון פנימי –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איתו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המערכת הפנימית של הצ'יפ עובדת.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שעון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I/O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he-I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איתו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מדבר עם הבקר שלו.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696ED-8B91-4CB7-8105-811379BF28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4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5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00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0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4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4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1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6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1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00DA6-C641-4F1A-8C4F-C603D53EF98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56DF00-7066-4893-B871-DCCDF7F66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ruchimaurya487/random-access-memory-41525385?next_slideshow=1" TargetMode="External"/><Relationship Id="rId13" Type="http://schemas.openxmlformats.org/officeDocument/2006/relationships/hyperlink" Target="https://www.youtube.com/watch?v=GifFK7eoFYA" TargetMode="External"/><Relationship Id="rId3" Type="http://schemas.openxmlformats.org/officeDocument/2006/relationships/hyperlink" Target="https://www.youtube.com/watch?v=ejYImUgMXTI" TargetMode="External"/><Relationship Id="rId7" Type="http://schemas.openxmlformats.org/officeDocument/2006/relationships/hyperlink" Target="https://studymafia.org/download-computer-memory-ppt-pdf-presentation/" TargetMode="External"/><Relationship Id="rId12" Type="http://schemas.openxmlformats.org/officeDocument/2006/relationships/hyperlink" Target="https://www.youtube.com/watch?v=h-TWQ0rS-SI&amp;t=2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ign-reuse.com/articles/20146/ddr-sdram-controller-ip.html" TargetMode="External"/><Relationship Id="rId11" Type="http://schemas.openxmlformats.org/officeDocument/2006/relationships/hyperlink" Target="https://www.youtube.com/watch?v=PVad0c2cljo&amp;t=226s" TargetMode="External"/><Relationship Id="rId5" Type="http://schemas.openxmlformats.org/officeDocument/2006/relationships/hyperlink" Target="https://www.atlantic.net/hipaa-compliant-hosting/ecc-vs-non-ecc-memory-critical-financial-medical-businesses/" TargetMode="External"/><Relationship Id="rId15" Type="http://schemas.openxmlformats.org/officeDocument/2006/relationships/hyperlink" Target="https://www.youtube.com/watch?v=DLM20pWqMyU" TargetMode="External"/><Relationship Id="rId10" Type="http://schemas.openxmlformats.org/officeDocument/2006/relationships/hyperlink" Target="https://centralvalleycomputerparts.com/articles/-ram-explained/" TargetMode="External"/><Relationship Id="rId4" Type="http://schemas.openxmlformats.org/officeDocument/2006/relationships/hyperlink" Target="https://www.youtube.com/watch?v=ldhQ0a9-oKs" TargetMode="External"/><Relationship Id="rId9" Type="http://schemas.openxmlformats.org/officeDocument/2006/relationships/hyperlink" Target="https://dhide.blogspot.com/2019/04/memory-computer-storage-devices.html" TargetMode="External"/><Relationship Id="rId14" Type="http://schemas.openxmlformats.org/officeDocument/2006/relationships/hyperlink" Target="https://www.youtube.com/watch?v=GtEbrY4nDI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1B70A7-7708-47E2-B841-4D7C54D25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/>
              <a:t>DDR memory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A4F7E1-8CC3-4BC9-ACE3-7AA2B8C44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By:</a:t>
            </a:r>
          </a:p>
          <a:p>
            <a:pPr algn="l" rtl="0"/>
            <a:r>
              <a:rPr lang="en-US" dirty="0"/>
              <a:t>	</a:t>
            </a:r>
            <a:r>
              <a:rPr lang="en-US" dirty="0">
                <a:latin typeface="+mj-lt"/>
              </a:rPr>
              <a:t>Liran</a:t>
            </a:r>
            <a:r>
              <a:rPr lang="en-US" dirty="0"/>
              <a:t> Golan</a:t>
            </a:r>
          </a:p>
          <a:p>
            <a:pPr algn="l" rtl="0"/>
            <a:r>
              <a:rPr lang="en-US" dirty="0"/>
              <a:t>	Amit Rothschild</a:t>
            </a:r>
          </a:p>
        </p:txBody>
      </p:sp>
    </p:spTree>
    <p:extLst>
      <p:ext uri="{BB962C8B-B14F-4D97-AF65-F5344CB8AC3E}">
        <p14:creationId xmlns:p14="http://schemas.microsoft.com/office/powerpoint/2010/main" val="350870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6DA680-15AE-4C00-845B-1868EB5E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Clock vs I/</a:t>
            </a:r>
            <a:r>
              <a:rPr lang="en-US"/>
              <a:t>O Clock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F27B9-9A57-42C4-964B-DCCC5CA2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clock – RAM’s internal operations clock speed.</a:t>
            </a:r>
          </a:p>
          <a:p>
            <a:r>
              <a:rPr lang="en-US" dirty="0"/>
              <a:t>I/O clock –  clock at which data is transferred between the RAM and its controller.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2BE6110-75A0-4989-A12D-69C59CF8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132" y="4754103"/>
            <a:ext cx="4574506" cy="14180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1103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6DA680-15AE-4C00-845B-1868EB5E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dirty="0"/>
              <a:t>SDR</a:t>
            </a:r>
            <a:r>
              <a:rPr lang="he-IL" dirty="0"/>
              <a:t>-</a:t>
            </a:r>
            <a:r>
              <a:rPr lang="en-US" dirty="0"/>
              <a:t>RAM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F27B9-9A57-42C4-964B-DCCC5CA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678614" cy="3793067"/>
          </a:xfrm>
        </p:spPr>
        <p:txBody>
          <a:bodyPr>
            <a:normAutofit/>
          </a:bodyPr>
          <a:lstStyle/>
          <a:p>
            <a:r>
              <a:rPr lang="en-US" dirty="0"/>
              <a:t>SDR-RAM - single data rate:</a:t>
            </a:r>
          </a:p>
          <a:p>
            <a:pPr lvl="1"/>
            <a:r>
              <a:rPr lang="en-US" dirty="0"/>
              <a:t>Data is transferred at every rising edge of the clock.</a:t>
            </a:r>
          </a:p>
          <a:p>
            <a:r>
              <a:rPr lang="en-US" dirty="0"/>
              <a:t>DDR and several other topologies succeeded SDR-RAM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9547781-2DA4-4DB6-BAC9-0F3DFBC9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907" y="4108189"/>
            <a:ext cx="4622117" cy="166396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7875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70933-7205-4B8D-AD2E-5EA3CEE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 Code - ECC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D77F11-1D0C-42A7-A114-F2447C09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Ram chip that is used for </a:t>
            </a:r>
            <a:br>
              <a:rPr lang="en-US" dirty="0"/>
            </a:br>
            <a:r>
              <a:rPr lang="en-US" dirty="0"/>
              <a:t>error correction.</a:t>
            </a:r>
          </a:p>
          <a:p>
            <a:r>
              <a:rPr lang="en-US" dirty="0"/>
              <a:t>Used extensively in servers and </a:t>
            </a:r>
            <a:br>
              <a:rPr lang="en-US" dirty="0"/>
            </a:br>
            <a:r>
              <a:rPr lang="en-US" dirty="0"/>
              <a:t>other robust applications.</a:t>
            </a:r>
          </a:p>
        </p:txBody>
      </p:sp>
      <p:pic>
        <p:nvPicPr>
          <p:cNvPr id="2050" name="Picture 2" descr="ecc-vs-nonecc">
            <a:extLst>
              <a:ext uri="{FF2B5EF4-FFF2-40B4-BE49-F238E27FC236}">
                <a16:creationId xmlns:a16="http://schemas.microsoft.com/office/drawing/2014/main" id="{7F484522-83B4-4E2C-AD84-B49FA346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60" y="2228848"/>
            <a:ext cx="580725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2F630-E7B5-46D2-A532-22656A9D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So What is DDR?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96A484-3182-4913-AD8A-409BBC17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introduced in 2000 (not to confuse with GDDR that was introduced in 1998).</a:t>
            </a:r>
            <a:endParaRPr lang="he-IL" dirty="0"/>
          </a:p>
          <a:p>
            <a:r>
              <a:rPr lang="en-US" dirty="0"/>
              <a:t>Transferring data on both rising edge and falling edge.</a:t>
            </a:r>
          </a:p>
          <a:p>
            <a:r>
              <a:rPr lang="en-US" dirty="0"/>
              <a:t>Provides simpler signal integrity requirements.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EFF731-7215-4905-A59A-9967A74A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DDR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108BFC-F3D9-49E4-AD1B-D500A04B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information on both </a:t>
            </a:r>
            <a:br>
              <a:rPr lang="en-US" dirty="0"/>
            </a:br>
            <a:r>
              <a:rPr lang="en-US" dirty="0"/>
              <a:t>edges – doubling  information</a:t>
            </a:r>
            <a:br>
              <a:rPr lang="en-US" dirty="0"/>
            </a:br>
            <a:r>
              <a:rPr lang="en-US" dirty="0"/>
              <a:t> transfer rate</a:t>
            </a:r>
          </a:p>
        </p:txBody>
      </p:sp>
      <p:pic>
        <p:nvPicPr>
          <p:cNvPr id="1028" name="Picture 4" descr="Signal Event">
            <a:extLst>
              <a:ext uri="{FF2B5EF4-FFF2-40B4-BE49-F238E27FC236}">
                <a16:creationId xmlns:a16="http://schemas.microsoft.com/office/drawing/2014/main" id="{DACE20CA-69B9-4039-913D-8F5E8AAF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62" y="2666999"/>
            <a:ext cx="584756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3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213D49-9020-4652-B214-E92ED003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DDR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26839F-97AA-4023-9188-F584CC86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constraints regarding timing</a:t>
            </a:r>
            <a:br>
              <a:rPr lang="en-US" dirty="0"/>
            </a:br>
            <a:r>
              <a:rPr lang="en-US" dirty="0"/>
              <a:t>limitations – setup and hold.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BACA96-550C-46AF-8FDA-B996FAEB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5318" r="6388" b="4740"/>
          <a:stretch/>
        </p:blipFill>
        <p:spPr bwMode="auto">
          <a:xfrm>
            <a:off x="6344239" y="2666999"/>
            <a:ext cx="5158784" cy="31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3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84C42-8336-4BA2-9115-E524A378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DDR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84767F-3B92-40AD-AA1C-59D87F05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Skin effect is a real issue in high frequencies,</a:t>
            </a:r>
            <a:br>
              <a:rPr lang="en-US" dirty="0"/>
            </a:br>
            <a:r>
              <a:rPr lang="en-US" dirty="0"/>
              <a:t>which causes increased AC resistance.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531CB9-E26E-4C37-AE18-B3E3CBBC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84" y="2139885"/>
            <a:ext cx="4760834" cy="43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9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4D85F4-33A2-42E2-B4A8-C069BA2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DDR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C58B88-385F-456B-A98F-3DFDC51E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the use of accurate PLL and</a:t>
            </a:r>
            <a:br>
              <a:rPr lang="en-US" dirty="0"/>
            </a:br>
            <a:r>
              <a:rPr lang="en-US" dirty="0"/>
              <a:t>self calibration for accurate timing.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5C5DF3-F0C4-4A21-8F6E-55C88CD6A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16" y="2666998"/>
            <a:ext cx="4885408" cy="285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1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C5F266-5AFC-4F9E-AF53-A398057A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Controller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6568AB-A479-4E46-AFCA-CB1EB7DA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structure of DDR controller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2C058F-03D7-4774-B466-03DA554A1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6" y="2438399"/>
            <a:ext cx="52320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0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4B7E6A-63E8-4DDB-87B5-6F46EC3C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Technologies of RAM and DDR Evolution Throughout the Years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CCD0881-5DA8-44A9-985A-3B20338C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7658"/>
              </p:ext>
            </p:extLst>
          </p:nvPr>
        </p:nvGraphicFramePr>
        <p:xfrm>
          <a:off x="2562688" y="2723560"/>
          <a:ext cx="7861958" cy="22860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696825">
                  <a:extLst>
                    <a:ext uri="{9D8B030D-6E8A-4147-A177-3AD203B41FA5}">
                      <a16:colId xmlns:a16="http://schemas.microsoft.com/office/drawing/2014/main" val="978194143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val="339408354"/>
                    </a:ext>
                  </a:extLst>
                </a:gridCol>
                <a:gridCol w="1696824">
                  <a:extLst>
                    <a:ext uri="{9D8B030D-6E8A-4147-A177-3AD203B41FA5}">
                      <a16:colId xmlns:a16="http://schemas.microsoft.com/office/drawing/2014/main" val="3789616045"/>
                    </a:ext>
                  </a:extLst>
                </a:gridCol>
                <a:gridCol w="1299331">
                  <a:extLst>
                    <a:ext uri="{9D8B030D-6E8A-4147-A177-3AD203B41FA5}">
                      <a16:colId xmlns:a16="http://schemas.microsoft.com/office/drawing/2014/main" val="4033979209"/>
                    </a:ext>
                  </a:extLst>
                </a:gridCol>
                <a:gridCol w="1952920">
                  <a:extLst>
                    <a:ext uri="{9D8B030D-6E8A-4147-A177-3AD203B41FA5}">
                      <a16:colId xmlns:a16="http://schemas.microsoft.com/office/drawing/2014/main" val="2037449492"/>
                    </a:ext>
                  </a:extLst>
                </a:gridCol>
              </a:tblGrid>
              <a:tr h="439563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Bus Width [bits]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Voltage [V]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Frequency [MHz]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Year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513928"/>
                  </a:ext>
                </a:extLst>
              </a:tr>
              <a:tr h="3565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2.5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100 -200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DDR SDRAM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378319"/>
                  </a:ext>
                </a:extLst>
              </a:tr>
              <a:tr h="3565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1.8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200-533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2003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DDR2 SDRAM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708751"/>
                  </a:ext>
                </a:extLst>
              </a:tr>
              <a:tr h="3565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1.5-1.35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400-1066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2007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DDR3 SDRAM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5740"/>
                  </a:ext>
                </a:extLst>
              </a:tr>
              <a:tr h="3565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1.2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800-1600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DDR4 SDRAM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96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6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D47B7E-1ED3-4895-A6F7-4852D437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111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Introduction - Computer Memory</a:t>
            </a:r>
            <a:endParaRPr lang="he-I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4F233B-A5AB-46F2-8FF3-733C9DB3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תמונה 6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75D60B03-290A-4B27-962C-2116504C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571" y="2697478"/>
            <a:ext cx="4213411" cy="286512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מציין מיקום תוכן 4" descr="תמונה שמכילה צילום מסך, אחזקה, צג, ישיבה&#10;&#10;התיאור נוצר באופן אוטומטי">
            <a:extLst>
              <a:ext uri="{FF2B5EF4-FFF2-40B4-BE49-F238E27FC236}">
                <a16:creationId xmlns:a16="http://schemas.microsoft.com/office/drawing/2014/main" id="{8403377E-E3D8-414A-BD41-B7C26D01C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5950860" cy="33528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75553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2DA83-F9F0-4CF2-B2FA-2DAE7E5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5 – the Next Generation(2020)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B819833-BB0F-4DB7-9B72-F33002ABA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Lower power consumption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Twice the density in comparison to DDR4.</a:t>
                </a:r>
              </a:p>
              <a:p>
                <a:r>
                  <a:rPr lang="en-US" dirty="0"/>
                  <a:t>Faster clock speed.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B819833-BB0F-4DB7-9B72-F33002ABA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37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189E5-097C-4BE0-A46B-4AC4CC8A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2497" y="0"/>
            <a:ext cx="10018713" cy="1752599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25F29A-136E-45A1-8C38-00CFD893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431" y="1"/>
            <a:ext cx="10018713" cy="6858000"/>
          </a:xfrm>
        </p:spPr>
        <p:txBody>
          <a:bodyPr>
            <a:norm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קורס טרנדים מספר קורס 83856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קורס מערכות הפעלה 67808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ויקיפדיה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ערכים של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DDR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Skin effect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 integrity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SDRAM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DRAM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HDD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SSD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הסבר על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ECC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https://www.youtube.com/watch?v=ejYImUgMXTI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https://www.youtube.com/watch?v=ldhQ0a9-oKs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https://www.atlantic.net/hipaa-compliant-hosting/ecc-vs-non-ecc-memory-critical-financial-medical-businesses/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הסבר על מערכת בקרה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הסברים על זיכרונות: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https://studymafia.org/download-computer-memory-ppt-pdf-presentation</a:t>
            </a:r>
            <a:r>
              <a:rPr lang="he-IL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https://www.slideshare.net/ruchimaurya487/random-access-memory-41525385?next_slideshow=1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https://dhide.blogspot.com/2019/04/memory-computer-storage-devices.html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https://centralvalleycomputerparts.com/articles/-ram-explained</a:t>
            </a:r>
            <a:r>
              <a:rPr lang="he-IL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/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הסבר כללי על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RAM 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https://www.youtube.com/watch?v=PVad0c2cljo&amp;t=226s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עוד כמה סרטונים נחמדים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https://www.youtube.com/watch?v=h-TWQ0rS-SI&amp;t=2s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https://www.youtube.com/watch?v=GifFK7eoFYA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4"/>
              </a:rPr>
              <a:t>https://www.youtube.com/watch?v=GtEbrY4nDIQ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5"/>
              </a:rPr>
              <a:t>https://www.youtube.com/watch?v=DLM20pWqMyU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9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E72873-6BA9-4EA4-A5AD-FD3438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07AB5A91-39A7-4465-AEC8-7487AE340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09" y="2015491"/>
            <a:ext cx="3810000" cy="2028825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DE783DD-3FFC-4209-87AE-C4573F96E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52" y="2015491"/>
            <a:ext cx="3810000" cy="213885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2D62D67-6532-4200-B8B5-3B5FC6266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09" y="4411982"/>
            <a:ext cx="3810000" cy="1924050"/>
          </a:xfrm>
          <a:prstGeom prst="rect">
            <a:avLst/>
          </a:prstGeom>
        </p:spPr>
      </p:pic>
      <p:pic>
        <p:nvPicPr>
          <p:cNvPr id="13" name="תמונה 12" descr="תמונה שמכילה אחזקה, לבן, תצוגה, שלט&#10;&#10;התיאור נוצר באופן אוטומטי">
            <a:extLst>
              <a:ext uri="{FF2B5EF4-FFF2-40B4-BE49-F238E27FC236}">
                <a16:creationId xmlns:a16="http://schemas.microsoft.com/office/drawing/2014/main" id="{D1AD8229-87E9-4BC0-A2F1-F52EF5D91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52" y="4504375"/>
            <a:ext cx="3810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920F8-A935-4022-B12F-A6368926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RAM vs Hard Disk/SSD</a:t>
            </a:r>
            <a:endParaRPr lang="he-I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EEB5FD-AEF0-4F78-8A11-15F2445C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Hard Disk/SSD</a:t>
            </a:r>
          </a:p>
          <a:p>
            <a:pPr lvl="1"/>
            <a:r>
              <a:rPr lang="en-US" dirty="0"/>
              <a:t>Higher Data Capacity.</a:t>
            </a:r>
          </a:p>
          <a:p>
            <a:pPr lvl="1"/>
            <a:r>
              <a:rPr lang="en-US" dirty="0"/>
              <a:t>Slower access time.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Lower Data Capacity.</a:t>
            </a:r>
          </a:p>
          <a:p>
            <a:pPr lvl="1"/>
            <a:r>
              <a:rPr lang="en-US" dirty="0"/>
              <a:t>Quicker access time.</a:t>
            </a:r>
          </a:p>
        </p:txBody>
      </p:sp>
      <p:pic>
        <p:nvPicPr>
          <p:cNvPr id="7" name="תמונה 6" descr="תמונה שמכילה אלקטרוניקה, קופסה, שולחן, קטן&#10;&#10;התיאור נוצר באופן אוטומטי">
            <a:extLst>
              <a:ext uri="{FF2B5EF4-FFF2-40B4-BE49-F238E27FC236}">
                <a16:creationId xmlns:a16="http://schemas.microsoft.com/office/drawing/2014/main" id="{E1D33124-753C-477E-990C-C92F13EDA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11" y="645285"/>
            <a:ext cx="2463342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מציין מיקום תוכן 4" descr="תמונה שמכילה מעגל חשמלי, אלקטרוניקה&#10;&#10;התיאור נוצר באופן אוטומטי">
            <a:extLst>
              <a:ext uri="{FF2B5EF4-FFF2-40B4-BE49-F238E27FC236}">
                <a16:creationId xmlns:a16="http://schemas.microsoft.com/office/drawing/2014/main" id="{C87BD599-C64D-4C1A-AA78-E5B28794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96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386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07DE7B0-C85A-4B15-A8F5-A28ACFBC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DRAM VS SRAM</a:t>
            </a:r>
            <a:endParaRPr lang="he-IL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5272AE17-6994-4060-BFBA-F54855276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19939"/>
              </p:ext>
            </p:extLst>
          </p:nvPr>
        </p:nvGraphicFramePr>
        <p:xfrm>
          <a:off x="5010149" y="1225015"/>
          <a:ext cx="6492876" cy="3690338"/>
        </p:xfrm>
        <a:graphic>
          <a:graphicData uri="http://schemas.openxmlformats.org/drawingml/2006/table">
            <a:tbl>
              <a:tblPr rtl="1" firstRow="1" bandRow="1">
                <a:noFill/>
                <a:tableStyleId>{073A0DAA-6AF3-43AB-8588-CEC1D06C72B9}</a:tableStyleId>
              </a:tblPr>
              <a:tblGrid>
                <a:gridCol w="3226055">
                  <a:extLst>
                    <a:ext uri="{9D8B030D-6E8A-4147-A177-3AD203B41FA5}">
                      <a16:colId xmlns:a16="http://schemas.microsoft.com/office/drawing/2014/main" val="2431680170"/>
                    </a:ext>
                  </a:extLst>
                </a:gridCol>
                <a:gridCol w="3266821">
                  <a:extLst>
                    <a:ext uri="{9D8B030D-6E8A-4147-A177-3AD203B41FA5}">
                      <a16:colId xmlns:a16="http://schemas.microsoft.com/office/drawing/2014/main" val="468898733"/>
                    </a:ext>
                  </a:extLst>
                </a:gridCol>
              </a:tblGrid>
              <a:tr h="575282">
                <a:tc>
                  <a:txBody>
                    <a:bodyPr/>
                    <a:lstStyle/>
                    <a:p>
                      <a:pPr algn="ctr" rtl="1"/>
                      <a:r>
                        <a:rPr lang="en-US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DRAM</a:t>
                      </a:r>
                      <a:endParaRPr lang="he-IL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SRAM</a:t>
                      </a:r>
                      <a:endParaRPr lang="he-IL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245183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Requires less space on silicon wafer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Requires more space on silicon wafer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81610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Access time </a:t>
                      </a: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 high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Access time is low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015537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Needs to be refreshed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need for refresh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7758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 power consumption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 power consumption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850773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Used in main memory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Used in cache memory</a:t>
                      </a:r>
                      <a:endParaRPr lang="he-IL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809" marR="125030" marT="117404" marB="1174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105440"/>
                  </a:ext>
                </a:extLst>
              </a:tr>
            </a:tbl>
          </a:graphicData>
        </a:graphic>
      </p:graphicFrame>
      <p:pic>
        <p:nvPicPr>
          <p:cNvPr id="21" name="תמונה 20">
            <a:extLst>
              <a:ext uri="{FF2B5EF4-FFF2-40B4-BE49-F238E27FC236}">
                <a16:creationId xmlns:a16="http://schemas.microsoft.com/office/drawing/2014/main" id="{C50C747D-2A1C-45B8-817A-7E888F66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" y="4047194"/>
            <a:ext cx="4933468" cy="24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81D518-2505-48F4-88F4-913B92B5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The problem with DRAM</a:t>
            </a:r>
            <a:endParaRPr lang="he-IL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FDDF5E9-4FF6-41CB-AC6C-6C68D50DC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6468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32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A560EA-92DC-49C7-8175-CCADE7B4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dirty="0"/>
              <a:t>The solution SDRAM – Synchronous RAM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D66805-571B-4588-AC54-57A4548A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 dirty="0"/>
              <a:t>RAM’s clock is synchronized with CPU’s clock.</a:t>
            </a:r>
          </a:p>
          <a:p>
            <a:r>
              <a:rPr lang="en-US" dirty="0"/>
              <a:t>Memory controller “knows” the time or number of cycles after which data is available on the bus.</a:t>
            </a:r>
          </a:p>
          <a:p>
            <a:r>
              <a:rPr lang="en-US" dirty="0"/>
              <a:t>CPU can perform faster read and write operations.</a:t>
            </a:r>
          </a:p>
          <a:p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0286FDB-718E-4F57-976F-B53C2C5B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907" y="3482926"/>
            <a:ext cx="2717116" cy="8219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0960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מד, שחור&#10;&#10;התיאור נוצר באופן אוטומטי">
            <a:extLst>
              <a:ext uri="{FF2B5EF4-FFF2-40B4-BE49-F238E27FC236}">
                <a16:creationId xmlns:a16="http://schemas.microsoft.com/office/drawing/2014/main" id="{F4EA5E85-B55E-4F3C-951D-EF9A152EA7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4BD16235-5F0E-4562-8811-C76440EF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Need for Speed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D5762F-FF2E-414C-938B-C4BCF648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7" y="2048933"/>
            <a:ext cx="7532156" cy="3742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Faster CPU and GPU clock speeds.</a:t>
            </a:r>
          </a:p>
          <a:p>
            <a:r>
              <a:rPr lang="en-US" dirty="0">
                <a:solidFill>
                  <a:schemeClr val="bg1"/>
                </a:solidFill>
              </a:rPr>
              <a:t>Semiconductors industry raced who can make faster electronic devices.</a:t>
            </a:r>
          </a:p>
        </p:txBody>
      </p:sp>
    </p:spTree>
    <p:extLst>
      <p:ext uri="{BB962C8B-B14F-4D97-AF65-F5344CB8AC3E}">
        <p14:creationId xmlns:p14="http://schemas.microsoft.com/office/powerpoint/2010/main" val="28985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0A60F1-BA03-44B0-9D85-AA148791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Fabrication Technique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DA14BB-9CBB-453C-B2D7-4939EB20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Advancement in lithography.</a:t>
            </a:r>
          </a:p>
          <a:p>
            <a:r>
              <a:rPr lang="en-US" dirty="0"/>
              <a:t>Better characterization techniques.</a:t>
            </a:r>
          </a:p>
          <a:p>
            <a:r>
              <a:rPr lang="en-US" dirty="0"/>
              <a:t>Lowering transistor size lowers power consumption and increases frequency.</a:t>
            </a:r>
          </a:p>
        </p:txBody>
      </p:sp>
    </p:spTree>
    <p:extLst>
      <p:ext uri="{BB962C8B-B14F-4D97-AF65-F5344CB8AC3E}">
        <p14:creationId xmlns:p14="http://schemas.microsoft.com/office/powerpoint/2010/main" val="1308901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2199</Words>
  <Application>Microsoft Office PowerPoint</Application>
  <PresentationFormat>מסך רחב</PresentationFormat>
  <Paragraphs>231</Paragraphs>
  <Slides>21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Courier New</vt:lpstr>
      <vt:lpstr>Symbol</vt:lpstr>
      <vt:lpstr>פרלקסה</vt:lpstr>
      <vt:lpstr>DDR memory </vt:lpstr>
      <vt:lpstr>Introduction - Computer Memory</vt:lpstr>
      <vt:lpstr>Types of memory</vt:lpstr>
      <vt:lpstr>RAM vs Hard Disk/SSD</vt:lpstr>
      <vt:lpstr>DRAM VS SRAM</vt:lpstr>
      <vt:lpstr>The problem with DRAM</vt:lpstr>
      <vt:lpstr>The solution SDRAM – Synchronous RAM</vt:lpstr>
      <vt:lpstr>The Need for Speed</vt:lpstr>
      <vt:lpstr>Better Fabrication Technique</vt:lpstr>
      <vt:lpstr>Internal Clock vs I/O Clock</vt:lpstr>
      <vt:lpstr>SDR-RAM</vt:lpstr>
      <vt:lpstr>Error Correction Code - ECC</vt:lpstr>
      <vt:lpstr>So What is DDR?</vt:lpstr>
      <vt:lpstr>Benefits of DDR</vt:lpstr>
      <vt:lpstr>Benefits of DDR</vt:lpstr>
      <vt:lpstr>Benefits of DDR</vt:lpstr>
      <vt:lpstr>Disadvantages of DDR</vt:lpstr>
      <vt:lpstr>DDR Controller</vt:lpstr>
      <vt:lpstr>Technologies of RAM and DDR Evolution Throughout the Years</vt:lpstr>
      <vt:lpstr>DDR 5 – the Next Generation(2020)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in DDR memory throughout the years</dc:title>
  <dc:creator>liran</dc:creator>
  <cp:lastModifiedBy>liran</cp:lastModifiedBy>
  <cp:revision>36</cp:revision>
  <dcterms:created xsi:type="dcterms:W3CDTF">2020-06-26T10:56:04Z</dcterms:created>
  <dcterms:modified xsi:type="dcterms:W3CDTF">2020-07-16T09:07:40Z</dcterms:modified>
</cp:coreProperties>
</file>