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Merriweather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E628D53-32E1-45A6-95B4-A9061439952E}">
  <a:tblStyle styleId="{FE628D53-32E1-45A6-95B4-A9061439952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Merriweather-bold.fntdata"/><Relationship Id="rId10" Type="http://schemas.openxmlformats.org/officeDocument/2006/relationships/slide" Target="slides/slide4.xml"/><Relationship Id="rId32" Type="http://schemas.openxmlformats.org/officeDocument/2006/relationships/font" Target="fonts/Merriweather-regular.fntdata"/><Relationship Id="rId13" Type="http://schemas.openxmlformats.org/officeDocument/2006/relationships/slide" Target="slides/slide7.xml"/><Relationship Id="rId35" Type="http://schemas.openxmlformats.org/officeDocument/2006/relationships/font" Target="fonts/Merriweather-boldItalic.fntdata"/><Relationship Id="rId12" Type="http://schemas.openxmlformats.org/officeDocument/2006/relationships/slide" Target="slides/slide6.xml"/><Relationship Id="rId34" Type="http://schemas.openxmlformats.org/officeDocument/2006/relationships/font" Target="fonts/Merriweather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4176cb04a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44176cb04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67346469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46734646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7dbbcc0c0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47dbbcc0c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662e0b27f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4662e0b2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662e0b27f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4662e0b27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7dbbcc0c0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47dbbcc0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7e1d38b0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47e1d38b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949bda16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4949bda1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73464697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467346469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4176cb04a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44176cb04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4">
            <a:alphaModFix amt="22000"/>
          </a:blip>
          <a:srcRect b="0" l="0" r="0" t="0"/>
          <a:stretch/>
        </p:blipFill>
        <p:spPr>
          <a:xfrm>
            <a:off x="220400" y="338400"/>
            <a:ext cx="8520600" cy="460111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1" i="0" lang="en-GB" sz="5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Playground.2019A.lazar</a:t>
            </a:r>
            <a:endParaRPr b="1" i="0" sz="52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914650" y="4453325"/>
            <a:ext cx="58458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Aviv Lazar, Shay Rashinsky , liran Nachman, Tal Israeli 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oogle Shape;110;p22"/>
          <p:cNvGraphicFramePr/>
          <p:nvPr/>
        </p:nvGraphicFramePr>
        <p:xfrm>
          <a:off x="735075" y="67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{FE628D53-32E1-45A6-95B4-A9061439952E}</a:tableStyleId>
              </a:tblPr>
              <a:tblGrid>
                <a:gridCol w="1539725"/>
                <a:gridCol w="1505375"/>
              </a:tblGrid>
              <a:tr h="4715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 u="none" cap="none" strike="noStrik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Alternate Flow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BF9000"/>
                    </a:solidFill>
                  </a:tcPr>
                </a:tc>
                <a:tc hMerge="1"/>
              </a:tr>
              <a:tr h="586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</a:t>
                      </a:r>
                      <a:endParaRPr b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 u="none" cap="none" strike="noStrik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</a:t>
                      </a:r>
                      <a:endParaRPr b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91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 </a:t>
                      </a:r>
                      <a:r>
                        <a:rPr b="1" i="1" lang="en-GB" sz="1000" u="none" cap="none" strike="noStrik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login </a:t>
                      </a:r>
                      <a:endParaRPr b="1" i="1" sz="1000" u="none" cap="none" strike="noStrik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551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 u="none" cap="none" strike="noStrik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Verify </a:t>
                      </a: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</a:t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918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 remove an </a:t>
                      </a: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element</a:t>
                      </a:r>
                      <a:endParaRPr b="1" i="1"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599"/>
                    </a:solidFill>
                  </a:tcPr>
                </a:tc>
              </a:tr>
              <a:tr h="559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Removal </a:t>
                      </a:r>
                      <a:r>
                        <a:rPr b="1" i="1" lang="en-GB" sz="1000" u="none" cap="none" strike="noStrik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fail </a:t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" name="Google Shape;111;p22"/>
          <p:cNvGraphicFramePr/>
          <p:nvPr/>
        </p:nvGraphicFramePr>
        <p:xfrm>
          <a:off x="4572000" y="67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{FE628D53-32E1-45A6-95B4-A9061439952E}</a:tableStyleId>
              </a:tblPr>
              <a:tblGrid>
                <a:gridCol w="1226600"/>
                <a:gridCol w="2509625"/>
              </a:tblGrid>
              <a:tr h="505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</a:t>
                      </a:r>
                      <a:endParaRPr b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 u="none" cap="none" strike="noStrik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</a:t>
                      </a:r>
                      <a:endParaRPr b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1047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 still see the </a:t>
                      </a:r>
                      <a:r>
                        <a:rPr b="1" i="1" lang="en-GB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element</a:t>
                      </a:r>
                      <a:r>
                        <a:rPr b="1" i="1" lang="en-GB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in the game and re-remove it</a:t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652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 remove the </a:t>
                      </a: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element</a:t>
                      </a:r>
                      <a:endParaRPr b="1" i="1"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112" name="Google Shape;112;p22"/>
          <p:cNvSpPr txBox="1"/>
          <p:nvPr/>
        </p:nvSpPr>
        <p:spPr>
          <a:xfrm>
            <a:off x="76200" y="165000"/>
            <a:ext cx="30000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GB" sz="18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Remove element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161250" y="135375"/>
            <a:ext cx="5106300" cy="30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Put </a:t>
            </a:r>
            <a:r>
              <a:rPr b="1" lang="en-GB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</a:t>
            </a:r>
            <a:r>
              <a:rPr b="1" i="0" lang="en-GB" sz="1800" u="sng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to another </a:t>
            </a:r>
            <a:r>
              <a:rPr b="1" lang="en-GB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</a:t>
            </a:r>
            <a:endParaRPr b="0" i="0" sz="1800" u="sng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Description</a:t>
            </a: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Player put one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inside another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</a:t>
            </a: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Rational</a:t>
            </a: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 Give the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player </a:t>
            </a: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ability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to put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 in other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</a:t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Actors: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Player</a:t>
            </a:r>
            <a:r>
              <a:rPr b="0" i="0" lang="en-GB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(primary). </a:t>
            </a:r>
            <a:endParaRPr b="0"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57200" lvl="0" marL="91440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endParaRPr b="0" i="0" sz="18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118" name="Google Shape;118;p23"/>
          <p:cNvGraphicFramePr/>
          <p:nvPr/>
        </p:nvGraphicFramePr>
        <p:xfrm>
          <a:off x="5267550" y="13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{FE628D53-32E1-45A6-95B4-A9061439952E}</a:tableStyleId>
              </a:tblPr>
              <a:tblGrid>
                <a:gridCol w="1330200"/>
                <a:gridCol w="1995100"/>
              </a:tblGrid>
              <a:tr h="2591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 u="none" cap="none" strike="noStrik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Flow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BF9000"/>
                    </a:solidFill>
                  </a:tcPr>
                </a:tc>
                <a:tc hMerge="1"/>
              </a:tr>
              <a:tr h="376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</a:t>
                      </a:r>
                      <a:endParaRPr b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 u="none" cap="none" strike="noStrik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</a:t>
                      </a:r>
                      <a:endParaRPr b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1C232"/>
                    </a:solidFill>
                  </a:tcPr>
                </a:tc>
              </a:tr>
              <a:tr h="347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 </a:t>
                      </a:r>
                      <a:r>
                        <a:rPr b="1" i="1" lang="en-GB" sz="1000" u="none" cap="none" strike="noStrik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login</a:t>
                      </a:r>
                      <a:endParaRPr b="1" i="1" sz="1000" u="none" cap="none" strike="noStrik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</a:tr>
              <a:tr h="259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 u="none" cap="none" strike="noStrik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Verify </a:t>
                      </a:r>
                      <a:r>
                        <a:rPr b="1" i="1" lang="en-GB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</a:t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</a:tr>
              <a:tr h="472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 put one </a:t>
                      </a: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element</a:t>
                      </a: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in another</a:t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</a:tr>
              <a:tr h="1223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 update the </a:t>
                      </a: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element</a:t>
                      </a: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</a:t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Google Shape;123;p24"/>
          <p:cNvGraphicFramePr/>
          <p:nvPr/>
        </p:nvGraphicFramePr>
        <p:xfrm>
          <a:off x="508800" y="518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{FE628D53-32E1-45A6-95B4-A9061439952E}</a:tableStyleId>
              </a:tblPr>
              <a:tblGrid>
                <a:gridCol w="1329725"/>
                <a:gridCol w="1329725"/>
              </a:tblGrid>
              <a:tr h="2956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 u="none" cap="none" strike="noStrik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Alternate Flow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BF9000"/>
                    </a:solidFill>
                  </a:tcPr>
                </a:tc>
                <a:tc hMerge="1"/>
              </a:tr>
              <a:tr h="406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</a:t>
                      </a:r>
                      <a:endParaRPr b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 u="none" cap="none" strike="noStrik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</a:t>
                      </a:r>
                      <a:endParaRPr b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39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 login</a:t>
                      </a:r>
                      <a:endParaRPr b="1" i="1" sz="1000" u="none" cap="none" strike="noStrik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295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 u="none" cap="none" strike="noStrik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Verify </a:t>
                      </a:r>
                      <a:r>
                        <a:rPr b="1" i="1" lang="en-GB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</a:t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39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 put one </a:t>
                      </a:r>
                      <a:r>
                        <a:rPr b="1" i="1" lang="en-GB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element</a:t>
                      </a:r>
                      <a:r>
                        <a:rPr b="1" i="1" lang="en-GB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in another </a:t>
                      </a:r>
                      <a:r>
                        <a:rPr b="1" i="1" lang="en-GB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element</a:t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599"/>
                    </a:solidFill>
                  </a:tcPr>
                </a:tc>
              </a:tr>
              <a:tr h="542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 fail to put the </a:t>
                      </a: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element</a:t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995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 doesn’t see the required change</a:t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124" name="Google Shape;124;p24"/>
          <p:cNvSpPr txBox="1"/>
          <p:nvPr/>
        </p:nvSpPr>
        <p:spPr>
          <a:xfrm>
            <a:off x="76200" y="76200"/>
            <a:ext cx="81345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Put </a:t>
            </a:r>
            <a:r>
              <a:rPr b="1" lang="en-GB" sz="18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</a:t>
            </a:r>
            <a:r>
              <a:rPr b="1" i="0" lang="en-GB" sz="1800" u="sng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to another </a:t>
            </a:r>
            <a:r>
              <a:rPr b="1" lang="en-GB" sz="18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</a:t>
            </a:r>
            <a:endParaRPr b="0" i="0" sz="1800" u="sng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125" name="Google Shape;125;p24"/>
          <p:cNvGraphicFramePr/>
          <p:nvPr/>
        </p:nvGraphicFramePr>
        <p:xfrm>
          <a:off x="4510850" y="518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{FE628D53-32E1-45A6-95B4-A9061439952E}</a:tableStyleId>
              </a:tblPr>
              <a:tblGrid>
                <a:gridCol w="1329725"/>
                <a:gridCol w="1329725"/>
              </a:tblGrid>
              <a:tr h="91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 repeat the previous action</a:t>
                      </a:r>
                      <a:endParaRPr b="1" i="1" sz="1000" u="none" cap="none" strike="noStrik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658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 update the </a:t>
                      </a: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element</a:t>
                      </a: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 </a:t>
                      </a:r>
                      <a:r>
                        <a:rPr b="1" i="1" lang="en-GB" sz="1000" u="none" cap="none" strike="noStrik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7050" y="309250"/>
            <a:ext cx="5529900" cy="26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800" u="sng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Use </a:t>
            </a:r>
            <a:r>
              <a:rPr b="1" lang="en-GB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</a:t>
            </a:r>
            <a:endParaRPr b="0" i="0" sz="1800" u="sng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Description</a:t>
            </a: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The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Player </a:t>
            </a: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shall have the ability to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</a:t>
            </a: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</a:t>
            </a:r>
            <a:endParaRPr b="0"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Rational</a:t>
            </a: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Give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Players </a:t>
            </a: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ability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to have interaction                                              		          with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 thus creating more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interest</a:t>
            </a: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Actors: </a:t>
            </a: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Player</a:t>
            </a:r>
            <a:r>
              <a:rPr b="0" i="0" lang="en-GB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(Primary)</a:t>
            </a:r>
            <a:endParaRPr b="0"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endParaRPr b="0" i="0" sz="12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131" name="Google Shape;131;p25"/>
          <p:cNvGraphicFramePr/>
          <p:nvPr/>
        </p:nvGraphicFramePr>
        <p:xfrm>
          <a:off x="5723475" y="33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{FE628D53-32E1-45A6-95B4-A9061439952E}</a:tableStyleId>
              </a:tblPr>
              <a:tblGrid>
                <a:gridCol w="944725"/>
                <a:gridCol w="944725"/>
                <a:gridCol w="944725"/>
              </a:tblGrid>
              <a:tr h="423325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 u="none" cap="none" strike="noStrik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Flow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BF9000"/>
                    </a:solidFill>
                  </a:tcPr>
                </a:tc>
                <a:tc hMerge="1"/>
                <a:tc hMerge="1"/>
              </a:tr>
              <a:tr h="5327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</a:t>
                      </a:r>
                      <a:endParaRPr b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1C232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 u="none" cap="none" strike="noStrik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</a:t>
                      </a:r>
                      <a:endParaRPr b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1C232"/>
                    </a:solidFill>
                  </a:tcPr>
                </a:tc>
              </a:tr>
              <a:tr h="8108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 </a:t>
                      </a:r>
                      <a:r>
                        <a:rPr b="1" i="1" lang="en-GB" sz="1000" u="none" cap="none" strike="noStrik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login</a:t>
                      </a:r>
                      <a:endParaRPr b="1" i="1" sz="1000" u="none" cap="none" strike="noStrik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</a:tr>
              <a:tr h="8108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 u="none" cap="none" strike="noStrik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Verify </a:t>
                      </a:r>
                      <a:r>
                        <a:rPr b="1" i="1" lang="en-GB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</a:t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</a:tr>
              <a:tr h="8108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 use </a:t>
                      </a: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element</a:t>
                      </a:r>
                      <a:endParaRPr b="1" i="1" sz="1000" u="none" cap="none" strike="noStrik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</a:tr>
              <a:tr h="10912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 update</a:t>
                      </a:r>
                      <a:endParaRPr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Google Shape;136;p26"/>
          <p:cNvGraphicFramePr/>
          <p:nvPr/>
        </p:nvGraphicFramePr>
        <p:xfrm>
          <a:off x="426525" y="65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{FE628D53-32E1-45A6-95B4-A9061439952E}</a:tableStyleId>
              </a:tblPr>
              <a:tblGrid>
                <a:gridCol w="736100"/>
                <a:gridCol w="1294600"/>
                <a:gridCol w="1015350"/>
              </a:tblGrid>
              <a:tr h="3962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 u="none" cap="none" strike="noStrik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Alternate Flow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BF9000"/>
                    </a:solidFill>
                  </a:tcPr>
                </a:tc>
                <a:tc hMerge="1"/>
                <a:tc hMerge="1"/>
              </a:tr>
              <a:tr h="3619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</a:t>
                      </a:r>
                      <a:endParaRPr b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 u="none" cap="none" strike="noStrik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</a:t>
                      </a:r>
                      <a:endParaRPr b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5508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 login</a:t>
                      </a:r>
                      <a:endParaRPr b="1" i="1" sz="1000" u="none" cap="none" strike="noStrik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5508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 u="none" cap="none" strike="noStrik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Verify </a:t>
                      </a:r>
                      <a:r>
                        <a:rPr b="1" i="1" lang="en-GB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</a:t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5508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 Use </a:t>
                      </a: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element</a:t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599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599"/>
                    </a:solidFill>
                  </a:tcPr>
                </a:tc>
              </a:tr>
              <a:tr h="6946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 fail to recognize </a:t>
                      </a: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element</a:t>
                      </a:r>
                      <a:endParaRPr b="1" i="1" sz="1000" u="none" cap="none" strike="noStrik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</a:tr>
              <a:tr h="5508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           Player </a:t>
                      </a:r>
                      <a:r>
                        <a:rPr b="1" i="1" lang="en-GB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reuse</a:t>
                      </a:r>
                      <a:r>
                        <a:rPr b="1" i="1" lang="en-GB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b="1" i="1" lang="en-GB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element</a:t>
                      </a:r>
                      <a:endParaRPr b="1" i="1"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137" name="Google Shape;137;p26"/>
          <p:cNvSpPr txBox="1"/>
          <p:nvPr/>
        </p:nvSpPr>
        <p:spPr>
          <a:xfrm>
            <a:off x="-228600" y="228600"/>
            <a:ext cx="30000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sng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Use </a:t>
            </a:r>
            <a:r>
              <a:rPr b="1" lang="en-GB" sz="18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8" name="Google Shape;138;p26"/>
          <p:cNvGraphicFramePr/>
          <p:nvPr/>
        </p:nvGraphicFramePr>
        <p:xfrm>
          <a:off x="4708675" y="70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{FE628D53-32E1-45A6-95B4-A9061439952E}</a:tableStyleId>
              </a:tblPr>
              <a:tblGrid>
                <a:gridCol w="856450"/>
                <a:gridCol w="1174250"/>
              </a:tblGrid>
              <a:tr h="1082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 fail to recognize </a:t>
                      </a:r>
                      <a:r>
                        <a:rPr b="1" i="1" lang="en-GB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element</a:t>
                      </a:r>
                      <a:endParaRPr b="1" i="1" sz="1000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0" y="76250"/>
            <a:ext cx="49371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800" u="sng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View all </a:t>
            </a:r>
            <a:r>
              <a:rPr b="1" lang="en-GB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</a:t>
            </a:r>
            <a:r>
              <a:rPr b="1" i="0" lang="en-GB" sz="1800" u="sng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</a:t>
            </a:r>
            <a:endParaRPr b="1" i="0" sz="1800" u="sng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Description</a:t>
            </a: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The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Users </a:t>
            </a: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shall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ability to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see all</a:t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The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 in the game                                                                                                                                                                                                               </a:t>
            </a:r>
            <a:endParaRPr b="0"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</a:t>
            </a:r>
            <a:r>
              <a:rPr b="1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Rational</a:t>
            </a: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Give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Users </a:t>
            </a: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see what options they  </a:t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		Have (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wise)</a:t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Actors: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Manager</a:t>
            </a:r>
            <a:r>
              <a:rPr b="0" i="0" lang="en-GB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(Primary)</a:t>
            </a: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    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Player</a:t>
            </a: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(</a:t>
            </a:r>
            <a:r>
              <a:rPr lang="en-GB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primary</a:t>
            </a: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).</a:t>
            </a:r>
            <a:endParaRPr b="0"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57200" lvl="0" marL="91440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endParaRPr b="0" i="0" sz="12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144" name="Google Shape;144;p27"/>
          <p:cNvGraphicFramePr/>
          <p:nvPr/>
        </p:nvGraphicFramePr>
        <p:xfrm>
          <a:off x="5095650" y="762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{FE628D53-32E1-45A6-95B4-A9061439952E}</a:tableStyleId>
              </a:tblPr>
              <a:tblGrid>
                <a:gridCol w="984575"/>
                <a:gridCol w="657775"/>
                <a:gridCol w="1311375"/>
              </a:tblGrid>
              <a:tr h="40695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 u="none" cap="none" strike="noStrik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Flow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BF9000"/>
                    </a:solidFill>
                  </a:tcPr>
                </a:tc>
                <a:tc hMerge="1"/>
                <a:tc hMerge="1"/>
              </a:tr>
              <a:tr h="4991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</a:t>
                      </a:r>
                      <a:endParaRPr b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1C232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 u="none" cap="none" strike="noStrik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</a:t>
                      </a:r>
                      <a:endParaRPr b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1C232"/>
                    </a:solidFill>
                  </a:tcPr>
                </a:tc>
              </a:tr>
              <a:tr h="3674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 </a:t>
                      </a:r>
                      <a:r>
                        <a:rPr b="1" i="1" lang="en-GB" sz="1000" u="none" cap="none" strike="noStrik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login</a:t>
                      </a:r>
                      <a:endParaRPr b="1" i="1" sz="1000" u="none" cap="none" strike="noStrik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</a:tr>
              <a:tr h="3674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 u="none" cap="none" strike="noStrik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Verify </a:t>
                      </a:r>
                      <a:r>
                        <a:rPr b="1" i="1" lang="en-GB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</a:t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</a:tr>
              <a:tr h="6637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 view </a:t>
                      </a: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element</a:t>
                      </a: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</a:t>
                      </a:r>
                      <a:endParaRPr b="1" i="1" sz="1000" u="none" cap="none" strike="noStrik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marR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</a:tr>
              <a:tr h="6648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 </a:t>
                      </a: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displays</a:t>
                      </a: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all </a:t>
                      </a: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element</a:t>
                      </a: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</a:t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Google Shape;149;p28"/>
          <p:cNvGraphicFramePr/>
          <p:nvPr/>
        </p:nvGraphicFramePr>
        <p:xfrm>
          <a:off x="4909975" y="6679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{FE628D53-32E1-45A6-95B4-A9061439952E}</a:tableStyleId>
              </a:tblPr>
              <a:tblGrid>
                <a:gridCol w="1141725"/>
                <a:gridCol w="1141725"/>
                <a:gridCol w="1141725"/>
              </a:tblGrid>
              <a:tr h="440475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 u="none" cap="none" strike="noStrik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Alternate Flow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BF9000"/>
                    </a:solidFill>
                  </a:tcPr>
                </a:tc>
                <a:tc hMerge="1"/>
                <a:tc hMerge="1"/>
              </a:tr>
              <a:tr h="6052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Player/Manager</a:t>
                      </a:r>
                      <a:endParaRPr b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1C232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 u="none" cap="none" strike="noStrik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</a:t>
                      </a:r>
                      <a:endParaRPr b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1C232"/>
                    </a:solidFill>
                  </a:tcPr>
                </a:tc>
              </a:tr>
              <a:tr h="4404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</a:t>
                      </a:r>
                      <a:r>
                        <a:rPr b="1" i="1" lang="en-GB" sz="1000" u="none" cap="none" strike="noStrik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login</a:t>
                      </a:r>
                      <a:endParaRPr b="1" i="1" sz="1000" u="none" cap="none" strike="noStrik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</a:tr>
              <a:tr h="4404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 u="none" cap="none" strike="noStrik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Verify </a:t>
                      </a:r>
                      <a:r>
                        <a:rPr b="1" i="1" lang="en-GB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</a:t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</a:tr>
              <a:tr h="4404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 view </a:t>
                      </a: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element</a:t>
                      </a: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</a:t>
                      </a:r>
                      <a:endParaRPr b="1" i="1" sz="1000" u="none" cap="none" strike="noStrik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</a:tr>
              <a:tr h="9877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 displays nothing</a:t>
                      </a:r>
                      <a:endParaRPr b="1" i="1" sz="1000" u="none" cap="none" strike="noStrik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</a:tr>
              <a:tr h="7216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 understand there are no </a:t>
                      </a:r>
                      <a:r>
                        <a:rPr b="1" i="1" lang="en-GB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element</a:t>
                      </a:r>
                      <a:r>
                        <a:rPr b="1" i="1" lang="en-GB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</a:t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150" name="Google Shape;150;p28"/>
          <p:cNvSpPr txBox="1"/>
          <p:nvPr/>
        </p:nvSpPr>
        <p:spPr>
          <a:xfrm>
            <a:off x="257000" y="0"/>
            <a:ext cx="35925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View all </a:t>
            </a:r>
            <a:r>
              <a:rPr b="1" lang="en-GB" sz="18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</a:t>
            </a:r>
            <a:r>
              <a:rPr b="1" lang="en-GB" sz="18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7050" y="309250"/>
            <a:ext cx="5529900" cy="26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800" u="sng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View Account Information</a:t>
            </a:r>
            <a:endParaRPr b="0" i="0" sz="1800" u="sng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Description</a:t>
            </a: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The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Users </a:t>
            </a: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shall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have </a:t>
            </a: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the ability     			                to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view their account data</a:t>
            </a:r>
            <a:endParaRPr b="0"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Rational</a:t>
            </a: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Users</a:t>
            </a: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should have the power to se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 what </a:t>
            </a: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	   	                    is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their</a:t>
            </a: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account information and</a:t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Actors: </a:t>
            </a: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Manager</a:t>
            </a:r>
            <a:r>
              <a:rPr b="0" i="0" lang="en-GB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(Primary)</a:t>
            </a: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     Player</a:t>
            </a:r>
            <a:r>
              <a:rPr lang="en-GB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(Primary)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57200" lvl="0" marL="91440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endParaRPr b="0" i="0" sz="12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156" name="Google Shape;156;p29"/>
          <p:cNvGraphicFramePr/>
          <p:nvPr/>
        </p:nvGraphicFramePr>
        <p:xfrm>
          <a:off x="5695050" y="13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{FE628D53-32E1-45A6-95B4-A9061439952E}</a:tableStyleId>
              </a:tblPr>
              <a:tblGrid>
                <a:gridCol w="944725"/>
                <a:gridCol w="944725"/>
                <a:gridCol w="944725"/>
              </a:tblGrid>
              <a:tr h="423325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 u="none" cap="none" strike="noStrik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Flow</a:t>
                      </a:r>
                      <a:endParaRPr b="1" i="1" sz="1000" u="none" cap="none" strike="noStrik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BF9000"/>
                    </a:solidFill>
                  </a:tcPr>
                </a:tc>
                <a:tc hMerge="1"/>
                <a:tc hMerge="1"/>
              </a:tr>
              <a:tr h="5327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</a:t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1C232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 u="none" cap="none" strike="noStrik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</a:t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1C232"/>
                    </a:solidFill>
                  </a:tcPr>
                </a:tc>
              </a:tr>
              <a:tr h="8108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 </a:t>
                      </a:r>
                      <a:r>
                        <a:rPr b="1" i="1" lang="en-GB" sz="1000" u="none" cap="none" strike="noStrik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login </a:t>
                      </a:r>
                      <a:endParaRPr b="1" i="1" sz="1000" u="none" cap="none" strike="noStrik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</a:tr>
              <a:tr h="8108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 u="none" cap="none" strike="noStrik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Verify </a:t>
                      </a: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</a:t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</a:tr>
              <a:tr h="8108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 view account information</a:t>
                      </a:r>
                      <a:endParaRPr b="1" i="1" sz="1000" u="none" cap="none" strike="noStrik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</a:tr>
              <a:tr h="10912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 u="none" cap="none" strike="noStrik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 </a:t>
                      </a: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displays account information</a:t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Google Shape;161;p30"/>
          <p:cNvGraphicFramePr/>
          <p:nvPr/>
        </p:nvGraphicFramePr>
        <p:xfrm>
          <a:off x="4283450" y="57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{FE628D53-32E1-45A6-95B4-A9061439952E}</a:tableStyleId>
              </a:tblPr>
              <a:tblGrid>
                <a:gridCol w="1337175"/>
                <a:gridCol w="1337175"/>
                <a:gridCol w="1337175"/>
              </a:tblGrid>
              <a:tr h="396925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 u="none" cap="none" strike="noStrik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Alternate Flow</a:t>
                      </a:r>
                      <a:endParaRPr b="1" i="1" sz="1000" u="none" cap="none" strike="noStrik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BF9000"/>
                    </a:solidFill>
                  </a:tcPr>
                </a:tc>
                <a:tc hMerge="1"/>
                <a:tc hMerge="1"/>
              </a:tr>
              <a:tr h="3719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</a:t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 u="none" cap="none" strike="noStrik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</a:t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5572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 </a:t>
                      </a:r>
                      <a:r>
                        <a:rPr b="1" i="1" lang="en-GB" sz="1000" u="none" cap="none" strike="noStrik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login</a:t>
                      </a:r>
                      <a:endParaRPr b="1" i="1" sz="1000" u="none" cap="none" strike="noStrik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5572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 u="none" cap="none" strike="noStrik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Verify </a:t>
                      </a:r>
                      <a:r>
                        <a:rPr b="1" i="1" lang="en-GB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 </a:t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5572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 view account information</a:t>
                      </a:r>
                      <a:endParaRPr b="1" i="1" sz="1000" u="none" cap="none" strike="noStrik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599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599"/>
                    </a:solidFill>
                  </a:tcPr>
                </a:tc>
              </a:tr>
              <a:tr h="8401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 display </a:t>
                      </a: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gibberish</a:t>
                      </a:r>
                      <a:endParaRPr b="1" i="1" sz="1000" u="none" cap="none" strike="noStrik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</a:tr>
              <a:tr h="5572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                          User confused</a:t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162" name="Google Shape;162;p30"/>
          <p:cNvSpPr txBox="1"/>
          <p:nvPr/>
        </p:nvSpPr>
        <p:spPr>
          <a:xfrm>
            <a:off x="-348700" y="99450"/>
            <a:ext cx="43404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sng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View Account Information</a:t>
            </a:r>
            <a:endParaRPr b="0" i="0" sz="1800" u="sng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155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latin typeface="Merriweather"/>
                <a:ea typeface="Merriweather"/>
                <a:cs typeface="Merriweather"/>
                <a:sym typeface="Merriweather"/>
              </a:rPr>
              <a:t>Nonfunctional</a:t>
            </a:r>
            <a:r>
              <a:rPr b="1" lang="en-GB" sz="30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lang="en-GB" sz="3000">
                <a:latin typeface="Merriweather"/>
                <a:ea typeface="Merriweather"/>
                <a:cs typeface="Merriweather"/>
                <a:sym typeface="Merriweather"/>
              </a:rPr>
              <a:t>Requirements</a:t>
            </a:r>
            <a:endParaRPr b="0" i="0" sz="30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44250" y="808175"/>
            <a:ext cx="9055500" cy="4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lang="en-GB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Useability-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-GB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Til 1,000 players can be in the system at the same time.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-GB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Supporting by Windows 8 and 10.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Reliability-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-GB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player would log in to the system by an email and a password.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 to</a:t>
            </a:r>
            <a:r>
              <a:rPr b="1" i="0" lang="en-GB" sz="3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b="1" i="0" lang="en-GB" sz="3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Playground.2019A.lazar</a:t>
            </a:r>
            <a:endParaRPr b="0" i="0" sz="30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66500" y="1166550"/>
            <a:ext cx="85206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Our goal is to create a platform where players can </a:t>
            </a:r>
            <a:r>
              <a:rPr b="0" i="0" lang="en-GB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play and have fun, having the option to choose between being a player or a manager.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We will do this by creating an abstract system where any elements can be integrated following</a:t>
            </a:r>
            <a:r>
              <a:rPr b="0" i="0" lang="en-GB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a simple API</a:t>
            </a:r>
            <a:r>
              <a:rPr b="0" i="0" lang="en-GB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this will make the game fun for the users </a:t>
            </a:r>
            <a:r>
              <a:rPr b="0" i="0" lang="en-GB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 can be expanded by other developers.</a:t>
            </a:r>
            <a:endParaRPr b="0" i="0" sz="20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155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latin typeface="Merriweather"/>
                <a:ea typeface="Merriweather"/>
                <a:cs typeface="Merriweather"/>
                <a:sym typeface="Merriweather"/>
              </a:rPr>
              <a:t>Division of labor</a:t>
            </a:r>
            <a:endParaRPr b="0" i="0" sz="30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1007825" y="1388425"/>
            <a:ext cx="4341900" cy="4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Liran:</a:t>
            </a:r>
            <a:endParaRPr b="1" sz="2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erriweather"/>
              <a:buChar char="-"/>
            </a:pPr>
            <a:r>
              <a:rPr b="1" lang="en-GB" sz="2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Devops</a:t>
            </a:r>
            <a:endParaRPr b="1" sz="2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erriweather"/>
              <a:buChar char="-"/>
            </a:pPr>
            <a:r>
              <a:rPr b="1" lang="en-GB" sz="2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Database Administrator</a:t>
            </a:r>
            <a:endParaRPr b="1" sz="2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Tal:</a:t>
            </a:r>
            <a:endParaRPr b="1" sz="2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erriweather"/>
              <a:buChar char="-"/>
            </a:pPr>
            <a:r>
              <a:rPr b="1" lang="en-GB" sz="2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Scrum Master</a:t>
            </a:r>
            <a:endParaRPr b="1" sz="2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3399000"/>
            <a:ext cx="73342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2"/>
          <p:cNvSpPr txBox="1"/>
          <p:nvPr/>
        </p:nvSpPr>
        <p:spPr>
          <a:xfrm>
            <a:off x="5939950" y="13884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</a:t>
            </a:r>
            <a:r>
              <a:rPr b="1" lang="en-GB"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viv:</a:t>
            </a:r>
            <a:endParaRPr b="1" sz="2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-"/>
            </a:pPr>
            <a:r>
              <a:rPr b="1" lang="en-GB"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Team Leader</a:t>
            </a:r>
            <a:endParaRPr b="1" sz="2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-"/>
            </a:pPr>
            <a:r>
              <a:rPr b="1" lang="en-GB"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QA</a:t>
            </a:r>
            <a:endParaRPr b="1" sz="2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Shay:</a:t>
            </a:r>
            <a:endParaRPr b="1" sz="2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-"/>
            </a:pPr>
            <a:r>
              <a:rPr b="1" lang="en-GB"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Product Owner</a:t>
            </a:r>
            <a:endParaRPr b="1" sz="2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77" name="Google Shape;17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4288" y="1319425"/>
            <a:ext cx="590225" cy="59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7800" y="1241275"/>
            <a:ext cx="733425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/>
        </p:nvSpPr>
        <p:spPr>
          <a:xfrm>
            <a:off x="-348700" y="99450"/>
            <a:ext cx="43404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84" name="Google Shape;18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4825" y="834750"/>
            <a:ext cx="6504243" cy="406515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3"/>
          <p:cNvSpPr txBox="1"/>
          <p:nvPr/>
        </p:nvSpPr>
        <p:spPr>
          <a:xfrm>
            <a:off x="2998175" y="40425"/>
            <a:ext cx="43404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Sprint 1</a:t>
            </a:r>
            <a:endParaRPr b="1" i="0" sz="3600" cap="none" strike="noStrike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/>
        </p:nvSpPr>
        <p:spPr>
          <a:xfrm>
            <a:off x="-348700" y="99450"/>
            <a:ext cx="43404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91" name="Google Shape;19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4250" y="622400"/>
            <a:ext cx="6504243" cy="4065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/>
        </p:nvSpPr>
        <p:spPr>
          <a:xfrm>
            <a:off x="-348700" y="99450"/>
            <a:ext cx="43404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97" name="Google Shape;19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425" y="610701"/>
            <a:ext cx="7961148" cy="379860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5"/>
          <p:cNvSpPr txBox="1"/>
          <p:nvPr/>
        </p:nvSpPr>
        <p:spPr>
          <a:xfrm>
            <a:off x="2998175" y="40425"/>
            <a:ext cx="43404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Sprint 2</a:t>
            </a:r>
            <a:endParaRPr b="1" i="0" sz="3600" cap="none" strike="noStrike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/>
        </p:nvSpPr>
        <p:spPr>
          <a:xfrm>
            <a:off x="2998175" y="89600"/>
            <a:ext cx="43404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Sprint 3</a:t>
            </a:r>
            <a:endParaRPr b="1" i="0" sz="3600" cap="none" strike="noStrike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04" name="Google Shape;20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44700"/>
            <a:ext cx="8839200" cy="3732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/>
        </p:nvSpPr>
        <p:spPr>
          <a:xfrm>
            <a:off x="2998175" y="89600"/>
            <a:ext cx="43404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Sprint 3 end</a:t>
            </a:r>
            <a:endParaRPr b="1" i="0" sz="3600" cap="none" strike="noStrike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10" name="Google Shape;21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9775" y="763700"/>
            <a:ext cx="7244443" cy="407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 to</a:t>
            </a:r>
            <a:r>
              <a:rPr b="1" i="0" lang="en-GB" sz="3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b="1" i="0" lang="en-GB" sz="3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Playground.2019A.lazar</a:t>
            </a:r>
            <a:endParaRPr b="0" i="0" sz="30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66500" y="1166550"/>
            <a:ext cx="85206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Our </a:t>
            </a:r>
            <a:r>
              <a:rPr lang="en-GB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</a:t>
            </a:r>
            <a:r>
              <a:rPr b="0" i="0" lang="en-GB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ives:</a:t>
            </a:r>
            <a:endParaRPr b="0" i="0" sz="20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-"/>
            </a:pPr>
            <a:r>
              <a:rPr b="0" i="0" lang="en-GB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Make money through Ads in the product, this would be considered a success if we will cover our expenses and have a yearly revenue of 50k dollars.</a:t>
            </a:r>
            <a:endParaRPr b="0" i="0" sz="20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-"/>
            </a:pPr>
            <a:r>
              <a:rPr b="0" i="0" lang="en-GB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Create a product that will satisfy our customers, this would be considered a success if we get over 80% positive reviews in our customer satisfaction surveys within 6 months since our launch.</a:t>
            </a:r>
            <a:endParaRPr b="0" i="0" sz="20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3000">
                <a:latin typeface="Merriweather"/>
                <a:ea typeface="Merriweather"/>
                <a:cs typeface="Merriweather"/>
                <a:sym typeface="Merriweather"/>
              </a:rPr>
              <a:t>Scope of</a:t>
            </a:r>
            <a:r>
              <a:rPr b="1" i="0" lang="en-GB" sz="3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b="1" i="0" lang="en-GB" sz="3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Playground.2019A.lazar</a:t>
            </a:r>
            <a:endParaRPr b="0" i="0" sz="30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266500" y="1166550"/>
            <a:ext cx="85206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Playground.2019A.lazar is an online platform where 2 types of users would be able to play as Managers or Players with different </a:t>
            </a:r>
            <a:r>
              <a:rPr lang="en-GB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functionalities</a:t>
            </a:r>
            <a:r>
              <a:rPr lang="en-GB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to each, with progress being saved in a database</a:t>
            </a:r>
            <a:endParaRPr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Application will be free for download and will work on windows 8 and 10. </a:t>
            </a:r>
            <a:endParaRPr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Application will require an internet connection and </a:t>
            </a:r>
            <a:r>
              <a:rPr lang="en-GB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won't</a:t>
            </a:r>
            <a:r>
              <a:rPr lang="en-GB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work without it.  </a:t>
            </a:r>
            <a:endParaRPr b="0" i="0" sz="20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55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Actors of the Project</a:t>
            </a:r>
            <a:endParaRPr b="0" i="0" sz="30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4250" y="808175"/>
            <a:ext cx="9055500" cy="4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Our Customers are every person wants to have fun a don’t mind too much about having adds on his game.</a:t>
            </a:r>
            <a:endParaRPr b="1" i="0" sz="18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We have two of types of Users:</a:t>
            </a:r>
            <a:endParaRPr b="1" i="0" sz="18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9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i="0" lang="en-GB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Manager- Noob level, no experience</a:t>
            </a:r>
            <a:r>
              <a:rPr b="1" lang="en-GB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requirement.        </a:t>
            </a:r>
            <a:r>
              <a:rPr b="1" i="0" lang="en-GB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 </a:t>
            </a:r>
            <a:r>
              <a:rPr b="1" i="0" lang="en-GB" sz="9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   </a:t>
            </a:r>
            <a:r>
              <a:rPr b="0" i="0" lang="en-GB" sz="9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                                                                                                               </a:t>
            </a: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Their goal is to create and remove stuff from the game.</a:t>
            </a:r>
            <a:endParaRPr b="0"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Players– Noob level, no experience requirement.                                                      </a:t>
            </a: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goals is to have fun using game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</a:t>
            </a: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 that the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managers</a:t>
            </a: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create and getting points while. (giving them using options to other game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</a:t>
            </a: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s)</a:t>
            </a:r>
            <a:endParaRPr b="1" i="0" sz="18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No secondary users , No maintenance users.</a:t>
            </a:r>
            <a:endParaRPr b="1"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79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Use Case UML</a:t>
            </a:r>
            <a:br>
              <a:rPr b="0" i="0" lang="en-GB" sz="3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endParaRPr b="0" i="0" sz="30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0751" y="651750"/>
            <a:ext cx="6762500" cy="43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0" y="55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Functional requirements</a:t>
            </a:r>
            <a:endParaRPr b="1" i="0" sz="2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184150" y="628650"/>
            <a:ext cx="4745700" cy="26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800" u="sng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Add </a:t>
            </a:r>
            <a:r>
              <a:rPr b="1" lang="en-GB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</a:t>
            </a:r>
            <a:endParaRPr b="1" i="0" sz="1800" u="sng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Description</a:t>
            </a: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</a:t>
            </a: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manager </a:t>
            </a: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shall have the ability</a:t>
            </a:r>
            <a:endParaRPr b="0"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	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to add</a:t>
            </a:r>
            <a:r>
              <a:rPr b="1"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 (from existing elements) to the game</a:t>
            </a: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Rational</a:t>
            </a: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To give a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manager </a:t>
            </a: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ability to</a:t>
            </a:r>
            <a:endParaRPr b="0"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</a:t>
            </a:r>
            <a:r>
              <a:rPr b="1"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Add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 element</a:t>
            </a: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 </a:t>
            </a:r>
            <a:endParaRPr b="0"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Actors</a:t>
            </a: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Manager</a:t>
            </a:r>
            <a:r>
              <a:rPr b="0" i="0" lang="en-GB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(Primary),</a:t>
            </a:r>
            <a:endParaRPr b="0" i="0" sz="11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</a:t>
            </a:r>
            <a:r>
              <a:rPr b="0" i="0" lang="en-GB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endParaRPr b="1" i="0" sz="1800" u="sng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" name="Google Shape;93;p19"/>
          <p:cNvGraphicFramePr/>
          <p:nvPr/>
        </p:nvGraphicFramePr>
        <p:xfrm>
          <a:off x="5086400" y="108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{FE628D53-32E1-45A6-95B4-A9061439952E}</a:tableStyleId>
              </a:tblPr>
              <a:tblGrid>
                <a:gridCol w="1371175"/>
                <a:gridCol w="2218875"/>
              </a:tblGrid>
              <a:tr h="3578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Flow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BF9000"/>
                    </a:solidFill>
                  </a:tcPr>
                </a:tc>
                <a:tc hMerge="1"/>
              </a:tr>
              <a:tr h="444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</a:t>
                      </a:r>
                      <a:endParaRPr b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 u="none" cap="none" strike="noStrik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</a:t>
                      </a:r>
                      <a:endParaRPr b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427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 </a:t>
                      </a:r>
                      <a:r>
                        <a:rPr b="1" i="1" lang="en-GB" sz="1000" u="none" cap="none" strike="noStrik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login </a:t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427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en-GB" sz="1000" u="none" cap="none" strike="noStrik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Verify </a:t>
                      </a: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</a:t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592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 add an </a:t>
                      </a: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element</a:t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599"/>
                    </a:solidFill>
                  </a:tcPr>
                </a:tc>
              </a:tr>
              <a:tr h="922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 u="none" cap="none" strike="noStrik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 receive </a:t>
                      </a: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the </a:t>
                      </a: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element</a:t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Google Shape;98;p20"/>
          <p:cNvGraphicFramePr/>
          <p:nvPr/>
        </p:nvGraphicFramePr>
        <p:xfrm>
          <a:off x="5452975" y="64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{FE628D53-32E1-45A6-95B4-A9061439952E}</a:tableStyleId>
              </a:tblPr>
              <a:tblGrid>
                <a:gridCol w="1539725"/>
                <a:gridCol w="1505375"/>
              </a:tblGrid>
              <a:tr h="4813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 u="none" cap="none" strike="noStrik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Alternate Flow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BF9000"/>
                    </a:solidFill>
                  </a:tcPr>
                </a:tc>
                <a:tc hMerge="1"/>
              </a:tr>
              <a:tr h="598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</a:t>
                      </a:r>
                      <a:endParaRPr b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 u="none" cap="none" strike="noStrik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</a:t>
                      </a:r>
                      <a:endParaRPr b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937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 </a:t>
                      </a:r>
                      <a:r>
                        <a:rPr b="1" i="1" lang="en-GB" sz="1000" u="none" cap="none" strike="noStrik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login </a:t>
                      </a:r>
                      <a:endParaRPr b="1" i="1" sz="1000" u="none" cap="none" strike="noStrik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562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 u="none" cap="none" strike="noStrik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Verify </a:t>
                      </a: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</a:t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94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 add an element</a:t>
                      </a:r>
                      <a:endParaRPr b="1" i="1"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599"/>
                    </a:solidFill>
                  </a:tcPr>
                </a:tc>
              </a:tr>
              <a:tr h="571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Addition </a:t>
                      </a:r>
                      <a:r>
                        <a:rPr b="1" i="1" lang="en-GB" sz="1000" u="none" cap="none" strike="noStrik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fail </a:t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99" name="Google Shape;99;p20"/>
          <p:cNvSpPr txBox="1"/>
          <p:nvPr/>
        </p:nvSpPr>
        <p:spPr>
          <a:xfrm>
            <a:off x="588400" y="114500"/>
            <a:ext cx="30000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GB" sz="18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Add </a:t>
            </a:r>
            <a:r>
              <a:rPr b="1" lang="en-GB" sz="18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21"/>
          <p:cNvGraphicFramePr/>
          <p:nvPr/>
        </p:nvGraphicFramePr>
        <p:xfrm>
          <a:off x="5013600" y="56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{FE628D53-32E1-45A6-95B4-A9061439952E}</a:tableStyleId>
              </a:tblPr>
              <a:tblGrid>
                <a:gridCol w="1371175"/>
                <a:gridCol w="2218875"/>
              </a:tblGrid>
              <a:tr h="3578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Flow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BF9000"/>
                    </a:solidFill>
                  </a:tcPr>
                </a:tc>
                <a:tc hMerge="1"/>
              </a:tr>
              <a:tr h="444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</a:t>
                      </a:r>
                      <a:endParaRPr b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 u="none" cap="none" strike="noStrik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</a:t>
                      </a:r>
                      <a:endParaRPr b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427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 </a:t>
                      </a:r>
                      <a:r>
                        <a:rPr b="1" i="1" lang="en-GB" sz="1000" u="none" cap="none" strike="noStrik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login </a:t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427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en-GB" sz="1000" u="none" cap="none" strike="noStrik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Verify </a:t>
                      </a: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</a:t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592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 remove an </a:t>
                      </a: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element</a:t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599"/>
                    </a:solidFill>
                  </a:tcPr>
                </a:tc>
              </a:tr>
              <a:tr h="922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 u="none" cap="none" strike="noStrik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 </a:t>
                      </a: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remove </a:t>
                      </a: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the </a:t>
                      </a: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element</a:t>
                      </a:r>
                      <a:r>
                        <a:rPr b="1" i="1" lang="en-GB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.</a:t>
                      </a:r>
                      <a:endParaRPr b="1" i="1" sz="10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0" y="319300"/>
            <a:ext cx="5013600" cy="3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GB" sz="1800" u="sng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Remove </a:t>
            </a:r>
            <a:r>
              <a:rPr b="1" lang="en-GB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</a:t>
            </a:r>
            <a:endParaRPr b="0" i="0" sz="12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Description</a:t>
            </a: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manager shall have the ability</a:t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			     to remove an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(from in-game </a:t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       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s) from the game.</a:t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Rational</a:t>
            </a: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Give the ability to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 manager to remove </a:t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914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 current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from the game.</a:t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Actors</a:t>
            </a: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r>
              <a:rPr b="0" i="0" lang="en-GB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</a:t>
            </a: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Manager </a:t>
            </a:r>
            <a:r>
              <a:rPr b="0" i="0" lang="en-GB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(Primary)</a:t>
            </a:r>
            <a:r>
              <a:rPr b="0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