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27F007-614C-829C-29D2-8D8C745F0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EDD6FF2-9D7E-9951-49B2-4D2E7805DC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4CDEAE-43D5-0B56-0CA9-0B71ED54E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3069D-0679-4826-BEF6-F4516D17620F}" type="datetimeFigureOut">
              <a:rPr lang="zh-CN" altLang="en-US" smtClean="0"/>
              <a:t>2025/4/16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B94A43-42F2-9B67-2D05-1061AD1FB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24DEE7-82D7-F2CE-C7F7-7117D2311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2F2CB-98A8-483D-991F-FDD9E3C3D9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6304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B50E88-EDD1-5940-B887-C74DA0F25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C0B7A71-9ABB-C24B-ABBA-BCEBC1AF5F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8B25AC-E91A-74F6-496B-124A9C9AC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3069D-0679-4826-BEF6-F4516D17620F}" type="datetimeFigureOut">
              <a:rPr lang="zh-CN" altLang="en-US" smtClean="0"/>
              <a:t>2025/4/16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DCD548-F41C-399E-C6AF-48A87161D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DE35D8-7CDC-9787-3724-626E45EA6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2F2CB-98A8-483D-991F-FDD9E3C3D9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9230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9489460-1094-49D2-4657-0CB09FAEBE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C9E9F0F-5001-9937-E7E8-D29472D2C8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039E36-C99D-DF1A-67FC-7A81385ED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3069D-0679-4826-BEF6-F4516D17620F}" type="datetimeFigureOut">
              <a:rPr lang="zh-CN" altLang="en-US" smtClean="0"/>
              <a:t>2025/4/16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E789D3-4B61-B262-818F-6D384DA9B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E14851-05D9-F9A6-86AD-723C205D2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2F2CB-98A8-483D-991F-FDD9E3C3D9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9717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C2F335-AC9E-A993-8AD8-62B23B4AD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F4D924-B96A-3281-7DE2-796A624DC7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34DF98-D52A-F19E-0CC4-A0F26D427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3069D-0679-4826-BEF6-F4516D17620F}" type="datetimeFigureOut">
              <a:rPr lang="zh-CN" altLang="en-US" smtClean="0"/>
              <a:t>2025/4/16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1901FF-3058-5F64-B5C3-529F127EF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885ACF-FCD2-0A77-88B1-F5CDD71C1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2F2CB-98A8-483D-991F-FDD9E3C3D9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1843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2C67E4-A850-D98B-92C4-5D12122D3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6DEA70E-8F45-6755-9151-AB0D26FE51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1B6A1C-F070-48B5-A406-5774B98A4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3069D-0679-4826-BEF6-F4516D17620F}" type="datetimeFigureOut">
              <a:rPr lang="zh-CN" altLang="en-US" smtClean="0"/>
              <a:t>2025/4/16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33B692-6AAA-32FA-D2CA-922107E17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FD4D26-856A-D1D3-48A4-A9F54C3D1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2F2CB-98A8-483D-991F-FDD9E3C3D9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1686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07EDC5-01A3-A320-E2D2-DF9EDC09E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89D301-6E66-69B9-4332-58B85DB67B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8551D65-58F8-95C1-8F1B-DA969C8C5E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27F2304-9A5F-122B-441A-1CFA3BE46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3069D-0679-4826-BEF6-F4516D17620F}" type="datetimeFigureOut">
              <a:rPr lang="zh-CN" altLang="en-US" smtClean="0"/>
              <a:t>2025/4/16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0DDA27-95F6-AB3A-AF5E-FD9C138AE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E8852D-CF86-F08C-2684-94132D9F7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2F2CB-98A8-483D-991F-FDD9E3C3D9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9126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9C6B70-2602-957D-6660-41AB0096A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D09739B-B50C-D79A-F70B-0DF8FA67C0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BF9E051-A608-13BF-A58F-08D6C88AB0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408922C-3CD0-925E-8DCD-4CA3450D7A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CBC723F-DE4C-3A42-2A4D-3A5E0E970B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363B40D-E58D-FE12-546D-0E0DEADD0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3069D-0679-4826-BEF6-F4516D17620F}" type="datetimeFigureOut">
              <a:rPr lang="zh-CN" altLang="en-US" smtClean="0"/>
              <a:t>2025/4/16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938A641-FF29-363A-B0B5-74019CFBD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EFD06EC-4F7B-55DA-FDEB-AD7B598C3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2F2CB-98A8-483D-991F-FDD9E3C3D9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9504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A8BF72-D0D1-FDFC-EA74-23E4B9486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06DE88B-9540-5B3D-E37D-B0B1C1F18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3069D-0679-4826-BEF6-F4516D17620F}" type="datetimeFigureOut">
              <a:rPr lang="zh-CN" altLang="en-US" smtClean="0"/>
              <a:t>2025/4/16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72EA58F-57C3-8851-9086-A57C94961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5212480-8734-C35C-24C9-E2AD329FC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2F2CB-98A8-483D-991F-FDD9E3C3D9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9230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AC27611-A2A0-F885-DF24-1A0262933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3069D-0679-4826-BEF6-F4516D17620F}" type="datetimeFigureOut">
              <a:rPr lang="zh-CN" altLang="en-US" smtClean="0"/>
              <a:t>2025/4/16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1888D4D-B363-6B2F-4AAC-21DBF8A02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7AC0E63-182A-0E89-DA16-655FC3454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2F2CB-98A8-483D-991F-FDD9E3C3D9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9497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87B837-7BFD-E8B7-6D06-217C6DDB7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2EA424-457E-9B28-2143-68CEC4012D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878EFB2-74B7-7A1C-7951-31723EC612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0574E0-150F-1592-97F3-7F126BF05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3069D-0679-4826-BEF6-F4516D17620F}" type="datetimeFigureOut">
              <a:rPr lang="zh-CN" altLang="en-US" smtClean="0"/>
              <a:t>2025/4/16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36014C-AA70-BD22-CDFA-1A52D9E3E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D44DAE5-86E4-3714-2DD1-1939A3F14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2F2CB-98A8-483D-991F-FDD9E3C3D9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9248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D006D7-B79F-445B-137E-78977C4F6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1D3E773-22BD-1102-5E40-3EC96903EF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8081182-0C4B-E342-7195-F4360E93D5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0421913-4E96-0409-562A-525B1978A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3069D-0679-4826-BEF6-F4516D17620F}" type="datetimeFigureOut">
              <a:rPr lang="zh-CN" altLang="en-US" smtClean="0"/>
              <a:t>2025/4/16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A8ABA7-6231-A03D-DFB5-9E6F83BA6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6AF325-246E-2CA8-1885-DCCE76A84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2F2CB-98A8-483D-991F-FDD9E3C3D9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5881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59556CB-B5AC-6350-816A-D15E1F66F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7F6D9D-89AB-8012-8064-83ED240550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63317E-9073-8FFD-0087-644D63A13B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3069D-0679-4826-BEF6-F4516D17620F}" type="datetimeFigureOut">
              <a:rPr lang="zh-CN" altLang="en-US" smtClean="0"/>
              <a:t>2025/4/16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8A0789-37B5-3E71-464B-F8C14D1E05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F41D90-874E-4339-B629-45901559FB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92F2CB-98A8-483D-991F-FDD9E3C3D9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1818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BDFCEA-7FCF-999B-6787-833BAB9EC1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2209" y="-43444"/>
            <a:ext cx="9144000" cy="946057"/>
          </a:xfrm>
        </p:spPr>
        <p:txBody>
          <a:bodyPr>
            <a:normAutofit/>
          </a:bodyPr>
          <a:lstStyle/>
          <a:p>
            <a:r>
              <a:rPr lang="zh-CN" altLang="en-US" sz="4400"/>
              <a:t>光传输数据格式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4D0BC10-20A1-D183-5BDD-198610DA9990}"/>
              </a:ext>
            </a:extLst>
          </p:cNvPr>
          <p:cNvSpPr/>
          <p:nvPr/>
        </p:nvSpPr>
        <p:spPr>
          <a:xfrm>
            <a:off x="1975829" y="1649065"/>
            <a:ext cx="7449671" cy="103990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529813FC-A963-2B76-A126-7315956BE1E4}"/>
              </a:ext>
            </a:extLst>
          </p:cNvPr>
          <p:cNvCxnSpPr>
            <a:stCxn id="5" idx="1"/>
            <a:endCxn id="5" idx="3"/>
          </p:cNvCxnSpPr>
          <p:nvPr/>
        </p:nvCxnSpPr>
        <p:spPr>
          <a:xfrm>
            <a:off x="1975829" y="2169018"/>
            <a:ext cx="74496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EDC01F04-4041-A5E6-B423-058E22EBE163}"/>
              </a:ext>
            </a:extLst>
          </p:cNvPr>
          <p:cNvCxnSpPr/>
          <p:nvPr/>
        </p:nvCxnSpPr>
        <p:spPr>
          <a:xfrm>
            <a:off x="3598442" y="1649065"/>
            <a:ext cx="0" cy="1039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2C02E0AE-8E8F-E277-7A25-FE11F731FD1D}"/>
              </a:ext>
            </a:extLst>
          </p:cNvPr>
          <p:cNvSpPr txBox="1"/>
          <p:nvPr/>
        </p:nvSpPr>
        <p:spPr>
          <a:xfrm>
            <a:off x="2504847" y="2244329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8bit</a:t>
            </a:r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9DAB98A-14A8-3B5C-3AA1-2760A25353FB}"/>
              </a:ext>
            </a:extLst>
          </p:cNvPr>
          <p:cNvSpPr txBox="1"/>
          <p:nvPr/>
        </p:nvSpPr>
        <p:spPr>
          <a:xfrm>
            <a:off x="2339490" y="174230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数据头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40F6D31-F85A-44C9-373D-CD999AA0CF19}"/>
              </a:ext>
            </a:extLst>
          </p:cNvPr>
          <p:cNvSpPr txBox="1"/>
          <p:nvPr/>
        </p:nvSpPr>
        <p:spPr>
          <a:xfrm>
            <a:off x="5920302" y="2229992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56bit</a:t>
            </a:r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CF5EA48-A15B-2DC6-3B7F-5BB30C5C5A19}"/>
              </a:ext>
            </a:extLst>
          </p:cNvPr>
          <p:cNvSpPr txBox="1"/>
          <p:nvPr/>
        </p:nvSpPr>
        <p:spPr>
          <a:xfrm>
            <a:off x="5709507" y="171003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数据本体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70512501-95EB-7043-F1D6-D4239EAB053A}"/>
              </a:ext>
            </a:extLst>
          </p:cNvPr>
          <p:cNvSpPr/>
          <p:nvPr/>
        </p:nvSpPr>
        <p:spPr>
          <a:xfrm>
            <a:off x="130528" y="3278417"/>
            <a:ext cx="1013110" cy="44464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eth</a:t>
            </a:r>
            <a:endParaRPr lang="zh-CN" altLang="en-US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D04B7430-5AB8-641E-D65A-04B75BC3F9FC}"/>
              </a:ext>
            </a:extLst>
          </p:cNvPr>
          <p:cNvSpPr/>
          <p:nvPr/>
        </p:nvSpPr>
        <p:spPr>
          <a:xfrm>
            <a:off x="130528" y="3945989"/>
            <a:ext cx="1013110" cy="44464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HDMI</a:t>
            </a:r>
            <a:endParaRPr lang="zh-CN" altLang="en-US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F8AE1FB2-D747-4982-1EA6-3EF31A95273C}"/>
              </a:ext>
            </a:extLst>
          </p:cNvPr>
          <p:cNvSpPr/>
          <p:nvPr/>
        </p:nvSpPr>
        <p:spPr>
          <a:xfrm>
            <a:off x="113239" y="4613561"/>
            <a:ext cx="1013110" cy="44464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USB</a:t>
            </a:r>
            <a:endParaRPr lang="zh-CN" altLang="en-US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16D77B6D-6DB1-E693-E7B0-82C1B2AB6689}"/>
              </a:ext>
            </a:extLst>
          </p:cNvPr>
          <p:cNvSpPr/>
          <p:nvPr/>
        </p:nvSpPr>
        <p:spPr>
          <a:xfrm>
            <a:off x="113239" y="5281133"/>
            <a:ext cx="1013110" cy="44464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PCIE</a:t>
            </a:r>
            <a:endParaRPr lang="zh-CN" altLang="en-US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1F4649D7-C487-3984-AC96-798A8CD3B517}"/>
              </a:ext>
            </a:extLst>
          </p:cNvPr>
          <p:cNvSpPr/>
          <p:nvPr/>
        </p:nvSpPr>
        <p:spPr>
          <a:xfrm>
            <a:off x="1578376" y="3278417"/>
            <a:ext cx="1479178" cy="44464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err="1"/>
              <a:t>Eth_FIFO</a:t>
            </a:r>
            <a:endParaRPr lang="zh-CN" altLang="en-US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11F2DDB1-BFAA-9AA8-D327-1777DAFA7E95}"/>
              </a:ext>
            </a:extLst>
          </p:cNvPr>
          <p:cNvSpPr/>
          <p:nvPr/>
        </p:nvSpPr>
        <p:spPr>
          <a:xfrm>
            <a:off x="1578377" y="3945989"/>
            <a:ext cx="1479178" cy="44464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HDMI_FIFO</a:t>
            </a:r>
            <a:endParaRPr lang="zh-CN" altLang="en-US"/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92B5B646-FBA8-C484-547E-014DDF02F03D}"/>
              </a:ext>
            </a:extLst>
          </p:cNvPr>
          <p:cNvSpPr/>
          <p:nvPr/>
        </p:nvSpPr>
        <p:spPr>
          <a:xfrm>
            <a:off x="1561087" y="4613561"/>
            <a:ext cx="1496467" cy="44464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USB_FIFO</a:t>
            </a:r>
            <a:endParaRPr lang="zh-CN" altLang="en-US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D9DD5277-3E76-10F6-5242-33BE4781F877}"/>
              </a:ext>
            </a:extLst>
          </p:cNvPr>
          <p:cNvSpPr/>
          <p:nvPr/>
        </p:nvSpPr>
        <p:spPr>
          <a:xfrm>
            <a:off x="1561088" y="5281133"/>
            <a:ext cx="1496466" cy="44464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PCIE_FIFO</a:t>
            </a:r>
            <a:endParaRPr lang="zh-CN" altLang="en-US"/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014FE2E4-F74B-5118-A2ED-726FC1E46062}"/>
              </a:ext>
            </a:extLst>
          </p:cNvPr>
          <p:cNvCxnSpPr>
            <a:cxnSpLocks/>
          </p:cNvCxnSpPr>
          <p:nvPr/>
        </p:nvCxnSpPr>
        <p:spPr>
          <a:xfrm>
            <a:off x="10664460" y="4288764"/>
            <a:ext cx="4347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198A76FD-70B5-2711-8800-D9FE25285214}"/>
              </a:ext>
            </a:extLst>
          </p:cNvPr>
          <p:cNvCxnSpPr/>
          <p:nvPr/>
        </p:nvCxnSpPr>
        <p:spPr>
          <a:xfrm>
            <a:off x="1143638" y="4173091"/>
            <a:ext cx="4347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6A3A2461-095F-4585-2AB4-DD9855650D8B}"/>
              </a:ext>
            </a:extLst>
          </p:cNvPr>
          <p:cNvCxnSpPr/>
          <p:nvPr/>
        </p:nvCxnSpPr>
        <p:spPr>
          <a:xfrm>
            <a:off x="1126349" y="4719939"/>
            <a:ext cx="4347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A8BA0FEF-716E-4E2B-2F89-EC6231422BBD}"/>
              </a:ext>
            </a:extLst>
          </p:cNvPr>
          <p:cNvCxnSpPr/>
          <p:nvPr/>
        </p:nvCxnSpPr>
        <p:spPr>
          <a:xfrm>
            <a:off x="1117704" y="5442847"/>
            <a:ext cx="4347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28129EB1-9528-9BB5-4567-8AEE3B4DDAE4}"/>
              </a:ext>
            </a:extLst>
          </p:cNvPr>
          <p:cNvCxnSpPr>
            <a:cxnSpLocks/>
          </p:cNvCxnSpPr>
          <p:nvPr/>
        </p:nvCxnSpPr>
        <p:spPr>
          <a:xfrm flipH="1">
            <a:off x="1126349" y="4917163"/>
            <a:ext cx="4174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C57DEACF-F938-C5B0-9728-C55C8EF57570}"/>
              </a:ext>
            </a:extLst>
          </p:cNvPr>
          <p:cNvSpPr/>
          <p:nvPr/>
        </p:nvSpPr>
        <p:spPr>
          <a:xfrm>
            <a:off x="4290102" y="4275297"/>
            <a:ext cx="1013110" cy="44464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SFP</a:t>
            </a:r>
            <a:endParaRPr lang="zh-CN" altLang="en-US"/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B6DC2582-7DB1-4CEB-D78B-6A82C685E16F}"/>
              </a:ext>
            </a:extLst>
          </p:cNvPr>
          <p:cNvCxnSpPr>
            <a:stCxn id="20" idx="3"/>
            <a:endCxn id="34" idx="1"/>
          </p:cNvCxnSpPr>
          <p:nvPr/>
        </p:nvCxnSpPr>
        <p:spPr>
          <a:xfrm>
            <a:off x="3057554" y="3500738"/>
            <a:ext cx="1232548" cy="996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319976D4-0A95-7FBA-3960-F09713224AB2}"/>
              </a:ext>
            </a:extLst>
          </p:cNvPr>
          <p:cNvCxnSpPr>
            <a:stCxn id="34" idx="1"/>
            <a:endCxn id="21" idx="3"/>
          </p:cNvCxnSpPr>
          <p:nvPr/>
        </p:nvCxnSpPr>
        <p:spPr>
          <a:xfrm flipH="1" flipV="1">
            <a:off x="3057555" y="4168310"/>
            <a:ext cx="1232547" cy="329308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D6370892-2EE7-2CDA-BB59-D698E153A9C0}"/>
              </a:ext>
            </a:extLst>
          </p:cNvPr>
          <p:cNvCxnSpPr>
            <a:stCxn id="34" idx="1"/>
            <a:endCxn id="22" idx="3"/>
          </p:cNvCxnSpPr>
          <p:nvPr/>
        </p:nvCxnSpPr>
        <p:spPr>
          <a:xfrm flipH="1">
            <a:off x="3057554" y="4497618"/>
            <a:ext cx="1232548" cy="338264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956C61E2-C344-0775-4FFA-014CF5DFA6E0}"/>
              </a:ext>
            </a:extLst>
          </p:cNvPr>
          <p:cNvCxnSpPr>
            <a:stCxn id="34" idx="1"/>
            <a:endCxn id="23" idx="3"/>
          </p:cNvCxnSpPr>
          <p:nvPr/>
        </p:nvCxnSpPr>
        <p:spPr>
          <a:xfrm flipH="1">
            <a:off x="3057554" y="4497618"/>
            <a:ext cx="1232548" cy="1005836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7B548B43-2C35-4DD9-4D1B-4CD5890A9FBE}"/>
              </a:ext>
            </a:extLst>
          </p:cNvPr>
          <p:cNvSpPr txBox="1"/>
          <p:nvPr/>
        </p:nvSpPr>
        <p:spPr>
          <a:xfrm>
            <a:off x="3329598" y="3327440"/>
            <a:ext cx="26901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/>
              <a:t>发送端固定时间轮询各个</a:t>
            </a:r>
            <a:r>
              <a:rPr lang="en-US" altLang="zh-CN" sz="1400"/>
              <a:t>FIFO</a:t>
            </a:r>
            <a:r>
              <a:rPr lang="zh-CN" altLang="en-US" sz="1400"/>
              <a:t>，</a:t>
            </a:r>
            <a:endParaRPr lang="en-US" altLang="zh-CN" sz="1400"/>
          </a:p>
          <a:p>
            <a:r>
              <a:rPr lang="zh-CN" altLang="en-US" sz="1400"/>
              <a:t>一有数据就发送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521EF718-AC8D-8FC5-9669-AC4FE4F81C8D}"/>
              </a:ext>
            </a:extLst>
          </p:cNvPr>
          <p:cNvSpPr txBox="1"/>
          <p:nvPr/>
        </p:nvSpPr>
        <p:spPr>
          <a:xfrm>
            <a:off x="3361563" y="5288959"/>
            <a:ext cx="23391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/>
              <a:t>数据头用于区分数据类型。</a:t>
            </a:r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969679ED-3A41-7099-A3AF-42B129592044}"/>
              </a:ext>
            </a:extLst>
          </p:cNvPr>
          <p:cNvCxnSpPr>
            <a:cxnSpLocks/>
          </p:cNvCxnSpPr>
          <p:nvPr/>
        </p:nvCxnSpPr>
        <p:spPr>
          <a:xfrm flipH="1">
            <a:off x="1126349" y="5596736"/>
            <a:ext cx="4174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6C3578A3-3DB4-390D-D7D3-131E51BCE901}"/>
              </a:ext>
            </a:extLst>
          </p:cNvPr>
          <p:cNvSpPr/>
          <p:nvPr/>
        </p:nvSpPr>
        <p:spPr>
          <a:xfrm>
            <a:off x="11086413" y="3406588"/>
            <a:ext cx="1013110" cy="44464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eth</a:t>
            </a:r>
            <a:endParaRPr lang="zh-CN" altLang="en-US"/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6B4B1F2D-4E7B-6EBD-7996-F085A9132176}"/>
              </a:ext>
            </a:extLst>
          </p:cNvPr>
          <p:cNvSpPr/>
          <p:nvPr/>
        </p:nvSpPr>
        <p:spPr>
          <a:xfrm>
            <a:off x="11086413" y="4074160"/>
            <a:ext cx="1013110" cy="44464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HDMI</a:t>
            </a:r>
            <a:endParaRPr lang="zh-CN" altLang="en-US"/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469533B7-F86B-F635-D6ED-A2BB783F8E9D}"/>
              </a:ext>
            </a:extLst>
          </p:cNvPr>
          <p:cNvSpPr/>
          <p:nvPr/>
        </p:nvSpPr>
        <p:spPr>
          <a:xfrm>
            <a:off x="11069124" y="4741732"/>
            <a:ext cx="1013110" cy="44464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USB</a:t>
            </a:r>
            <a:endParaRPr lang="zh-CN" altLang="en-US"/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2647852A-9801-9B22-6554-9CF8A554A213}"/>
              </a:ext>
            </a:extLst>
          </p:cNvPr>
          <p:cNvSpPr/>
          <p:nvPr/>
        </p:nvSpPr>
        <p:spPr>
          <a:xfrm>
            <a:off x="11069124" y="5409304"/>
            <a:ext cx="1013110" cy="44464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PCIE</a:t>
            </a:r>
            <a:endParaRPr lang="zh-CN" altLang="en-US"/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C695D309-1F7E-8293-D2D7-3EC3FCFBB8F8}"/>
              </a:ext>
            </a:extLst>
          </p:cNvPr>
          <p:cNvSpPr/>
          <p:nvPr/>
        </p:nvSpPr>
        <p:spPr>
          <a:xfrm>
            <a:off x="9162599" y="3433482"/>
            <a:ext cx="1479178" cy="44464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err="1"/>
              <a:t>Eth_FIFO</a:t>
            </a:r>
            <a:endParaRPr lang="zh-CN" altLang="en-US"/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16E54A10-B14C-5ACC-1D80-7E8037D79181}"/>
              </a:ext>
            </a:extLst>
          </p:cNvPr>
          <p:cNvSpPr/>
          <p:nvPr/>
        </p:nvSpPr>
        <p:spPr>
          <a:xfrm>
            <a:off x="9162600" y="4101054"/>
            <a:ext cx="1479178" cy="44464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HDMI_FIFO</a:t>
            </a:r>
            <a:endParaRPr lang="zh-CN" altLang="en-US"/>
          </a:p>
        </p:txBody>
      </p: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386D8085-2890-6783-FE1B-BE78B4ED6E8A}"/>
              </a:ext>
            </a:extLst>
          </p:cNvPr>
          <p:cNvSpPr/>
          <p:nvPr/>
        </p:nvSpPr>
        <p:spPr>
          <a:xfrm>
            <a:off x="9145310" y="4768626"/>
            <a:ext cx="1496467" cy="44464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USB_FIFO</a:t>
            </a:r>
            <a:endParaRPr lang="zh-CN" altLang="en-US"/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4673ACB8-2538-620D-5922-B6047D537FBE}"/>
              </a:ext>
            </a:extLst>
          </p:cNvPr>
          <p:cNvSpPr/>
          <p:nvPr/>
        </p:nvSpPr>
        <p:spPr>
          <a:xfrm>
            <a:off x="9145311" y="5436198"/>
            <a:ext cx="1496466" cy="44464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PCIE_FIFO</a:t>
            </a:r>
            <a:endParaRPr lang="zh-CN" altLang="en-US"/>
          </a:p>
        </p:txBody>
      </p: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F3DCD297-75A3-F1EA-CB5B-7B79E985624B}"/>
              </a:ext>
            </a:extLst>
          </p:cNvPr>
          <p:cNvCxnSpPr/>
          <p:nvPr/>
        </p:nvCxnSpPr>
        <p:spPr>
          <a:xfrm>
            <a:off x="1162209" y="3406588"/>
            <a:ext cx="4347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B3570196-3E4A-4F68-ABAA-ED6840A0FB5D}"/>
              </a:ext>
            </a:extLst>
          </p:cNvPr>
          <p:cNvCxnSpPr>
            <a:cxnSpLocks/>
          </p:cNvCxnSpPr>
          <p:nvPr/>
        </p:nvCxnSpPr>
        <p:spPr>
          <a:xfrm flipH="1">
            <a:off x="1153245" y="3608315"/>
            <a:ext cx="4174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16A4F020-66D9-8FDD-0103-C2B2513D2147}"/>
              </a:ext>
            </a:extLst>
          </p:cNvPr>
          <p:cNvCxnSpPr/>
          <p:nvPr/>
        </p:nvCxnSpPr>
        <p:spPr>
          <a:xfrm>
            <a:off x="10649459" y="3568842"/>
            <a:ext cx="4347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44C3EA91-5FAA-2DF7-B339-C887ADCA220D}"/>
              </a:ext>
            </a:extLst>
          </p:cNvPr>
          <p:cNvCxnSpPr>
            <a:cxnSpLocks/>
          </p:cNvCxnSpPr>
          <p:nvPr/>
        </p:nvCxnSpPr>
        <p:spPr>
          <a:xfrm flipH="1">
            <a:off x="10640495" y="3770569"/>
            <a:ext cx="4174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AC34CA4A-1675-1B9A-0BE4-3A071CA237DE}"/>
              </a:ext>
            </a:extLst>
          </p:cNvPr>
          <p:cNvCxnSpPr/>
          <p:nvPr/>
        </p:nvCxnSpPr>
        <p:spPr>
          <a:xfrm>
            <a:off x="10634386" y="4917163"/>
            <a:ext cx="4347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AB19521B-A1C1-8741-E948-011EB94E75FF}"/>
              </a:ext>
            </a:extLst>
          </p:cNvPr>
          <p:cNvCxnSpPr>
            <a:cxnSpLocks/>
          </p:cNvCxnSpPr>
          <p:nvPr/>
        </p:nvCxnSpPr>
        <p:spPr>
          <a:xfrm flipH="1">
            <a:off x="10625422" y="5118890"/>
            <a:ext cx="4174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A25E5DBB-0F63-1166-CACE-DBB2E72581BB}"/>
              </a:ext>
            </a:extLst>
          </p:cNvPr>
          <p:cNvCxnSpPr/>
          <p:nvPr/>
        </p:nvCxnSpPr>
        <p:spPr>
          <a:xfrm>
            <a:off x="10649459" y="5596736"/>
            <a:ext cx="4347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FCD514AF-2558-1697-D725-2F88E2DD7FEE}"/>
              </a:ext>
            </a:extLst>
          </p:cNvPr>
          <p:cNvCxnSpPr>
            <a:cxnSpLocks/>
          </p:cNvCxnSpPr>
          <p:nvPr/>
        </p:nvCxnSpPr>
        <p:spPr>
          <a:xfrm flipH="1">
            <a:off x="10640495" y="5798463"/>
            <a:ext cx="4174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EA529D5A-6FD2-74D9-6D36-C206C1501848}"/>
              </a:ext>
            </a:extLst>
          </p:cNvPr>
          <p:cNvSpPr/>
          <p:nvPr/>
        </p:nvSpPr>
        <p:spPr>
          <a:xfrm>
            <a:off x="6675147" y="4268719"/>
            <a:ext cx="1013110" cy="44464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SFP</a:t>
            </a:r>
            <a:endParaRPr lang="zh-CN" altLang="en-US"/>
          </a:p>
        </p:txBody>
      </p: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64A3FEC4-F1E5-C7AF-2B52-71183FA4D159}"/>
              </a:ext>
            </a:extLst>
          </p:cNvPr>
          <p:cNvCxnSpPr>
            <a:stCxn id="34" idx="3"/>
            <a:endCxn id="76" idx="1"/>
          </p:cNvCxnSpPr>
          <p:nvPr/>
        </p:nvCxnSpPr>
        <p:spPr>
          <a:xfrm flipV="1">
            <a:off x="5303212" y="4491040"/>
            <a:ext cx="1371935" cy="6578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875E6172-4AC3-2C23-70F8-BD16781C4B2C}"/>
              </a:ext>
            </a:extLst>
          </p:cNvPr>
          <p:cNvCxnSpPr>
            <a:stCxn id="76" idx="3"/>
            <a:endCxn id="58" idx="1"/>
          </p:cNvCxnSpPr>
          <p:nvPr/>
        </p:nvCxnSpPr>
        <p:spPr>
          <a:xfrm flipV="1">
            <a:off x="7688257" y="3655803"/>
            <a:ext cx="1474342" cy="8352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CF25CB5E-04DA-CDAB-39FB-F6867959B253}"/>
              </a:ext>
            </a:extLst>
          </p:cNvPr>
          <p:cNvCxnSpPr>
            <a:stCxn id="76" idx="3"/>
            <a:endCxn id="59" idx="1"/>
          </p:cNvCxnSpPr>
          <p:nvPr/>
        </p:nvCxnSpPr>
        <p:spPr>
          <a:xfrm flipV="1">
            <a:off x="7688257" y="4323375"/>
            <a:ext cx="1474343" cy="16766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A2BC6197-2903-EEBD-638B-872265789A8A}"/>
              </a:ext>
            </a:extLst>
          </p:cNvPr>
          <p:cNvCxnSpPr>
            <a:stCxn id="76" idx="3"/>
            <a:endCxn id="60" idx="1"/>
          </p:cNvCxnSpPr>
          <p:nvPr/>
        </p:nvCxnSpPr>
        <p:spPr>
          <a:xfrm>
            <a:off x="7688257" y="4491040"/>
            <a:ext cx="1457053" cy="499907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0EBEA799-6F97-05E8-46D4-1717B16E2D70}"/>
              </a:ext>
            </a:extLst>
          </p:cNvPr>
          <p:cNvCxnSpPr>
            <a:stCxn id="76" idx="3"/>
            <a:endCxn id="61" idx="1"/>
          </p:cNvCxnSpPr>
          <p:nvPr/>
        </p:nvCxnSpPr>
        <p:spPr>
          <a:xfrm>
            <a:off x="7688257" y="4491040"/>
            <a:ext cx="1457054" cy="116747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9" name="文本框 88">
            <a:extLst>
              <a:ext uri="{FF2B5EF4-FFF2-40B4-BE49-F238E27FC236}">
                <a16:creationId xmlns:a16="http://schemas.microsoft.com/office/drawing/2014/main" id="{544A607B-9D5E-1564-6221-C79E9464E7B3}"/>
              </a:ext>
            </a:extLst>
          </p:cNvPr>
          <p:cNvSpPr txBox="1"/>
          <p:nvPr/>
        </p:nvSpPr>
        <p:spPr>
          <a:xfrm>
            <a:off x="6573056" y="3487157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/>
              <a:t>接收端根据数据头类型</a:t>
            </a:r>
            <a:endParaRPr lang="en-US" altLang="zh-CN" sz="1400"/>
          </a:p>
          <a:p>
            <a:r>
              <a:rPr lang="zh-CN" altLang="en-US" sz="1400"/>
              <a:t>发送数据到对应的</a:t>
            </a:r>
            <a:r>
              <a:rPr lang="en-US" altLang="zh-CN" sz="1400"/>
              <a:t>FIFO</a:t>
            </a: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F03CD3DA-7D2C-9F6B-CA20-0B482411BC78}"/>
              </a:ext>
            </a:extLst>
          </p:cNvPr>
          <p:cNvSpPr txBox="1"/>
          <p:nvPr/>
        </p:nvSpPr>
        <p:spPr>
          <a:xfrm>
            <a:off x="313765" y="902613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方式一，轮询方式</a:t>
            </a:r>
          </a:p>
        </p:txBody>
      </p:sp>
    </p:spTree>
    <p:extLst>
      <p:ext uri="{BB962C8B-B14F-4D97-AF65-F5344CB8AC3E}">
        <p14:creationId xmlns:p14="http://schemas.microsoft.com/office/powerpoint/2010/main" val="2230426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FEE55B-3623-D656-C4F9-DEC5A8998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2048435" cy="755463"/>
          </a:xfrm>
        </p:spPr>
        <p:txBody>
          <a:bodyPr>
            <a:normAutofit/>
          </a:bodyPr>
          <a:lstStyle/>
          <a:p>
            <a:r>
              <a:rPr lang="zh-CN" altLang="en-US" sz="3200"/>
              <a:t>带宽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B023EF-6577-0CFC-5812-30F6B95704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59" y="1135343"/>
            <a:ext cx="10515600" cy="4351338"/>
          </a:xfrm>
        </p:spPr>
        <p:txBody>
          <a:bodyPr/>
          <a:lstStyle/>
          <a:p>
            <a:r>
              <a:rPr lang="en-US" altLang="zh-CN"/>
              <a:t>SFP</a:t>
            </a:r>
            <a:r>
              <a:rPr lang="zh-CN" altLang="en-US"/>
              <a:t>带宽，</a:t>
            </a:r>
            <a:r>
              <a:rPr lang="en-US" altLang="zh-CN"/>
              <a:t>156.25MHZ x 56bit = 8.75G</a:t>
            </a:r>
            <a:r>
              <a:rPr lang="zh-CN" altLang="en-US"/>
              <a:t>。数据头占了</a:t>
            </a:r>
            <a:r>
              <a:rPr lang="en-US" altLang="zh-CN"/>
              <a:t>8bit.</a:t>
            </a:r>
          </a:p>
          <a:p>
            <a:r>
              <a:rPr lang="zh-CN" altLang="en-US"/>
              <a:t>如果是固定频率去轮询各个</a:t>
            </a:r>
            <a:r>
              <a:rPr lang="en-US" altLang="zh-CN"/>
              <a:t>FIFO</a:t>
            </a:r>
            <a:r>
              <a:rPr lang="zh-CN" altLang="en-US"/>
              <a:t>，每路带宽</a:t>
            </a:r>
            <a:r>
              <a:rPr lang="en-US" altLang="zh-CN"/>
              <a:t>10G/n</a:t>
            </a:r>
            <a:r>
              <a:rPr lang="zh-CN" altLang="en-US"/>
              <a:t>。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假如有三路数据，</a:t>
            </a:r>
            <a:r>
              <a:rPr lang="en-US" altLang="zh-CN"/>
              <a:t>USB</a:t>
            </a:r>
            <a:r>
              <a:rPr lang="zh-CN" altLang="en-US"/>
              <a:t>（</a:t>
            </a:r>
            <a:r>
              <a:rPr lang="en-US" altLang="zh-CN"/>
              <a:t>5G</a:t>
            </a:r>
            <a:r>
              <a:rPr lang="zh-CN" altLang="en-US"/>
              <a:t>），</a:t>
            </a:r>
            <a:r>
              <a:rPr lang="en-US" altLang="zh-CN"/>
              <a:t>ETH</a:t>
            </a:r>
            <a:r>
              <a:rPr lang="zh-CN" altLang="en-US"/>
              <a:t>（</a:t>
            </a:r>
            <a:r>
              <a:rPr lang="en-US" altLang="zh-CN"/>
              <a:t>1G</a:t>
            </a:r>
            <a:r>
              <a:rPr lang="zh-CN" altLang="en-US"/>
              <a:t>），</a:t>
            </a:r>
            <a:r>
              <a:rPr lang="en-US" altLang="zh-CN"/>
              <a:t>HDMI</a:t>
            </a:r>
            <a:r>
              <a:rPr lang="zh-CN" altLang="en-US"/>
              <a:t>（</a:t>
            </a:r>
            <a:r>
              <a:rPr lang="en-US" altLang="zh-CN"/>
              <a:t>4.5G</a:t>
            </a:r>
            <a:r>
              <a:rPr lang="zh-CN" altLang="en-US"/>
              <a:t>），总的带宽不够，而且</a:t>
            </a:r>
            <a:r>
              <a:rPr lang="en-US" altLang="zh-CN"/>
              <a:t>USB</a:t>
            </a:r>
            <a:r>
              <a:rPr lang="zh-CN" altLang="en-US"/>
              <a:t>，</a:t>
            </a:r>
            <a:r>
              <a:rPr lang="en-US" altLang="zh-CN"/>
              <a:t>HDMI</a:t>
            </a:r>
            <a:r>
              <a:rPr lang="zh-CN" altLang="en-US"/>
              <a:t>分到的带宽也不够，</a:t>
            </a:r>
            <a:r>
              <a:rPr lang="en-US" altLang="zh-CN"/>
              <a:t>10G/3=3.3G</a:t>
            </a:r>
            <a:r>
              <a:rPr lang="zh-CN" altLang="en-US"/>
              <a:t>。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3529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D2A2D0-72D7-6B1B-B252-FEBD0649B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2400"/>
              <a:t>方式二，数据请求发送模式。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56A912EE-07BC-49A1-D178-88868A6987EC}"/>
              </a:ext>
            </a:extLst>
          </p:cNvPr>
          <p:cNvSpPr/>
          <p:nvPr/>
        </p:nvSpPr>
        <p:spPr>
          <a:xfrm>
            <a:off x="130528" y="3278417"/>
            <a:ext cx="1013110" cy="44464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eth</a:t>
            </a:r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D06F4376-1BEC-9A11-D40C-5710753F4D3B}"/>
              </a:ext>
            </a:extLst>
          </p:cNvPr>
          <p:cNvSpPr/>
          <p:nvPr/>
        </p:nvSpPr>
        <p:spPr>
          <a:xfrm>
            <a:off x="130528" y="3945989"/>
            <a:ext cx="1013110" cy="44464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HDMI</a:t>
            </a:r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14662340-0537-2830-F441-126110D4646F}"/>
              </a:ext>
            </a:extLst>
          </p:cNvPr>
          <p:cNvSpPr/>
          <p:nvPr/>
        </p:nvSpPr>
        <p:spPr>
          <a:xfrm>
            <a:off x="113239" y="4613561"/>
            <a:ext cx="1013110" cy="44464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USB</a:t>
            </a:r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7E4DF9C2-365A-A834-5893-636DD8453B85}"/>
              </a:ext>
            </a:extLst>
          </p:cNvPr>
          <p:cNvSpPr/>
          <p:nvPr/>
        </p:nvSpPr>
        <p:spPr>
          <a:xfrm>
            <a:off x="113239" y="5281133"/>
            <a:ext cx="1013110" cy="44464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Aux</a:t>
            </a:r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6C6E47F0-3536-D2FE-FDDE-1886ECA80EC1}"/>
              </a:ext>
            </a:extLst>
          </p:cNvPr>
          <p:cNvSpPr/>
          <p:nvPr/>
        </p:nvSpPr>
        <p:spPr>
          <a:xfrm>
            <a:off x="1578376" y="3278417"/>
            <a:ext cx="1479178" cy="44464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err="1"/>
              <a:t>Eth_FIFO</a:t>
            </a:r>
            <a:endParaRPr lang="zh-CN" alt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090FC669-2BD2-790F-B96C-7A4DAC8FE3F6}"/>
              </a:ext>
            </a:extLst>
          </p:cNvPr>
          <p:cNvSpPr/>
          <p:nvPr/>
        </p:nvSpPr>
        <p:spPr>
          <a:xfrm>
            <a:off x="1578377" y="3945989"/>
            <a:ext cx="1479178" cy="44464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HDMI_FIFO</a:t>
            </a:r>
            <a:endParaRPr lang="zh-CN" alt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01822846-7C54-6DDA-7763-D086013BF7A0}"/>
              </a:ext>
            </a:extLst>
          </p:cNvPr>
          <p:cNvSpPr/>
          <p:nvPr/>
        </p:nvSpPr>
        <p:spPr>
          <a:xfrm>
            <a:off x="1561087" y="4613561"/>
            <a:ext cx="1496467" cy="44464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USB_FIFO</a:t>
            </a:r>
            <a:endParaRPr lang="zh-CN" altLang="en-US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516EE023-37B9-5DF8-3603-931267CF1EB1}"/>
              </a:ext>
            </a:extLst>
          </p:cNvPr>
          <p:cNvSpPr/>
          <p:nvPr/>
        </p:nvSpPr>
        <p:spPr>
          <a:xfrm>
            <a:off x="1561088" y="5281133"/>
            <a:ext cx="1496466" cy="44464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AUX_FIFO</a:t>
            </a:r>
            <a:endParaRPr lang="zh-CN" altLang="en-US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E2DE0790-3A37-9BB1-F847-43292A89025C}"/>
              </a:ext>
            </a:extLst>
          </p:cNvPr>
          <p:cNvCxnSpPr>
            <a:cxnSpLocks/>
          </p:cNvCxnSpPr>
          <p:nvPr/>
        </p:nvCxnSpPr>
        <p:spPr>
          <a:xfrm>
            <a:off x="10664460" y="4288764"/>
            <a:ext cx="4347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F4FAFD2B-F67E-C8CE-8208-5033EED6201D}"/>
              </a:ext>
            </a:extLst>
          </p:cNvPr>
          <p:cNvCxnSpPr/>
          <p:nvPr/>
        </p:nvCxnSpPr>
        <p:spPr>
          <a:xfrm>
            <a:off x="1143638" y="4173091"/>
            <a:ext cx="4347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B0BA54B4-6065-A36B-632C-3D92EC8F5FCF}"/>
              </a:ext>
            </a:extLst>
          </p:cNvPr>
          <p:cNvCxnSpPr/>
          <p:nvPr/>
        </p:nvCxnSpPr>
        <p:spPr>
          <a:xfrm>
            <a:off x="1126349" y="4719939"/>
            <a:ext cx="4347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9553A5DF-D6EE-B7FA-3931-6BF7017B2C83}"/>
              </a:ext>
            </a:extLst>
          </p:cNvPr>
          <p:cNvCxnSpPr/>
          <p:nvPr/>
        </p:nvCxnSpPr>
        <p:spPr>
          <a:xfrm>
            <a:off x="1117704" y="5442847"/>
            <a:ext cx="4347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17D85B7D-7EE0-64C3-76EF-C4D5F3F4EC4A}"/>
              </a:ext>
            </a:extLst>
          </p:cNvPr>
          <p:cNvCxnSpPr>
            <a:cxnSpLocks/>
          </p:cNvCxnSpPr>
          <p:nvPr/>
        </p:nvCxnSpPr>
        <p:spPr>
          <a:xfrm flipH="1">
            <a:off x="1126349" y="4917163"/>
            <a:ext cx="4174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2F2D89F9-6289-BD2F-F84D-134369D90786}"/>
              </a:ext>
            </a:extLst>
          </p:cNvPr>
          <p:cNvSpPr/>
          <p:nvPr/>
        </p:nvSpPr>
        <p:spPr>
          <a:xfrm>
            <a:off x="4290102" y="4275297"/>
            <a:ext cx="1013110" cy="44464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SFP</a:t>
            </a:r>
            <a:endParaRPr lang="zh-CN" altLang="en-US"/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8BCC7527-EF35-35AF-B7A9-615B89945413}"/>
              </a:ext>
            </a:extLst>
          </p:cNvPr>
          <p:cNvCxnSpPr>
            <a:stCxn id="8" idx="3"/>
            <a:endCxn id="17" idx="1"/>
          </p:cNvCxnSpPr>
          <p:nvPr/>
        </p:nvCxnSpPr>
        <p:spPr>
          <a:xfrm>
            <a:off x="3057554" y="3500738"/>
            <a:ext cx="1232548" cy="996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62BAAEE3-E249-A99C-8C2A-79AC2E5AA94C}"/>
              </a:ext>
            </a:extLst>
          </p:cNvPr>
          <p:cNvCxnSpPr>
            <a:stCxn id="17" idx="1"/>
            <a:endCxn id="9" idx="3"/>
          </p:cNvCxnSpPr>
          <p:nvPr/>
        </p:nvCxnSpPr>
        <p:spPr>
          <a:xfrm flipH="1" flipV="1">
            <a:off x="3057555" y="4168310"/>
            <a:ext cx="1232547" cy="329308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2C9BE131-5472-B8E2-EA32-334B4F31089E}"/>
              </a:ext>
            </a:extLst>
          </p:cNvPr>
          <p:cNvCxnSpPr>
            <a:stCxn id="17" idx="1"/>
            <a:endCxn id="10" idx="3"/>
          </p:cNvCxnSpPr>
          <p:nvPr/>
        </p:nvCxnSpPr>
        <p:spPr>
          <a:xfrm flipH="1">
            <a:off x="3057554" y="4497618"/>
            <a:ext cx="1232548" cy="338264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0201D138-D5C5-F9C8-635C-1393A345ED93}"/>
              </a:ext>
            </a:extLst>
          </p:cNvPr>
          <p:cNvCxnSpPr>
            <a:stCxn id="17" idx="1"/>
            <a:endCxn id="11" idx="3"/>
          </p:cNvCxnSpPr>
          <p:nvPr/>
        </p:nvCxnSpPr>
        <p:spPr>
          <a:xfrm flipH="1">
            <a:off x="3057554" y="4497618"/>
            <a:ext cx="1232548" cy="1005836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6EB9D3F8-62DB-D858-26E1-C569E109A051}"/>
              </a:ext>
            </a:extLst>
          </p:cNvPr>
          <p:cNvCxnSpPr>
            <a:cxnSpLocks/>
          </p:cNvCxnSpPr>
          <p:nvPr/>
        </p:nvCxnSpPr>
        <p:spPr>
          <a:xfrm flipH="1">
            <a:off x="1126349" y="5596736"/>
            <a:ext cx="4174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1332B300-6BD6-0A83-7D44-922AB3553377}"/>
              </a:ext>
            </a:extLst>
          </p:cNvPr>
          <p:cNvSpPr/>
          <p:nvPr/>
        </p:nvSpPr>
        <p:spPr>
          <a:xfrm>
            <a:off x="11086413" y="3406588"/>
            <a:ext cx="1013110" cy="44464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eth</a:t>
            </a:r>
            <a:endParaRPr lang="zh-CN" altLang="en-US"/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E488A7EA-E86A-0DDD-E2AE-02E83A84C0C7}"/>
              </a:ext>
            </a:extLst>
          </p:cNvPr>
          <p:cNvSpPr/>
          <p:nvPr/>
        </p:nvSpPr>
        <p:spPr>
          <a:xfrm>
            <a:off x="11086413" y="4074160"/>
            <a:ext cx="1013110" cy="44464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HDMI</a:t>
            </a:r>
            <a:endParaRPr lang="zh-CN" altLang="en-US"/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2F208148-F751-406B-CBC4-1BA15C1FCB30}"/>
              </a:ext>
            </a:extLst>
          </p:cNvPr>
          <p:cNvSpPr/>
          <p:nvPr/>
        </p:nvSpPr>
        <p:spPr>
          <a:xfrm>
            <a:off x="11069124" y="4741732"/>
            <a:ext cx="1013110" cy="44464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USB</a:t>
            </a:r>
            <a:endParaRPr lang="zh-CN" altLang="en-US"/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F13C819D-AAAB-DD8F-76CA-93E43E19FD9B}"/>
              </a:ext>
            </a:extLst>
          </p:cNvPr>
          <p:cNvSpPr/>
          <p:nvPr/>
        </p:nvSpPr>
        <p:spPr>
          <a:xfrm>
            <a:off x="11069124" y="5409304"/>
            <a:ext cx="1013110" cy="44464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AUX</a:t>
            </a:r>
            <a:endParaRPr lang="zh-CN" altLang="en-US"/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C5844031-DB73-6690-F635-F321151C3D3C}"/>
              </a:ext>
            </a:extLst>
          </p:cNvPr>
          <p:cNvSpPr/>
          <p:nvPr/>
        </p:nvSpPr>
        <p:spPr>
          <a:xfrm>
            <a:off x="9162599" y="3433482"/>
            <a:ext cx="1479178" cy="44464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err="1"/>
              <a:t>Eth_FIFO</a:t>
            </a:r>
            <a:endParaRPr lang="zh-CN" altLang="en-US"/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FFC70B60-3644-41C6-EC3A-1BC4CA8C686E}"/>
              </a:ext>
            </a:extLst>
          </p:cNvPr>
          <p:cNvSpPr/>
          <p:nvPr/>
        </p:nvSpPr>
        <p:spPr>
          <a:xfrm>
            <a:off x="9162600" y="4101054"/>
            <a:ext cx="1479178" cy="44464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HDMI_FIFO</a:t>
            </a:r>
            <a:endParaRPr lang="zh-CN" altLang="en-US"/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CD85FD8F-B569-D62F-E8AF-B617F220B31A}"/>
              </a:ext>
            </a:extLst>
          </p:cNvPr>
          <p:cNvSpPr/>
          <p:nvPr/>
        </p:nvSpPr>
        <p:spPr>
          <a:xfrm>
            <a:off x="9145310" y="4768626"/>
            <a:ext cx="1496467" cy="44464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USB_FIFO</a:t>
            </a:r>
            <a:endParaRPr lang="zh-CN" altLang="en-US"/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91840DB3-3BB1-1EC4-992B-073B4301B7D5}"/>
              </a:ext>
            </a:extLst>
          </p:cNvPr>
          <p:cNvSpPr/>
          <p:nvPr/>
        </p:nvSpPr>
        <p:spPr>
          <a:xfrm>
            <a:off x="9145311" y="5436198"/>
            <a:ext cx="1496466" cy="44464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AUX_FIFO</a:t>
            </a:r>
            <a:endParaRPr lang="zh-CN" altLang="en-US"/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035BB2EA-3D67-3ECA-E1EE-E21A09F6AC63}"/>
              </a:ext>
            </a:extLst>
          </p:cNvPr>
          <p:cNvCxnSpPr/>
          <p:nvPr/>
        </p:nvCxnSpPr>
        <p:spPr>
          <a:xfrm>
            <a:off x="1162209" y="3406588"/>
            <a:ext cx="4347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D792CCF3-E30F-B93F-845D-B02024729A7A}"/>
              </a:ext>
            </a:extLst>
          </p:cNvPr>
          <p:cNvCxnSpPr>
            <a:cxnSpLocks/>
          </p:cNvCxnSpPr>
          <p:nvPr/>
        </p:nvCxnSpPr>
        <p:spPr>
          <a:xfrm flipH="1">
            <a:off x="1153245" y="3608315"/>
            <a:ext cx="4174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E0098F62-07EB-6F07-4FC0-2AFA0120DE56}"/>
              </a:ext>
            </a:extLst>
          </p:cNvPr>
          <p:cNvCxnSpPr/>
          <p:nvPr/>
        </p:nvCxnSpPr>
        <p:spPr>
          <a:xfrm>
            <a:off x="10649459" y="3568842"/>
            <a:ext cx="4347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806D5ACE-B0BF-25E8-B851-3026C63B2B7D}"/>
              </a:ext>
            </a:extLst>
          </p:cNvPr>
          <p:cNvCxnSpPr>
            <a:cxnSpLocks/>
          </p:cNvCxnSpPr>
          <p:nvPr/>
        </p:nvCxnSpPr>
        <p:spPr>
          <a:xfrm flipH="1">
            <a:off x="10640495" y="3770569"/>
            <a:ext cx="4174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6A13F7F5-393B-2164-6F99-C85E4717C749}"/>
              </a:ext>
            </a:extLst>
          </p:cNvPr>
          <p:cNvCxnSpPr/>
          <p:nvPr/>
        </p:nvCxnSpPr>
        <p:spPr>
          <a:xfrm>
            <a:off x="10634386" y="4917163"/>
            <a:ext cx="4347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23C7F9B4-D411-1D62-FA78-AFC0F09C44D4}"/>
              </a:ext>
            </a:extLst>
          </p:cNvPr>
          <p:cNvCxnSpPr>
            <a:cxnSpLocks/>
          </p:cNvCxnSpPr>
          <p:nvPr/>
        </p:nvCxnSpPr>
        <p:spPr>
          <a:xfrm flipH="1">
            <a:off x="10625422" y="5118890"/>
            <a:ext cx="4174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D3219C2C-D3F4-3588-6F2B-DA89D143511E}"/>
              </a:ext>
            </a:extLst>
          </p:cNvPr>
          <p:cNvCxnSpPr/>
          <p:nvPr/>
        </p:nvCxnSpPr>
        <p:spPr>
          <a:xfrm>
            <a:off x="10649459" y="5596736"/>
            <a:ext cx="4347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E4A6DD2A-2310-5490-C9A4-91C51DA1354A}"/>
              </a:ext>
            </a:extLst>
          </p:cNvPr>
          <p:cNvCxnSpPr>
            <a:cxnSpLocks/>
          </p:cNvCxnSpPr>
          <p:nvPr/>
        </p:nvCxnSpPr>
        <p:spPr>
          <a:xfrm flipH="1">
            <a:off x="10640495" y="5798463"/>
            <a:ext cx="4174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93164ACE-6C63-A78B-802C-A5B24361B038}"/>
              </a:ext>
            </a:extLst>
          </p:cNvPr>
          <p:cNvSpPr/>
          <p:nvPr/>
        </p:nvSpPr>
        <p:spPr>
          <a:xfrm>
            <a:off x="6675147" y="4268719"/>
            <a:ext cx="1013110" cy="44464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SFP</a:t>
            </a:r>
            <a:endParaRPr lang="zh-CN" altLang="en-US"/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D012F132-53A3-1BD0-AB55-599928686E70}"/>
              </a:ext>
            </a:extLst>
          </p:cNvPr>
          <p:cNvCxnSpPr>
            <a:stCxn id="17" idx="3"/>
            <a:endCxn id="41" idx="1"/>
          </p:cNvCxnSpPr>
          <p:nvPr/>
        </p:nvCxnSpPr>
        <p:spPr>
          <a:xfrm flipV="1">
            <a:off x="5303212" y="4491040"/>
            <a:ext cx="1371935" cy="6578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9B4E5108-5F9C-3156-8E66-9760614FAB96}"/>
              </a:ext>
            </a:extLst>
          </p:cNvPr>
          <p:cNvCxnSpPr>
            <a:stCxn id="41" idx="3"/>
            <a:endCxn id="29" idx="1"/>
          </p:cNvCxnSpPr>
          <p:nvPr/>
        </p:nvCxnSpPr>
        <p:spPr>
          <a:xfrm flipV="1">
            <a:off x="7688257" y="3655803"/>
            <a:ext cx="1474342" cy="8352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B466EAED-2B8F-CA33-D451-9D9680327CF2}"/>
              </a:ext>
            </a:extLst>
          </p:cNvPr>
          <p:cNvCxnSpPr>
            <a:stCxn id="41" idx="3"/>
            <a:endCxn id="30" idx="1"/>
          </p:cNvCxnSpPr>
          <p:nvPr/>
        </p:nvCxnSpPr>
        <p:spPr>
          <a:xfrm flipV="1">
            <a:off x="7688257" y="4323375"/>
            <a:ext cx="1474343" cy="16766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387B8CF3-6F2A-3AB6-485E-5062A24F82BC}"/>
              </a:ext>
            </a:extLst>
          </p:cNvPr>
          <p:cNvCxnSpPr>
            <a:stCxn id="41" idx="3"/>
            <a:endCxn id="31" idx="1"/>
          </p:cNvCxnSpPr>
          <p:nvPr/>
        </p:nvCxnSpPr>
        <p:spPr>
          <a:xfrm>
            <a:off x="7688257" y="4491040"/>
            <a:ext cx="1457053" cy="499907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75E09224-5E58-AD65-8F26-8CBEAF4D5A34}"/>
              </a:ext>
            </a:extLst>
          </p:cNvPr>
          <p:cNvCxnSpPr>
            <a:stCxn id="41" idx="3"/>
            <a:endCxn id="32" idx="1"/>
          </p:cNvCxnSpPr>
          <p:nvPr/>
        </p:nvCxnSpPr>
        <p:spPr>
          <a:xfrm>
            <a:off x="7688257" y="4491040"/>
            <a:ext cx="1457054" cy="116747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543C2F78-0F34-2EB7-EBE4-F6745B72D06B}"/>
              </a:ext>
            </a:extLst>
          </p:cNvPr>
          <p:cNvSpPr txBox="1"/>
          <p:nvPr/>
        </p:nvSpPr>
        <p:spPr>
          <a:xfrm>
            <a:off x="6573056" y="3487157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/>
              <a:t>接收端根据数据头类型</a:t>
            </a:r>
            <a:endParaRPr lang="en-US" altLang="zh-CN" sz="1400"/>
          </a:p>
          <a:p>
            <a:r>
              <a:rPr lang="zh-CN" altLang="en-US" sz="1400"/>
              <a:t>发送数据到对应的</a:t>
            </a:r>
            <a:r>
              <a:rPr lang="en-US" altLang="zh-CN" sz="1400"/>
              <a:t>FIFO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B2DFE99B-4709-3AB0-21FA-E71249908BCF}"/>
              </a:ext>
            </a:extLst>
          </p:cNvPr>
          <p:cNvSpPr/>
          <p:nvPr/>
        </p:nvSpPr>
        <p:spPr>
          <a:xfrm>
            <a:off x="1846730" y="1246079"/>
            <a:ext cx="7449671" cy="103990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8922D11B-C563-7E9A-09EC-BB97C8DD6558}"/>
              </a:ext>
            </a:extLst>
          </p:cNvPr>
          <p:cNvCxnSpPr>
            <a:stCxn id="48" idx="1"/>
            <a:endCxn id="48" idx="3"/>
          </p:cNvCxnSpPr>
          <p:nvPr/>
        </p:nvCxnSpPr>
        <p:spPr>
          <a:xfrm>
            <a:off x="1846730" y="1766032"/>
            <a:ext cx="74496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7BD7693C-8022-6B8C-2889-F5E173CF2047}"/>
              </a:ext>
            </a:extLst>
          </p:cNvPr>
          <p:cNvCxnSpPr/>
          <p:nvPr/>
        </p:nvCxnSpPr>
        <p:spPr>
          <a:xfrm>
            <a:off x="3325904" y="1246079"/>
            <a:ext cx="0" cy="1039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62274A5E-E08F-04AC-E8A5-5A7092AD91CA}"/>
              </a:ext>
            </a:extLst>
          </p:cNvPr>
          <p:cNvSpPr txBox="1"/>
          <p:nvPr/>
        </p:nvSpPr>
        <p:spPr>
          <a:xfrm>
            <a:off x="2169204" y="1861800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64bit</a:t>
            </a:r>
            <a:endParaRPr lang="zh-CN" altLang="en-US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6F593DE3-6D76-5BBD-9D16-D843890CA770}"/>
              </a:ext>
            </a:extLst>
          </p:cNvPr>
          <p:cNvSpPr txBox="1"/>
          <p:nvPr/>
        </p:nvSpPr>
        <p:spPr>
          <a:xfrm>
            <a:off x="1990754" y="128582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数据类型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1AE9EDD5-55DB-50B3-C969-6AAD8BE1CD2E}"/>
              </a:ext>
            </a:extLst>
          </p:cNvPr>
          <p:cNvSpPr txBox="1"/>
          <p:nvPr/>
        </p:nvSpPr>
        <p:spPr>
          <a:xfrm>
            <a:off x="3709383" y="1853628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64bit</a:t>
            </a:r>
            <a:endParaRPr lang="zh-CN" altLang="en-US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E0A90887-3234-C098-7C0E-915B532D2166}"/>
              </a:ext>
            </a:extLst>
          </p:cNvPr>
          <p:cNvSpPr txBox="1"/>
          <p:nvPr/>
        </p:nvSpPr>
        <p:spPr>
          <a:xfrm>
            <a:off x="3582137" y="132376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数据本体</a:t>
            </a:r>
          </a:p>
        </p:txBody>
      </p: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25680757-F7B0-E2A5-70A7-4C7A89C508DE}"/>
              </a:ext>
            </a:extLst>
          </p:cNvPr>
          <p:cNvCxnSpPr/>
          <p:nvPr/>
        </p:nvCxnSpPr>
        <p:spPr>
          <a:xfrm>
            <a:off x="4814045" y="1267896"/>
            <a:ext cx="0" cy="1039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67234A00-4EFF-99FE-5A08-53FB9E10667A}"/>
              </a:ext>
            </a:extLst>
          </p:cNvPr>
          <p:cNvSpPr txBox="1"/>
          <p:nvPr/>
        </p:nvSpPr>
        <p:spPr>
          <a:xfrm>
            <a:off x="4946365" y="133229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数据本体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E063D696-575E-6105-FFF7-F1E758AD0A33}"/>
              </a:ext>
            </a:extLst>
          </p:cNvPr>
          <p:cNvSpPr txBox="1"/>
          <p:nvPr/>
        </p:nvSpPr>
        <p:spPr>
          <a:xfrm>
            <a:off x="5108903" y="1853628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64bit</a:t>
            </a:r>
            <a:endParaRPr lang="zh-CN" altLang="en-US"/>
          </a:p>
        </p:txBody>
      </p: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B5DBD61C-26E8-5DAF-6761-996F1961728C}"/>
              </a:ext>
            </a:extLst>
          </p:cNvPr>
          <p:cNvCxnSpPr/>
          <p:nvPr/>
        </p:nvCxnSpPr>
        <p:spPr>
          <a:xfrm>
            <a:off x="6194610" y="1267896"/>
            <a:ext cx="0" cy="1039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CBEBE33C-25D7-4D4A-CBC6-C83C785641E1}"/>
              </a:ext>
            </a:extLst>
          </p:cNvPr>
          <p:cNvCxnSpPr/>
          <p:nvPr/>
        </p:nvCxnSpPr>
        <p:spPr>
          <a:xfrm>
            <a:off x="8211669" y="1267896"/>
            <a:ext cx="0" cy="1039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>
            <a:extLst>
              <a:ext uri="{FF2B5EF4-FFF2-40B4-BE49-F238E27FC236}">
                <a16:creationId xmlns:a16="http://schemas.microsoft.com/office/drawing/2014/main" id="{21FE8EB6-D56A-7EFD-A754-EE0D4CCE39F3}"/>
              </a:ext>
            </a:extLst>
          </p:cNvPr>
          <p:cNvSpPr txBox="1"/>
          <p:nvPr/>
        </p:nvSpPr>
        <p:spPr>
          <a:xfrm>
            <a:off x="8211669" y="137488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数据结束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4EB5600F-CF8E-7A81-FAF9-309341FCED9C}"/>
              </a:ext>
            </a:extLst>
          </p:cNvPr>
          <p:cNvSpPr txBox="1"/>
          <p:nvPr/>
        </p:nvSpPr>
        <p:spPr>
          <a:xfrm>
            <a:off x="8394908" y="1870780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64bit</a:t>
            </a:r>
            <a:endParaRPr lang="zh-CN" altLang="en-US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C0B04D53-2DB7-CFF2-6BBD-0ABA272C5370}"/>
              </a:ext>
            </a:extLst>
          </p:cNvPr>
          <p:cNvSpPr txBox="1"/>
          <p:nvPr/>
        </p:nvSpPr>
        <p:spPr>
          <a:xfrm>
            <a:off x="6381613" y="1350801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每次发送数据多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C9C56F77-1AE2-73DC-FDAA-ACC3D42A647F}"/>
              </a:ext>
            </a:extLst>
          </p:cNvPr>
          <p:cNvSpPr txBox="1"/>
          <p:nvPr/>
        </p:nvSpPr>
        <p:spPr>
          <a:xfrm>
            <a:off x="6426922" y="184701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节省带宽消耗</a:t>
            </a:r>
          </a:p>
        </p:txBody>
      </p:sp>
    </p:spTree>
    <p:extLst>
      <p:ext uri="{BB962C8B-B14F-4D97-AF65-F5344CB8AC3E}">
        <p14:creationId xmlns:p14="http://schemas.microsoft.com/office/powerpoint/2010/main" val="2892051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4E32DE-D4D5-9CFF-351B-3A4F56260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886200" cy="585134"/>
          </a:xfrm>
        </p:spPr>
        <p:txBody>
          <a:bodyPr>
            <a:normAutofit/>
          </a:bodyPr>
          <a:lstStyle/>
          <a:p>
            <a:r>
              <a:rPr lang="zh-CN" altLang="en-US" sz="2800"/>
              <a:t>方式二说明。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86D8A2-1F67-D279-645E-9486303C7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012" y="779929"/>
            <a:ext cx="11102788" cy="5397034"/>
          </a:xfrm>
        </p:spPr>
        <p:txBody>
          <a:bodyPr/>
          <a:lstStyle/>
          <a:p>
            <a:r>
              <a:rPr lang="zh-CN" altLang="en-US" sz="2000"/>
              <a:t>此方式可以节省数据头开销。</a:t>
            </a:r>
            <a:endParaRPr lang="en-US" altLang="zh-CN" sz="2000"/>
          </a:p>
          <a:p>
            <a:r>
              <a:rPr lang="zh-CN" altLang="en-US" sz="2000"/>
              <a:t>假设每个发送</a:t>
            </a:r>
            <a:r>
              <a:rPr lang="en-US" altLang="zh-CN" sz="2000"/>
              <a:t>FIFO </a:t>
            </a:r>
            <a:r>
              <a:rPr lang="zh-CN" altLang="en-US" sz="2000"/>
              <a:t>深度</a:t>
            </a:r>
            <a:r>
              <a:rPr lang="en-US" altLang="zh-CN" sz="2000"/>
              <a:t>512</a:t>
            </a:r>
            <a:r>
              <a:rPr lang="zh-CN" altLang="en-US" sz="2000"/>
              <a:t>字节，每次发送</a:t>
            </a:r>
            <a:r>
              <a:rPr lang="en-US" altLang="zh-CN" sz="2000"/>
              <a:t>512</a:t>
            </a:r>
            <a:r>
              <a:rPr lang="zh-CN" altLang="en-US" sz="2000"/>
              <a:t>字节大概</a:t>
            </a:r>
            <a:r>
              <a:rPr lang="en-US" altLang="zh-CN" sz="2000"/>
              <a:t>0.4us.</a:t>
            </a:r>
          </a:p>
          <a:p>
            <a:r>
              <a:rPr lang="zh-CN" altLang="en-US" sz="2000"/>
              <a:t>当数据包结束，可以不用到</a:t>
            </a:r>
            <a:r>
              <a:rPr lang="en-US" altLang="zh-CN" sz="2000"/>
              <a:t>512</a:t>
            </a:r>
            <a:r>
              <a:rPr lang="zh-CN" altLang="en-US" sz="2000"/>
              <a:t>字节就申请申请发送。</a:t>
            </a:r>
            <a:endParaRPr lang="en-US" altLang="zh-CN" sz="2000"/>
          </a:p>
          <a:p>
            <a:r>
              <a:rPr lang="zh-CN" altLang="en-US" sz="2000"/>
              <a:t>接收端</a:t>
            </a:r>
            <a:r>
              <a:rPr lang="en-US" altLang="zh-CN" sz="2000"/>
              <a:t>FIFO</a:t>
            </a:r>
            <a:r>
              <a:rPr lang="zh-CN" altLang="en-US" sz="2000"/>
              <a:t>需要比发送端大。接收端</a:t>
            </a:r>
            <a:r>
              <a:rPr lang="en-US" altLang="zh-CN" sz="2000"/>
              <a:t>FIFO</a:t>
            </a:r>
            <a:r>
              <a:rPr lang="zh-CN" altLang="en-US" sz="2000"/>
              <a:t>在没有消耗完之前，必须收到新数据，保证每帧数据是连续输出。</a:t>
            </a:r>
            <a:endParaRPr lang="en-US" altLang="zh-CN" sz="2000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5054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A8E42A5-2BAC-04FD-173B-57CB6ECFB5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100" y="857250"/>
            <a:ext cx="9067800" cy="51435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450C88A-10CC-610B-3415-82D551BC7F08}"/>
              </a:ext>
            </a:extLst>
          </p:cNvPr>
          <p:cNvSpPr txBox="1"/>
          <p:nvPr/>
        </p:nvSpPr>
        <p:spPr>
          <a:xfrm>
            <a:off x="475129" y="331694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刘博确定的数据混合传输架构</a:t>
            </a:r>
          </a:p>
        </p:txBody>
      </p:sp>
    </p:spTree>
    <p:extLst>
      <p:ext uri="{BB962C8B-B14F-4D97-AF65-F5344CB8AC3E}">
        <p14:creationId xmlns:p14="http://schemas.microsoft.com/office/powerpoint/2010/main" val="4242563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0C0E2C-E5A6-677A-6B62-1FC44D718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2380129" cy="495487"/>
          </a:xfrm>
        </p:spPr>
        <p:txBody>
          <a:bodyPr>
            <a:normAutofit/>
          </a:bodyPr>
          <a:lstStyle/>
          <a:p>
            <a:r>
              <a:rPr lang="zh-CN" altLang="en-US" sz="2400"/>
              <a:t>项目代码框架图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D5F3F6E7-09F1-0C1B-4295-B3ABA744E2F2}"/>
              </a:ext>
            </a:extLst>
          </p:cNvPr>
          <p:cNvSpPr/>
          <p:nvPr/>
        </p:nvSpPr>
        <p:spPr>
          <a:xfrm>
            <a:off x="4455459" y="797860"/>
            <a:ext cx="1640541" cy="54684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HT_TOP</a:t>
            </a:r>
            <a:endParaRPr lang="zh-CN" altLang="en-US"/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4A328928-229D-E832-D014-2149F070FC86}"/>
              </a:ext>
            </a:extLst>
          </p:cNvPr>
          <p:cNvSpPr/>
          <p:nvPr/>
        </p:nvSpPr>
        <p:spPr>
          <a:xfrm>
            <a:off x="2377890" y="3254189"/>
            <a:ext cx="1640541" cy="54684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err="1"/>
              <a:t>ETH_top</a:t>
            </a:r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0BE21E99-172E-467B-00A7-BE9BC9BE96E1}"/>
              </a:ext>
            </a:extLst>
          </p:cNvPr>
          <p:cNvSpPr/>
          <p:nvPr/>
        </p:nvSpPr>
        <p:spPr>
          <a:xfrm>
            <a:off x="4766985" y="3274546"/>
            <a:ext cx="1640541" cy="54684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err="1"/>
              <a:t>HDMI_top</a:t>
            </a:r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5AC7E380-6CED-BBB1-B896-604917F282CE}"/>
              </a:ext>
            </a:extLst>
          </p:cNvPr>
          <p:cNvSpPr/>
          <p:nvPr/>
        </p:nvSpPr>
        <p:spPr>
          <a:xfrm>
            <a:off x="7806014" y="3254189"/>
            <a:ext cx="1640541" cy="54684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err="1"/>
              <a:t>USB_top</a:t>
            </a:r>
            <a:endParaRPr lang="zh-CN" altLang="en-US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273E9F2E-458D-8B48-7727-C91407648146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5275730" y="1344707"/>
            <a:ext cx="311526" cy="192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B27C93B1-57DF-37EF-9DA0-4DE3D0933EC8}"/>
              </a:ext>
            </a:extLst>
          </p:cNvPr>
          <p:cNvCxnSpPr>
            <a:stCxn id="4" idx="2"/>
            <a:endCxn id="3" idx="0"/>
          </p:cNvCxnSpPr>
          <p:nvPr/>
        </p:nvCxnSpPr>
        <p:spPr>
          <a:xfrm flipH="1">
            <a:off x="3198161" y="1344707"/>
            <a:ext cx="2077569" cy="19094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61A4A7CF-7E83-F19B-8959-9F309B361263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5275730" y="1344707"/>
            <a:ext cx="3350555" cy="19094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51B57564-8A12-C901-DCF2-0FBE12CEFC1E}"/>
              </a:ext>
            </a:extLst>
          </p:cNvPr>
          <p:cNvSpPr/>
          <p:nvPr/>
        </p:nvSpPr>
        <p:spPr>
          <a:xfrm>
            <a:off x="2066365" y="4695078"/>
            <a:ext cx="905434" cy="22411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PHY</a:t>
            </a:r>
            <a:r>
              <a:rPr lang="zh-CN" altLang="en-US" sz="1200"/>
              <a:t>配置</a:t>
            </a: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3DADD1FF-E0D1-8396-C7F1-178C967D5435}"/>
              </a:ext>
            </a:extLst>
          </p:cNvPr>
          <p:cNvSpPr/>
          <p:nvPr/>
        </p:nvSpPr>
        <p:spPr>
          <a:xfrm>
            <a:off x="3417797" y="4695078"/>
            <a:ext cx="905434" cy="22411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数据拼接</a:t>
            </a: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966F3E44-283F-CD60-CAD0-455F5730DA6D}"/>
              </a:ext>
            </a:extLst>
          </p:cNvPr>
          <p:cNvSpPr/>
          <p:nvPr/>
        </p:nvSpPr>
        <p:spPr>
          <a:xfrm>
            <a:off x="4603377" y="4715435"/>
            <a:ext cx="905434" cy="22411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PHY</a:t>
            </a:r>
            <a:r>
              <a:rPr lang="zh-CN" altLang="en-US" sz="1200"/>
              <a:t>配置</a:t>
            </a: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0ECCF16F-A9C4-77D9-C422-42031A9C5E04}"/>
              </a:ext>
            </a:extLst>
          </p:cNvPr>
          <p:cNvSpPr/>
          <p:nvPr/>
        </p:nvSpPr>
        <p:spPr>
          <a:xfrm>
            <a:off x="5954809" y="4715435"/>
            <a:ext cx="905434" cy="22411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数据拼接</a:t>
            </a:r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2ACE9053-2301-5649-A8BD-B1CD116D6C10}"/>
              </a:ext>
            </a:extLst>
          </p:cNvPr>
          <p:cNvCxnSpPr>
            <a:stCxn id="3" idx="2"/>
            <a:endCxn id="18" idx="0"/>
          </p:cNvCxnSpPr>
          <p:nvPr/>
        </p:nvCxnSpPr>
        <p:spPr>
          <a:xfrm flipH="1">
            <a:off x="2519082" y="3801036"/>
            <a:ext cx="679079" cy="8940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4C69DDF6-2F3D-BEAF-0842-82AFAF29153B}"/>
              </a:ext>
            </a:extLst>
          </p:cNvPr>
          <p:cNvCxnSpPr>
            <a:stCxn id="3" idx="2"/>
            <a:endCxn id="19" idx="0"/>
          </p:cNvCxnSpPr>
          <p:nvPr/>
        </p:nvCxnSpPr>
        <p:spPr>
          <a:xfrm>
            <a:off x="3198161" y="3801036"/>
            <a:ext cx="672353" cy="8940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8F4E90B4-A008-22F3-FA39-16070C30A9FE}"/>
              </a:ext>
            </a:extLst>
          </p:cNvPr>
          <p:cNvCxnSpPr>
            <a:stCxn id="20" idx="0"/>
            <a:endCxn id="5" idx="2"/>
          </p:cNvCxnSpPr>
          <p:nvPr/>
        </p:nvCxnSpPr>
        <p:spPr>
          <a:xfrm flipV="1">
            <a:off x="5056094" y="3821393"/>
            <a:ext cx="531162" cy="8940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CDFFD49E-856F-FA4C-3C65-03C57C48BFE7}"/>
              </a:ext>
            </a:extLst>
          </p:cNvPr>
          <p:cNvCxnSpPr>
            <a:stCxn id="5" idx="2"/>
            <a:endCxn id="21" idx="0"/>
          </p:cNvCxnSpPr>
          <p:nvPr/>
        </p:nvCxnSpPr>
        <p:spPr>
          <a:xfrm>
            <a:off x="5587256" y="3821393"/>
            <a:ext cx="820270" cy="8940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22A21D8A-CCBC-9660-654F-F151C9CA5C88}"/>
              </a:ext>
            </a:extLst>
          </p:cNvPr>
          <p:cNvSpPr/>
          <p:nvPr/>
        </p:nvSpPr>
        <p:spPr>
          <a:xfrm>
            <a:off x="9386046" y="2017060"/>
            <a:ext cx="1801907" cy="54684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下行节点汇报设备信息</a:t>
            </a:r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26BBEBDA-68D6-450E-50AA-03955C8F27D2}"/>
              </a:ext>
            </a:extLst>
          </p:cNvPr>
          <p:cNvCxnSpPr>
            <a:cxnSpLocks/>
            <a:stCxn id="4" idx="3"/>
            <a:endCxn id="34" idx="0"/>
          </p:cNvCxnSpPr>
          <p:nvPr/>
        </p:nvCxnSpPr>
        <p:spPr>
          <a:xfrm>
            <a:off x="6096000" y="1071284"/>
            <a:ext cx="4191000" cy="945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F4603DC0-8CBF-1AEA-918C-C3BF692BCEC7}"/>
              </a:ext>
            </a:extLst>
          </p:cNvPr>
          <p:cNvSpPr/>
          <p:nvPr/>
        </p:nvSpPr>
        <p:spPr>
          <a:xfrm>
            <a:off x="804583" y="2086723"/>
            <a:ext cx="1640541" cy="54684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根节点设备信息</a:t>
            </a:r>
          </a:p>
        </p:txBody>
      </p: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0C0A9738-B751-A48B-E175-4C85D91FA16A}"/>
              </a:ext>
            </a:extLst>
          </p:cNvPr>
          <p:cNvCxnSpPr>
            <a:stCxn id="4" idx="1"/>
            <a:endCxn id="47" idx="0"/>
          </p:cNvCxnSpPr>
          <p:nvPr/>
        </p:nvCxnSpPr>
        <p:spPr>
          <a:xfrm flipH="1">
            <a:off x="1624854" y="1071284"/>
            <a:ext cx="2830605" cy="1015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90CEA966-26B8-9E55-F4F2-4DC453CCB743}"/>
              </a:ext>
            </a:extLst>
          </p:cNvPr>
          <p:cNvSpPr txBox="1"/>
          <p:nvPr/>
        </p:nvSpPr>
        <p:spPr>
          <a:xfrm>
            <a:off x="7864029" y="1160041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AUX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947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2B1B75-8BB3-FAB6-9B3E-14A7D650F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" y="87219"/>
            <a:ext cx="2763370" cy="378945"/>
          </a:xfrm>
        </p:spPr>
        <p:txBody>
          <a:bodyPr>
            <a:noAutofit/>
          </a:bodyPr>
          <a:lstStyle/>
          <a:p>
            <a:r>
              <a:rPr lang="zh-CN" altLang="en-US" sz="2000"/>
              <a:t>根节点</a:t>
            </a:r>
            <a:r>
              <a:rPr lang="en-US" altLang="zh-CN" sz="2000"/>
              <a:t>4b+</a:t>
            </a:r>
            <a:r>
              <a:rPr lang="zh-CN" altLang="en-US" sz="2000"/>
              <a:t>设备端口</a:t>
            </a:r>
            <a:r>
              <a:rPr lang="en-US" altLang="zh-CN" sz="2000"/>
              <a:t>4b</a:t>
            </a:r>
            <a:endParaRPr lang="zh-CN" altLang="en-US" sz="200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5D96D5E-EA3E-44CC-E409-25AD70B4EBE7}"/>
              </a:ext>
            </a:extLst>
          </p:cNvPr>
          <p:cNvSpPr/>
          <p:nvPr/>
        </p:nvSpPr>
        <p:spPr>
          <a:xfrm>
            <a:off x="762000" y="1405030"/>
            <a:ext cx="9332259" cy="69028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A6A63C5D-F2B2-B37E-0476-BE1681830BCB}"/>
              </a:ext>
            </a:extLst>
          </p:cNvPr>
          <p:cNvCxnSpPr>
            <a:stCxn id="4" idx="0"/>
            <a:endCxn id="4" idx="2"/>
          </p:cNvCxnSpPr>
          <p:nvPr/>
        </p:nvCxnSpPr>
        <p:spPr>
          <a:xfrm>
            <a:off x="5428130" y="1405030"/>
            <a:ext cx="0" cy="69028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E16A5E81-83F0-7042-BA12-77217FDAE290}"/>
              </a:ext>
            </a:extLst>
          </p:cNvPr>
          <p:cNvCxnSpPr/>
          <p:nvPr/>
        </p:nvCxnSpPr>
        <p:spPr>
          <a:xfrm>
            <a:off x="1757082" y="1405030"/>
            <a:ext cx="0" cy="6902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4A5C7B76-AC6F-E39A-A2C2-E1238F69D4AF}"/>
              </a:ext>
            </a:extLst>
          </p:cNvPr>
          <p:cNvCxnSpPr/>
          <p:nvPr/>
        </p:nvCxnSpPr>
        <p:spPr>
          <a:xfrm>
            <a:off x="2877670" y="1405030"/>
            <a:ext cx="0" cy="6902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01862D78-637E-C55C-4587-89C97A0E7BE0}"/>
              </a:ext>
            </a:extLst>
          </p:cNvPr>
          <p:cNvCxnSpPr/>
          <p:nvPr/>
        </p:nvCxnSpPr>
        <p:spPr>
          <a:xfrm>
            <a:off x="4159623" y="1405030"/>
            <a:ext cx="0" cy="6902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3C3BA2C0-5511-1876-8558-E02C4B16AC89}"/>
              </a:ext>
            </a:extLst>
          </p:cNvPr>
          <p:cNvCxnSpPr/>
          <p:nvPr/>
        </p:nvCxnSpPr>
        <p:spPr>
          <a:xfrm>
            <a:off x="6714565" y="1405030"/>
            <a:ext cx="0" cy="6902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5B0903CC-193B-C119-0B91-8FF433BDB38F}"/>
              </a:ext>
            </a:extLst>
          </p:cNvPr>
          <p:cNvCxnSpPr/>
          <p:nvPr/>
        </p:nvCxnSpPr>
        <p:spPr>
          <a:xfrm>
            <a:off x="7772400" y="1405030"/>
            <a:ext cx="0" cy="6902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06E582A8-CC0B-B326-CFAE-27CCF2538213}"/>
              </a:ext>
            </a:extLst>
          </p:cNvPr>
          <p:cNvCxnSpPr/>
          <p:nvPr/>
        </p:nvCxnSpPr>
        <p:spPr>
          <a:xfrm>
            <a:off x="8919883" y="1405030"/>
            <a:ext cx="0" cy="6902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816087EE-23C8-8CB7-33FD-10849E7A25EE}"/>
              </a:ext>
            </a:extLst>
          </p:cNvPr>
          <p:cNvSpPr txBox="1"/>
          <p:nvPr/>
        </p:nvSpPr>
        <p:spPr>
          <a:xfrm>
            <a:off x="2008094" y="891711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4bit</a:t>
            </a:r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1A3541C-AB64-6F9D-3D54-A7ED1268419D}"/>
              </a:ext>
            </a:extLst>
          </p:cNvPr>
          <p:cNvSpPr txBox="1"/>
          <p:nvPr/>
        </p:nvSpPr>
        <p:spPr>
          <a:xfrm>
            <a:off x="7682753" y="914399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4bit</a:t>
            </a:r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D75E250-3AA6-C324-D863-68D89A58FD4C}"/>
              </a:ext>
            </a:extLst>
          </p:cNvPr>
          <p:cNvSpPr txBox="1"/>
          <p:nvPr/>
        </p:nvSpPr>
        <p:spPr>
          <a:xfrm>
            <a:off x="9224782" y="1565505"/>
            <a:ext cx="50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eth</a:t>
            </a:r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953E99F-BD43-8487-8354-C3043B459ACD}"/>
              </a:ext>
            </a:extLst>
          </p:cNvPr>
          <p:cNvSpPr txBox="1"/>
          <p:nvPr/>
        </p:nvSpPr>
        <p:spPr>
          <a:xfrm>
            <a:off x="8094310" y="1565505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err="1"/>
              <a:t>hdmi</a:t>
            </a:r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68CDC87-B4F6-A4B0-12D5-8A6599163F17}"/>
              </a:ext>
            </a:extLst>
          </p:cNvPr>
          <p:cNvSpPr txBox="1"/>
          <p:nvPr/>
        </p:nvSpPr>
        <p:spPr>
          <a:xfrm>
            <a:off x="6899300" y="1571152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err="1"/>
              <a:t>usb</a:t>
            </a:r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06E0951-ECAC-08DC-8EB4-2180C24FCB0C}"/>
              </a:ext>
            </a:extLst>
          </p:cNvPr>
          <p:cNvSpPr txBox="1"/>
          <p:nvPr/>
        </p:nvSpPr>
        <p:spPr>
          <a:xfrm>
            <a:off x="5801883" y="1565505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aux</a:t>
            </a:r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B36BC317-FBE8-7466-6CE7-57D7C6804EC4}"/>
              </a:ext>
            </a:extLst>
          </p:cNvPr>
          <p:cNvSpPr/>
          <p:nvPr/>
        </p:nvSpPr>
        <p:spPr>
          <a:xfrm>
            <a:off x="762000" y="4762688"/>
            <a:ext cx="9332259" cy="69028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0683EC6D-D6AA-E1DD-FE27-498A7A4C237F}"/>
              </a:ext>
            </a:extLst>
          </p:cNvPr>
          <p:cNvCxnSpPr>
            <a:stCxn id="22" idx="0"/>
            <a:endCxn id="22" idx="2"/>
          </p:cNvCxnSpPr>
          <p:nvPr/>
        </p:nvCxnSpPr>
        <p:spPr>
          <a:xfrm>
            <a:off x="5428130" y="4762688"/>
            <a:ext cx="0" cy="69028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DBD14CFE-FFB7-D064-8A92-5197BE4A7F43}"/>
              </a:ext>
            </a:extLst>
          </p:cNvPr>
          <p:cNvCxnSpPr/>
          <p:nvPr/>
        </p:nvCxnSpPr>
        <p:spPr>
          <a:xfrm>
            <a:off x="1757082" y="4762688"/>
            <a:ext cx="0" cy="6902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5309E94A-A248-D774-ED07-D8FFEEA625ED}"/>
              </a:ext>
            </a:extLst>
          </p:cNvPr>
          <p:cNvCxnSpPr/>
          <p:nvPr/>
        </p:nvCxnSpPr>
        <p:spPr>
          <a:xfrm>
            <a:off x="2877670" y="4762688"/>
            <a:ext cx="0" cy="6902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AAEBD522-814D-BEDF-E007-00F9DAE6796E}"/>
              </a:ext>
            </a:extLst>
          </p:cNvPr>
          <p:cNvCxnSpPr/>
          <p:nvPr/>
        </p:nvCxnSpPr>
        <p:spPr>
          <a:xfrm>
            <a:off x="4159623" y="4762688"/>
            <a:ext cx="0" cy="6902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4879AF20-3F6D-43EB-21C7-C2B1D1337204}"/>
              </a:ext>
            </a:extLst>
          </p:cNvPr>
          <p:cNvCxnSpPr/>
          <p:nvPr/>
        </p:nvCxnSpPr>
        <p:spPr>
          <a:xfrm>
            <a:off x="6714565" y="4762688"/>
            <a:ext cx="0" cy="6902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054B9F58-5B16-9626-1C35-16F6FCCABA72}"/>
              </a:ext>
            </a:extLst>
          </p:cNvPr>
          <p:cNvCxnSpPr/>
          <p:nvPr/>
        </p:nvCxnSpPr>
        <p:spPr>
          <a:xfrm>
            <a:off x="7772400" y="4762688"/>
            <a:ext cx="0" cy="6902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9F2FB7A4-022B-8B0F-7592-505DC3BCEB5D}"/>
              </a:ext>
            </a:extLst>
          </p:cNvPr>
          <p:cNvCxnSpPr/>
          <p:nvPr/>
        </p:nvCxnSpPr>
        <p:spPr>
          <a:xfrm>
            <a:off x="8919883" y="4762688"/>
            <a:ext cx="0" cy="6902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4C8074D2-09A5-24DF-C8BD-E137E5BABCAC}"/>
              </a:ext>
            </a:extLst>
          </p:cNvPr>
          <p:cNvSpPr txBox="1"/>
          <p:nvPr/>
        </p:nvSpPr>
        <p:spPr>
          <a:xfrm>
            <a:off x="2008094" y="4249369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4bit</a:t>
            </a:r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1B5D0C26-9ED2-AEB0-337E-3727A89522CE}"/>
              </a:ext>
            </a:extLst>
          </p:cNvPr>
          <p:cNvSpPr txBox="1"/>
          <p:nvPr/>
        </p:nvSpPr>
        <p:spPr>
          <a:xfrm>
            <a:off x="7682753" y="4272057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4bit</a:t>
            </a:r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135375E4-0A3C-BCD1-0290-79EA075B1900}"/>
              </a:ext>
            </a:extLst>
          </p:cNvPr>
          <p:cNvSpPr txBox="1"/>
          <p:nvPr/>
        </p:nvSpPr>
        <p:spPr>
          <a:xfrm>
            <a:off x="9224782" y="4923163"/>
            <a:ext cx="50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eth</a:t>
            </a:r>
            <a:endParaRPr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0A4FECB7-0185-533A-8A23-4CB25161F820}"/>
              </a:ext>
            </a:extLst>
          </p:cNvPr>
          <p:cNvSpPr txBox="1"/>
          <p:nvPr/>
        </p:nvSpPr>
        <p:spPr>
          <a:xfrm>
            <a:off x="8094310" y="4923163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err="1"/>
              <a:t>hdmi</a:t>
            </a:r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87B7FC62-7DDF-CFA2-EA3D-6646D1FD4FA4}"/>
              </a:ext>
            </a:extLst>
          </p:cNvPr>
          <p:cNvSpPr txBox="1"/>
          <p:nvPr/>
        </p:nvSpPr>
        <p:spPr>
          <a:xfrm>
            <a:off x="6899300" y="4928810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err="1"/>
              <a:t>usb</a:t>
            </a:r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B947E50D-5E1D-C81A-51B5-2C2618B599CE}"/>
              </a:ext>
            </a:extLst>
          </p:cNvPr>
          <p:cNvSpPr txBox="1"/>
          <p:nvPr/>
        </p:nvSpPr>
        <p:spPr>
          <a:xfrm>
            <a:off x="5801883" y="4923163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aux</a:t>
            </a:r>
            <a:endParaRPr lang="zh-CN" altLang="en-US"/>
          </a:p>
        </p:txBody>
      </p:sp>
      <p:sp>
        <p:nvSpPr>
          <p:cNvPr id="36" name="右大括号 35">
            <a:extLst>
              <a:ext uri="{FF2B5EF4-FFF2-40B4-BE49-F238E27FC236}">
                <a16:creationId xmlns:a16="http://schemas.microsoft.com/office/drawing/2014/main" id="{FFF887C3-F6CD-505B-9447-93F8B769050C}"/>
              </a:ext>
            </a:extLst>
          </p:cNvPr>
          <p:cNvSpPr/>
          <p:nvPr/>
        </p:nvSpPr>
        <p:spPr>
          <a:xfrm rot="5400000">
            <a:off x="2749924" y="3544226"/>
            <a:ext cx="690282" cy="466613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AA073E8F-E98B-54F0-03DB-18173C7352BA}"/>
              </a:ext>
            </a:extLst>
          </p:cNvPr>
          <p:cNvSpPr txBox="1"/>
          <p:nvPr/>
        </p:nvSpPr>
        <p:spPr>
          <a:xfrm>
            <a:off x="972769" y="6198207"/>
            <a:ext cx="4245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字节点配拨码开关，或者由根节点分配</a:t>
            </a:r>
          </a:p>
        </p:txBody>
      </p:sp>
      <p:sp>
        <p:nvSpPr>
          <p:cNvPr id="38" name="标题 1">
            <a:extLst>
              <a:ext uri="{FF2B5EF4-FFF2-40B4-BE49-F238E27FC236}">
                <a16:creationId xmlns:a16="http://schemas.microsoft.com/office/drawing/2014/main" id="{4B8093FD-80FA-B575-6562-028E1E41DD5A}"/>
              </a:ext>
            </a:extLst>
          </p:cNvPr>
          <p:cNvSpPr txBox="1">
            <a:spLocks/>
          </p:cNvSpPr>
          <p:nvPr/>
        </p:nvSpPr>
        <p:spPr>
          <a:xfrm>
            <a:off x="78441" y="3608958"/>
            <a:ext cx="2763370" cy="3789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/>
              <a:t>子节点</a:t>
            </a:r>
            <a:r>
              <a:rPr lang="en-US" altLang="zh-CN" sz="2000"/>
              <a:t>4b+</a:t>
            </a:r>
            <a:r>
              <a:rPr lang="zh-CN" altLang="en-US" sz="2000"/>
              <a:t>设备端口</a:t>
            </a:r>
            <a:r>
              <a:rPr lang="en-US" altLang="zh-CN" sz="2000"/>
              <a:t>4b</a:t>
            </a:r>
            <a:endParaRPr lang="zh-CN" altLang="en-US" sz="200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03CC8881-6DB4-E9BC-F61A-BA2547BFC3A1}"/>
              </a:ext>
            </a:extLst>
          </p:cNvPr>
          <p:cNvSpPr txBox="1"/>
          <p:nvPr/>
        </p:nvSpPr>
        <p:spPr>
          <a:xfrm>
            <a:off x="1030094" y="492316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0</a:t>
            </a:r>
            <a:endParaRPr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3847CD25-6C03-3456-4AE1-CD3511FFAE03}"/>
              </a:ext>
            </a:extLst>
          </p:cNvPr>
          <p:cNvSpPr txBox="1"/>
          <p:nvPr/>
        </p:nvSpPr>
        <p:spPr>
          <a:xfrm>
            <a:off x="2205363" y="494263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0</a:t>
            </a:r>
            <a:endParaRPr lang="zh-CN" altLang="en-US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7C633B5D-949F-4587-212A-9E4616EF5883}"/>
              </a:ext>
            </a:extLst>
          </p:cNvPr>
          <p:cNvSpPr txBox="1"/>
          <p:nvPr/>
        </p:nvSpPr>
        <p:spPr>
          <a:xfrm>
            <a:off x="3352845" y="491727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0</a:t>
            </a:r>
            <a:endParaRPr lang="zh-CN" altLang="en-US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74C03C39-1D83-0263-D3B1-C6CDB1654E3E}"/>
              </a:ext>
            </a:extLst>
          </p:cNvPr>
          <p:cNvSpPr txBox="1"/>
          <p:nvPr/>
        </p:nvSpPr>
        <p:spPr>
          <a:xfrm>
            <a:off x="4537370" y="494263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43" name="左大括号 42">
            <a:extLst>
              <a:ext uri="{FF2B5EF4-FFF2-40B4-BE49-F238E27FC236}">
                <a16:creationId xmlns:a16="http://schemas.microsoft.com/office/drawing/2014/main" id="{CA3215F1-B104-548F-0B9B-F82CCB6447F6}"/>
              </a:ext>
            </a:extLst>
          </p:cNvPr>
          <p:cNvSpPr/>
          <p:nvPr/>
        </p:nvSpPr>
        <p:spPr>
          <a:xfrm rot="16200000">
            <a:off x="7301357" y="241276"/>
            <a:ext cx="906230" cy="4679575"/>
          </a:xfrm>
          <a:prstGeom prst="leftBrace">
            <a:avLst>
              <a:gd name="adj1" fmla="val 8333"/>
              <a:gd name="adj2" fmla="val 4980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左大括号 43">
            <a:extLst>
              <a:ext uri="{FF2B5EF4-FFF2-40B4-BE49-F238E27FC236}">
                <a16:creationId xmlns:a16="http://schemas.microsoft.com/office/drawing/2014/main" id="{D6A3EF71-EA75-BF41-B4AA-8025DF0B04C0}"/>
              </a:ext>
            </a:extLst>
          </p:cNvPr>
          <p:cNvSpPr/>
          <p:nvPr/>
        </p:nvSpPr>
        <p:spPr>
          <a:xfrm rot="16200000" flipH="1">
            <a:off x="7251112" y="1840363"/>
            <a:ext cx="1020163" cy="4666130"/>
          </a:xfrm>
          <a:prstGeom prst="leftBrace">
            <a:avLst>
              <a:gd name="adj1" fmla="val 8333"/>
              <a:gd name="adj2" fmla="val 5019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273CA098-339A-5B10-960E-92A78FDDF584}"/>
              </a:ext>
            </a:extLst>
          </p:cNvPr>
          <p:cNvSpPr txBox="1"/>
          <p:nvPr/>
        </p:nvSpPr>
        <p:spPr>
          <a:xfrm>
            <a:off x="5414684" y="3174325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设备端口协商，确定发送哪几种数据。</a:t>
            </a:r>
          </a:p>
        </p:txBody>
      </p:sp>
    </p:spTree>
    <p:extLst>
      <p:ext uri="{BB962C8B-B14F-4D97-AF65-F5344CB8AC3E}">
        <p14:creationId xmlns:p14="http://schemas.microsoft.com/office/powerpoint/2010/main" val="1839705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2E3D2F-B5EC-1934-454D-AC284EC6D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930" y="257550"/>
            <a:ext cx="936812" cy="315912"/>
          </a:xfrm>
        </p:spPr>
        <p:txBody>
          <a:bodyPr>
            <a:noAutofit/>
          </a:bodyPr>
          <a:lstStyle/>
          <a:p>
            <a:r>
              <a:rPr lang="en-US" altLang="zh-CN" sz="2400"/>
              <a:t>ETH</a:t>
            </a:r>
            <a:endParaRPr lang="zh-CN" altLang="en-US" sz="240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D1D30BB3-3B42-090E-E98C-AD3F461C3F66}"/>
              </a:ext>
            </a:extLst>
          </p:cNvPr>
          <p:cNvSpPr/>
          <p:nvPr/>
        </p:nvSpPr>
        <p:spPr>
          <a:xfrm>
            <a:off x="4899211" y="645461"/>
            <a:ext cx="1559859" cy="51098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err="1"/>
              <a:t>eth_top.v</a:t>
            </a:r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3BCF644F-4795-DC6B-07BE-4283B6A205E7}"/>
              </a:ext>
            </a:extLst>
          </p:cNvPr>
          <p:cNvSpPr/>
          <p:nvPr/>
        </p:nvSpPr>
        <p:spPr>
          <a:xfrm>
            <a:off x="1810871" y="2151531"/>
            <a:ext cx="1559859" cy="51098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err="1"/>
              <a:t>mdio_top.v</a:t>
            </a:r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40CB480E-55AB-86BE-A504-6557954883D6}"/>
              </a:ext>
            </a:extLst>
          </p:cNvPr>
          <p:cNvSpPr/>
          <p:nvPr/>
        </p:nvSpPr>
        <p:spPr>
          <a:xfrm>
            <a:off x="4598894" y="2151531"/>
            <a:ext cx="2160494" cy="51098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err="1"/>
              <a:t>rgmii_gmii_top.v</a:t>
            </a:r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62D17100-92E3-8433-1D97-2E7E30B1DF69}"/>
              </a:ext>
            </a:extLst>
          </p:cNvPr>
          <p:cNvSpPr/>
          <p:nvPr/>
        </p:nvSpPr>
        <p:spPr>
          <a:xfrm>
            <a:off x="7920318" y="2142568"/>
            <a:ext cx="2160494" cy="51098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err="1"/>
              <a:t>eth_</a:t>
            </a:r>
            <a:r>
              <a:rPr lang="en-US" altLang="zh-CN"/>
              <a:t>data_top.</a:t>
            </a:r>
            <a:r>
              <a:rPr lang="en-US" altLang="zh-CN" err="1"/>
              <a:t>v</a:t>
            </a:r>
            <a:endParaRPr lang="zh-CN" altLang="en-US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8662F4BC-74CB-BC7B-C36A-3492DC93873F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5679141" y="1156449"/>
            <a:ext cx="0" cy="9950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3A60D9D5-AB48-99AF-DE61-6FCF94032EE3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2590801" y="1156449"/>
            <a:ext cx="3088340" cy="9950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CD23E354-C58D-BFBC-02DD-5E17002F353F}"/>
              </a:ext>
            </a:extLst>
          </p:cNvPr>
          <p:cNvCxnSpPr>
            <a:stCxn id="4" idx="2"/>
            <a:endCxn id="7" idx="0"/>
          </p:cNvCxnSpPr>
          <p:nvPr/>
        </p:nvCxnSpPr>
        <p:spPr>
          <a:xfrm>
            <a:off x="5679141" y="1156449"/>
            <a:ext cx="3321424" cy="9861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3CBB6645-31E7-D561-CAEA-2E6C2E91C722}"/>
              </a:ext>
            </a:extLst>
          </p:cNvPr>
          <p:cNvSpPr/>
          <p:nvPr/>
        </p:nvSpPr>
        <p:spPr>
          <a:xfrm>
            <a:off x="286871" y="3590365"/>
            <a:ext cx="936812" cy="43030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err="1"/>
              <a:t>mdio_crtl.v</a:t>
            </a:r>
            <a:endParaRPr lang="zh-CN" altLang="en-US" sz="1100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380EAB9A-9215-5F2D-12DF-B6D54EAA73B0}"/>
              </a:ext>
            </a:extLst>
          </p:cNvPr>
          <p:cNvSpPr/>
          <p:nvPr/>
        </p:nvSpPr>
        <p:spPr>
          <a:xfrm>
            <a:off x="1546412" y="3590365"/>
            <a:ext cx="1187824" cy="43030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err="1"/>
              <a:t>mdio_dri.v</a:t>
            </a:r>
            <a:endParaRPr lang="zh-CN" altLang="en-US" sz="1200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85744263-ED9F-FF04-3258-7344324358A3}"/>
              </a:ext>
            </a:extLst>
          </p:cNvPr>
          <p:cNvSpPr/>
          <p:nvPr/>
        </p:nvSpPr>
        <p:spPr>
          <a:xfrm>
            <a:off x="3030070" y="3590365"/>
            <a:ext cx="1317812" cy="51098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err="1"/>
              <a:t>key_debounce.v</a:t>
            </a:r>
            <a:endParaRPr lang="zh-CN" altLang="en-US" sz="1200"/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1CDD2216-770E-D3AF-82CC-776A3298B437}"/>
              </a:ext>
            </a:extLst>
          </p:cNvPr>
          <p:cNvCxnSpPr>
            <a:stCxn id="5" idx="2"/>
            <a:endCxn id="16" idx="0"/>
          </p:cNvCxnSpPr>
          <p:nvPr/>
        </p:nvCxnSpPr>
        <p:spPr>
          <a:xfrm flipH="1">
            <a:off x="755277" y="2662519"/>
            <a:ext cx="1835524" cy="9278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6E72CBB7-5217-AC40-6341-0832786B6F2E}"/>
              </a:ext>
            </a:extLst>
          </p:cNvPr>
          <p:cNvCxnSpPr>
            <a:stCxn id="5" idx="2"/>
            <a:endCxn id="17" idx="0"/>
          </p:cNvCxnSpPr>
          <p:nvPr/>
        </p:nvCxnSpPr>
        <p:spPr>
          <a:xfrm flipH="1">
            <a:off x="2140324" y="2662519"/>
            <a:ext cx="450477" cy="9278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4316BD7A-58ED-C2C0-B534-BF1CC62B26DD}"/>
              </a:ext>
            </a:extLst>
          </p:cNvPr>
          <p:cNvCxnSpPr>
            <a:stCxn id="5" idx="2"/>
            <a:endCxn id="18" idx="0"/>
          </p:cNvCxnSpPr>
          <p:nvPr/>
        </p:nvCxnSpPr>
        <p:spPr>
          <a:xfrm>
            <a:off x="2590801" y="2662519"/>
            <a:ext cx="1098175" cy="9278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67322318-2CB3-C2F7-54F7-9F26AA454E89}"/>
              </a:ext>
            </a:extLst>
          </p:cNvPr>
          <p:cNvSpPr/>
          <p:nvPr/>
        </p:nvSpPr>
        <p:spPr>
          <a:xfrm>
            <a:off x="4361328" y="4397189"/>
            <a:ext cx="1317812" cy="51098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err="1"/>
              <a:t>rgmii_rx.v</a:t>
            </a:r>
            <a:endParaRPr lang="zh-CN" altLang="en-US" sz="1200"/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C9451106-F29D-5B91-C093-3AF03418FD49}"/>
              </a:ext>
            </a:extLst>
          </p:cNvPr>
          <p:cNvSpPr/>
          <p:nvPr/>
        </p:nvSpPr>
        <p:spPr>
          <a:xfrm>
            <a:off x="6230471" y="4401672"/>
            <a:ext cx="1317812" cy="51098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err="1"/>
              <a:t>rgmii_tx.v</a:t>
            </a:r>
            <a:endParaRPr lang="zh-CN" altLang="en-US" sz="1200"/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927850AD-CDFA-D000-C5BA-9043CF51C350}"/>
              </a:ext>
            </a:extLst>
          </p:cNvPr>
          <p:cNvCxnSpPr>
            <a:stCxn id="6" idx="2"/>
            <a:endCxn id="26" idx="0"/>
          </p:cNvCxnSpPr>
          <p:nvPr/>
        </p:nvCxnSpPr>
        <p:spPr>
          <a:xfrm flipH="1">
            <a:off x="5020234" y="2662519"/>
            <a:ext cx="658907" cy="17346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23AD30EC-52C1-3A7F-C47D-D14690CE54E1}"/>
              </a:ext>
            </a:extLst>
          </p:cNvPr>
          <p:cNvCxnSpPr>
            <a:stCxn id="6" idx="2"/>
            <a:endCxn id="27" idx="0"/>
          </p:cNvCxnSpPr>
          <p:nvPr/>
        </p:nvCxnSpPr>
        <p:spPr>
          <a:xfrm>
            <a:off x="5679141" y="2662519"/>
            <a:ext cx="1210236" cy="17391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35268272-F43E-797A-FF9C-931DBE3A3A4E}"/>
              </a:ext>
            </a:extLst>
          </p:cNvPr>
          <p:cNvSpPr/>
          <p:nvPr/>
        </p:nvSpPr>
        <p:spPr>
          <a:xfrm>
            <a:off x="7823946" y="4002739"/>
            <a:ext cx="1317812" cy="51098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splice.</a:t>
            </a:r>
            <a:r>
              <a:rPr lang="en-US" altLang="zh-CN" sz="1200" err="1"/>
              <a:t>v</a:t>
            </a:r>
            <a:endParaRPr lang="zh-CN" altLang="en-US" sz="1200"/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ABA2C0D3-960F-FB2B-3848-8BC259455148}"/>
              </a:ext>
            </a:extLst>
          </p:cNvPr>
          <p:cNvSpPr/>
          <p:nvPr/>
        </p:nvSpPr>
        <p:spPr>
          <a:xfrm>
            <a:off x="9659471" y="3984811"/>
            <a:ext cx="1317812" cy="51098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split.</a:t>
            </a:r>
            <a:r>
              <a:rPr lang="en-US" altLang="zh-CN" sz="1200" err="1"/>
              <a:t>v</a:t>
            </a:r>
            <a:endParaRPr lang="zh-CN" altLang="en-US" sz="1200"/>
          </a:p>
        </p:txBody>
      </p: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B1D338B0-2219-EE56-A5D7-EF393A1C7D0D}"/>
              </a:ext>
            </a:extLst>
          </p:cNvPr>
          <p:cNvCxnSpPr>
            <a:stCxn id="7" idx="2"/>
            <a:endCxn id="35" idx="0"/>
          </p:cNvCxnSpPr>
          <p:nvPr/>
        </p:nvCxnSpPr>
        <p:spPr>
          <a:xfrm flipH="1">
            <a:off x="8482852" y="2653556"/>
            <a:ext cx="517713" cy="13491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E031FF87-A7E8-F174-97D3-A72970252566}"/>
              </a:ext>
            </a:extLst>
          </p:cNvPr>
          <p:cNvCxnSpPr>
            <a:stCxn id="7" idx="2"/>
            <a:endCxn id="36" idx="0"/>
          </p:cNvCxnSpPr>
          <p:nvPr/>
        </p:nvCxnSpPr>
        <p:spPr>
          <a:xfrm>
            <a:off x="9000565" y="2653556"/>
            <a:ext cx="1317812" cy="13312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1742CEAB-F383-4C45-CD5A-E0300A096294}"/>
              </a:ext>
            </a:extLst>
          </p:cNvPr>
          <p:cNvSpPr txBox="1"/>
          <p:nvPr/>
        </p:nvSpPr>
        <p:spPr>
          <a:xfrm>
            <a:off x="8339381" y="4513727"/>
            <a:ext cx="2162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拼接</a:t>
            </a:r>
            <a:r>
              <a:rPr lang="en-US" altLang="zh-CN"/>
              <a:t>56bit,</a:t>
            </a:r>
            <a:r>
              <a:rPr lang="zh-CN" altLang="en-US"/>
              <a:t>拆分</a:t>
            </a:r>
            <a:r>
              <a:rPr lang="en-US" altLang="zh-CN"/>
              <a:t>56bit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8291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</TotalTime>
  <Words>442</Words>
  <Application>Microsoft Office PowerPoint</Application>
  <PresentationFormat>宽屏</PresentationFormat>
  <Paragraphs>115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光传输数据格式</vt:lpstr>
      <vt:lpstr>带宽</vt:lpstr>
      <vt:lpstr>方式二，数据请求发送模式。</vt:lpstr>
      <vt:lpstr>方式二说明。</vt:lpstr>
      <vt:lpstr>PowerPoint 演示文稿</vt:lpstr>
      <vt:lpstr>项目代码框架图</vt:lpstr>
      <vt:lpstr>根节点4b+设备端口4b</vt:lpstr>
      <vt:lpstr>ETH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liren</dc:creator>
  <cp:lastModifiedBy>liren</cp:lastModifiedBy>
  <cp:revision>69</cp:revision>
  <dcterms:created xsi:type="dcterms:W3CDTF">2025-04-15T02:27:01Z</dcterms:created>
  <dcterms:modified xsi:type="dcterms:W3CDTF">2025-04-16T08:01:21Z</dcterms:modified>
</cp:coreProperties>
</file>