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8" r:id="rId8"/>
    <p:sldId id="265" r:id="rId9"/>
    <p:sldId id="261" r:id="rId10"/>
    <p:sldId id="262" r:id="rId11"/>
    <p:sldId id="263" r:id="rId12"/>
    <p:sldId id="266" r:id="rId13"/>
    <p:sldId id="267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6858000" cy="9144000"/>
  <p:embeddedFontLst>
    <p:embeddedFont>
      <p:font typeface="Aharoni" panose="02010803020104030203" pitchFamily="2" charset="-79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0XyPL6D9BBTzKrW6En68LvRNJ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710" autoAdjust="0"/>
  </p:normalViewPr>
  <p:slideViewPr>
    <p:cSldViewPr snapToGrid="0">
      <p:cViewPr varScale="1">
        <p:scale>
          <a:sx n="51" d="100"/>
          <a:sy n="51" d="100"/>
        </p:scale>
        <p:origin x="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Nascimento" userId="2248ce3d6978530c" providerId="LiveId" clId="{0665E820-B5B4-4D15-A0AD-1A872599F77D}"/>
    <pc:docChg chg="modSld sldOrd">
      <pc:chgData name="Rafael Nascimento" userId="2248ce3d6978530c" providerId="LiveId" clId="{0665E820-B5B4-4D15-A0AD-1A872599F77D}" dt="2022-06-06T22:58:58.163" v="29"/>
      <pc:docMkLst>
        <pc:docMk/>
      </pc:docMkLst>
      <pc:sldChg chg="modNotesTx">
        <pc:chgData name="Rafael Nascimento" userId="2248ce3d6978530c" providerId="LiveId" clId="{0665E820-B5B4-4D15-A0AD-1A872599F77D}" dt="2022-06-06T22:51:13.287" v="0" actId="20577"/>
        <pc:sldMkLst>
          <pc:docMk/>
          <pc:sldMk cId="0" sldId="256"/>
        </pc:sldMkLst>
      </pc:sldChg>
      <pc:sldChg chg="modNotesTx">
        <pc:chgData name="Rafael Nascimento" userId="2248ce3d6978530c" providerId="LiveId" clId="{0665E820-B5B4-4D15-A0AD-1A872599F77D}" dt="2022-06-06T22:51:17.608" v="1" actId="20577"/>
        <pc:sldMkLst>
          <pc:docMk/>
          <pc:sldMk cId="0" sldId="258"/>
        </pc:sldMkLst>
      </pc:sldChg>
      <pc:sldChg chg="modNotesTx">
        <pc:chgData name="Rafael Nascimento" userId="2248ce3d6978530c" providerId="LiveId" clId="{0665E820-B5B4-4D15-A0AD-1A872599F77D}" dt="2022-06-06T22:51:21.011" v="2" actId="20577"/>
        <pc:sldMkLst>
          <pc:docMk/>
          <pc:sldMk cId="0" sldId="259"/>
        </pc:sldMkLst>
      </pc:sldChg>
      <pc:sldChg chg="modNotesTx">
        <pc:chgData name="Rafael Nascimento" userId="2248ce3d6978530c" providerId="LiveId" clId="{0665E820-B5B4-4D15-A0AD-1A872599F77D}" dt="2022-06-06T22:51:26.223" v="4" actId="5793"/>
        <pc:sldMkLst>
          <pc:docMk/>
          <pc:sldMk cId="0" sldId="261"/>
        </pc:sldMkLst>
      </pc:sldChg>
      <pc:sldChg chg="modNotesTx">
        <pc:chgData name="Rafael Nascimento" userId="2248ce3d6978530c" providerId="LiveId" clId="{0665E820-B5B4-4D15-A0AD-1A872599F77D}" dt="2022-06-06T22:51:28.897" v="5" actId="20577"/>
        <pc:sldMkLst>
          <pc:docMk/>
          <pc:sldMk cId="0" sldId="262"/>
        </pc:sldMkLst>
      </pc:sldChg>
      <pc:sldChg chg="modNotesTx">
        <pc:chgData name="Rafael Nascimento" userId="2248ce3d6978530c" providerId="LiveId" clId="{0665E820-B5B4-4D15-A0AD-1A872599F77D}" dt="2022-06-06T22:51:32.435" v="7" actId="5793"/>
        <pc:sldMkLst>
          <pc:docMk/>
          <pc:sldMk cId="0" sldId="263"/>
        </pc:sldMkLst>
      </pc:sldChg>
      <pc:sldChg chg="ord modNotesTx">
        <pc:chgData name="Rafael Nascimento" userId="2248ce3d6978530c" providerId="LiveId" clId="{0665E820-B5B4-4D15-A0AD-1A872599F77D}" dt="2022-06-06T22:58:33.236" v="27"/>
        <pc:sldMkLst>
          <pc:docMk/>
          <pc:sldMk cId="0" sldId="264"/>
        </pc:sldMkLst>
      </pc:sldChg>
      <pc:sldChg chg="ord modNotesTx">
        <pc:chgData name="Rafael Nascimento" userId="2248ce3d6978530c" providerId="LiveId" clId="{0665E820-B5B4-4D15-A0AD-1A872599F77D}" dt="2022-06-06T22:56:10.614" v="23"/>
        <pc:sldMkLst>
          <pc:docMk/>
          <pc:sldMk cId="0" sldId="265"/>
        </pc:sldMkLst>
      </pc:sldChg>
      <pc:sldChg chg="modNotesTx">
        <pc:chgData name="Rafael Nascimento" userId="2248ce3d6978530c" providerId="LiveId" clId="{0665E820-B5B4-4D15-A0AD-1A872599F77D}" dt="2022-06-06T22:51:43.716" v="12" actId="5793"/>
        <pc:sldMkLst>
          <pc:docMk/>
          <pc:sldMk cId="0" sldId="266"/>
        </pc:sldMkLst>
      </pc:sldChg>
      <pc:sldChg chg="modNotesTx">
        <pc:chgData name="Rafael Nascimento" userId="2248ce3d6978530c" providerId="LiveId" clId="{0665E820-B5B4-4D15-A0AD-1A872599F77D}" dt="2022-06-06T22:51:47.612" v="14" actId="5793"/>
        <pc:sldMkLst>
          <pc:docMk/>
          <pc:sldMk cId="0" sldId="267"/>
        </pc:sldMkLst>
      </pc:sldChg>
      <pc:sldChg chg="ord modNotesTx">
        <pc:chgData name="Rafael Nascimento" userId="2248ce3d6978530c" providerId="LiveId" clId="{0665E820-B5B4-4D15-A0AD-1A872599F77D}" dt="2022-06-06T22:58:58.163" v="29"/>
        <pc:sldMkLst>
          <pc:docMk/>
          <pc:sldMk cId="0" sldId="268"/>
        </pc:sldMkLst>
      </pc:sldChg>
      <pc:sldChg chg="modNotesTx">
        <pc:chgData name="Rafael Nascimento" userId="2248ce3d6978530c" providerId="LiveId" clId="{0665E820-B5B4-4D15-A0AD-1A872599F77D}" dt="2022-06-06T22:51:55.853" v="16" actId="20577"/>
        <pc:sldMkLst>
          <pc:docMk/>
          <pc:sldMk cId="0" sldId="269"/>
        </pc:sldMkLst>
      </pc:sldChg>
      <pc:sldChg chg="modNotesTx">
        <pc:chgData name="Rafael Nascimento" userId="2248ce3d6978530c" providerId="LiveId" clId="{0665E820-B5B4-4D15-A0AD-1A872599F77D}" dt="2022-06-06T22:51:58.907" v="17" actId="20577"/>
        <pc:sldMkLst>
          <pc:docMk/>
          <pc:sldMk cId="0" sldId="270"/>
        </pc:sldMkLst>
      </pc:sldChg>
      <pc:sldChg chg="modNotesTx">
        <pc:chgData name="Rafael Nascimento" userId="2248ce3d6978530c" providerId="LiveId" clId="{0665E820-B5B4-4D15-A0AD-1A872599F77D}" dt="2022-06-06T22:52:04.295" v="18" actId="20577"/>
        <pc:sldMkLst>
          <pc:docMk/>
          <pc:sldMk cId="0" sldId="271"/>
        </pc:sldMkLst>
      </pc:sldChg>
      <pc:sldChg chg="modNotesTx">
        <pc:chgData name="Rafael Nascimento" userId="2248ce3d6978530c" providerId="LiveId" clId="{0665E820-B5B4-4D15-A0AD-1A872599F77D}" dt="2022-06-06T22:52:11.266" v="19" actId="20577"/>
        <pc:sldMkLst>
          <pc:docMk/>
          <pc:sldMk cId="0" sldId="272"/>
        </pc:sldMkLst>
      </pc:sldChg>
      <pc:sldChg chg="modNotesTx">
        <pc:chgData name="Rafael Nascimento" userId="2248ce3d6978530c" providerId="LiveId" clId="{0665E820-B5B4-4D15-A0AD-1A872599F77D}" dt="2022-06-06T22:52:14.973" v="20" actId="20577"/>
        <pc:sldMkLst>
          <pc:docMk/>
          <pc:sldMk cId="0" sldId="273"/>
        </pc:sldMkLst>
      </pc:sldChg>
      <pc:sldChg chg="modNotesTx">
        <pc:chgData name="Rafael Nascimento" userId="2248ce3d6978530c" providerId="LiveId" clId="{0665E820-B5B4-4D15-A0AD-1A872599F77D}" dt="2022-06-06T22:52:17.882" v="21" actId="20577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cfe44445d_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11cfe44445d_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cfe44445d_1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2" name="Google Shape;202;g11cfe44445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cfe44445d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0" name="Google Shape;230;g11cfe44445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cfe44445d_1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0" name="Google Shape;240;g11cfe44445d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cfe44445d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g11cfe44445d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cfe44445d_1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g11cfe44445d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cfe44445d_1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11cfe44445d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41876d26e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gf41876d26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41876d26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f41876d2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cfe44445d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g11cfe44445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cfe44445d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11cfe44445d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cfe44445d_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1cfe44445d_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cfe44445d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1cfe44445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1b818be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22" name="Google Shape;122;g131b818be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1876d26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41876d26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cfe44445d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g11cfe44445d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cfe44445d_1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11cfe44445d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cfe44445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1" name="Google Shape;181;g11cfe4444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cfe44445d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g11cfe44445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cfe44445d_6_49"/>
          <p:cNvSpPr txBox="1"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1cfe44445d_6_4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533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g11cfe44445d_6_49"/>
          <p:cNvSpPr txBox="1">
            <a:spLocks noGrp="1"/>
          </p:cNvSpPr>
          <p:nvPr>
            <p:ph type="body" idx="2"/>
          </p:nvPr>
        </p:nvSpPr>
        <p:spPr>
          <a:xfrm>
            <a:off x="1259682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g11cfe44445d_6_49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1cfe44445d_6_49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11cfe44445d_6_49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cfe44445d_6_56"/>
          <p:cNvSpPr txBox="1"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1cfe44445d_6_56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g11cfe44445d_6_56"/>
          <p:cNvSpPr txBox="1">
            <a:spLocks noGrp="1"/>
          </p:cNvSpPr>
          <p:nvPr>
            <p:ph type="body" idx="1"/>
          </p:nvPr>
        </p:nvSpPr>
        <p:spPr>
          <a:xfrm>
            <a:off x="1259682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5" name="Google Shape;85;g11cfe44445d_6_56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1cfe44445d_6_56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1cfe44445d_6_56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fe44445d_6_6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1cfe44445d_6_63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g11cfe44445d_6_63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1cfe44445d_6_63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1cfe44445d_6_63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cfe44445d_6_69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1cfe44445d_6_69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g11cfe44445d_6_69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1cfe44445d_6_69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11cfe44445d_6_69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cfe44445d_6_6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1cfe44445d_6_6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11cfe44445d_6_6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1cfe44445d_6_6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1cfe44445d_6_6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cfe44445d_6_12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1cfe44445d_6_12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1cfe44445d_6_12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1cfe44445d_6_12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1cfe44445d_6_12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cfe44445d_6_18"/>
          <p:cNvSpPr txBox="1"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1cfe44445d_6_18"/>
          <p:cNvSpPr txBox="1">
            <a:spLocks noGrp="1"/>
          </p:cNvSpPr>
          <p:nvPr>
            <p:ph type="body" idx="1"/>
          </p:nvPr>
        </p:nvSpPr>
        <p:spPr>
          <a:xfrm>
            <a:off x="1247775" y="6884194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1cfe44445d_6_18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1cfe44445d_6_18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1cfe44445d_6_18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cfe44445d_6_2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1cfe44445d_6_2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g11cfe44445d_6_24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11cfe44445d_6_24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1cfe44445d_6_24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1cfe44445d_6_24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fe44445d_6_31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1cfe44445d_6_31"/>
          <p:cNvSpPr txBox="1">
            <a:spLocks noGrp="1"/>
          </p:cNvSpPr>
          <p:nvPr>
            <p:ph type="body" idx="1"/>
          </p:nvPr>
        </p:nvSpPr>
        <p:spPr>
          <a:xfrm>
            <a:off x="1259682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9" name="Google Shape;59;g11cfe44445d_6_31"/>
          <p:cNvSpPr txBox="1">
            <a:spLocks noGrp="1"/>
          </p:cNvSpPr>
          <p:nvPr>
            <p:ph type="body" idx="2"/>
          </p:nvPr>
        </p:nvSpPr>
        <p:spPr>
          <a:xfrm>
            <a:off x="1259682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g11cfe44445d_6_31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1" name="Google Shape;61;g11cfe44445d_6_31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marL="914400" lvl="1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2pPr>
            <a:lvl3pPr marL="1371600" lvl="2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4pPr>
            <a:lvl5pPr marL="2286000" lvl="4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5pPr>
            <a:lvl6pPr marL="2743200" lvl="5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6pPr>
            <a:lvl7pPr marL="3200400" lvl="6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7pPr>
            <a:lvl8pPr marL="3657600" lvl="7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8pPr>
            <a:lvl9pPr marL="4114800" lvl="8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g11cfe44445d_6_31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1cfe44445d_6_31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1cfe44445d_6_31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cfe44445d_6_40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1cfe44445d_6_40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1cfe44445d_6_40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11cfe44445d_6_40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cfe44445d_6_45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11cfe44445d_6_45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1cfe44445d_6_45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cfe44445d_6_0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9pPr>
          </a:lstStyle>
          <a:p>
            <a:endParaRPr/>
          </a:p>
        </p:txBody>
      </p:sp>
      <p:sp>
        <p:nvSpPr>
          <p:cNvPr id="27" name="Google Shape;27;g11cfe44445d_6_0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rmAutofit/>
          </a:bodyPr>
          <a:lstStyle>
            <a:lvl1pPr marL="457200" marR="0" lvl="0" indent="-4953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11cfe44445d_6_0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11cfe44445d_6_0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11cfe44445d_6_0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cfe44445d_6_111" descr="Uma imagem com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975" y="4162075"/>
            <a:ext cx="7936054" cy="52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1cfe44445d_6_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8651" y="8817425"/>
            <a:ext cx="7099875" cy="13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1cfe44445d_6_111"/>
          <p:cNvSpPr txBox="1"/>
          <p:nvPr/>
        </p:nvSpPr>
        <p:spPr>
          <a:xfrm>
            <a:off x="1581850" y="1781075"/>
            <a:ext cx="15702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An approach on classifying questionable domain tweets </a:t>
            </a:r>
            <a:endParaRPr sz="4200" b="1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based on Text Mining techniques</a:t>
            </a: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g11cfe44445d_6_1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5899" y="4878410"/>
            <a:ext cx="3912725" cy="341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1cfe44445d_6_111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>
            <a:off x="13259375" y="4935038"/>
            <a:ext cx="4025331" cy="3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1cfe44445d_6_111" descr="Uma imagem com texto, roleta, casa de jogos, sala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8965" y="8548358"/>
            <a:ext cx="5256510" cy="152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cfe44445d_6_111"/>
          <p:cNvSpPr txBox="1"/>
          <p:nvPr/>
        </p:nvSpPr>
        <p:spPr>
          <a:xfrm>
            <a:off x="1913026" y="3129936"/>
            <a:ext cx="1546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Amanda Tavares      Arina Sanches     Lirielly Nascimento</a:t>
            </a:r>
            <a:r>
              <a:rPr lang="pt-BR" sz="44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Marta Barbosa</a:t>
            </a:r>
            <a:r>
              <a:rPr lang="pt-BR" sz="4400" b="1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g11cfe44445d_6_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4775" y="272975"/>
            <a:ext cx="2332696" cy="13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1cfe44445d_6_1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64381" y="485663"/>
            <a:ext cx="3593620" cy="8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g11cfe44445d_1_78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5" name="Google Shape;205;g11cfe44445d_1_78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g11cfe44445d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875" y="2210825"/>
            <a:ext cx="12559301" cy="77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1cfe44445d_1_78"/>
          <p:cNvSpPr txBox="1"/>
          <p:nvPr/>
        </p:nvSpPr>
        <p:spPr>
          <a:xfrm>
            <a:off x="1115875" y="1346863"/>
            <a:ext cx="15303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Bi-Gram Analysis</a:t>
            </a:r>
            <a:endParaRPr sz="29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11cfe44445d_1_78"/>
          <p:cNvSpPr/>
          <p:nvPr/>
        </p:nvSpPr>
        <p:spPr>
          <a:xfrm>
            <a:off x="4082000" y="2332350"/>
            <a:ext cx="2037600" cy="1344900"/>
          </a:xfrm>
          <a:prstGeom prst="rect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11cfe44445d_1_55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3" name="Google Shape;233;g11cfe44445d_1_55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4" name="Google Shape;234;g11cfe44445d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00" y="2881662"/>
            <a:ext cx="8658225" cy="53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1cfe44445d_1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325" y="3154342"/>
            <a:ext cx="8658225" cy="53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1cfe44445d_1_55"/>
          <p:cNvSpPr txBox="1"/>
          <p:nvPr/>
        </p:nvSpPr>
        <p:spPr>
          <a:xfrm>
            <a:off x="3755413" y="1528250"/>
            <a:ext cx="239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latin typeface="Open Sans"/>
                <a:ea typeface="Open Sans"/>
                <a:cs typeface="Open Sans"/>
                <a:sym typeface="Open Sans"/>
              </a:rPr>
              <a:t>Hashtags</a:t>
            </a:r>
            <a:endParaRPr sz="2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11cfe44445d_1_55"/>
          <p:cNvSpPr txBox="1"/>
          <p:nvPr/>
        </p:nvSpPr>
        <p:spPr>
          <a:xfrm>
            <a:off x="13648913" y="1528250"/>
            <a:ext cx="239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latin typeface="Open Sans"/>
                <a:ea typeface="Open Sans"/>
                <a:cs typeface="Open Sans"/>
                <a:sym typeface="Open Sans"/>
              </a:rPr>
              <a:t>Mentions</a:t>
            </a:r>
            <a:endParaRPr sz="28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g11cfe44445d_1_142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3" name="Google Shape;243;g11cfe44445d_1_142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g11cfe44445d_1_142"/>
          <p:cNvSpPr txBox="1"/>
          <p:nvPr/>
        </p:nvSpPr>
        <p:spPr>
          <a:xfrm>
            <a:off x="1988574" y="1768913"/>
            <a:ext cx="3606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CO-OCCURENCE NETWORK</a:t>
            </a:r>
            <a:r>
              <a:rPr lang="pt-BR" sz="2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latin typeface="Open Sans"/>
                <a:ea typeface="Open Sans"/>
                <a:cs typeface="Open Sans"/>
                <a:sym typeface="Open Sans"/>
              </a:rPr>
              <a:t>Trump</a:t>
            </a:r>
            <a:endParaRPr sz="2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g11cfe44445d_1_142"/>
          <p:cNvSpPr txBox="1"/>
          <p:nvPr/>
        </p:nvSpPr>
        <p:spPr>
          <a:xfrm>
            <a:off x="13076000" y="1768913"/>
            <a:ext cx="3215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Open Sans"/>
                <a:ea typeface="Open Sans"/>
                <a:cs typeface="Open Sans"/>
                <a:sym typeface="Open Sans"/>
              </a:rPr>
              <a:t>CO-OCCURENCE NETWORK - </a:t>
            </a:r>
            <a:r>
              <a:rPr lang="pt-BR" sz="2800" b="1">
                <a:latin typeface="Open Sans"/>
                <a:ea typeface="Open Sans"/>
                <a:cs typeface="Open Sans"/>
                <a:sym typeface="Open Sans"/>
              </a:rPr>
              <a:t>@gatewaypundit</a:t>
            </a:r>
            <a:endParaRPr sz="28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g11cfe44445d_1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700" y="3612975"/>
            <a:ext cx="8387901" cy="518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1cfe44445d_1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93" y="3612975"/>
            <a:ext cx="8387908" cy="518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1cfe44445d_1_142"/>
          <p:cNvSpPr txBox="1"/>
          <p:nvPr/>
        </p:nvSpPr>
        <p:spPr>
          <a:xfrm>
            <a:off x="7129249" y="1114113"/>
            <a:ext cx="3606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QUESTIONABLE</a:t>
            </a:r>
            <a:endParaRPr sz="2800" b="1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DOMAIN</a:t>
            </a:r>
            <a:endParaRPr sz="2800" b="1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sz="2800" b="1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g11cfe44445d_1_152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4" name="Google Shape;214;g11cfe44445d_1_152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g11cfe44445d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8129"/>
            <a:ext cx="8780374" cy="53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1cfe44445d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5930" y="2714325"/>
            <a:ext cx="8535596" cy="51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1cfe44445d_1_152"/>
          <p:cNvSpPr txBox="1"/>
          <p:nvPr/>
        </p:nvSpPr>
        <p:spPr>
          <a:xfrm>
            <a:off x="1412251" y="1491386"/>
            <a:ext cx="1546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Distribution of Number of tokens by Questionable Domain</a:t>
            </a:r>
            <a:r>
              <a:rPr lang="pt-BR" sz="4400" b="1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g11cfe44445d_1_152"/>
          <p:cNvSpPr txBox="1"/>
          <p:nvPr/>
        </p:nvSpPr>
        <p:spPr>
          <a:xfrm>
            <a:off x="1583875" y="7995025"/>
            <a:ext cx="6217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pt-BR" sz="44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g11cfe44445d_1_152"/>
          <p:cNvSpPr txBox="1"/>
          <p:nvPr/>
        </p:nvSpPr>
        <p:spPr>
          <a:xfrm>
            <a:off x="9706600" y="7953625"/>
            <a:ext cx="6217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pt-BR" sz="44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g11cfe44445d_1_97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4" name="Google Shape;264;g11cfe44445d_1_97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g11cfe44445d_1_97"/>
          <p:cNvPicPr preferRelativeResize="0"/>
          <p:nvPr/>
        </p:nvPicPr>
        <p:blipFill rotWithShape="1">
          <a:blip r:embed="rId3">
            <a:alphaModFix/>
          </a:blip>
          <a:srcRect r="22767"/>
          <a:stretch/>
        </p:blipFill>
        <p:spPr>
          <a:xfrm>
            <a:off x="582025" y="2875700"/>
            <a:ext cx="7687649" cy="61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1cfe44445d_1_97"/>
          <p:cNvSpPr txBox="1"/>
          <p:nvPr/>
        </p:nvSpPr>
        <p:spPr>
          <a:xfrm>
            <a:off x="1115876" y="1563699"/>
            <a:ext cx="15463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- Syhusete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g11cfe44445d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675" y="2891475"/>
            <a:ext cx="8961049" cy="61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1cfe44445d_1_97"/>
          <p:cNvSpPr/>
          <p:nvPr/>
        </p:nvSpPr>
        <p:spPr>
          <a:xfrm>
            <a:off x="9220525" y="9136950"/>
            <a:ext cx="1890900" cy="7389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ANTICIPATION</a:t>
            </a:r>
            <a:endParaRPr sz="700"/>
          </a:p>
        </p:txBody>
      </p:sp>
      <p:sp>
        <p:nvSpPr>
          <p:cNvPr id="269" name="Google Shape;269;g11cfe44445d_1_97"/>
          <p:cNvSpPr/>
          <p:nvPr/>
        </p:nvSpPr>
        <p:spPr>
          <a:xfrm>
            <a:off x="11418200" y="9136950"/>
            <a:ext cx="1750500" cy="7389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FEAR</a:t>
            </a:r>
            <a:endParaRPr/>
          </a:p>
        </p:txBody>
      </p:sp>
      <p:sp>
        <p:nvSpPr>
          <p:cNvPr id="270" name="Google Shape;270;g11cfe44445d_1_97"/>
          <p:cNvSpPr/>
          <p:nvPr/>
        </p:nvSpPr>
        <p:spPr>
          <a:xfrm>
            <a:off x="13475475" y="9136950"/>
            <a:ext cx="1750500" cy="7389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TRUST</a:t>
            </a:r>
            <a:endParaRPr/>
          </a:p>
        </p:txBody>
      </p:sp>
      <p:sp>
        <p:nvSpPr>
          <p:cNvPr id="271" name="Google Shape;271;g11cfe44445d_1_97"/>
          <p:cNvSpPr/>
          <p:nvPr/>
        </p:nvSpPr>
        <p:spPr>
          <a:xfrm>
            <a:off x="11111425" y="9460950"/>
            <a:ext cx="378900" cy="9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1cfe44445d_1_97"/>
          <p:cNvSpPr/>
          <p:nvPr/>
        </p:nvSpPr>
        <p:spPr>
          <a:xfrm>
            <a:off x="13168700" y="9460950"/>
            <a:ext cx="378900" cy="90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g11cfe44445d_1_103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8" name="Google Shape;278;g11cfe44445d_1_103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g11cfe44445d_1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638" y="2731075"/>
            <a:ext cx="8914224" cy="5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1cfe44445d_1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50" y="2731075"/>
            <a:ext cx="8712801" cy="5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1cfe44445d_1_103"/>
          <p:cNvSpPr txBox="1"/>
          <p:nvPr/>
        </p:nvSpPr>
        <p:spPr>
          <a:xfrm>
            <a:off x="1107451" y="1415186"/>
            <a:ext cx="15463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- Loughran Lexicon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g11cfe44445d_1_103"/>
          <p:cNvSpPr txBox="1"/>
          <p:nvPr/>
        </p:nvSpPr>
        <p:spPr>
          <a:xfrm>
            <a:off x="3814338" y="8445625"/>
            <a:ext cx="141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lang="pt-BR" sz="44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g11cfe44445d_1_103"/>
          <p:cNvSpPr txBox="1"/>
          <p:nvPr/>
        </p:nvSpPr>
        <p:spPr>
          <a:xfrm>
            <a:off x="13064450" y="8445625"/>
            <a:ext cx="1164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pt-BR" sz="4400" b="1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gf41876d26e_1_24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gf41876d26e_1_24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sz="4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gf41876d26e_1_24"/>
          <p:cNvSpPr txBox="1"/>
          <p:nvPr/>
        </p:nvSpPr>
        <p:spPr>
          <a:xfrm>
            <a:off x="9585650" y="1982825"/>
            <a:ext cx="784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 Balancing Technique</a:t>
            </a:r>
            <a:endParaRPr sz="28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gf41876d26e_1_24"/>
          <p:cNvSpPr/>
          <p:nvPr/>
        </p:nvSpPr>
        <p:spPr>
          <a:xfrm>
            <a:off x="9585650" y="2615850"/>
            <a:ext cx="7847400" cy="50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Random OverSampling Examples - Rose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Random Under-sampling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Random Over and Under-sampling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Under and Over-sampling with Smote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f41876d26e_1_24"/>
          <p:cNvSpPr txBox="1"/>
          <p:nvPr/>
        </p:nvSpPr>
        <p:spPr>
          <a:xfrm>
            <a:off x="1115875" y="1982825"/>
            <a:ext cx="784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Machine Learning Models</a:t>
            </a:r>
            <a:endParaRPr sz="28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gf41876d26e_1_24"/>
          <p:cNvSpPr/>
          <p:nvPr/>
        </p:nvSpPr>
        <p:spPr>
          <a:xfrm>
            <a:off x="1115875" y="2615850"/>
            <a:ext cx="7847400" cy="50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 Nearest Neighbors (11-NN)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Boost Trees (XGBoost)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Naive Bayes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gf41876d26e_1_0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9" name="Google Shape;299;gf41876d26e_1_0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gf41876d26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400" y="1714500"/>
            <a:ext cx="12585001" cy="77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g11cfe44445d_4_0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6" name="Google Shape;306;g11cfe44445d_4_0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Google Shape;307;g11cfe44445d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75" y="3361525"/>
            <a:ext cx="14669950" cy="14714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8" name="Google Shape;308;g11cfe44445d_4_0"/>
          <p:cNvPicPr preferRelativeResize="0"/>
          <p:nvPr/>
        </p:nvPicPr>
        <p:blipFill rotWithShape="1">
          <a:blip r:embed="rId4">
            <a:alphaModFix/>
          </a:blip>
          <a:srcRect l="24041" t="15923" r="24166" b="16745"/>
          <a:stretch/>
        </p:blipFill>
        <p:spPr>
          <a:xfrm>
            <a:off x="11494000" y="2228424"/>
            <a:ext cx="743626" cy="9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1cfe44445d_4_0"/>
          <p:cNvPicPr preferRelativeResize="0"/>
          <p:nvPr/>
        </p:nvPicPr>
        <p:blipFill rotWithShape="1">
          <a:blip r:embed="rId5">
            <a:alphaModFix/>
          </a:blip>
          <a:srcRect l="15783" t="5560" r="16881" b="3290"/>
          <a:stretch/>
        </p:blipFill>
        <p:spPr>
          <a:xfrm>
            <a:off x="15156200" y="2228425"/>
            <a:ext cx="642628" cy="9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cfe44445d_4_0"/>
          <p:cNvSpPr/>
          <p:nvPr/>
        </p:nvSpPr>
        <p:spPr>
          <a:xfrm>
            <a:off x="14719300" y="2081350"/>
            <a:ext cx="1516200" cy="2751600"/>
          </a:xfrm>
          <a:prstGeom prst="rect">
            <a:avLst/>
          </a:prstGeom>
          <a:noFill/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1cfe44445d_4_0"/>
          <p:cNvSpPr txBox="1"/>
          <p:nvPr/>
        </p:nvSpPr>
        <p:spPr>
          <a:xfrm>
            <a:off x="4785400" y="3302500"/>
            <a:ext cx="1331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Calibri"/>
                <a:ea typeface="Calibri"/>
                <a:cs typeface="Calibri"/>
                <a:sym typeface="Calibri"/>
              </a:rPr>
              <a:t>KNN_BL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1cfe44445d_4_0"/>
          <p:cNvSpPr txBox="1"/>
          <p:nvPr/>
        </p:nvSpPr>
        <p:spPr>
          <a:xfrm>
            <a:off x="4642000" y="4085375"/>
            <a:ext cx="1331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0.2583333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1cfe44445d_4_0"/>
          <p:cNvSpPr txBox="1"/>
          <p:nvPr/>
        </p:nvSpPr>
        <p:spPr>
          <a:xfrm>
            <a:off x="4656300" y="3797525"/>
            <a:ext cx="1331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0.5016181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1cfe44445d_4_0"/>
          <p:cNvSpPr txBox="1"/>
          <p:nvPr/>
        </p:nvSpPr>
        <p:spPr>
          <a:xfrm>
            <a:off x="4642000" y="4357950"/>
            <a:ext cx="1331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0.3410341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1cfe44445d_4_0"/>
          <p:cNvSpPr/>
          <p:nvPr/>
        </p:nvSpPr>
        <p:spPr>
          <a:xfrm>
            <a:off x="3183700" y="6276225"/>
            <a:ext cx="4190700" cy="32586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user_friends_count, user_followers_count, user_favourites_count, user_verified, retweet_count, contains_profanity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g11cfe44445d_4_0"/>
          <p:cNvSpPr/>
          <p:nvPr/>
        </p:nvSpPr>
        <p:spPr>
          <a:xfrm>
            <a:off x="12589475" y="5748881"/>
            <a:ext cx="5520300" cy="43086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via_gatewaypundit, uppercase_count, mentions, user_friends_count, user_followers_count, user_favourites_count, new_york, trump, number_count, exp_count, ntoken, gop, mention_count, hunter_biden, bag_of_words, exc_count, nsentence, retweet_count, video, sentiment_size</a:t>
            </a:r>
            <a:endParaRPr sz="25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7" name="Google Shape;317;g11cfe44445d_4_0"/>
          <p:cNvCxnSpPr/>
          <p:nvPr/>
        </p:nvCxnSpPr>
        <p:spPr>
          <a:xfrm>
            <a:off x="5279050" y="5112850"/>
            <a:ext cx="0" cy="993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8" name="Google Shape;318;g11cfe44445d_4_0"/>
          <p:cNvCxnSpPr/>
          <p:nvPr/>
        </p:nvCxnSpPr>
        <p:spPr>
          <a:xfrm>
            <a:off x="15343543" y="4941600"/>
            <a:ext cx="6000" cy="64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9" name="Google Shape;319;g11cfe44445d_4_0"/>
          <p:cNvSpPr/>
          <p:nvPr/>
        </p:nvSpPr>
        <p:spPr>
          <a:xfrm>
            <a:off x="8799975" y="5736100"/>
            <a:ext cx="5742000" cy="43086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user_friends_count, user_followers_count, user_favourites_count, user_verified, retweet_count, contains_profanity, mentions, urls, hashtag, mention_count, hashtag_count, url_count, gop, trump, realdonaldtrump, amp, via_gatewaypundit +new_york, via_nytimes, via_yahoo, donald_trump, white_house, gop_realdonaldtrump, voter_fraud, via_yahoonews, senategop_housegop, via_googlenews, trump_administration, trump_campaign +</a:t>
            </a:r>
            <a:endParaRPr sz="1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president_elect, washington_post, video_via,hunter_biden, exclusive, breaking, uppercase_count, has_emotions_aft, has_emotions_at, has_emotions_af, has_emotions_as, sentiment_size, tweets_dup, bag_of_words, exc_count, exp_count, upper_word_count, number_count, nsentence, ntoken</a:t>
            </a:r>
            <a:endParaRPr sz="1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0" name="Google Shape;320;g11cfe44445d_4_0"/>
          <p:cNvCxnSpPr/>
          <p:nvPr/>
        </p:nvCxnSpPr>
        <p:spPr>
          <a:xfrm>
            <a:off x="11667968" y="4999375"/>
            <a:ext cx="6000" cy="64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1" name="Google Shape;321;g11cfe44445d_4_0"/>
          <p:cNvSpPr/>
          <p:nvPr/>
        </p:nvSpPr>
        <p:spPr>
          <a:xfrm>
            <a:off x="5410150" y="5726500"/>
            <a:ext cx="5520300" cy="40872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via_gatewaypundit, uppercase_count, mentions, user_friends_count, user_followers_count, user_favourites_count, new_york,  trump, mention_count, donald, hunter_biden, gop, favorite_count, hashtag, retweet_count, sentiment_size, user_verified</a:t>
            </a:r>
            <a:endParaRPr sz="25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2" name="Google Shape;322;g11cfe44445d_4_0"/>
          <p:cNvCxnSpPr/>
          <p:nvPr/>
        </p:nvCxnSpPr>
        <p:spPr>
          <a:xfrm>
            <a:off x="8167293" y="4994575"/>
            <a:ext cx="6000" cy="64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11cfe44445d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5" y="328500"/>
            <a:ext cx="17606649" cy="9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1cfe44445d_1_24"/>
          <p:cNvSpPr txBox="1"/>
          <p:nvPr/>
        </p:nvSpPr>
        <p:spPr>
          <a:xfrm>
            <a:off x="1292550" y="870350"/>
            <a:ext cx="15702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1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97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onclusion</a:t>
            </a:r>
            <a:endParaRPr sz="97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g11cfe44445d_1_24"/>
          <p:cNvPicPr preferRelativeResize="0"/>
          <p:nvPr/>
        </p:nvPicPr>
        <p:blipFill rotWithShape="1">
          <a:blip r:embed="rId4">
            <a:alphaModFix amt="60000"/>
          </a:blip>
          <a:srcRect/>
          <a:stretch/>
        </p:blipFill>
        <p:spPr>
          <a:xfrm>
            <a:off x="12017475" y="7253821"/>
            <a:ext cx="2885225" cy="25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cfe44445d_1_24"/>
          <p:cNvPicPr preferRelativeResize="0"/>
          <p:nvPr/>
        </p:nvPicPr>
        <p:blipFill rotWithShape="1">
          <a:blip r:embed="rId4">
            <a:alphaModFix amt="60000"/>
          </a:blip>
          <a:srcRect/>
          <a:stretch/>
        </p:blipFill>
        <p:spPr>
          <a:xfrm>
            <a:off x="6477875" y="7426915"/>
            <a:ext cx="2885225" cy="251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1cfe44445d_1_24"/>
          <p:cNvPicPr preferRelativeResize="0"/>
          <p:nvPr/>
        </p:nvPicPr>
        <p:blipFill rotWithShape="1">
          <a:blip r:embed="rId4">
            <a:alphaModFix amt="60000"/>
          </a:blip>
          <a:srcRect/>
          <a:stretch/>
        </p:blipFill>
        <p:spPr>
          <a:xfrm>
            <a:off x="2739025" y="6979090"/>
            <a:ext cx="2885225" cy="251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g11cfe44445d_6_75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8" name="Google Shape;118;g11cfe44445d_6_75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rgbClr val="5E81C9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Outline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11cfe44445d_6_75"/>
          <p:cNvSpPr txBox="1"/>
          <p:nvPr/>
        </p:nvSpPr>
        <p:spPr>
          <a:xfrm>
            <a:off x="1115875" y="2015900"/>
            <a:ext cx="13523700" cy="7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Open Sans"/>
                <a:ea typeface="Open Sans"/>
                <a:cs typeface="Open Sans"/>
                <a:sym typeface="Open Sans"/>
              </a:rPr>
              <a:t>1 - Introduction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Open Sans"/>
                <a:ea typeface="Open Sans"/>
                <a:cs typeface="Open Sans"/>
                <a:sym typeface="Open Sans"/>
              </a:rPr>
              <a:t>2 - </a:t>
            </a:r>
            <a:r>
              <a:rPr lang="pt-BR" sz="4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 description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Open Sans"/>
                <a:ea typeface="Open Sans"/>
                <a:cs typeface="Open Sans"/>
                <a:sym typeface="Open Sans"/>
              </a:rPr>
              <a:t>3 - </a:t>
            </a:r>
            <a:r>
              <a:rPr lang="pt-BR" sz="4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Open Sans"/>
                <a:ea typeface="Open Sans"/>
                <a:cs typeface="Open Sans"/>
                <a:sym typeface="Open Sans"/>
              </a:rPr>
              <a:t>4 - Exploratory data analysis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Open Sans"/>
                <a:ea typeface="Open Sans"/>
                <a:cs typeface="Open Sans"/>
                <a:sym typeface="Open Sans"/>
              </a:rPr>
              <a:t>5 - Models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latin typeface="Open Sans"/>
                <a:ea typeface="Open Sans"/>
                <a:cs typeface="Open Sans"/>
                <a:sym typeface="Open Sans"/>
              </a:rPr>
              <a:t>6 - Conclusion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g11cfe44445d_1_33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7" name="Google Shape;337;g11cfe44445d_1_33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g11cfe44445d_1_33"/>
          <p:cNvSpPr txBox="1"/>
          <p:nvPr/>
        </p:nvSpPr>
        <p:spPr>
          <a:xfrm>
            <a:off x="1115875" y="2572950"/>
            <a:ext cx="135237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Open Sans"/>
                <a:ea typeface="Open Sans"/>
                <a:cs typeface="Open Sans"/>
                <a:sym typeface="Open Sans"/>
              </a:rPr>
              <a:t>Przybyła, P., "Detecting Bot Accounts on Twitter by Measuring Message Predictability" (2019)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Open Sans"/>
                <a:ea typeface="Open Sans"/>
                <a:cs typeface="Open Sans"/>
                <a:sym typeface="Open Sans"/>
              </a:rPr>
              <a:t>Romo, J. M., Araujo, L. , "Detecting malicious tweets in trending topics using a statistical analysis of language" (2012)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Open Sans"/>
                <a:ea typeface="Open Sans"/>
                <a:cs typeface="Open Sans"/>
                <a:sym typeface="Open Sans"/>
              </a:rPr>
              <a:t>SreeJagadeesh Malla, P. J. A. Alphonse , "Fake or real news about COVID-19? Pretrained transformer model to detect potential misleading news" (2022)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Open Sans"/>
                <a:ea typeface="Open Sans"/>
                <a:cs typeface="Open Sans"/>
                <a:sym typeface="Open Sans"/>
              </a:rPr>
              <a:t>Bernardes, V., "Linguistic and Emotion-based Identification of Tweets with Fake News: A Case Study" (2021)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Open Sans"/>
                <a:ea typeface="Open Sans"/>
                <a:cs typeface="Open Sans"/>
                <a:sym typeface="Open Sans"/>
              </a:rPr>
              <a:t>Lunardon, N., G. Menardi, and Nicola Torelli. "R package'ROSE': Random Over-Sampling Examples." (2013).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31b818be81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325" y="2414094"/>
            <a:ext cx="2152345" cy="187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31b818be81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1644" y="3631058"/>
            <a:ext cx="2152345" cy="187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1b818be81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0972" y="2959999"/>
            <a:ext cx="2218553" cy="25947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31b818be81_0_2"/>
          <p:cNvSpPr/>
          <p:nvPr/>
        </p:nvSpPr>
        <p:spPr>
          <a:xfrm>
            <a:off x="6549692" y="4351506"/>
            <a:ext cx="2972700" cy="55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857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1b818be81_0_2"/>
          <p:cNvSpPr txBox="1"/>
          <p:nvPr/>
        </p:nvSpPr>
        <p:spPr>
          <a:xfrm>
            <a:off x="4274504" y="5498017"/>
            <a:ext cx="241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i="0" u="none" strike="noStrike" cap="none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g131b818be81_0_2"/>
          <p:cNvSpPr txBox="1"/>
          <p:nvPr/>
        </p:nvSpPr>
        <p:spPr>
          <a:xfrm>
            <a:off x="6495068" y="3132767"/>
            <a:ext cx="29727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FEATURE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EXTRACTION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g131b818be81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5680" y="2993407"/>
            <a:ext cx="2233966" cy="2594794"/>
          </a:xfrm>
          <a:prstGeom prst="rect">
            <a:avLst/>
          </a:prstGeom>
          <a:solidFill>
            <a:srgbClr val="2F5496"/>
          </a:solidFill>
          <a:ln>
            <a:noFill/>
          </a:ln>
        </p:spPr>
      </p:pic>
      <p:sp>
        <p:nvSpPr>
          <p:cNvPr id="131" name="Google Shape;131;g131b818be81_0_2"/>
          <p:cNvSpPr txBox="1"/>
          <p:nvPr/>
        </p:nvSpPr>
        <p:spPr>
          <a:xfrm>
            <a:off x="6444450" y="5036225"/>
            <a:ext cx="2823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520700" marR="0" lvl="0" indent="-508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</a:pPr>
            <a:r>
              <a:rPr lang="pt-B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MINING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131b818be81_0_2"/>
          <p:cNvSpPr txBox="1"/>
          <p:nvPr/>
        </p:nvSpPr>
        <p:spPr>
          <a:xfrm>
            <a:off x="6444440" y="5803494"/>
            <a:ext cx="29727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520700" marR="0" lvl="0" indent="-520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</a:pPr>
            <a:r>
              <a:rPr lang="pt-BR" sz="3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ENTIMENT ANALYSIS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3" name="Google Shape;133;g131b818be81_0_2"/>
          <p:cNvGrpSpPr/>
          <p:nvPr/>
        </p:nvGrpSpPr>
        <p:grpSpPr>
          <a:xfrm>
            <a:off x="13130078" y="2821430"/>
            <a:ext cx="4443885" cy="4761841"/>
            <a:chOff x="472760" y="-123051"/>
            <a:chExt cx="3208813" cy="3407156"/>
          </a:xfrm>
        </p:grpSpPr>
        <p:sp>
          <p:nvSpPr>
            <p:cNvPr id="134" name="Google Shape;134;g131b818be81_0_2"/>
            <p:cNvSpPr/>
            <p:nvPr/>
          </p:nvSpPr>
          <p:spPr>
            <a:xfrm>
              <a:off x="1668721" y="1376991"/>
              <a:ext cx="1683000" cy="168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040"/>
                  </a:moveTo>
                  <a:lnTo>
                    <a:pt x="94554" y="11330"/>
                  </a:lnTo>
                  <a:lnTo>
                    <a:pt x="102027" y="17615"/>
                  </a:lnTo>
                  <a:lnTo>
                    <a:pt x="95875" y="28037"/>
                  </a:lnTo>
                  <a:lnTo>
                    <a:pt x="95875" y="28037"/>
                  </a:lnTo>
                  <a:cubicBezTo>
                    <a:pt x="100207" y="32922"/>
                    <a:pt x="103501" y="38640"/>
                    <a:pt x="105555" y="44843"/>
                  </a:cubicBezTo>
                  <a:lnTo>
                    <a:pt x="117740" y="44866"/>
                  </a:lnTo>
                  <a:lnTo>
                    <a:pt x="119439" y="54520"/>
                  </a:lnTo>
                  <a:lnTo>
                    <a:pt x="107980" y="58627"/>
                  </a:lnTo>
                  <a:cubicBezTo>
                    <a:pt x="108167" y="65160"/>
                    <a:pt x="107023" y="71662"/>
                    <a:pt x="104618" y="77738"/>
                  </a:cubicBezTo>
                  <a:lnTo>
                    <a:pt x="113991" y="85453"/>
                  </a:lnTo>
                  <a:lnTo>
                    <a:pt x="109106" y="93934"/>
                  </a:lnTo>
                  <a:lnTo>
                    <a:pt x="97636" y="89860"/>
                  </a:lnTo>
                  <a:cubicBezTo>
                    <a:pt x="93588" y="94984"/>
                    <a:pt x="88542" y="99228"/>
                    <a:pt x="82804" y="102333"/>
                  </a:cubicBezTo>
                  <a:lnTo>
                    <a:pt x="84964" y="114216"/>
                  </a:lnTo>
                  <a:lnTo>
                    <a:pt x="75812" y="117555"/>
                  </a:lnTo>
                  <a:lnTo>
                    <a:pt x="69681" y="107120"/>
                  </a:lnTo>
                  <a:lnTo>
                    <a:pt x="69681" y="107120"/>
                  </a:lnTo>
                  <a:cubicBezTo>
                    <a:pt x="63294" y="108439"/>
                    <a:pt x="56706" y="108439"/>
                    <a:pt x="50319" y="107120"/>
                  </a:cubicBezTo>
                  <a:lnTo>
                    <a:pt x="44188" y="117555"/>
                  </a:lnTo>
                  <a:lnTo>
                    <a:pt x="35036" y="114216"/>
                  </a:lnTo>
                  <a:lnTo>
                    <a:pt x="37196" y="102333"/>
                  </a:lnTo>
                  <a:lnTo>
                    <a:pt x="37196" y="102333"/>
                  </a:lnTo>
                  <a:cubicBezTo>
                    <a:pt x="31458" y="99228"/>
                    <a:pt x="26412" y="94984"/>
                    <a:pt x="22364" y="89860"/>
                  </a:cubicBezTo>
                  <a:lnTo>
                    <a:pt x="10894" y="93934"/>
                  </a:lnTo>
                  <a:lnTo>
                    <a:pt x="6009" y="85453"/>
                  </a:lnTo>
                  <a:lnTo>
                    <a:pt x="15382" y="77738"/>
                  </a:lnTo>
                  <a:cubicBezTo>
                    <a:pt x="12977" y="71662"/>
                    <a:pt x="11833" y="65160"/>
                    <a:pt x="12020" y="58627"/>
                  </a:cubicBezTo>
                  <a:lnTo>
                    <a:pt x="561" y="54520"/>
                  </a:lnTo>
                  <a:lnTo>
                    <a:pt x="2260" y="44866"/>
                  </a:lnTo>
                  <a:lnTo>
                    <a:pt x="14445" y="44843"/>
                  </a:lnTo>
                  <a:lnTo>
                    <a:pt x="14445" y="44843"/>
                  </a:lnTo>
                  <a:cubicBezTo>
                    <a:pt x="16499" y="38640"/>
                    <a:pt x="19793" y="32922"/>
                    <a:pt x="24125" y="28037"/>
                  </a:cubicBezTo>
                  <a:lnTo>
                    <a:pt x="17973" y="17615"/>
                  </a:lnTo>
                  <a:lnTo>
                    <a:pt x="25446" y="11330"/>
                  </a:lnTo>
                  <a:lnTo>
                    <a:pt x="34823" y="19040"/>
                  </a:lnTo>
                  <a:cubicBezTo>
                    <a:pt x="40375" y="15612"/>
                    <a:pt x="46566" y="13353"/>
                    <a:pt x="53017" y="12403"/>
                  </a:cubicBezTo>
                  <a:lnTo>
                    <a:pt x="55133" y="512"/>
                  </a:lnTo>
                  <a:lnTo>
                    <a:pt x="64867" y="512"/>
                  </a:lnTo>
                  <a:lnTo>
                    <a:pt x="66983" y="12403"/>
                  </a:lnTo>
                  <a:lnTo>
                    <a:pt x="66983" y="12403"/>
                  </a:lnTo>
                  <a:cubicBezTo>
                    <a:pt x="73434" y="13353"/>
                    <a:pt x="79625" y="15612"/>
                    <a:pt x="85177" y="19040"/>
                  </a:cubicBezTo>
                  <a:close/>
                </a:path>
              </a:pathLst>
            </a:cu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g131b818be81_0_2"/>
            <p:cNvSpPr txBox="1"/>
            <p:nvPr/>
          </p:nvSpPr>
          <p:spPr>
            <a:xfrm>
              <a:off x="2007077" y="1771223"/>
              <a:ext cx="1006200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pt-BR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2100"/>
            </a:p>
          </p:txBody>
        </p:sp>
        <p:sp>
          <p:nvSpPr>
            <p:cNvPr id="136" name="Google Shape;136;g131b818be81_0_2"/>
            <p:cNvSpPr/>
            <p:nvPr/>
          </p:nvSpPr>
          <p:spPr>
            <a:xfrm>
              <a:off x="689527" y="979194"/>
              <a:ext cx="1224000" cy="12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278"/>
                  </a:moveTo>
                  <a:lnTo>
                    <a:pt x="107523" y="25089"/>
                  </a:lnTo>
                  <a:lnTo>
                    <a:pt x="114079" y="36488"/>
                  </a:lnTo>
                  <a:lnTo>
                    <a:pt x="100535" y="48962"/>
                  </a:lnTo>
                  <a:cubicBezTo>
                    <a:pt x="102488" y="56190"/>
                    <a:pt x="102488" y="63810"/>
                    <a:pt x="100535" y="71038"/>
                  </a:cubicBezTo>
                  <a:lnTo>
                    <a:pt x="114079" y="83512"/>
                  </a:lnTo>
                  <a:lnTo>
                    <a:pt x="107523" y="94911"/>
                  </a:lnTo>
                  <a:lnTo>
                    <a:pt x="89790" y="89722"/>
                  </a:lnTo>
                  <a:lnTo>
                    <a:pt x="89790" y="89722"/>
                  </a:lnTo>
                  <a:cubicBezTo>
                    <a:pt x="84531" y="95034"/>
                    <a:pt x="77957" y="98844"/>
                    <a:pt x="70746" y="100760"/>
                  </a:cubicBezTo>
                  <a:lnTo>
                    <a:pt x="66514" y="118597"/>
                  </a:lnTo>
                  <a:lnTo>
                    <a:pt x="53486" y="118597"/>
                  </a:lnTo>
                  <a:lnTo>
                    <a:pt x="49254" y="100760"/>
                  </a:lnTo>
                  <a:cubicBezTo>
                    <a:pt x="42043" y="98844"/>
                    <a:pt x="35469" y="95034"/>
                    <a:pt x="30210" y="89722"/>
                  </a:cubicBezTo>
                  <a:lnTo>
                    <a:pt x="12477" y="94911"/>
                  </a:lnTo>
                  <a:lnTo>
                    <a:pt x="5921" y="83512"/>
                  </a:lnTo>
                  <a:lnTo>
                    <a:pt x="19465" y="71038"/>
                  </a:lnTo>
                  <a:cubicBezTo>
                    <a:pt x="17512" y="63810"/>
                    <a:pt x="17512" y="56190"/>
                    <a:pt x="19465" y="48962"/>
                  </a:cubicBezTo>
                  <a:lnTo>
                    <a:pt x="5921" y="36488"/>
                  </a:lnTo>
                  <a:lnTo>
                    <a:pt x="12477" y="25089"/>
                  </a:lnTo>
                  <a:lnTo>
                    <a:pt x="30210" y="30278"/>
                  </a:lnTo>
                  <a:cubicBezTo>
                    <a:pt x="35469" y="24966"/>
                    <a:pt x="42043" y="21156"/>
                    <a:pt x="49254" y="19240"/>
                  </a:cubicBezTo>
                  <a:lnTo>
                    <a:pt x="53486" y="1403"/>
                  </a:lnTo>
                  <a:lnTo>
                    <a:pt x="66514" y="1403"/>
                  </a:lnTo>
                  <a:lnTo>
                    <a:pt x="70746" y="19240"/>
                  </a:lnTo>
                  <a:lnTo>
                    <a:pt x="70746" y="19240"/>
                  </a:lnTo>
                  <a:cubicBezTo>
                    <a:pt x="77957" y="21156"/>
                    <a:pt x="84531" y="24966"/>
                    <a:pt x="89790" y="30278"/>
                  </a:cubicBezTo>
                  <a:close/>
                </a:path>
              </a:pathLst>
            </a:cu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g131b818be81_0_2"/>
            <p:cNvSpPr txBox="1"/>
            <p:nvPr/>
          </p:nvSpPr>
          <p:spPr>
            <a:xfrm>
              <a:off x="918942" y="1289206"/>
              <a:ext cx="851400" cy="6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pt-BR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</a:t>
              </a:r>
              <a:endParaRPr sz="2100" b="1"/>
            </a:p>
          </p:txBody>
        </p:sp>
        <p:sp>
          <p:nvSpPr>
            <p:cNvPr id="138" name="Google Shape;138;g131b818be81_0_2"/>
            <p:cNvSpPr/>
            <p:nvPr/>
          </p:nvSpPr>
          <p:spPr>
            <a:xfrm rot="-900372">
              <a:off x="1375126" y="134694"/>
              <a:ext cx="1199195" cy="11991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293"/>
                  </a:moveTo>
                  <a:lnTo>
                    <a:pt x="107519" y="25085"/>
                  </a:lnTo>
                  <a:lnTo>
                    <a:pt x="114070" y="36468"/>
                  </a:lnTo>
                  <a:lnTo>
                    <a:pt x="100535" y="48968"/>
                  </a:lnTo>
                  <a:lnTo>
                    <a:pt x="100535" y="48968"/>
                  </a:lnTo>
                  <a:cubicBezTo>
                    <a:pt x="102488" y="56192"/>
                    <a:pt x="102488" y="63808"/>
                    <a:pt x="100535" y="71032"/>
                  </a:cubicBezTo>
                  <a:lnTo>
                    <a:pt x="114070" y="83532"/>
                  </a:lnTo>
                  <a:lnTo>
                    <a:pt x="107519" y="94915"/>
                  </a:lnTo>
                  <a:lnTo>
                    <a:pt x="89790" y="89707"/>
                  </a:lnTo>
                  <a:cubicBezTo>
                    <a:pt x="84531" y="95016"/>
                    <a:pt x="77957" y="98824"/>
                    <a:pt x="70746" y="100739"/>
                  </a:cubicBezTo>
                  <a:lnTo>
                    <a:pt x="66514" y="118597"/>
                  </a:lnTo>
                  <a:lnTo>
                    <a:pt x="53486" y="118597"/>
                  </a:lnTo>
                  <a:lnTo>
                    <a:pt x="49254" y="100739"/>
                  </a:lnTo>
                  <a:cubicBezTo>
                    <a:pt x="42043" y="98824"/>
                    <a:pt x="35469" y="95016"/>
                    <a:pt x="30210" y="89707"/>
                  </a:cubicBezTo>
                  <a:lnTo>
                    <a:pt x="12481" y="94915"/>
                  </a:lnTo>
                  <a:lnTo>
                    <a:pt x="5930" y="83532"/>
                  </a:lnTo>
                  <a:lnTo>
                    <a:pt x="19465" y="71032"/>
                  </a:lnTo>
                  <a:lnTo>
                    <a:pt x="19465" y="71032"/>
                  </a:lnTo>
                  <a:cubicBezTo>
                    <a:pt x="17512" y="63808"/>
                    <a:pt x="17512" y="56192"/>
                    <a:pt x="19465" y="48968"/>
                  </a:cubicBezTo>
                  <a:lnTo>
                    <a:pt x="5930" y="36468"/>
                  </a:lnTo>
                  <a:lnTo>
                    <a:pt x="12481" y="25085"/>
                  </a:lnTo>
                  <a:lnTo>
                    <a:pt x="30210" y="30293"/>
                  </a:lnTo>
                  <a:lnTo>
                    <a:pt x="30210" y="30293"/>
                  </a:lnTo>
                  <a:cubicBezTo>
                    <a:pt x="35469" y="24984"/>
                    <a:pt x="42043" y="21176"/>
                    <a:pt x="49254" y="19261"/>
                  </a:cubicBezTo>
                  <a:lnTo>
                    <a:pt x="53486" y="1403"/>
                  </a:lnTo>
                  <a:lnTo>
                    <a:pt x="66514" y="1403"/>
                  </a:lnTo>
                  <a:lnTo>
                    <a:pt x="70746" y="19261"/>
                  </a:lnTo>
                  <a:lnTo>
                    <a:pt x="70746" y="19261"/>
                  </a:lnTo>
                  <a:cubicBezTo>
                    <a:pt x="77957" y="21176"/>
                    <a:pt x="84531" y="24984"/>
                    <a:pt x="89790" y="30293"/>
                  </a:cubicBezTo>
                  <a:close/>
                </a:path>
              </a:pathLst>
            </a:cu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131b818be81_0_2"/>
            <p:cNvSpPr txBox="1"/>
            <p:nvPr/>
          </p:nvSpPr>
          <p:spPr>
            <a:xfrm>
              <a:off x="1638122" y="397797"/>
              <a:ext cx="6732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pt-BR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endParaRPr sz="2100" b="1"/>
            </a:p>
          </p:txBody>
        </p:sp>
        <p:sp>
          <p:nvSpPr>
            <p:cNvPr id="140" name="Google Shape;140;g131b818be81_0_2"/>
            <p:cNvSpPr/>
            <p:nvPr/>
          </p:nvSpPr>
          <p:spPr>
            <a:xfrm>
              <a:off x="1527273" y="1129805"/>
              <a:ext cx="2154300" cy="215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688" y="3882"/>
                  </a:moveTo>
                  <a:lnTo>
                    <a:pt x="55688" y="3882"/>
                  </a:lnTo>
                  <a:cubicBezTo>
                    <a:pt x="78500" y="2127"/>
                    <a:pt x="100102" y="14373"/>
                    <a:pt x="110324" y="34855"/>
                  </a:cubicBezTo>
                  <a:cubicBezTo>
                    <a:pt x="120546" y="55337"/>
                    <a:pt x="117350" y="79974"/>
                    <a:pt x="102242" y="97166"/>
                  </a:cubicBezTo>
                  <a:lnTo>
                    <a:pt x="104822" y="99846"/>
                  </a:lnTo>
                  <a:lnTo>
                    <a:pt x="97091" y="98511"/>
                  </a:lnTo>
                  <a:lnTo>
                    <a:pt x="95760" y="90437"/>
                  </a:lnTo>
                  <a:lnTo>
                    <a:pt x="98340" y="93115"/>
                  </a:lnTo>
                  <a:lnTo>
                    <a:pt x="98340" y="93115"/>
                  </a:lnTo>
                  <a:cubicBezTo>
                    <a:pt x="111729" y="77561"/>
                    <a:pt x="114430" y="55453"/>
                    <a:pt x="105181" y="37124"/>
                  </a:cubicBezTo>
                  <a:cubicBezTo>
                    <a:pt x="95931" y="18794"/>
                    <a:pt x="76558" y="7863"/>
                    <a:pt x="56115" y="9439"/>
                  </a:cubicBezTo>
                  <a:close/>
                </a:path>
              </a:pathLst>
            </a:custGeom>
            <a:gradFill>
              <a:gsLst>
                <a:gs pos="0">
                  <a:srgbClr val="B5C2E2"/>
                </a:gs>
                <a:gs pos="50000">
                  <a:srgbClr val="A8B8DF"/>
                </a:gs>
                <a:gs pos="100000">
                  <a:srgbClr val="90A0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g131b818be81_0_2"/>
            <p:cNvSpPr/>
            <p:nvPr/>
          </p:nvSpPr>
          <p:spPr>
            <a:xfrm>
              <a:off x="472760" y="713238"/>
              <a:ext cx="1565100" cy="15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54" y="9443"/>
                  </a:moveTo>
                  <a:lnTo>
                    <a:pt x="41643" y="16521"/>
                  </a:lnTo>
                  <a:lnTo>
                    <a:pt x="41643" y="16521"/>
                  </a:lnTo>
                  <a:cubicBezTo>
                    <a:pt x="22966" y="24445"/>
                    <a:pt x="11447" y="43466"/>
                    <a:pt x="13051" y="63734"/>
                  </a:cubicBezTo>
                  <a:lnTo>
                    <a:pt x="18060" y="62647"/>
                  </a:lnTo>
                  <a:lnTo>
                    <a:pt x="10187" y="70805"/>
                  </a:lnTo>
                  <a:lnTo>
                    <a:pt x="413" y="66475"/>
                  </a:lnTo>
                  <a:lnTo>
                    <a:pt x="5426" y="65388"/>
                  </a:lnTo>
                  <a:lnTo>
                    <a:pt x="5426" y="65388"/>
                  </a:lnTo>
                  <a:cubicBezTo>
                    <a:pt x="3069" y="41469"/>
                    <a:pt x="16534" y="18798"/>
                    <a:pt x="38654" y="9443"/>
                  </a:cubicBezTo>
                  <a:close/>
                </a:path>
              </a:pathLst>
            </a:custGeom>
            <a:gradFill>
              <a:gsLst>
                <a:gs pos="0">
                  <a:srgbClr val="B5C2E2"/>
                </a:gs>
                <a:gs pos="50000">
                  <a:srgbClr val="A8B8DF"/>
                </a:gs>
                <a:gs pos="100000">
                  <a:srgbClr val="90A0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g131b818be81_0_2"/>
            <p:cNvSpPr/>
            <p:nvPr/>
          </p:nvSpPr>
          <p:spPr>
            <a:xfrm>
              <a:off x="1097686" y="-123051"/>
              <a:ext cx="1687500" cy="168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2" y="64638"/>
                  </a:moveTo>
                  <a:lnTo>
                    <a:pt x="4982" y="64638"/>
                  </a:lnTo>
                  <a:cubicBezTo>
                    <a:pt x="3700" y="49416"/>
                    <a:pt x="8773" y="34341"/>
                    <a:pt x="18996" y="22996"/>
                  </a:cubicBezTo>
                  <a:lnTo>
                    <a:pt x="15839" y="19465"/>
                  </a:lnTo>
                  <a:lnTo>
                    <a:pt x="25568" y="21481"/>
                  </a:lnTo>
                  <a:lnTo>
                    <a:pt x="26948" y="31893"/>
                  </a:lnTo>
                  <a:lnTo>
                    <a:pt x="23795" y="28365"/>
                  </a:lnTo>
                  <a:lnTo>
                    <a:pt x="23795" y="28365"/>
                  </a:lnTo>
                  <a:cubicBezTo>
                    <a:pt x="15253" y="38184"/>
                    <a:pt x="11047" y="51054"/>
                    <a:pt x="12137" y="64035"/>
                  </a:cubicBezTo>
                  <a:close/>
                </a:path>
              </a:pathLst>
            </a:custGeom>
            <a:gradFill>
              <a:gsLst>
                <a:gs pos="0">
                  <a:srgbClr val="B5C2E2"/>
                </a:gs>
                <a:gs pos="50000">
                  <a:srgbClr val="A8B8DF"/>
                </a:gs>
                <a:gs pos="100000">
                  <a:srgbClr val="90A0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" name="Google Shape;143;g131b818be81_0_2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2773434" y="2372478"/>
            <a:ext cx="2061110" cy="179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31b818be81_0_2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1594942" y="5442605"/>
            <a:ext cx="2061110" cy="1797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131b818be81_0_2"/>
          <p:cNvCxnSpPr/>
          <p:nvPr/>
        </p:nvCxnSpPr>
        <p:spPr>
          <a:xfrm rot="-5400000" flipH="1">
            <a:off x="12410427" y="3644857"/>
            <a:ext cx="720300" cy="692700"/>
          </a:xfrm>
          <a:prstGeom prst="curvedConnector3">
            <a:avLst>
              <a:gd name="adj1" fmla="val 50000"/>
            </a:avLst>
          </a:prstGeom>
          <a:noFill/>
          <a:ln w="1047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6" name="Google Shape;146;g131b818be81_0_2"/>
          <p:cNvSpPr txBox="1"/>
          <p:nvPr/>
        </p:nvSpPr>
        <p:spPr>
          <a:xfrm>
            <a:off x="11451974" y="2778699"/>
            <a:ext cx="297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131b818be81_0_2"/>
          <p:cNvSpPr txBox="1"/>
          <p:nvPr/>
        </p:nvSpPr>
        <p:spPr>
          <a:xfrm>
            <a:off x="13001524" y="8478000"/>
            <a:ext cx="4443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00B0F0"/>
                </a:solidFill>
                <a:latin typeface="Aharoni"/>
                <a:ea typeface="Aharoni"/>
                <a:cs typeface="Aharoni"/>
                <a:sym typeface="Aharoni"/>
              </a:rPr>
              <a:t>CLASSIFICATION</a:t>
            </a:r>
            <a:endParaRPr sz="2100"/>
          </a:p>
        </p:txBody>
      </p:sp>
      <p:cxnSp>
        <p:nvCxnSpPr>
          <p:cNvPr id="148" name="Google Shape;148;g131b818be81_0_2"/>
          <p:cNvCxnSpPr/>
          <p:nvPr/>
        </p:nvCxnSpPr>
        <p:spPr>
          <a:xfrm flipH="1">
            <a:off x="11594675" y="7899775"/>
            <a:ext cx="2739900" cy="1773900"/>
          </a:xfrm>
          <a:prstGeom prst="bentConnector3">
            <a:avLst>
              <a:gd name="adj1" fmla="val 50000"/>
            </a:avLst>
          </a:prstGeom>
          <a:noFill/>
          <a:ln w="139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9" name="Google Shape;149;g131b818be81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6044" y="7409006"/>
            <a:ext cx="2152345" cy="187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31b818be81_0_2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>
            <a:off x="7658412" y="7448782"/>
            <a:ext cx="2061110" cy="179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31b818be81_0_2"/>
          <p:cNvSpPr txBox="1"/>
          <p:nvPr/>
        </p:nvSpPr>
        <p:spPr>
          <a:xfrm>
            <a:off x="6081265" y="9123221"/>
            <a:ext cx="366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QUESTIONABLE DOMAIN</a:t>
            </a:r>
            <a:endParaRPr sz="2100"/>
          </a:p>
        </p:txBody>
      </p:sp>
      <p:sp>
        <p:nvSpPr>
          <p:cNvPr id="152" name="Google Shape;152;g131b818be81_0_2"/>
          <p:cNvSpPr txBox="1"/>
          <p:nvPr/>
        </p:nvSpPr>
        <p:spPr>
          <a:xfrm>
            <a:off x="9719521" y="5655888"/>
            <a:ext cx="241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20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 b="1">
              <a:solidFill>
                <a:srgbClr val="00B0F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53" name="Google Shape;153;g131b818be81_0_2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>
            <a:off x="2570205" y="4035409"/>
            <a:ext cx="2061110" cy="179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31b818be81_0_2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>
            <a:off x="2095237" y="1357000"/>
            <a:ext cx="2061110" cy="179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31b818be81_0_2" descr="Uma imagem com texto, roleta, casa de jogos, sala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527" y="7557658"/>
            <a:ext cx="5256510" cy="1520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131b818be81_0_2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7" name="Google Shape;157;g131b818be81_0_2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rgbClr val="5E81C9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131b818be81_0_2"/>
          <p:cNvSpPr txBox="1"/>
          <p:nvPr/>
        </p:nvSpPr>
        <p:spPr>
          <a:xfrm>
            <a:off x="13519402" y="9170696"/>
            <a:ext cx="3665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</a:t>
            </a:r>
            <a:endParaRPr sz="2100" b="1"/>
          </a:p>
        </p:txBody>
      </p:sp>
      <p:sp>
        <p:nvSpPr>
          <p:cNvPr id="159" name="Google Shape;159;g131b818be81_0_2"/>
          <p:cNvSpPr txBox="1"/>
          <p:nvPr/>
        </p:nvSpPr>
        <p:spPr>
          <a:xfrm>
            <a:off x="13344900" y="5886900"/>
            <a:ext cx="1467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latin typeface="Calibri"/>
                <a:ea typeface="Calibri"/>
                <a:cs typeface="Calibri"/>
                <a:sym typeface="Calibri"/>
              </a:rPr>
              <a:t>80%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31b818be81_0_2"/>
          <p:cNvSpPr txBox="1"/>
          <p:nvPr/>
        </p:nvSpPr>
        <p:spPr>
          <a:xfrm>
            <a:off x="15356050" y="2778700"/>
            <a:ext cx="1467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latin typeface="Calibri"/>
                <a:ea typeface="Calibri"/>
                <a:cs typeface="Calibri"/>
                <a:sym typeface="Calibri"/>
              </a:rPr>
              <a:t>20%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"/>
          <p:cNvCxnSpPr/>
          <p:nvPr/>
        </p:nvCxnSpPr>
        <p:spPr>
          <a:xfrm>
            <a:off x="263795" y="772467"/>
            <a:ext cx="15660714" cy="17946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6" name="Google Shape;166;p1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rgbClr val="5E81C9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 </a:t>
            </a: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4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escription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2778553" y="2019300"/>
            <a:ext cx="3302100" cy="16002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17.950 </a:t>
            </a:r>
            <a:r>
              <a:rPr lang="pt-BR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tweets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with 10 features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052166" y="3619500"/>
            <a:ext cx="7620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0966066" y="4390614"/>
            <a:ext cx="7086600" cy="524529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id 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(numeric)</a:t>
            </a:r>
            <a:endParaRPr sz="2500" b="1" i="0" u="none" strike="noStrike" cap="non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questionable_domain 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binary)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user_friends_count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(numeric)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user_followers_count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(numeric)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user_favourites_count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(numeric)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user_verified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(binary)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title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(string)</a:t>
            </a:r>
            <a:endParaRPr sz="25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favorite_count 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(num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2500" b="1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ric)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retweet_count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(numeric)</a:t>
            </a:r>
            <a:endParaRPr sz="25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500"/>
              <a:buFont typeface="Open Sans"/>
              <a:buChar char="●"/>
            </a:pPr>
            <a:r>
              <a:rPr lang="pt-BR" sz="2500" i="0" u="none" strike="noStrike" cap="non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contains_profanity </a:t>
            </a:r>
            <a:r>
              <a:rPr lang="pt-BR" sz="25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(binary)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50" y="2805550"/>
            <a:ext cx="9016250" cy="55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f41876d26e_1_8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6" name="Google Shape;176;gf41876d26e_1_8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sz="4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gf41876d26e_1_8"/>
          <p:cNvSpPr/>
          <p:nvPr/>
        </p:nvSpPr>
        <p:spPr>
          <a:xfrm>
            <a:off x="1115875" y="2615850"/>
            <a:ext cx="7847400" cy="6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Removed :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Punctuation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Symbols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URL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Numbers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Stop words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'â', 's', 't'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Stemming 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 lower case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f41876d26e_1_8"/>
          <p:cNvSpPr/>
          <p:nvPr/>
        </p:nvSpPr>
        <p:spPr>
          <a:xfrm>
            <a:off x="8269675" y="1585625"/>
            <a:ext cx="7847400" cy="6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Features removed :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22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Open Sans"/>
              <a:buChar char="○"/>
            </a:pP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favorite_count (</a:t>
            </a:r>
            <a:r>
              <a:rPr lang="pt-BR" sz="3050" b="1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 correlation with retweet_count</a:t>
            </a:r>
            <a:r>
              <a:rPr lang="pt-BR" sz="3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g11cfe44445d_1_88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254;g11cfe44445d_1_88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5" name="Google Shape;255;g11cfe44445d_1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3086825"/>
            <a:ext cx="8822749" cy="618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1cfe44445d_1_88"/>
          <p:cNvSpPr txBox="1"/>
          <p:nvPr/>
        </p:nvSpPr>
        <p:spPr>
          <a:xfrm>
            <a:off x="1412251" y="1831074"/>
            <a:ext cx="15463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Upper case words count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g11cfe44445d_1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0350" y="3086825"/>
            <a:ext cx="8717875" cy="618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1cfe44445d_1_88"/>
          <p:cNvSpPr txBox="1"/>
          <p:nvPr/>
        </p:nvSpPr>
        <p:spPr>
          <a:xfrm>
            <a:off x="8731951" y="1592011"/>
            <a:ext cx="1546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Count of words starting with upper case letters</a:t>
            </a:r>
            <a:r>
              <a:rPr lang="pt-BR" sz="4400" b="1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g11cfe44445d_1_174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5" name="Google Shape;225;g11cfe44445d_1_174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g11cfe44445d_1_174"/>
          <p:cNvSpPr txBox="1"/>
          <p:nvPr/>
        </p:nvSpPr>
        <p:spPr>
          <a:xfrm>
            <a:off x="1031251" y="1338986"/>
            <a:ext cx="1546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Duplicate tweets percentage</a:t>
            </a:r>
            <a:r>
              <a:rPr lang="pt-BR" sz="4400" b="1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g11cfe44445d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572" y="2818598"/>
            <a:ext cx="10479128" cy="64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11cfe44445d_1_0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4" name="Google Shape;184;g11cfe44445d_1_0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g11cfe44445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463" y="3260185"/>
            <a:ext cx="6796576" cy="640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cfe44445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7325" y="3602875"/>
            <a:ext cx="6796575" cy="59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1cfe44445d_1_0"/>
          <p:cNvSpPr txBox="1"/>
          <p:nvPr/>
        </p:nvSpPr>
        <p:spPr>
          <a:xfrm>
            <a:off x="11686782" y="2718375"/>
            <a:ext cx="2227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sz="4300" b="1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g11cfe44445d_1_0"/>
          <p:cNvSpPr txBox="1"/>
          <p:nvPr/>
        </p:nvSpPr>
        <p:spPr>
          <a:xfrm>
            <a:off x="4007157" y="2582375"/>
            <a:ext cx="2227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endParaRPr sz="43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g11cfe44445d_1_0"/>
          <p:cNvSpPr txBox="1"/>
          <p:nvPr/>
        </p:nvSpPr>
        <p:spPr>
          <a:xfrm>
            <a:off x="1039675" y="1264625"/>
            <a:ext cx="6217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Questionable Domain</a:t>
            </a:r>
            <a:endParaRPr sz="4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g11cfe44445d_1_42"/>
          <p:cNvCxnSpPr/>
          <p:nvPr/>
        </p:nvCxnSpPr>
        <p:spPr>
          <a:xfrm>
            <a:off x="263795" y="772467"/>
            <a:ext cx="15660600" cy="1800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5" name="Google Shape;195;g11cfe44445d_1_42"/>
          <p:cNvSpPr txBox="1"/>
          <p:nvPr/>
        </p:nvSpPr>
        <p:spPr>
          <a:xfrm>
            <a:off x="1115881" y="375237"/>
            <a:ext cx="7153800" cy="738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42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g11cfe44445d_1_42"/>
          <p:cNvSpPr txBox="1"/>
          <p:nvPr/>
        </p:nvSpPr>
        <p:spPr>
          <a:xfrm>
            <a:off x="1115875" y="1363800"/>
            <a:ext cx="10923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Frequency Analysis</a:t>
            </a:r>
            <a:endParaRPr sz="29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g11cfe44445d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424" y="1994994"/>
            <a:ext cx="12791150" cy="790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1cfe44445d_1_42"/>
          <p:cNvSpPr/>
          <p:nvPr/>
        </p:nvSpPr>
        <p:spPr>
          <a:xfrm>
            <a:off x="3847850" y="2196300"/>
            <a:ext cx="831600" cy="514800"/>
          </a:xfrm>
          <a:prstGeom prst="rect">
            <a:avLst/>
          </a:prstGeom>
          <a:noFill/>
          <a:ln w="2857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1cfe44445d_1_42"/>
          <p:cNvSpPr/>
          <p:nvPr/>
        </p:nvSpPr>
        <p:spPr>
          <a:xfrm>
            <a:off x="2824625" y="3324000"/>
            <a:ext cx="1823700" cy="353400"/>
          </a:xfrm>
          <a:prstGeom prst="rect">
            <a:avLst/>
          </a:prstGeom>
          <a:noFill/>
          <a:ln w="2857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54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791</Words>
  <Application>Microsoft Office PowerPoint</Application>
  <PresentationFormat>Personalizar</PresentationFormat>
  <Paragraphs>128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Calibri</vt:lpstr>
      <vt:lpstr>Aharoni</vt:lpstr>
      <vt:lpstr>Open Sans</vt:lpstr>
      <vt:lpstr>Arial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Ataide</dc:creator>
  <cp:lastModifiedBy>Lirielly Vitorugo</cp:lastModifiedBy>
  <cp:revision>1</cp:revision>
  <dcterms:created xsi:type="dcterms:W3CDTF">2006-08-16T00:00:00Z</dcterms:created>
  <dcterms:modified xsi:type="dcterms:W3CDTF">2022-06-06T22:59:10Z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ed6a7-0f03-43d9-901d-02d4a7e408aa_Enabled">
    <vt:lpwstr>true</vt:lpwstr>
  </property>
  <property fmtid="{D5CDD505-2E9C-101B-9397-08002B2CF9AE}" pid="3" name="MSIP_Label_340ed6a7-0f03-43d9-901d-02d4a7e408aa_SetDate">
    <vt:lpwstr>2022-03-23T16:49:46Z</vt:lpwstr>
  </property>
  <property fmtid="{D5CDD505-2E9C-101B-9397-08002B2CF9AE}" pid="4" name="MSIP_Label_340ed6a7-0f03-43d9-901d-02d4a7e408aa_Method">
    <vt:lpwstr>Privileged</vt:lpwstr>
  </property>
  <property fmtid="{D5CDD505-2E9C-101B-9397-08002B2CF9AE}" pid="5" name="MSIP_Label_340ed6a7-0f03-43d9-901d-02d4a7e408aa_Name">
    <vt:lpwstr>Public</vt:lpwstr>
  </property>
  <property fmtid="{D5CDD505-2E9C-101B-9397-08002B2CF9AE}" pid="6" name="MSIP_Label_340ed6a7-0f03-43d9-901d-02d4a7e408aa_SiteId">
    <vt:lpwstr>7893571b-6c2c-4cef-b4da-7d4b266a0626</vt:lpwstr>
  </property>
  <property fmtid="{D5CDD505-2E9C-101B-9397-08002B2CF9AE}" pid="7" name="MSIP_Label_340ed6a7-0f03-43d9-901d-02d4a7e408aa_ActionId">
    <vt:lpwstr>2cee09e0-3832-4a9d-af23-cef4d485acb6</vt:lpwstr>
  </property>
  <property fmtid="{D5CDD505-2E9C-101B-9397-08002B2CF9AE}" pid="8" name="MSIP_Label_340ed6a7-0f03-43d9-901d-02d4a7e408aa_ContentBits">
    <vt:lpwstr>0</vt:lpwstr>
  </property>
</Properties>
</file>