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998dd25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2998dd25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2998dd25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2998dd25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2998dd25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2998dd25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2998dd25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2998dd25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21bdcc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21bdcc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2998dd25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2998dd25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2998dd25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2998dd25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2998dd25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2998dd25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2998dd25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2998dd25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2998dd25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2998dd25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2998dd25d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2998dd25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2998dd25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2998dd25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Relationship Id="rId5" Type="http://schemas.openxmlformats.org/officeDocument/2006/relationships/image" Target="../media/image35.png"/><Relationship Id="rId6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24400" y="2098700"/>
            <a:ext cx="48633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3"/>
                </a:solidFill>
              </a:rPr>
              <a:t>Machine Learning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24400" y="2784375"/>
            <a:ext cx="17580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Assignment</a:t>
            </a:r>
            <a:r>
              <a:rPr lang="pt-PT">
                <a:solidFill>
                  <a:schemeClr val="lt1"/>
                </a:solidFill>
              </a:rPr>
              <a:t> 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330400" y="3473075"/>
            <a:ext cx="28719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35">
                <a:solidFill>
                  <a:schemeClr val="lt1"/>
                </a:solidFill>
              </a:rPr>
              <a:t>Amanda Tavares - up202103516</a:t>
            </a:r>
            <a:endParaRPr sz="1035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35">
                <a:solidFill>
                  <a:schemeClr val="lt1"/>
                </a:solidFill>
              </a:rPr>
              <a:t>Arina Sanches - up202100371</a:t>
            </a:r>
            <a:endParaRPr sz="1035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35">
                <a:solidFill>
                  <a:schemeClr val="lt1"/>
                </a:solidFill>
              </a:rPr>
              <a:t>Lirielly Nascimento - up202100370</a:t>
            </a:r>
            <a:endParaRPr sz="1035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35">
                <a:solidFill>
                  <a:schemeClr val="lt1"/>
                </a:solidFill>
              </a:rPr>
              <a:t>Rita Cardoso - up202110019</a:t>
            </a:r>
            <a:endParaRPr sz="1035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3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8. </a:t>
            </a:r>
            <a:r>
              <a:rPr lang="pt-PT"/>
              <a:t>SVM radial e SVM polinomial</a:t>
            </a:r>
            <a:endParaRPr/>
          </a:p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2117486" y="136360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4627863" y="137690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38" y="1794450"/>
            <a:ext cx="2416873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088" y="3559316"/>
            <a:ext cx="2416875" cy="158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863" y="1794450"/>
            <a:ext cx="2416864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7863" y="3536750"/>
            <a:ext cx="2416875" cy="158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221575" y="2100475"/>
            <a:ext cx="169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ados circulares 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concêntricos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221578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214" name="Google Shape;214;p22"/>
          <p:cNvSpPr txBox="1"/>
          <p:nvPr/>
        </p:nvSpPr>
        <p:spPr>
          <a:xfrm>
            <a:off x="7217900" y="2100475"/>
            <a:ext cx="1762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Dados circulares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10 features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lto desvio padrão nos clusters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Com ruído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7217903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9. MLP e Logistic Regression</a:t>
            </a:r>
            <a:endParaRPr/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2117486" y="128740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222" name="Google Shape;222;p23"/>
          <p:cNvSpPr txBox="1"/>
          <p:nvPr>
            <p:ph type="title"/>
          </p:nvPr>
        </p:nvSpPr>
        <p:spPr>
          <a:xfrm>
            <a:off x="4627863" y="130070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88" y="1718250"/>
            <a:ext cx="2416875" cy="15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088" y="3368725"/>
            <a:ext cx="2416854" cy="15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221575" y="2100475"/>
            <a:ext cx="1691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ados circulares 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concêntricos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Com ruído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>
            <a:off x="221578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227" name="Google Shape;227;p23"/>
          <p:cNvSpPr txBox="1"/>
          <p:nvPr/>
        </p:nvSpPr>
        <p:spPr>
          <a:xfrm>
            <a:off x="7298150" y="2252550"/>
            <a:ext cx="1762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ados balanceados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11 features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Dados normalizados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3"/>
          <p:cNvSpPr txBox="1"/>
          <p:nvPr>
            <p:ph type="title"/>
          </p:nvPr>
        </p:nvSpPr>
        <p:spPr>
          <a:xfrm>
            <a:off x="7333553" y="1856250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425" y="1721000"/>
            <a:ext cx="2416875" cy="15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7850" y="3311425"/>
            <a:ext cx="2482800" cy="163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10. </a:t>
            </a:r>
            <a:r>
              <a:rPr lang="pt-PT"/>
              <a:t>MLP e Nearest Neighbour</a:t>
            </a:r>
            <a:endParaRPr/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2117486" y="148790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237" name="Google Shape;237;p24"/>
          <p:cNvSpPr txBox="1"/>
          <p:nvPr>
            <p:ph type="title"/>
          </p:nvPr>
        </p:nvSpPr>
        <p:spPr>
          <a:xfrm>
            <a:off x="4627863" y="150120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88" y="1952501"/>
            <a:ext cx="2416882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450" y="3569238"/>
            <a:ext cx="2416875" cy="15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783" y="1952500"/>
            <a:ext cx="2416875" cy="15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7788" y="3569250"/>
            <a:ext cx="2416875" cy="15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/>
        </p:nvSpPr>
        <p:spPr>
          <a:xfrm>
            <a:off x="221575" y="2100475"/>
            <a:ext cx="1929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ados circulares 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concêntricos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Com ruído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4"/>
          <p:cNvSpPr txBox="1"/>
          <p:nvPr>
            <p:ph type="title"/>
          </p:nvPr>
        </p:nvSpPr>
        <p:spPr>
          <a:xfrm>
            <a:off x="221578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244" name="Google Shape;244;p24"/>
          <p:cNvSpPr txBox="1"/>
          <p:nvPr/>
        </p:nvSpPr>
        <p:spPr>
          <a:xfrm>
            <a:off x="7217900" y="2100475"/>
            <a:ext cx="1762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Dados com muito ruído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4"/>
          <p:cNvSpPr txBox="1"/>
          <p:nvPr>
            <p:ph type="title"/>
          </p:nvPr>
        </p:nvSpPr>
        <p:spPr>
          <a:xfrm>
            <a:off x="7217903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11. </a:t>
            </a:r>
            <a:r>
              <a:rPr lang="pt-PT"/>
              <a:t>MLP ReLu e MLP Sigmoid</a:t>
            </a:r>
            <a:endParaRPr/>
          </a:p>
        </p:txBody>
      </p:sp>
      <p:sp>
        <p:nvSpPr>
          <p:cNvPr id="251" name="Google Shape;251;p25"/>
          <p:cNvSpPr txBox="1"/>
          <p:nvPr>
            <p:ph type="title"/>
          </p:nvPr>
        </p:nvSpPr>
        <p:spPr>
          <a:xfrm>
            <a:off x="1999211" y="139765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4661988" y="141095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813" y="1862251"/>
            <a:ext cx="2416882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908" y="1862250"/>
            <a:ext cx="2416875" cy="15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188" y="1840600"/>
            <a:ext cx="2416870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2188" y="3475475"/>
            <a:ext cx="2416870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913" y="1849013"/>
            <a:ext cx="2416875" cy="15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1913" y="3570125"/>
            <a:ext cx="2416875" cy="15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221575" y="2100475"/>
            <a:ext cx="2006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Dados concêntricos Circulares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com ruído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5"/>
          <p:cNvSpPr txBox="1"/>
          <p:nvPr>
            <p:ph type="title"/>
          </p:nvPr>
        </p:nvSpPr>
        <p:spPr>
          <a:xfrm>
            <a:off x="221578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261" name="Google Shape;261;p25"/>
          <p:cNvSpPr txBox="1"/>
          <p:nvPr/>
        </p:nvSpPr>
        <p:spPr>
          <a:xfrm>
            <a:off x="7217900" y="2100475"/>
            <a:ext cx="1691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Poucas amostras, n=100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Dados 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desbalanceados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6 features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5"/>
          <p:cNvSpPr txBox="1"/>
          <p:nvPr>
            <p:ph type="title"/>
          </p:nvPr>
        </p:nvSpPr>
        <p:spPr>
          <a:xfrm>
            <a:off x="7217903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800" y="616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Função GA e Função GB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43325" y="1560825"/>
            <a:ext cx="734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Na função GA geramos um </a:t>
            </a:r>
            <a:r>
              <a:rPr i="1" lang="pt-PT">
                <a:latin typeface="Lato"/>
                <a:ea typeface="Lato"/>
                <a:cs typeface="Lato"/>
                <a:sym typeface="Lato"/>
              </a:rPr>
              <a:t>dataset 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sintético que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 tem um desempenho melhor do modelo A (significativamente) ao 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invés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 do modelo B.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Na função GB geramos um </a:t>
            </a:r>
            <a:r>
              <a:rPr i="1" lang="pt-PT">
                <a:latin typeface="Lato"/>
                <a:ea typeface="Lato"/>
                <a:cs typeface="Lato"/>
                <a:sym typeface="Lato"/>
              </a:rPr>
              <a:t>dataset 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sintético que tem um desempenho melhor do modelo B (significativamente) ao invés do modelo 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Para testar os resultados gerados na comparação dos modelos usamos o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wilcoxon 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para verificar suas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significância estatística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, neste teste usamos as seguintes hipóteses: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H0: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  AUCa = AUCb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PT">
                <a:latin typeface="Lato"/>
                <a:ea typeface="Lato"/>
                <a:cs typeface="Lato"/>
                <a:sym typeface="Lato"/>
              </a:rPr>
              <a:t>H1: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  AUCa ≠ AUCb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Se p-value &lt; 0.05, rejeitamos a hipótese nula com um nível de significância de 0.05 e concluímos que os AUCs são diferentes.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PT"/>
              <a:t>Logistic Regression e Nearest </a:t>
            </a:r>
            <a:r>
              <a:rPr lang="pt-PT"/>
              <a:t>Neighbour</a:t>
            </a:r>
            <a:r>
              <a:rPr lang="pt-PT"/>
              <a:t>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113" y="1856583"/>
            <a:ext cx="2482891" cy="163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113" y="3509504"/>
            <a:ext cx="2482891" cy="1631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2089086" y="143905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88" y="143905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22" y="3496213"/>
            <a:ext cx="2482891" cy="163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185475" y="2231650"/>
            <a:ext cx="1691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Não é balanceado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Desvio padrão entre Clusters  é diferente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7185478" y="1835350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107" name="Google Shape;107;p15"/>
          <p:cNvSpPr txBox="1"/>
          <p:nvPr/>
        </p:nvSpPr>
        <p:spPr>
          <a:xfrm>
            <a:off x="275225" y="2231650"/>
            <a:ext cx="169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Muitas variáveis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Ruído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75228" y="1835350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4625" y="1850025"/>
            <a:ext cx="2570300" cy="168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221575" y="2100475"/>
            <a:ext cx="1935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Distribuição Normal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100.000 amostras, 15 variáveis e desvio padrão igual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2. LDA e Decision Tree</a:t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2131273" y="132785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4614050" y="132785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875" y="1735900"/>
            <a:ext cx="2430825" cy="16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263" y="3487725"/>
            <a:ext cx="2430825" cy="160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975" y="1751951"/>
            <a:ext cx="2430825" cy="160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4075" y="3519150"/>
            <a:ext cx="2482800" cy="163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7127000" y="2100475"/>
            <a:ext cx="1691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Dataset Circular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1.000 amostras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Ruído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221578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7127003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3. </a:t>
            </a:r>
            <a:r>
              <a:rPr lang="pt-PT"/>
              <a:t>LDA e QDA</a:t>
            </a:r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2089198" y="141405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0" y="1427375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00" y="1927638"/>
            <a:ext cx="2442810" cy="16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200" y="3559613"/>
            <a:ext cx="2442800" cy="160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25" y="1912026"/>
            <a:ext cx="2442800" cy="160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25" y="3559652"/>
            <a:ext cx="2442800" cy="160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221575" y="2100475"/>
            <a:ext cx="1935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Muitas features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4 classes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Ruído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Mesmo desvio padrão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7127000" y="2100475"/>
            <a:ext cx="1691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Dados n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ão linear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Desvio Padrão diferente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221578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7127003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7127000" y="2100475"/>
            <a:ext cx="1691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Distribuição Normal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Target com 3 Classes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4. Logistic Regression e LDA</a:t>
            </a:r>
            <a:endParaRPr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2088648" y="1361175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4572550" y="137450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475" y="3430577"/>
            <a:ext cx="2442800" cy="160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475" y="1865489"/>
            <a:ext cx="2416873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550" y="3493613"/>
            <a:ext cx="2482800" cy="163155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221575" y="2100475"/>
            <a:ext cx="1935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Feature com Distribuição Qui-Quadrado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221578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7127003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2175" y="1844650"/>
            <a:ext cx="2442800" cy="160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2175" y="3497475"/>
            <a:ext cx="2442800" cy="1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21575" y="2100475"/>
            <a:ext cx="1935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Dados mais condensados, ou seja, os vizinhos da mesma classe são mais próximos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5. Nearest Neighbour e Decision Tree</a:t>
            </a:r>
            <a:endParaRPr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2089161" y="1427375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4572038" y="1427375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162" y="1823675"/>
            <a:ext cx="2442800" cy="160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113" y="3581450"/>
            <a:ext cx="2416875" cy="158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63" y="1890975"/>
            <a:ext cx="2416875" cy="15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63" y="3568150"/>
            <a:ext cx="2442800" cy="1605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>
            <p:ph type="title"/>
          </p:nvPr>
        </p:nvSpPr>
        <p:spPr>
          <a:xfrm>
            <a:off x="221578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169" name="Google Shape;169;p19"/>
          <p:cNvSpPr txBox="1"/>
          <p:nvPr>
            <p:ph type="title"/>
          </p:nvPr>
        </p:nvSpPr>
        <p:spPr>
          <a:xfrm>
            <a:off x="7127003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170" name="Google Shape;170;p19"/>
          <p:cNvSpPr txBox="1"/>
          <p:nvPr/>
        </p:nvSpPr>
        <p:spPr>
          <a:xfrm>
            <a:off x="7127000" y="2100475"/>
            <a:ext cx="1691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Muitas variáveis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Vizinhos próximos que não são da mesma classe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6. Decision Tree e Tree Boosting</a:t>
            </a:r>
            <a:endParaRPr/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2018673" y="1382125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4681450" y="1395425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700" y="1910838"/>
            <a:ext cx="2416875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700" y="3555264"/>
            <a:ext cx="2416875" cy="158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825" y="1873489"/>
            <a:ext cx="2482800" cy="163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825" y="3475150"/>
            <a:ext cx="2554650" cy="168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135850" y="2088363"/>
            <a:ext cx="1691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Poucas observações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Muitas variáveis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Muito ruído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135853" y="1692063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184" name="Google Shape;184;p20"/>
          <p:cNvSpPr txBox="1"/>
          <p:nvPr/>
        </p:nvSpPr>
        <p:spPr>
          <a:xfrm>
            <a:off x="7247575" y="2088363"/>
            <a:ext cx="1691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Muitas features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pt-PT" sz="1100">
                <a:latin typeface="Lato"/>
                <a:ea typeface="Lato"/>
                <a:cs typeface="Lato"/>
                <a:sym typeface="Lato"/>
              </a:rPr>
              <a:t> classes na variável target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7247578" y="1692063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769725" y="61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7. SVM radial e SVM linear</a:t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2117486" y="145980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GA</a:t>
            </a:r>
            <a:endParaRPr sz="1740"/>
          </a:p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4627863" y="1473100"/>
            <a:ext cx="2482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pt-PT" sz="1740"/>
              <a:t>Função GB</a:t>
            </a:r>
            <a:endParaRPr sz="174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38" y="1908775"/>
            <a:ext cx="2416867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438" y="3556743"/>
            <a:ext cx="2416875" cy="15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863" y="1908775"/>
            <a:ext cx="2416875" cy="15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7863" y="3556750"/>
            <a:ext cx="2416875" cy="15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221575" y="2100475"/>
            <a:ext cx="169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PT" sz="1100"/>
              <a:t>D</a:t>
            </a:r>
            <a:r>
              <a:rPr lang="pt-PT" sz="1100"/>
              <a:t>ados circulares concêntricos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221578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  <p:sp>
        <p:nvSpPr>
          <p:cNvPr id="199" name="Google Shape;199;p21"/>
          <p:cNvSpPr txBox="1"/>
          <p:nvPr/>
        </p:nvSpPr>
        <p:spPr>
          <a:xfrm>
            <a:off x="7217900" y="2100475"/>
            <a:ext cx="17622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100"/>
              <a:t>25 features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100"/>
              <a:t>Com ruído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100"/>
              <a:t>Classes não balanceadas</a:t>
            </a:r>
            <a:endParaRPr sz="1100"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7217903" y="1704175"/>
            <a:ext cx="1691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PT" sz="1366"/>
              <a:t>Dataset</a:t>
            </a:r>
            <a:endParaRPr sz="96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