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7"/>
  </p:notesMasterIdLst>
  <p:sldIdLst>
    <p:sldId id="276" r:id="rId2"/>
    <p:sldId id="264" r:id="rId3"/>
    <p:sldId id="265" r:id="rId4"/>
    <p:sldId id="266" r:id="rId5"/>
    <p:sldId id="267" r:id="rId6"/>
    <p:sldId id="268" r:id="rId7"/>
    <p:sldId id="277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6C1E"/>
    <a:srgbClr val="23661D"/>
    <a:srgbClr val="FF0000"/>
    <a:srgbClr val="2AF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320" autoAdjust="0"/>
  </p:normalViewPr>
  <p:slideViewPr>
    <p:cSldViewPr snapToGrid="0">
      <p:cViewPr varScale="1">
        <p:scale>
          <a:sx n="70" d="100"/>
          <a:sy n="70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7882A-B2E3-4D5E-8C5C-3CFD46A47FCB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6194C-48C0-4BD7-A848-3DB5DE2EC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5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6194C-48C0-4BD7-A848-3DB5DE2EC4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2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8128-1C4C-4D08-9526-2ABEDD64F8D5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3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90.png"/><Relationship Id="rId7" Type="http://schemas.openxmlformats.org/officeDocument/2006/relationships/image" Target="../media/image3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57.png"/><Relationship Id="rId5" Type="http://schemas.openxmlformats.org/officeDocument/2006/relationships/image" Target="../media/image510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0.png"/><Relationship Id="rId5" Type="http://schemas.openxmlformats.org/officeDocument/2006/relationships/image" Target="../media/image1.gi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3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3489B6-C500-42CE-003F-E418959BC4B1}"/>
              </a:ext>
            </a:extLst>
          </p:cNvPr>
          <p:cNvSpPr/>
          <p:nvPr/>
        </p:nvSpPr>
        <p:spPr>
          <a:xfrm>
            <a:off x="-203200" y="-152400"/>
            <a:ext cx="9580880" cy="4057650"/>
          </a:xfrm>
          <a:prstGeom prst="rect">
            <a:avLst/>
          </a:prstGeom>
          <a:solidFill>
            <a:srgbClr val="246C1E"/>
          </a:solidFill>
          <a:ln>
            <a:solidFill>
              <a:srgbClr val="246C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3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4CEF6D10-5FC7-FC95-641A-5A909559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5652135"/>
            <a:ext cx="956945" cy="9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12EE5E-FBB4-0A47-31C4-2E4B01FCA27C}"/>
              </a:ext>
            </a:extLst>
          </p:cNvPr>
          <p:cNvCxnSpPr>
            <a:cxnSpLocks/>
          </p:cNvCxnSpPr>
          <p:nvPr/>
        </p:nvCxnSpPr>
        <p:spPr>
          <a:xfrm>
            <a:off x="-325120" y="3724529"/>
            <a:ext cx="98247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53B914-A1A8-DB7B-3A62-8EFDA8E80030}"/>
              </a:ext>
            </a:extLst>
          </p:cNvPr>
          <p:cNvCxnSpPr>
            <a:cxnSpLocks/>
          </p:cNvCxnSpPr>
          <p:nvPr/>
        </p:nvCxnSpPr>
        <p:spPr>
          <a:xfrm>
            <a:off x="-325120" y="3801745"/>
            <a:ext cx="9824720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4EC29AC-72ED-02B0-46F1-B4B109F4E227}"/>
              </a:ext>
            </a:extLst>
          </p:cNvPr>
          <p:cNvSpPr txBox="1"/>
          <p:nvPr/>
        </p:nvSpPr>
        <p:spPr>
          <a:xfrm>
            <a:off x="92276" y="1021813"/>
            <a:ext cx="9153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In-line Estimation Method of Volume Fraction Based on Simple Emulsion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Viscosity Model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519BFF-D78F-00B1-0958-475E731049AA}"/>
              </a:ext>
            </a:extLst>
          </p:cNvPr>
          <p:cNvSpPr txBox="1"/>
          <p:nvPr/>
        </p:nvSpPr>
        <p:spPr>
          <a:xfrm>
            <a:off x="1467072" y="2097305"/>
            <a:ext cx="63755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シンプル・エマルション粘度モテル</a:t>
            </a:r>
            <a:r>
              <a:rPr lang="zh-CN" altLang="en-US" sz="24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に基づく体積率インライン推定法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B92CB5-0F9D-C5C4-54E7-F5DA38BEBD7E}"/>
              </a:ext>
            </a:extLst>
          </p:cNvPr>
          <p:cNvSpPr txBox="1"/>
          <p:nvPr/>
        </p:nvSpPr>
        <p:spPr>
          <a:xfrm>
            <a:off x="2401842" y="4520757"/>
            <a:ext cx="4506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Weniqng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Hokkaido University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222EDE-D07A-FBF8-5EDC-58AA12CFFC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68" y="5645669"/>
            <a:ext cx="956945" cy="963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41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4910E0-41D3-9A7B-960D-5818DC9CBF7E}"/>
              </a:ext>
            </a:extLst>
          </p:cNvPr>
          <p:cNvGrpSpPr/>
          <p:nvPr/>
        </p:nvGrpSpPr>
        <p:grpSpPr>
          <a:xfrm>
            <a:off x="327660" y="1455282"/>
            <a:ext cx="7551388" cy="4457839"/>
            <a:chOff x="327660" y="1455282"/>
            <a:chExt cx="7551388" cy="445783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CE5CBD-EC7A-65EE-8128-993502B3A74A}"/>
                </a:ext>
              </a:extLst>
            </p:cNvPr>
            <p:cNvGrpSpPr/>
            <p:nvPr/>
          </p:nvGrpSpPr>
          <p:grpSpPr>
            <a:xfrm>
              <a:off x="5080013" y="1455285"/>
              <a:ext cx="2799035" cy="4378661"/>
              <a:chOff x="5415293" y="1455285"/>
              <a:chExt cx="2799035" cy="437866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7776009-61DF-2CAE-6CE0-13748851B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82566" y="1455289"/>
                <a:ext cx="2731762" cy="2189331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09DE4C-DF47-17FE-4149-2C2859FEB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566" y="3644617"/>
                <a:ext cx="2731761" cy="2189329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EAF2F5C-14FE-0385-1855-A7C453E9831D}"/>
                  </a:ext>
                </a:extLst>
              </p:cNvPr>
              <p:cNvSpPr/>
              <p:nvPr/>
            </p:nvSpPr>
            <p:spPr>
              <a:xfrm>
                <a:off x="5415293" y="1455285"/>
                <a:ext cx="457187" cy="437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4238E9-CC08-0999-C07A-DFC0BA2B706F}"/>
                </a:ext>
              </a:extLst>
            </p:cNvPr>
            <p:cNvGrpSpPr/>
            <p:nvPr/>
          </p:nvGrpSpPr>
          <p:grpSpPr>
            <a:xfrm>
              <a:off x="2720340" y="1455287"/>
              <a:ext cx="2800330" cy="4457834"/>
              <a:chOff x="2720340" y="1455287"/>
              <a:chExt cx="2800330" cy="445783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C93DEA5-5A5A-0BCF-26BF-BDDA4344D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8909" y="1455287"/>
                <a:ext cx="2731761" cy="2189331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C0C0F2B-2099-5CF6-E03E-DD9232384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909" y="3644615"/>
                <a:ext cx="2731759" cy="2189329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638FA0-0620-DC67-14BD-7C39A6F293AE}"/>
                  </a:ext>
                </a:extLst>
              </p:cNvPr>
              <p:cNvSpPr/>
              <p:nvPr/>
            </p:nvSpPr>
            <p:spPr>
              <a:xfrm>
                <a:off x="2720340" y="1455287"/>
                <a:ext cx="457187" cy="4457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B251E4-95D3-6170-848A-03AC51FA1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765" y="3644613"/>
              <a:ext cx="2731762" cy="218933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E497F31-B0D6-C8CD-D98B-8E51BA531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765" y="1455285"/>
              <a:ext cx="2731760" cy="2189329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0504C23-20F9-29AB-AC35-A7B0E29EBA28}"/>
                </a:ext>
              </a:extLst>
            </p:cNvPr>
            <p:cNvSpPr/>
            <p:nvPr/>
          </p:nvSpPr>
          <p:spPr>
            <a:xfrm>
              <a:off x="327660" y="1455282"/>
              <a:ext cx="490192" cy="43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5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E60D0F-FFA2-FE8A-15A7-A38E60EF1597}"/>
              </a:ext>
            </a:extLst>
          </p:cNvPr>
          <p:cNvGrpSpPr/>
          <p:nvPr/>
        </p:nvGrpSpPr>
        <p:grpSpPr>
          <a:xfrm>
            <a:off x="607828" y="887971"/>
            <a:ext cx="8616309" cy="4861012"/>
            <a:chOff x="607828" y="887971"/>
            <a:chExt cx="8616309" cy="48610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EF9C406-5948-C0D6-D206-43D445D4E66D}"/>
                </a:ext>
              </a:extLst>
            </p:cNvPr>
            <p:cNvGrpSpPr/>
            <p:nvPr/>
          </p:nvGrpSpPr>
          <p:grpSpPr>
            <a:xfrm>
              <a:off x="680810" y="1095562"/>
              <a:ext cx="7782380" cy="4514476"/>
              <a:chOff x="795200" y="1194622"/>
              <a:chExt cx="7782380" cy="451447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E842CEE-8C2E-93C7-4383-E250C0B7BC08}"/>
                  </a:ext>
                </a:extLst>
              </p:cNvPr>
              <p:cNvGrpSpPr/>
              <p:nvPr/>
            </p:nvGrpSpPr>
            <p:grpSpPr>
              <a:xfrm>
                <a:off x="795200" y="1194622"/>
                <a:ext cx="7782380" cy="4514476"/>
                <a:chOff x="795200" y="1194622"/>
                <a:chExt cx="7782380" cy="451447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808D56B3-9997-14A6-3D8E-2DEE915F4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200" y="1194622"/>
                  <a:ext cx="7553599" cy="4468755"/>
                </a:xfrm>
                <a:prstGeom prst="rect">
                  <a:avLst/>
                </a:prstGeom>
              </p:spPr>
            </p:pic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9A83303-33DA-D1C6-7BD5-55E8B71AE43F}"/>
                    </a:ext>
                  </a:extLst>
                </p:cNvPr>
                <p:cNvSpPr/>
                <p:nvPr/>
              </p:nvSpPr>
              <p:spPr>
                <a:xfrm>
                  <a:off x="1109472" y="3177540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B5BE984-FCDD-93D9-6121-532992020F70}"/>
                    </a:ext>
                  </a:extLst>
                </p:cNvPr>
                <p:cNvSpPr/>
                <p:nvPr/>
              </p:nvSpPr>
              <p:spPr>
                <a:xfrm>
                  <a:off x="1274572" y="5373818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AFFF1AF-EF3B-CA20-E0B1-DD1820936C11}"/>
                  </a:ext>
                </a:extLst>
              </p:cNvPr>
              <p:cNvGrpSpPr/>
              <p:nvPr/>
            </p:nvGrpSpPr>
            <p:grpSpPr>
              <a:xfrm>
                <a:off x="1587998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C8BC5CE-290E-7101-BFE0-929CF53527CB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85B6A67-EDCE-21A8-877F-BE738D047FDE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E2EB240-CB04-A6A9-B2EA-B6CBCC204F4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5918398-4839-4BD7-BB7A-5D2C1DD6B85B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41AD954-AF4B-E9F8-C660-B29AA022787A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D1FA3C7-F284-DE17-D4BE-A58906C667CD}"/>
                  </a:ext>
                </a:extLst>
              </p:cNvPr>
              <p:cNvGrpSpPr/>
              <p:nvPr/>
            </p:nvGrpSpPr>
            <p:grpSpPr>
              <a:xfrm>
                <a:off x="3941054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82190F6-6310-80CB-56C5-76199DBDC7F3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3AE4F12-32ED-99AE-EB9F-C50D87762AC2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E772995-07AB-5583-2399-CF7437B77E9E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264D51-87D7-BA2D-7870-9CEF9FA50DCC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20D369C-9DB2-880F-5D5F-8432E2F3C2E6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7136C7E9-1029-EA81-9EC0-EB1CB4276611}"/>
                  </a:ext>
                </a:extLst>
              </p:cNvPr>
              <p:cNvGrpSpPr/>
              <p:nvPr/>
            </p:nvGrpSpPr>
            <p:grpSpPr>
              <a:xfrm>
                <a:off x="6294110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41E6CC-A022-9315-D9BE-A44A0FF57827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DC6C268-275F-69EA-91F2-50C280C34ACB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67EB2D9-12F4-DFEB-024C-36B7E756468D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E9776CB-A9E6-9E57-0419-E1833D512CB8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A5CA785-145C-47DA-7A56-9C5E0E50687B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5435ACFD-92D3-9715-CDBF-43BC74989091}"/>
                  </a:ext>
                </a:extLst>
              </p:cNvPr>
              <p:cNvGrpSpPr/>
              <p:nvPr/>
            </p:nvGrpSpPr>
            <p:grpSpPr>
              <a:xfrm>
                <a:off x="1587998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7B1282C-9C8A-C8EF-8410-F41A34D6BA54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004B368-1A3E-383C-DDB5-BEC4B74B0D0D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7D5ABD0-C926-DFD7-5E74-AFFEFD164487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3A0ED72-5796-9520-D7BF-EE481CADB1B9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EA3D3E4-9D41-B46F-38C4-4C738C89F95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9E0C656-D8A6-888F-432D-682748B3BCE9}"/>
                  </a:ext>
                </a:extLst>
              </p:cNvPr>
              <p:cNvGrpSpPr/>
              <p:nvPr/>
            </p:nvGrpSpPr>
            <p:grpSpPr>
              <a:xfrm>
                <a:off x="3941054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A9E183B-CDB5-4C0D-7EA0-F0401B8FE9FC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998DB257-6E84-747E-7689-5ED35FF06259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8036482-0D28-F15A-7032-831199983FC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994E846-94BB-4802-2E5C-D2EEDE074A86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D0F434B-D690-5205-8238-B927833DF737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226437C-CCFE-6FC0-7307-EFDAF7F8561E}"/>
                  </a:ext>
                </a:extLst>
              </p:cNvPr>
              <p:cNvGrpSpPr/>
              <p:nvPr/>
            </p:nvGrpSpPr>
            <p:grpSpPr>
              <a:xfrm>
                <a:off x="6294110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D612A5D8-082B-5814-882E-9F512077304D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90806A2-7890-CEA2-BAEA-C3C82F47C038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4663D90-8F1B-FE74-A250-25148B48C935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2382687-8387-D048-A0C6-FDFFCDA4AA8F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0EA054F-404C-08DD-6E50-A22DAD59D6D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16C9C28-B45B-4BA8-5371-875405B627EA}"/>
                  </a:ext>
                </a:extLst>
              </p:cNvPr>
              <p:cNvGrpSpPr/>
              <p:nvPr/>
            </p:nvGrpSpPr>
            <p:grpSpPr>
              <a:xfrm>
                <a:off x="979254" y="1208382"/>
                <a:ext cx="424688" cy="2036975"/>
                <a:chOff x="979254" y="1208382"/>
                <a:chExt cx="424688" cy="2036975"/>
              </a:xfrm>
            </p:grpSpPr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CCBF07A-73A0-7E95-0E69-0822AA7317C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EC9DFD4-8206-62CB-656A-EEC2EE61760F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F596402-A6E9-EDF7-2452-7CA77EEC7D3C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859B81-276C-D6C5-D305-EAC2EEA9D0BF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286D3F0-3AC7-69CF-5F68-7C6649A0257F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379981F-7BAD-707D-C7F3-E7C70C0C3F2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D764D252-120A-8DD3-6868-3797A874538A}"/>
                  </a:ext>
                </a:extLst>
              </p:cNvPr>
              <p:cNvGrpSpPr/>
              <p:nvPr/>
            </p:nvGrpSpPr>
            <p:grpSpPr>
              <a:xfrm>
                <a:off x="979254" y="3396870"/>
                <a:ext cx="424688" cy="2036975"/>
                <a:chOff x="979254" y="1208382"/>
                <a:chExt cx="424688" cy="2036975"/>
              </a:xfrm>
            </p:grpSpPr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60EB7320-8143-993D-E5AC-B7059AA7B5B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E2698D1-4867-7406-8933-1FA5A0C1E96D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7328B7E-327B-8289-EE2B-13E1B9110D13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38655F3-014F-747B-DB2C-D981FBA7B74E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E40870C-AAD1-C663-1097-50198169CAD0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238C79CA-F8A7-03D8-98EC-E4956C870B6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/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/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/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DC57298-D285-FD94-253B-28BE9625CFB4}"/>
                </a:ext>
              </a:extLst>
            </p:cNvPr>
            <p:cNvSpPr txBox="1"/>
            <p:nvPr/>
          </p:nvSpPr>
          <p:spPr>
            <a:xfrm>
              <a:off x="8119856" y="184825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CFA3DC4-C14F-BEA4-B2B1-71FF637EE181}"/>
                </a:ext>
              </a:extLst>
            </p:cNvPr>
            <p:cNvSpPr txBox="1"/>
            <p:nvPr/>
          </p:nvSpPr>
          <p:spPr>
            <a:xfrm>
              <a:off x="8119856" y="419453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/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/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fraction of small droplets (related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4FAE064-B146-EEFE-A882-67B05B2173E3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D77617A-2346-A880-632D-AD74CEA752FC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8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AFD223D-E48B-4DE7-2103-FB9AFC645772}"/>
                </a:ext>
              </a:extLst>
            </p:cNvPr>
            <p:cNvCxnSpPr>
              <a:cxnSpLocks/>
            </p:cNvCxnSpPr>
            <p:nvPr/>
          </p:nvCxnSpPr>
          <p:spPr>
            <a:xfrm>
              <a:off x="5948174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3E86EF0-19DB-918D-5C28-C009A147ADC5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A4D4E70-AB96-0C6A-918D-06905AA54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7" y="467237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236D03C-A7BF-F4D1-25E9-63E784F82767}"/>
                </a:ext>
              </a:extLst>
            </p:cNvPr>
            <p:cNvCxnSpPr>
              <a:cxnSpLocks/>
            </p:cNvCxnSpPr>
            <p:nvPr/>
          </p:nvCxnSpPr>
          <p:spPr>
            <a:xfrm>
              <a:off x="5963941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9CFD34C-C341-F560-C3DC-2C43DA2DD949}"/>
                </a:ext>
              </a:extLst>
            </p:cNvPr>
            <p:cNvSpPr txBox="1"/>
            <p:nvPr/>
          </p:nvSpPr>
          <p:spPr>
            <a:xfrm>
              <a:off x="1577612" y="2665336"/>
              <a:ext cx="64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65011D1-614E-05AB-4F8A-73554D3C72FA}"/>
                </a:ext>
              </a:extLst>
            </p:cNvPr>
            <p:cNvSpPr txBox="1"/>
            <p:nvPr/>
          </p:nvSpPr>
          <p:spPr>
            <a:xfrm>
              <a:off x="1928927" y="2503523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23BF9D1-5F53-DE37-C1F7-7CFC9B38A578}"/>
                </a:ext>
              </a:extLst>
            </p:cNvPr>
            <p:cNvSpPr txBox="1"/>
            <p:nvPr/>
          </p:nvSpPr>
          <p:spPr>
            <a:xfrm>
              <a:off x="2421038" y="2339141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/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40%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85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1D0DBD-2788-EA8A-DE76-479DF47EAF8F}"/>
              </a:ext>
            </a:extLst>
          </p:cNvPr>
          <p:cNvGrpSpPr/>
          <p:nvPr/>
        </p:nvGrpSpPr>
        <p:grpSpPr>
          <a:xfrm>
            <a:off x="-647700" y="280516"/>
            <a:ext cx="10899090" cy="2648291"/>
            <a:chOff x="-403860" y="1814676"/>
            <a:chExt cx="10899090" cy="264829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8C516C3-7753-FB13-B155-FDB7CA182762}"/>
                </a:ext>
              </a:extLst>
            </p:cNvPr>
            <p:cNvGrpSpPr/>
            <p:nvPr/>
          </p:nvGrpSpPr>
          <p:grpSpPr>
            <a:xfrm>
              <a:off x="-403860" y="1814676"/>
              <a:ext cx="10899090" cy="2431885"/>
              <a:chOff x="0" y="4260696"/>
              <a:chExt cx="10899090" cy="2431885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B594B1B-B461-3A48-455A-659EFF580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3" y="4260696"/>
                <a:ext cx="2669487" cy="243188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4E1599C-349E-88B6-7B82-16E140A233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6159452" y="4260698"/>
                <a:ext cx="2409825" cy="243188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6D1C1C8-7F93-6EB2-879D-B68EBC38A3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4114801" y="4260698"/>
                <a:ext cx="2409826" cy="243188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1F2DAF9-E322-7D90-BBCA-9F47751F29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2044651" y="4260698"/>
                <a:ext cx="2409825" cy="243188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A2807FD-6CDA-1EBF-DE46-3BA73FA7E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0" y="4260700"/>
                <a:ext cx="2409825" cy="2431881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ABE7532-BACD-6B45-4264-1E9AC3E04AC0}"/>
                </a:ext>
              </a:extLst>
            </p:cNvPr>
            <p:cNvSpPr/>
            <p:nvPr/>
          </p:nvSpPr>
          <p:spPr>
            <a:xfrm>
              <a:off x="-176784" y="4030151"/>
              <a:ext cx="10448544" cy="4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224B0DE-E287-4293-DE26-A862F18E975C}"/>
              </a:ext>
            </a:extLst>
          </p:cNvPr>
          <p:cNvGrpSpPr/>
          <p:nvPr/>
        </p:nvGrpSpPr>
        <p:grpSpPr>
          <a:xfrm>
            <a:off x="1168394" y="2712397"/>
            <a:ext cx="5038485" cy="3865079"/>
            <a:chOff x="1168394" y="2712397"/>
            <a:chExt cx="5038485" cy="386507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E9D3A19-EF23-4961-1DA2-362B2EFD2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7673" y="2712399"/>
              <a:ext cx="4749206" cy="3796825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E5D224-4A7A-8C91-62B7-0A7779C41FB6}"/>
                </a:ext>
              </a:extLst>
            </p:cNvPr>
            <p:cNvSpPr/>
            <p:nvPr/>
          </p:nvSpPr>
          <p:spPr>
            <a:xfrm>
              <a:off x="1173243" y="2786474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B433B-13F9-4A34-86B4-134CF33EA22A}"/>
                </a:ext>
              </a:extLst>
            </p:cNvPr>
            <p:cNvSpPr/>
            <p:nvPr/>
          </p:nvSpPr>
          <p:spPr>
            <a:xfrm>
              <a:off x="1168394" y="2712397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62489C5-1812-4FEE-F9DF-506E7E1C12AD}"/>
                </a:ext>
              </a:extLst>
            </p:cNvPr>
            <p:cNvSpPr/>
            <p:nvPr/>
          </p:nvSpPr>
          <p:spPr>
            <a:xfrm>
              <a:off x="1832523" y="6283321"/>
              <a:ext cx="4374355" cy="294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6431E9-B391-7E52-B1FF-C7EC39EB62A8}"/>
              </a:ext>
            </a:extLst>
          </p:cNvPr>
          <p:cNvGrpSpPr/>
          <p:nvPr/>
        </p:nvGrpSpPr>
        <p:grpSpPr>
          <a:xfrm>
            <a:off x="393827" y="2233223"/>
            <a:ext cx="8357235" cy="2422087"/>
            <a:chOff x="393827" y="2233223"/>
            <a:chExt cx="8357235" cy="242208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59E87A1-A0EE-75DE-E695-0B463E6A50BC}"/>
                </a:ext>
              </a:extLst>
            </p:cNvPr>
            <p:cNvGrpSpPr/>
            <p:nvPr/>
          </p:nvGrpSpPr>
          <p:grpSpPr>
            <a:xfrm>
              <a:off x="393827" y="2233223"/>
              <a:ext cx="8357235" cy="2422087"/>
              <a:chOff x="393827" y="2233223"/>
              <a:chExt cx="8357235" cy="242208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0DFA25D-902C-E74B-8DB8-59E71BA4F455}"/>
                  </a:ext>
                </a:extLst>
              </p:cNvPr>
              <p:cNvGrpSpPr/>
              <p:nvPr/>
            </p:nvGrpSpPr>
            <p:grpSpPr>
              <a:xfrm>
                <a:off x="652918" y="2288745"/>
                <a:ext cx="8098144" cy="2093946"/>
                <a:chOff x="220102" y="2288745"/>
                <a:chExt cx="8098144" cy="209394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F42DB204-2F91-E969-1912-378026616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4" r="2067" b="14696"/>
                <a:stretch/>
              </p:blipFill>
              <p:spPr>
                <a:xfrm>
                  <a:off x="642874" y="2288745"/>
                  <a:ext cx="7675372" cy="1897684"/>
                </a:xfrm>
                <a:prstGeom prst="rect">
                  <a:avLst/>
                </a:prstGeom>
              </p:spPr>
            </p:pic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330A041-C2CD-2F9A-A594-ECDBDDD71C18}"/>
                    </a:ext>
                  </a:extLst>
                </p:cNvPr>
                <p:cNvGrpSpPr/>
                <p:nvPr/>
              </p:nvGrpSpPr>
              <p:grpSpPr>
                <a:xfrm>
                  <a:off x="791718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3F4AA8-E665-0D86-B259-311D641A919E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840C2F-4684-F5D6-3D01-9811F91F3C8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B6248D8D-A6DC-C026-4885-B901AD193CA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4EA39F4E-7A3B-FCC5-AA37-3E118783608B}"/>
                    </a:ext>
                  </a:extLst>
                </p:cNvPr>
                <p:cNvGrpSpPr/>
                <p:nvPr/>
              </p:nvGrpSpPr>
              <p:grpSpPr>
                <a:xfrm>
                  <a:off x="2304288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CB26D214-D020-AD82-3F85-5BC9D020250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1F904F96-3365-3014-3D5E-FA5D7BC39D9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372A0E1F-859A-3F00-CA77-7F1C925D52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6E82DB2-A5AB-BFA8-C405-B0C607348D9A}"/>
                    </a:ext>
                  </a:extLst>
                </p:cNvPr>
                <p:cNvGrpSpPr/>
                <p:nvPr/>
              </p:nvGrpSpPr>
              <p:grpSpPr>
                <a:xfrm>
                  <a:off x="3822673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6E216AE-FE87-F9CD-0CEC-53F6FC7C458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CBBCED9-1A3B-5EDB-E055-6D5EE8C4DA3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61F39D58-B59B-7122-67A4-79F17164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8865CAFB-5042-B357-7FC9-8956F16191C3}"/>
                    </a:ext>
                  </a:extLst>
                </p:cNvPr>
                <p:cNvGrpSpPr/>
                <p:nvPr/>
              </p:nvGrpSpPr>
              <p:grpSpPr>
                <a:xfrm>
                  <a:off x="5329242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966D44F9-74AA-FBCA-1408-32CD998A04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BC95B762-BEDF-B285-BF99-2B7E7CC821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38BE4DE8-DEB6-A393-3AF9-9E469A764D2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3050907E-6ACE-D8D5-E3A9-A896F6553327}"/>
                    </a:ext>
                  </a:extLst>
                </p:cNvPr>
                <p:cNvGrpSpPr/>
                <p:nvPr/>
              </p:nvGrpSpPr>
              <p:grpSpPr>
                <a:xfrm>
                  <a:off x="6878959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94E63D8-5874-82E7-B640-D1E4B5644ED2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1ABCF090-9BFE-97FA-FB70-63339F1735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EADA9C67-952C-93D8-ACFB-D0E13E038F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027D2C9-C698-2558-D1F4-9C8C3F1DFBD6}"/>
                    </a:ext>
                  </a:extLst>
                </p:cNvPr>
                <p:cNvSpPr txBox="1"/>
                <p:nvPr/>
              </p:nvSpPr>
              <p:spPr>
                <a:xfrm>
                  <a:off x="220102" y="3767137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DB78E1F-FF54-987E-50FE-1F312157958A}"/>
                    </a:ext>
                  </a:extLst>
                </p:cNvPr>
                <p:cNvSpPr txBox="1"/>
                <p:nvPr/>
              </p:nvSpPr>
              <p:spPr>
                <a:xfrm>
                  <a:off x="220102" y="3347845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4225763-8789-00B3-330A-E6624FD530B0}"/>
                    </a:ext>
                  </a:extLst>
                </p:cNvPr>
                <p:cNvSpPr txBox="1"/>
                <p:nvPr/>
              </p:nvSpPr>
              <p:spPr>
                <a:xfrm>
                  <a:off x="220102" y="2984310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C974E4D-7013-F391-82F8-ECCD581DA708}"/>
                    </a:ext>
                  </a:extLst>
                </p:cNvPr>
                <p:cNvSpPr txBox="1"/>
                <p:nvPr/>
              </p:nvSpPr>
              <p:spPr>
                <a:xfrm>
                  <a:off x="220102" y="2361484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E99B9B7-54A5-5606-54DD-C9A01844432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424083" y="3106654"/>
                    <a:ext cx="2005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Viscosity [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E99B9B7-54A5-5606-54DD-C9A0184443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424083" y="3106654"/>
                    <a:ext cx="20051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26667" b="-1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41AE883A-DAD4-5691-D91F-19EFA3BBB911}"/>
                      </a:ext>
                    </a:extLst>
                  </p:cNvPr>
                  <p:cNvSpPr txBox="1"/>
                  <p:nvPr/>
                </p:nvSpPr>
                <p:spPr>
                  <a:xfrm>
                    <a:off x="3976362" y="4285978"/>
                    <a:ext cx="2005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Shear Rate [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41AE883A-DAD4-5691-D91F-19EFA3BBB9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362" y="4285978"/>
                    <a:ext cx="200515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388DF3C-7356-7195-0F78-4C82F0E1F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66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388DF3C-7356-7195-0F78-4C82F0E1F4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669" y="2233223"/>
                    <a:ext cx="99695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FF54765-6E99-4530-E797-390B604B38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47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FF54765-6E99-4530-E797-390B604B38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479" y="2233223"/>
                    <a:ext cx="99695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2FED6FC0-44A8-C8AA-35F1-312852ED5CE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28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2FED6FC0-44A8-C8AA-35F1-312852ED5C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289" y="2233223"/>
                    <a:ext cx="99695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D6CBC760-32C5-D65D-F2C1-3FC8F09E532B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09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D6CBC760-32C5-D65D-F2C1-3FC8F09E53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099" y="2233223"/>
                    <a:ext cx="9969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29A6DC2-7E09-CBA5-7BBE-0A44B6BE154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910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29A6DC2-7E09-CBA5-7BBE-0A44B6BE15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910" y="2233223"/>
                    <a:ext cx="99695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6947918-87F7-94D4-D2A0-AC9C4D71131C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238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378.95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6947918-87F7-94D4-D2A0-AC9C4D7113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8238" y="3607136"/>
                    <a:ext cx="147070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F678269F-5CD4-BD68-1DC1-2521946CF546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808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396.70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F678269F-5CD4-BD68-1DC1-2521946CF5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808" y="3607136"/>
                    <a:ext cx="147070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C16B18E-DBC0-040D-9A2E-77C0A05E63BB}"/>
                      </a:ext>
                    </a:extLst>
                  </p:cNvPr>
                  <p:cNvSpPr txBox="1"/>
                  <p:nvPr/>
                </p:nvSpPr>
                <p:spPr>
                  <a:xfrm>
                    <a:off x="7186779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591.42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C16B18E-DBC0-040D-9A2E-77C0A05E6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6779" y="3607136"/>
                    <a:ext cx="147070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5"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5F79D5BB-E813-DFFE-604F-34BA423E4F5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027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441.79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5F79D5BB-E813-DFFE-604F-34BA423E4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027" y="3607136"/>
                    <a:ext cx="1470706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40CFC65D-BEC4-0B02-938D-29268B6C44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5560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512.21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40CFC65D-BEC4-0B02-938D-29268B6C44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5560" y="3607136"/>
                    <a:ext cx="147070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76557CC-EBCD-B0F1-F022-85CF9C27D81E}"/>
                    </a:ext>
                  </a:extLst>
                </p:cNvPr>
                <p:cNvSpPr txBox="1"/>
                <p:nvPr/>
              </p:nvSpPr>
              <p:spPr>
                <a:xfrm>
                  <a:off x="1174828" y="2590775"/>
                  <a:ext cx="16262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</a:t>
                  </a:r>
                  <a:r>
                    <a:rPr lang="en-US" altLang="zh-CN" sz="12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1200" b="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endParaRPr lang="en-US" altLang="zh-CN" sz="1200" b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200" b="0" i="0" u="none" strike="noStrike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Oil </a:t>
                  </a:r>
                  <a:r>
                    <a:rPr lang="en-US" altLang="zh-CN" sz="12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300</a:t>
                  </a:r>
                  <a:r>
                    <a:rPr lang="en-US" altLang="zh-CN" sz="1200" b="0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zh-CN" altLang="en-US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76557CC-EBCD-B0F1-F022-85CF9C27D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828" y="2590775"/>
                  <a:ext cx="162628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76" t="-1316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651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96083664-CB14-9F49-EEB7-109EB17E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1745721"/>
            <a:ext cx="4531056" cy="21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7FFC8D-D6E6-4F4A-F162-A6896B9BC100}"/>
              </a:ext>
            </a:extLst>
          </p:cNvPr>
          <p:cNvSpPr txBox="1"/>
          <p:nvPr/>
        </p:nvSpPr>
        <p:spPr>
          <a:xfrm>
            <a:off x="1231397" y="466309"/>
            <a:ext cx="465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(W/O)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impact on the 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etroleum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ndustry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50C1DC-3217-6BFC-A92A-A10185F97C03}"/>
              </a:ext>
            </a:extLst>
          </p:cNvPr>
          <p:cNvSpPr txBox="1"/>
          <p:nvPr/>
        </p:nvSpPr>
        <p:spPr>
          <a:xfrm>
            <a:off x="197167" y="4029862"/>
            <a:ext cx="4733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Upstream equipment for crude oil production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(2005)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D9B445-0348-4AA3-AF01-E294BA41E58D}"/>
              </a:ext>
            </a:extLst>
          </p:cNvPr>
          <p:cNvSpPr txBox="1"/>
          <p:nvPr/>
        </p:nvSpPr>
        <p:spPr>
          <a:xfrm>
            <a:off x="789622" y="4890727"/>
            <a:ext cx="4359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in-line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volume fraction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75ACB573-9E90-E0DB-C4D1-DAA285D04EE5}"/>
              </a:ext>
            </a:extLst>
          </p:cNvPr>
          <p:cNvGrpSpPr/>
          <p:nvPr/>
        </p:nvGrpSpPr>
        <p:grpSpPr>
          <a:xfrm>
            <a:off x="19781" y="3129786"/>
            <a:ext cx="8901775" cy="2494336"/>
            <a:chOff x="19781" y="3129786"/>
            <a:chExt cx="8901775" cy="249433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1C4A724-B7F8-6A79-E97D-7944EDF14EFA}"/>
                </a:ext>
              </a:extLst>
            </p:cNvPr>
            <p:cNvGrpSpPr/>
            <p:nvPr/>
          </p:nvGrpSpPr>
          <p:grpSpPr>
            <a:xfrm>
              <a:off x="5510604" y="4608459"/>
              <a:ext cx="2700337" cy="1015663"/>
              <a:chOff x="5654040" y="4932177"/>
              <a:chExt cx="2700337" cy="1015663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3138BC-E490-2BBE-1ABB-4FD947686631}"/>
                  </a:ext>
                </a:extLst>
              </p:cNvPr>
              <p:cNvSpPr txBox="1"/>
              <p:nvPr/>
            </p:nvSpPr>
            <p:spPr>
              <a:xfrm>
                <a:off x="5654040" y="4932177"/>
                <a:ext cx="270033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conomic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-Time Cost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-Efficiency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3360536-D33E-A0C3-8106-296649EE6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8" y="5015721"/>
                <a:ext cx="161925" cy="21805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6AD900C-5959-7A98-186B-40D4D54985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7" y="5343756"/>
                <a:ext cx="161925" cy="19250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1E5E66-2F7C-4D07-44D6-4746A61C5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5554" y="5681440"/>
                <a:ext cx="166688" cy="2072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93079D3C-C52A-B39A-984A-BBECC4C6F752}"/>
                </a:ext>
              </a:extLst>
            </p:cNvPr>
            <p:cNvGrpSpPr/>
            <p:nvPr/>
          </p:nvGrpSpPr>
          <p:grpSpPr>
            <a:xfrm>
              <a:off x="19781" y="3129786"/>
              <a:ext cx="8901775" cy="888749"/>
              <a:chOff x="19781" y="3129786"/>
              <a:chExt cx="8901775" cy="888749"/>
            </a:xfrm>
          </p:grpSpPr>
          <p:grpSp>
            <p:nvGrpSpPr>
              <p:cNvPr id="1025" name="组合 1024">
                <a:extLst>
                  <a:ext uri="{FF2B5EF4-FFF2-40B4-BE49-F238E27FC236}">
                    <a16:creationId xmlns:a16="http://schemas.microsoft.com/office/drawing/2014/main" id="{F4D4C1ED-FBCD-5EFD-7173-C9C427921BB3}"/>
                  </a:ext>
                </a:extLst>
              </p:cNvPr>
              <p:cNvGrpSpPr/>
              <p:nvPr/>
            </p:nvGrpSpPr>
            <p:grpSpPr>
              <a:xfrm>
                <a:off x="19781" y="3129786"/>
                <a:ext cx="1119366" cy="888749"/>
                <a:chOff x="19781" y="3129786"/>
                <a:chExt cx="1119366" cy="88874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051F327-E86E-3AC5-98AE-5B881D62AB12}"/>
                    </a:ext>
                  </a:extLst>
                </p:cNvPr>
                <p:cNvSpPr/>
                <p:nvPr/>
              </p:nvSpPr>
              <p:spPr>
                <a:xfrm>
                  <a:off x="19781" y="3129786"/>
                  <a:ext cx="1047019" cy="88874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6AD07D7-9EAE-D78A-8B91-BA2673820411}"/>
                    </a:ext>
                  </a:extLst>
                </p:cNvPr>
                <p:cNvSpPr txBox="1"/>
                <p:nvPr/>
              </p:nvSpPr>
              <p:spPr>
                <a:xfrm>
                  <a:off x="684424" y="3674969"/>
                  <a:ext cx="4547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FE206400-C0C3-393F-CB27-289066A5DB16}"/>
                  </a:ext>
                </a:extLst>
              </p:cNvPr>
              <p:cNvSpPr txBox="1"/>
              <p:nvPr/>
            </p:nvSpPr>
            <p:spPr>
              <a:xfrm>
                <a:off x="5334543" y="3606565"/>
                <a:ext cx="358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en-US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pressure drop up 8 times.</a:t>
                </a:r>
                <a:endParaRPr lang="zh-CN" altLang="en-US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DCD09FC5-EF34-09EE-A3FA-B35900F8C517}"/>
              </a:ext>
            </a:extLst>
          </p:cNvPr>
          <p:cNvGrpSpPr/>
          <p:nvPr/>
        </p:nvGrpSpPr>
        <p:grpSpPr>
          <a:xfrm>
            <a:off x="197167" y="2286570"/>
            <a:ext cx="8749666" cy="1849558"/>
            <a:chOff x="197167" y="2286570"/>
            <a:chExt cx="8749666" cy="1849558"/>
          </a:xfrm>
        </p:grpSpPr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0EC3897D-33BB-BC40-B5EA-289CD87833FB}"/>
                </a:ext>
              </a:extLst>
            </p:cNvPr>
            <p:cNvGrpSpPr/>
            <p:nvPr/>
          </p:nvGrpSpPr>
          <p:grpSpPr>
            <a:xfrm>
              <a:off x="197167" y="3001344"/>
              <a:ext cx="1603045" cy="1134784"/>
              <a:chOff x="197167" y="3001344"/>
              <a:chExt cx="1603045" cy="113478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0AA5703-5C2C-B02A-6AEB-E49127407635}"/>
                  </a:ext>
                </a:extLst>
              </p:cNvPr>
              <p:cNvSpPr/>
              <p:nvPr/>
            </p:nvSpPr>
            <p:spPr>
              <a:xfrm>
                <a:off x="197167" y="3001344"/>
                <a:ext cx="1515092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D30C9E-217B-FC00-9D43-4EBA19C945A4}"/>
                  </a:ext>
                </a:extLst>
              </p:cNvPr>
              <p:cNvSpPr txBox="1"/>
              <p:nvPr/>
            </p:nvSpPr>
            <p:spPr>
              <a:xfrm>
                <a:off x="1345489" y="3787746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85E91920-67ED-1862-54C1-30DA54229B25}"/>
                </a:ext>
              </a:extLst>
            </p:cNvPr>
            <p:cNvSpPr txBox="1"/>
            <p:nvPr/>
          </p:nvSpPr>
          <p:spPr>
            <a:xfrm>
              <a:off x="5354999" y="2286570"/>
              <a:ext cx="35918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increasing in corrosion rate and scaling (due to the salt content in the formation of water).</a:t>
              </a: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59113748-F1AD-9C1F-ED13-0604F2C3CD63}"/>
              </a:ext>
            </a:extLst>
          </p:cNvPr>
          <p:cNvGrpSpPr/>
          <p:nvPr/>
        </p:nvGrpSpPr>
        <p:grpSpPr>
          <a:xfrm>
            <a:off x="3144798" y="1454964"/>
            <a:ext cx="5802035" cy="2583199"/>
            <a:chOff x="3144798" y="1454964"/>
            <a:chExt cx="5802035" cy="258319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23D908-397B-4C61-96C7-FF54B86234EC}"/>
                </a:ext>
              </a:extLst>
            </p:cNvPr>
            <p:cNvGrpSpPr/>
            <p:nvPr/>
          </p:nvGrpSpPr>
          <p:grpSpPr>
            <a:xfrm>
              <a:off x="3144798" y="2903379"/>
              <a:ext cx="942381" cy="1134784"/>
              <a:chOff x="3179085" y="2883756"/>
              <a:chExt cx="942381" cy="113478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777E19A-0FC7-AB4E-D52D-4F7CF7F46149}"/>
                  </a:ext>
                </a:extLst>
              </p:cNvPr>
              <p:cNvSpPr/>
              <p:nvPr/>
            </p:nvSpPr>
            <p:spPr>
              <a:xfrm>
                <a:off x="3179085" y="2883756"/>
                <a:ext cx="823318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8F8A093-EDB4-FD2E-B0E5-8603E36CCBDD}"/>
                  </a:ext>
                </a:extLst>
              </p:cNvPr>
              <p:cNvSpPr txBox="1"/>
              <p:nvPr/>
            </p:nvSpPr>
            <p:spPr>
              <a:xfrm>
                <a:off x="3666743" y="3638973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249A2F7A-31C3-15A2-52B1-F3ABCBE000E8}"/>
                </a:ext>
              </a:extLst>
            </p:cNvPr>
            <p:cNvSpPr txBox="1"/>
            <p:nvPr/>
          </p:nvSpPr>
          <p:spPr>
            <a:xfrm>
              <a:off x="5354999" y="1454964"/>
              <a:ext cx="359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1) 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retention time up 3 times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DB25E6-680E-E73A-598B-B058FF368542}"/>
              </a:ext>
            </a:extLst>
          </p:cNvPr>
          <p:cNvGrpSpPr/>
          <p:nvPr/>
        </p:nvGrpSpPr>
        <p:grpSpPr>
          <a:xfrm>
            <a:off x="3155856" y="1706107"/>
            <a:ext cx="2020030" cy="1722893"/>
            <a:chOff x="3179086" y="2047352"/>
            <a:chExt cx="2020030" cy="131878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ACC24F-8DE3-7219-5C98-A4C791BFD410}"/>
                </a:ext>
              </a:extLst>
            </p:cNvPr>
            <p:cNvSpPr txBox="1"/>
            <p:nvPr/>
          </p:nvSpPr>
          <p:spPr>
            <a:xfrm>
              <a:off x="3179086" y="2047352"/>
              <a:ext cx="2020030" cy="1107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emulsification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Hopes to drop the volume fraction below 1%</a:t>
              </a: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Fink (2015)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0BFE8DC-C6E1-200B-3F96-B891DE40F967}"/>
                </a:ext>
              </a:extLst>
            </p:cNvPr>
            <p:cNvCxnSpPr>
              <a:cxnSpLocks/>
            </p:cNvCxnSpPr>
            <p:nvPr/>
          </p:nvCxnSpPr>
          <p:spPr>
            <a:xfrm>
              <a:off x="4189101" y="3137102"/>
              <a:ext cx="0" cy="229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A4852C-513B-BB2D-F751-AB61CDE8276D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13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5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A6170D-B13D-5EA8-DDC4-59A7FE059C49}"/>
              </a:ext>
            </a:extLst>
          </p:cNvPr>
          <p:cNvGrpSpPr/>
          <p:nvPr/>
        </p:nvGrpSpPr>
        <p:grpSpPr>
          <a:xfrm>
            <a:off x="941940" y="1787484"/>
            <a:ext cx="5740156" cy="4269193"/>
            <a:chOff x="941940" y="1787484"/>
            <a:chExt cx="5740156" cy="42691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DE38C8-245F-6FCD-8F8D-7149CAFE4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07" b="5192"/>
            <a:stretch/>
          </p:blipFill>
          <p:spPr>
            <a:xfrm>
              <a:off x="1912619" y="1787484"/>
              <a:ext cx="4467063" cy="36760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/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/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Volume Fraction </a:t>
                  </a:r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667" r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B871B4-68C8-52EC-34B1-31FE6483597D}"/>
                </a:ext>
              </a:extLst>
            </p:cNvPr>
            <p:cNvSpPr txBox="1"/>
            <p:nvPr/>
          </p:nvSpPr>
          <p:spPr>
            <a:xfrm>
              <a:off x="941940" y="498632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5FAE4C-CB6B-81F3-366E-2B5E0AD35EDE}"/>
                </a:ext>
              </a:extLst>
            </p:cNvPr>
            <p:cNvSpPr txBox="1"/>
            <p:nvPr/>
          </p:nvSpPr>
          <p:spPr>
            <a:xfrm>
              <a:off x="941940" y="4308319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E8C12A-84F8-F19C-0B20-B76B2713D700}"/>
                </a:ext>
              </a:extLst>
            </p:cNvPr>
            <p:cNvSpPr txBox="1"/>
            <p:nvPr/>
          </p:nvSpPr>
          <p:spPr>
            <a:xfrm>
              <a:off x="941940" y="356965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7253AE-5176-F6CD-B1B1-60EF33F8C60E}"/>
                </a:ext>
              </a:extLst>
            </p:cNvPr>
            <p:cNvSpPr txBox="1"/>
            <p:nvPr/>
          </p:nvSpPr>
          <p:spPr>
            <a:xfrm>
              <a:off x="941940" y="283099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37266D9-ED43-E898-6E9C-3AF6976B8C34}"/>
                </a:ext>
              </a:extLst>
            </p:cNvPr>
            <p:cNvSpPr txBox="1"/>
            <p:nvPr/>
          </p:nvSpPr>
          <p:spPr>
            <a:xfrm>
              <a:off x="941940" y="211317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AD8E80D-8580-1642-CD51-F036F33B11A3}"/>
                </a:ext>
              </a:extLst>
            </p:cNvPr>
            <p:cNvSpPr txBox="1"/>
            <p:nvPr/>
          </p:nvSpPr>
          <p:spPr>
            <a:xfrm>
              <a:off x="2062080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1.33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150721-D2FF-2EA7-F138-0527354AA58B}"/>
                </a:ext>
              </a:extLst>
            </p:cNvPr>
            <p:cNvSpPr txBox="1"/>
            <p:nvPr/>
          </p:nvSpPr>
          <p:spPr>
            <a:xfrm>
              <a:off x="2937049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54D052-6D2C-7655-D5ED-D682AB42C978}"/>
                </a:ext>
              </a:extLst>
            </p:cNvPr>
            <p:cNvSpPr txBox="1"/>
            <p:nvPr/>
          </p:nvSpPr>
          <p:spPr>
            <a:xfrm>
              <a:off x="3812018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1.66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F2FF851-0FE0-23B4-C2AA-44EF5BA4B2BE}"/>
                </a:ext>
              </a:extLst>
            </p:cNvPr>
            <p:cNvSpPr txBox="1"/>
            <p:nvPr/>
          </p:nvSpPr>
          <p:spPr>
            <a:xfrm>
              <a:off x="4686987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1.83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0B72DC-6F25-AD01-06AC-41DFFBF44501}"/>
                </a:ext>
              </a:extLst>
            </p:cNvPr>
            <p:cNvSpPr txBox="1"/>
            <p:nvPr/>
          </p:nvSpPr>
          <p:spPr>
            <a:xfrm>
              <a:off x="5561956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4069FA5-6E7C-B24A-1C26-716731C9AFB1}"/>
                </a:ext>
              </a:extLst>
            </p:cNvPr>
            <p:cNvSpPr/>
            <p:nvPr/>
          </p:nvSpPr>
          <p:spPr>
            <a:xfrm>
              <a:off x="2350768" y="2172111"/>
              <a:ext cx="83820" cy="83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F961864-3579-E8F1-826C-5776CAD0A7B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856" y="2532037"/>
              <a:ext cx="205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5C03569-5737-4CAD-3987-8B7327A681F7}"/>
                </a:ext>
              </a:extLst>
            </p:cNvPr>
            <p:cNvSpPr txBox="1"/>
            <p:nvPr/>
          </p:nvSpPr>
          <p:spPr>
            <a:xfrm>
              <a:off x="2504913" y="2347371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Equation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BE586CF-1C95-7B1C-E102-69EF9E44D21B}"/>
                </a:ext>
              </a:extLst>
            </p:cNvPr>
            <p:cNvSpPr txBox="1"/>
            <p:nvPr/>
          </p:nvSpPr>
          <p:spPr>
            <a:xfrm>
              <a:off x="2512808" y="2029355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21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D4E00E6-AF2A-5EAE-0E69-359F54805C87}"/>
              </a:ext>
            </a:extLst>
          </p:cNvPr>
          <p:cNvSpPr txBox="1"/>
          <p:nvPr/>
        </p:nvSpPr>
        <p:spPr>
          <a:xfrm>
            <a:off x="1255785" y="465162"/>
            <a:ext cx="3784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F18AE2-E6F2-9432-1C13-629371ED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80" y="1218939"/>
            <a:ext cx="2901505" cy="23909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343868-7F20-D5D3-1046-A98E6B1AD0EF}"/>
              </a:ext>
            </a:extLst>
          </p:cNvPr>
          <p:cNvSpPr txBox="1"/>
          <p:nvPr/>
        </p:nvSpPr>
        <p:spPr>
          <a:xfrm>
            <a:off x="844174" y="3592415"/>
            <a:ext cx="3279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Abed et al. (2019)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204436-BD84-D2B8-3098-467C692B3EEA}"/>
              </a:ext>
            </a:extLst>
          </p:cNvPr>
          <p:cNvSpPr txBox="1"/>
          <p:nvPr/>
        </p:nvSpPr>
        <p:spPr>
          <a:xfrm>
            <a:off x="5432987" y="2015666"/>
            <a:ext cx="2538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Petroleum Emulsion (W/O) </a:t>
            </a:r>
          </a:p>
          <a:p>
            <a:pPr algn="ctr"/>
            <a:r>
              <a:rPr lang="en-US" altLang="zh-C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6554B1-D3D8-4FF8-2188-C583720E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987" y="2538886"/>
            <a:ext cx="2538619" cy="12865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23A2C29-EB94-3FA8-FCC4-0712999CB679}"/>
              </a:ext>
            </a:extLst>
          </p:cNvPr>
          <p:cNvSpPr txBox="1"/>
          <p:nvPr/>
        </p:nvSpPr>
        <p:spPr>
          <a:xfrm>
            <a:off x="5608057" y="3785174"/>
            <a:ext cx="2210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Whipped</a:t>
            </a:r>
            <a:r>
              <a:rPr lang="zh-CN" alt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eam (O/W)</a:t>
            </a:r>
          </a:p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Rual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(2016)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E08CAE-54F5-1CE3-32F8-D2130B589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498" y="4339163"/>
            <a:ext cx="2040877" cy="15240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D9CB230-9EC7-53DD-697A-D5830771B363}"/>
              </a:ext>
            </a:extLst>
          </p:cNvPr>
          <p:cNvSpPr txBox="1"/>
          <p:nvPr/>
        </p:nvSpPr>
        <p:spPr>
          <a:xfrm>
            <a:off x="5099123" y="5863195"/>
            <a:ext cx="3181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 Multiple Emulsion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(W/O/W)</a:t>
            </a:r>
          </a:p>
          <a:p>
            <a:pPr algn="ctr"/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2ECA35-ABD5-F90A-2256-88AF7F6F62D1}"/>
              </a:ext>
            </a:extLst>
          </p:cNvPr>
          <p:cNvSpPr txBox="1"/>
          <p:nvPr/>
        </p:nvSpPr>
        <p:spPr>
          <a:xfrm>
            <a:off x="1003242" y="4153870"/>
            <a:ext cx="2646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-Petroleum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W/O, O/W(rare)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53EDAA-9055-1CDF-9223-C29915BFA0A7}"/>
              </a:ext>
            </a:extLst>
          </p:cNvPr>
          <p:cNvSpPr txBox="1"/>
          <p:nvPr/>
        </p:nvSpPr>
        <p:spPr>
          <a:xfrm>
            <a:off x="1003242" y="4786322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-Food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O/W,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EB6FCB-0599-50A6-F609-16FC2B02D7FF}"/>
              </a:ext>
            </a:extLst>
          </p:cNvPr>
          <p:cNvSpPr txBox="1"/>
          <p:nvPr/>
        </p:nvSpPr>
        <p:spPr>
          <a:xfrm>
            <a:off x="1003242" y="5426546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-Cosmetic Industry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DA9BFF-8302-D073-286A-A52D8C740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301" y="772191"/>
            <a:ext cx="2916382" cy="13023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B4FFD-D92A-996C-2EBC-AD09B5874E90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1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DC79AB-BCF2-7B8C-DF80-5729A98ED89E}"/>
              </a:ext>
            </a:extLst>
          </p:cNvPr>
          <p:cNvSpPr txBox="1"/>
          <p:nvPr/>
        </p:nvSpPr>
        <p:spPr>
          <a:xfrm>
            <a:off x="493400" y="1481053"/>
            <a:ext cx="121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9CA084-DB36-A595-B214-290CF531FCD2}"/>
              </a:ext>
            </a:extLst>
          </p:cNvPr>
          <p:cNvSpPr txBox="1"/>
          <p:nvPr/>
        </p:nvSpPr>
        <p:spPr>
          <a:xfrm>
            <a:off x="466725" y="2589487"/>
            <a:ext cx="121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5F46E5-1275-9F35-A30F-F9B9B42F216A}"/>
                  </a:ext>
                </a:extLst>
              </p:cNvPr>
              <p:cNvSpPr txBox="1"/>
              <p:nvPr/>
            </p:nvSpPr>
            <p:spPr>
              <a:xfrm>
                <a:off x="5107133" y="3206895"/>
                <a:ext cx="27146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droplet size distribution.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5F46E5-1275-9F35-A30F-F9B9B42F2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33" y="3206895"/>
                <a:ext cx="2714624" cy="646331"/>
              </a:xfrm>
              <a:prstGeom prst="rect">
                <a:avLst/>
              </a:prstGeom>
              <a:blipFill>
                <a:blip r:embed="rId3"/>
                <a:stretch>
                  <a:fillRect t="-4717" r="-247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5A1D6998-C704-3C96-9901-65A432157B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3534" r="24020" b="29551"/>
          <a:stretch/>
        </p:blipFill>
        <p:spPr>
          <a:xfrm>
            <a:off x="5135514" y="1257153"/>
            <a:ext cx="2624097" cy="1981800"/>
          </a:xfrm>
          <a:prstGeom prst="rect">
            <a:avLst/>
          </a:prstGeom>
        </p:spPr>
      </p:pic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374231E-876C-DEE9-553D-CA68DF98BD49}"/>
              </a:ext>
            </a:extLst>
          </p:cNvPr>
          <p:cNvSpPr txBox="1"/>
          <p:nvPr/>
        </p:nvSpPr>
        <p:spPr>
          <a:xfrm>
            <a:off x="1252343" y="446440"/>
            <a:ext cx="3764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Two-parameter M</a:t>
            </a:r>
            <a:r>
              <a:rPr lang="en-US" altLang="ja-JP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odel 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Simple Emulsion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561B7-46A0-AF8B-27BD-0C021C6610FC}"/>
              </a:ext>
            </a:extLst>
          </p:cNvPr>
          <p:cNvSpPr txBox="1"/>
          <p:nvPr/>
        </p:nvSpPr>
        <p:spPr>
          <a:xfrm>
            <a:off x="3219545" y="1731475"/>
            <a:ext cx="166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, Pal (2001)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/>
              <p:nvPr/>
            </p:nvSpPr>
            <p:spPr>
              <a:xfrm>
                <a:off x="529417" y="1436432"/>
                <a:ext cx="2767552" cy="76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7" y="1436432"/>
                <a:ext cx="2767552" cy="769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/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𝑒𝑚𝑢𝑙𝑖𝑠𝑜𝑛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𝑤𝑎𝑡𝑒𝑟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volumetric fraction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packing volume fraction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blipFill>
                <a:blip r:embed="rId7"/>
                <a:stretch>
                  <a:fillRect l="-1040" b="-4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8BA1763C-24ED-E9FC-02C8-74E7424329D2}"/>
              </a:ext>
            </a:extLst>
          </p:cNvPr>
          <p:cNvGrpSpPr/>
          <p:nvPr/>
        </p:nvGrpSpPr>
        <p:grpSpPr>
          <a:xfrm>
            <a:off x="659805" y="656542"/>
            <a:ext cx="7829817" cy="5993813"/>
            <a:chOff x="659805" y="656542"/>
            <a:chExt cx="7829817" cy="599381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FD570B1-1FCD-5460-652E-04E29CEF3142}"/>
                </a:ext>
              </a:extLst>
            </p:cNvPr>
            <p:cNvGrpSpPr/>
            <p:nvPr/>
          </p:nvGrpSpPr>
          <p:grpSpPr>
            <a:xfrm>
              <a:off x="659805" y="3930328"/>
              <a:ext cx="7751527" cy="2720027"/>
              <a:chOff x="582472" y="3906158"/>
              <a:chExt cx="7751527" cy="2720027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121FB58-0DD3-40B6-2DE6-5913AABFECDD}"/>
                  </a:ext>
                </a:extLst>
              </p:cNvPr>
              <p:cNvGrpSpPr/>
              <p:nvPr/>
            </p:nvGrpSpPr>
            <p:grpSpPr>
              <a:xfrm>
                <a:off x="582472" y="3906158"/>
                <a:ext cx="7751527" cy="2277698"/>
                <a:chOff x="272436" y="4352962"/>
                <a:chExt cx="8057035" cy="2367468"/>
              </a:xfrm>
            </p:grpSpPr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7CEC53A2-1C44-BF6A-2905-60E6721E8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2563" y="4372097"/>
                  <a:ext cx="3346795" cy="2330290"/>
                </a:xfrm>
                <a:prstGeom prst="rect">
                  <a:avLst/>
                </a:prstGeom>
              </p:spPr>
            </p:pic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8199DC6E-8F90-DEE6-9C2F-C7946CC808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12130"/>
                <a:stretch/>
              </p:blipFill>
              <p:spPr>
                <a:xfrm>
                  <a:off x="3673377" y="4352962"/>
                  <a:ext cx="2950900" cy="2367468"/>
                </a:xfrm>
                <a:prstGeom prst="rect">
                  <a:avLst/>
                </a:prstGeom>
              </p:spPr>
            </p:pic>
            <p:pic>
              <p:nvPicPr>
                <p:cNvPr id="45" name="图片 44">
                  <a:extLst>
                    <a:ext uri="{FF2B5EF4-FFF2-40B4-BE49-F238E27FC236}">
                      <a16:creationId xmlns:a16="http://schemas.microsoft.com/office/drawing/2014/main" id="{550A01E2-36E6-41F0-6E5F-CEB78567C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03929" y="4357454"/>
                  <a:ext cx="1725542" cy="2330809"/>
                </a:xfrm>
                <a:prstGeom prst="rect">
                  <a:avLst/>
                </a:prstGeom>
              </p:spPr>
            </p:pic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E3315536-5C38-2D94-515D-3947ED0FC5BF}"/>
                    </a:ext>
                  </a:extLst>
                </p:cNvPr>
                <p:cNvSpPr txBox="1"/>
                <p:nvPr/>
              </p:nvSpPr>
              <p:spPr>
                <a:xfrm>
                  <a:off x="1611328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[1]</a:t>
                  </a:r>
                  <a:endParaRPr lang="zh-CN" altLang="en-US" dirty="0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29DD8C1-5E95-4A5E-96CC-B8A708A74A6D}"/>
                    </a:ext>
                  </a:extLst>
                </p:cNvPr>
                <p:cNvSpPr txBox="1"/>
                <p:nvPr/>
              </p:nvSpPr>
              <p:spPr>
                <a:xfrm>
                  <a:off x="3122599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[2]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8" name="文本框 70">
                  <a:extLst>
                    <a:ext uri="{FF2B5EF4-FFF2-40B4-BE49-F238E27FC236}">
                      <a16:creationId xmlns:a16="http://schemas.microsoft.com/office/drawing/2014/main" id="{A78709D7-CC7F-B73A-86B7-FE505297FDF8}"/>
                    </a:ext>
                  </a:extLst>
                </p:cNvPr>
                <p:cNvSpPr txBox="1"/>
                <p:nvPr/>
              </p:nvSpPr>
              <p:spPr>
                <a:xfrm>
                  <a:off x="4662287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[3]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9" name="文本框 70">
                  <a:extLst>
                    <a:ext uri="{FF2B5EF4-FFF2-40B4-BE49-F238E27FC236}">
                      <a16:creationId xmlns:a16="http://schemas.microsoft.com/office/drawing/2014/main" id="{8F8699C0-B862-B685-C68D-CEB76DA4DEA1}"/>
                    </a:ext>
                  </a:extLst>
                </p:cNvPr>
                <p:cNvSpPr txBox="1"/>
                <p:nvPr/>
              </p:nvSpPr>
              <p:spPr>
                <a:xfrm>
                  <a:off x="6085413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[4]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0" name="文本框 70">
                  <a:extLst>
                    <a:ext uri="{FF2B5EF4-FFF2-40B4-BE49-F238E27FC236}">
                      <a16:creationId xmlns:a16="http://schemas.microsoft.com/office/drawing/2014/main" id="{8B458224-53F8-A82D-ECB2-76BF085192F7}"/>
                    </a:ext>
                  </a:extLst>
                </p:cNvPr>
                <p:cNvSpPr txBox="1"/>
                <p:nvPr/>
              </p:nvSpPr>
              <p:spPr>
                <a:xfrm>
                  <a:off x="7678412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[5]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E59748D-C178-20F3-74A7-2A359C837D89}"/>
                    </a:ext>
                  </a:extLst>
                </p:cNvPr>
                <p:cNvSpPr/>
                <p:nvPr/>
              </p:nvSpPr>
              <p:spPr>
                <a:xfrm>
                  <a:off x="272436" y="4352962"/>
                  <a:ext cx="33756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E3073EB-926F-7476-1F9D-F7908333F08A}"/>
                  </a:ext>
                </a:extLst>
              </p:cNvPr>
              <p:cNvSpPr txBox="1"/>
              <p:nvPr/>
            </p:nvSpPr>
            <p:spPr>
              <a:xfrm>
                <a:off x="787336" y="6041410"/>
                <a:ext cx="75320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between the experimental data and the predictions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two-parameter emulsion model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(Pal, 2001)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6F2377C-CD42-F052-2535-651976C04AE1}"/>
                </a:ext>
              </a:extLst>
            </p:cNvPr>
            <p:cNvGrpSpPr/>
            <p:nvPr/>
          </p:nvGrpSpPr>
          <p:grpSpPr>
            <a:xfrm>
              <a:off x="2279117" y="656542"/>
              <a:ext cx="6210505" cy="3275980"/>
              <a:chOff x="2159555" y="601847"/>
              <a:chExt cx="6210505" cy="3275980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213EAEB-52CD-BD9D-D8A6-FA2AA2336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906" y="2072481"/>
                <a:ext cx="0" cy="347345"/>
              </a:xfrm>
              <a:prstGeom prst="straightConnector1">
                <a:avLst/>
              </a:prstGeom>
              <a:ln w="76200" cap="rnd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EF34EA6-AD29-65D8-905A-701596B9EF90}"/>
                  </a:ext>
                </a:extLst>
              </p:cNvPr>
              <p:cNvGrpSpPr/>
              <p:nvPr/>
            </p:nvGrpSpPr>
            <p:grpSpPr>
              <a:xfrm>
                <a:off x="2159555" y="601847"/>
                <a:ext cx="6210505" cy="3275980"/>
                <a:chOff x="2159555" y="601847"/>
                <a:chExt cx="6210505" cy="3275980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75963FAC-B7A0-F7D9-F85D-5E3F4B5FD6E2}"/>
                    </a:ext>
                  </a:extLst>
                </p:cNvPr>
                <p:cNvGrpSpPr/>
                <p:nvPr/>
              </p:nvGrpSpPr>
              <p:grpSpPr>
                <a:xfrm>
                  <a:off x="4881850" y="601847"/>
                  <a:ext cx="3488210" cy="3275980"/>
                  <a:chOff x="5212080" y="453338"/>
                  <a:chExt cx="3488210" cy="3275980"/>
                </a:xfrm>
              </p:grpSpPr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6CED3B93-1243-BC77-9C06-6F05AE305EEC}"/>
                      </a:ext>
                    </a:extLst>
                  </p:cNvPr>
                  <p:cNvGrpSpPr/>
                  <p:nvPr/>
                </p:nvGrpSpPr>
                <p:grpSpPr>
                  <a:xfrm>
                    <a:off x="5212080" y="453338"/>
                    <a:ext cx="3488210" cy="3275980"/>
                    <a:chOff x="5148827" y="504205"/>
                    <a:chExt cx="3305488" cy="3328162"/>
                  </a:xfrm>
                </p:grpSpPr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4308A5CD-93BE-4225-7C3E-11213691C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8827" y="504205"/>
                      <a:ext cx="3305488" cy="332816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>
                          <a:lumMod val="75000"/>
                        </a:schemeClr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EB162F8B-43E2-0807-673C-00833139F4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1715" y="504205"/>
                      <a:ext cx="24866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*Particle Suspension</a:t>
                      </a: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97EA8CFD-A647-D259-E44F-165A3D425F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6710" y="1744202"/>
                      <a:ext cx="22540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</a:lstStyle>
                    <a:p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Mooney 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[1]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DB78F792-67DD-82A9-5D33-F86F1DB8FD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13143" y="921439"/>
                          <a:ext cx="146483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文本框 26">
                          <a:extLst>
                            <a:ext uri="{FF2B5EF4-FFF2-40B4-BE49-F238E27FC236}">
                              <a16:creationId xmlns:a16="http://schemas.microsoft.com/office/drawing/2014/main" id="{80B2D845-A69F-2953-4EA7-5B3CFD41BF1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13143" y="921439"/>
                          <a:ext cx="1464833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787" t="-2174" b="-3260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id="{2CCC14AE-2881-BE85-505B-7782831AE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30406" y="1242869"/>
                      <a:ext cx="947570" cy="0"/>
                    </a:xfrm>
                    <a:prstGeom prst="line">
                      <a:avLst/>
                    </a:prstGeom>
                    <a:ln w="28575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箭头连接符 18">
                      <a:extLst>
                        <a:ext uri="{FF2B5EF4-FFF2-40B4-BE49-F238E27FC236}">
                          <a16:creationId xmlns:a16="http://schemas.microsoft.com/office/drawing/2014/main" id="{D621FF27-6BB9-DB2E-0761-770229F88F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77084" y="1242869"/>
                      <a:ext cx="0" cy="16724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6A34D7B8-93C0-52B3-BEE8-C229473010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6710" y="2062882"/>
                      <a:ext cx="2720736" cy="6566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Krieger and Dougherty  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5699877E-6B48-C01A-63E4-38AC4A47E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964" y="2666884"/>
                      <a:ext cx="20920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Eilers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50E492E6-8ADE-8ECA-E476-FE80E68F1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964" y="2970781"/>
                      <a:ext cx="24327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Roscoe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084DBF0F-F265-B6FB-A435-B24E7DF84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963" y="3290731"/>
                      <a:ext cx="25432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-Chong et al. Equation </a:t>
                      </a:r>
                      <a:r>
                        <a:rPr lang="fr-FR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D3B67BDC-EE94-FB65-4E77-8ACB2C3D81E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4189" y="1312767"/>
                    <a:ext cx="24471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Two-Parameter Equations</a:t>
                    </a:r>
                  </a:p>
                </p:txBody>
              </p:sp>
            </p:grp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EB359862-F209-A478-BB84-AF040C363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9555" y="2045608"/>
                  <a:ext cx="99995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54A20349-09AE-CC7E-90A9-4F1C5CE04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02906" y="2419826"/>
                  <a:ext cx="2143302" cy="0"/>
                </a:xfrm>
                <a:prstGeom prst="line">
                  <a:avLst/>
                </a:prstGeom>
                <a:ln w="76200" cap="rnd">
                  <a:solidFill>
                    <a:schemeClr val="accent2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8961EE6-4536-DECA-22D8-55195446C1B7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2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0DA672-8EC3-07DA-00C1-D24EB0B6C02F}"/>
              </a:ext>
            </a:extLst>
          </p:cNvPr>
          <p:cNvSpPr txBox="1"/>
          <p:nvPr/>
        </p:nvSpPr>
        <p:spPr>
          <a:xfrm>
            <a:off x="2180140" y="2563720"/>
            <a:ext cx="20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W/O Emulsion)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066602-9C55-46B9-57D2-6F65E78E60C7}"/>
              </a:ext>
            </a:extLst>
          </p:cNvPr>
          <p:cNvSpPr txBox="1"/>
          <p:nvPr/>
        </p:nvSpPr>
        <p:spPr>
          <a:xfrm>
            <a:off x="2223247" y="3259124"/>
            <a:ext cx="473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baseline="30000" dirty="0">
              <a:solidFill>
                <a:srgbClr val="E1E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8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8C68D16-D809-69C4-CEE8-32B4F3595FF3}"/>
              </a:ext>
            </a:extLst>
          </p:cNvPr>
          <p:cNvSpPr txBox="1"/>
          <p:nvPr/>
        </p:nvSpPr>
        <p:spPr>
          <a:xfrm>
            <a:off x="1186815" y="529678"/>
            <a:ext cx="49372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presence of only two droplet sizes in emulsion.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7E88A61-13ED-F969-9060-0D9389C99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19223" r="23343" b="26372"/>
          <a:stretch/>
        </p:blipFill>
        <p:spPr>
          <a:xfrm>
            <a:off x="6255226" y="574679"/>
            <a:ext cx="1979438" cy="1448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6B7E99-DCC9-95AE-B223-4313A7D6B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5344"/>
            <a:ext cx="7212021" cy="4118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4836BC-5652-996A-9B84-0125C61BA9FF}"/>
              </a:ext>
            </a:extLst>
          </p:cNvPr>
          <p:cNvSpPr txBox="1"/>
          <p:nvPr/>
        </p:nvSpPr>
        <p:spPr>
          <a:xfrm>
            <a:off x="1203960" y="5969247"/>
            <a:ext cx="6791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volume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faction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droplet size distribution, and relative viscosity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model.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D1AD4C-B0DA-1156-6A67-5649AA0A3B31}"/>
              </a:ext>
            </a:extLst>
          </p:cNvPr>
          <p:cNvSpPr txBox="1"/>
          <p:nvPr/>
        </p:nvSpPr>
        <p:spPr>
          <a:xfrm>
            <a:off x="-3734156" y="5534359"/>
            <a:ext cx="386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/>
              <p:nvPr/>
            </p:nvSpPr>
            <p:spPr>
              <a:xfrm>
                <a:off x="1270414" y="150266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water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oil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14" y="1502668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t="-118333" b="-17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D809F0D-F47F-5558-66E1-AA580903308C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3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17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/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nst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blipFill>
                <a:blip r:embed="rId3"/>
                <a:stretch>
                  <a:fillRect l="-282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/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0F1BF8-CAED-D63D-D835-3BC81B368CAB}"/>
              </a:ext>
            </a:extLst>
          </p:cNvPr>
          <p:cNvCxnSpPr>
            <a:cxnSpLocks/>
          </p:cNvCxnSpPr>
          <p:nvPr/>
        </p:nvCxnSpPr>
        <p:spPr>
          <a:xfrm>
            <a:off x="2462477" y="1871229"/>
            <a:ext cx="0" cy="519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EAF27D-10FB-2F09-0371-75EAB673B68E}"/>
                  </a:ext>
                </a:extLst>
              </p:cNvPr>
              <p:cNvSpPr txBox="1"/>
              <p:nvPr/>
            </p:nvSpPr>
            <p:spPr>
              <a:xfrm>
                <a:off x="316229" y="862724"/>
                <a:ext cx="71872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etting the droplet size to be a constant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EAF27D-10FB-2F09-0371-75EAB673B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9" y="862724"/>
                <a:ext cx="7187229" cy="461665"/>
              </a:xfrm>
              <a:prstGeom prst="rect">
                <a:avLst/>
              </a:prstGeom>
              <a:blipFill>
                <a:blip r:embed="rId5"/>
                <a:stretch>
                  <a:fillRect l="-1357" t="-12000" r="-1272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乘号 17">
            <a:extLst>
              <a:ext uri="{FF2B5EF4-FFF2-40B4-BE49-F238E27FC236}">
                <a16:creationId xmlns:a16="http://schemas.microsoft.com/office/drawing/2014/main" id="{7FE89788-01D8-63BA-6C7E-393237F682DC}"/>
              </a:ext>
            </a:extLst>
          </p:cNvPr>
          <p:cNvSpPr/>
          <p:nvPr/>
        </p:nvSpPr>
        <p:spPr>
          <a:xfrm>
            <a:off x="2567793" y="2528180"/>
            <a:ext cx="607036" cy="627499"/>
          </a:xfrm>
          <a:prstGeom prst="mathMultiply">
            <a:avLst>
              <a:gd name="adj1" fmla="val 45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/>
              <p:nvPr/>
            </p:nvSpPr>
            <p:spPr>
              <a:xfrm>
                <a:off x="4181186" y="2567115"/>
                <a:ext cx="23418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86" y="2567115"/>
                <a:ext cx="234188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B6CB7B-AD4E-D59E-712C-D897E9C31290}"/>
              </a:ext>
            </a:extLst>
          </p:cNvPr>
          <p:cNvCxnSpPr>
            <a:cxnSpLocks/>
          </p:cNvCxnSpPr>
          <p:nvPr/>
        </p:nvCxnSpPr>
        <p:spPr>
          <a:xfrm>
            <a:off x="3324404" y="2820363"/>
            <a:ext cx="8446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26F6DC-BFDB-C926-B3DA-0C84AAE2536D}"/>
              </a:ext>
            </a:extLst>
          </p:cNvPr>
          <p:cNvSpPr txBox="1"/>
          <p:nvPr/>
        </p:nvSpPr>
        <p:spPr>
          <a:xfrm>
            <a:off x="382040" y="3479872"/>
            <a:ext cx="270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Unsteady Flow Information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/>
              <p:nvPr/>
            </p:nvSpPr>
            <p:spPr>
              <a:xfrm>
                <a:off x="-99864" y="4842220"/>
                <a:ext cx="3671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Viscosity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4" y="4842220"/>
                <a:ext cx="3671912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4C452F2C-B3B4-90DC-E001-DDD2C3D12268}"/>
              </a:ext>
            </a:extLst>
          </p:cNvPr>
          <p:cNvSpPr txBox="1"/>
          <p:nvPr/>
        </p:nvSpPr>
        <p:spPr>
          <a:xfrm>
            <a:off x="3943637" y="3577149"/>
            <a:ext cx="21369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velocity profiling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in-line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/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Fraction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74A5CC-1EFE-5F26-D922-C223C15F9DDB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736092" y="4310869"/>
            <a:ext cx="0" cy="53135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7A0C20-CBF0-D258-EE1E-687568591C0A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1736092" y="5303885"/>
            <a:ext cx="0" cy="53135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DEA27FB7-E556-2B99-DE36-E454C7A816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92" t="1323" b="1"/>
          <a:stretch/>
        </p:blipFill>
        <p:spPr>
          <a:xfrm>
            <a:off x="6400767" y="3592524"/>
            <a:ext cx="2603215" cy="1752141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5C8F4C-95EA-DE85-B46E-5EFA0F328209}"/>
              </a:ext>
            </a:extLst>
          </p:cNvPr>
          <p:cNvCxnSpPr>
            <a:cxnSpLocks/>
          </p:cNvCxnSpPr>
          <p:nvPr/>
        </p:nvCxnSpPr>
        <p:spPr>
          <a:xfrm flipH="1">
            <a:off x="3174827" y="3931092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8F67CE5-72F7-7BB7-1D9E-6BCE027D0341}"/>
              </a:ext>
            </a:extLst>
          </p:cNvPr>
          <p:cNvSpPr txBox="1"/>
          <p:nvPr/>
        </p:nvSpPr>
        <p:spPr>
          <a:xfrm>
            <a:off x="6161409" y="5207266"/>
            <a:ext cx="289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Tasaka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(2021)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3D2AD-92F3-655C-5F16-7267D3CA7088}"/>
              </a:ext>
            </a:extLst>
          </p:cNvPr>
          <p:cNvSpPr txBox="1"/>
          <p:nvPr/>
        </p:nvSpPr>
        <p:spPr>
          <a:xfrm>
            <a:off x="3943637" y="5879591"/>
            <a:ext cx="213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Viscosity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FC61D1A-107F-C71B-D8DA-A09858158802}"/>
              </a:ext>
            </a:extLst>
          </p:cNvPr>
          <p:cNvCxnSpPr>
            <a:cxnSpLocks/>
          </p:cNvCxnSpPr>
          <p:nvPr/>
        </p:nvCxnSpPr>
        <p:spPr>
          <a:xfrm flipH="1">
            <a:off x="3174827" y="6124096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E395C0-FEC5-7BA7-4C19-77DD86D67583}"/>
              </a:ext>
            </a:extLst>
          </p:cNvPr>
          <p:cNvCxnSpPr>
            <a:cxnSpLocks/>
          </p:cNvCxnSpPr>
          <p:nvPr/>
        </p:nvCxnSpPr>
        <p:spPr>
          <a:xfrm flipH="1">
            <a:off x="3174826" y="5083884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A235ED8-A166-0016-6027-F0C8A378DCA8}"/>
                  </a:ext>
                </a:extLst>
              </p:cNvPr>
              <p:cNvSpPr txBox="1"/>
              <p:nvPr/>
            </p:nvSpPr>
            <p:spPr>
              <a:xfrm>
                <a:off x="3790627" y="4688276"/>
                <a:ext cx="240624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Analysis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A235ED8-A166-0016-6027-F0C8A378D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27" y="4688276"/>
                <a:ext cx="2406245" cy="707886"/>
              </a:xfrm>
              <a:prstGeom prst="rect">
                <a:avLst/>
              </a:prstGeom>
              <a:blipFill>
                <a:blip r:embed="rId10"/>
                <a:stretch>
                  <a:fillRect t="-4310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CAC06F0-59F4-23DD-6A6C-A17A55DDC15B}"/>
              </a:ext>
            </a:extLst>
          </p:cNvPr>
          <p:cNvCxnSpPr/>
          <p:nvPr/>
        </p:nvCxnSpPr>
        <p:spPr>
          <a:xfrm>
            <a:off x="152679" y="3339353"/>
            <a:ext cx="8623767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0C01D02-6E8B-6374-0226-BD246582F426}"/>
              </a:ext>
            </a:extLst>
          </p:cNvPr>
          <p:cNvSpPr/>
          <p:nvPr/>
        </p:nvSpPr>
        <p:spPr>
          <a:xfrm>
            <a:off x="4289034" y="2428618"/>
            <a:ext cx="2111733" cy="73885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4EB09A-E3AB-CF27-1F61-FD4F90C07D5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4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19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5B401FE-97BD-6137-A71A-438760D90C24}"/>
              </a:ext>
            </a:extLst>
          </p:cNvPr>
          <p:cNvSpPr txBox="1"/>
          <p:nvPr/>
        </p:nvSpPr>
        <p:spPr>
          <a:xfrm>
            <a:off x="233362" y="1285109"/>
            <a:ext cx="4630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model by Roscoe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/>
              <p:nvPr/>
            </p:nvSpPr>
            <p:spPr>
              <a:xfrm>
                <a:off x="336523" y="1562134"/>
                <a:ext cx="4235477" cy="86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3" y="1562134"/>
                <a:ext cx="4235477" cy="861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D1013C-708F-D666-E8E2-5672DB4BF5A9}"/>
              </a:ext>
            </a:extLst>
          </p:cNvPr>
          <p:cNvCxnSpPr>
            <a:cxnSpLocks/>
          </p:cNvCxnSpPr>
          <p:nvPr/>
        </p:nvCxnSpPr>
        <p:spPr>
          <a:xfrm>
            <a:off x="1804035" y="2429253"/>
            <a:ext cx="0" cy="30149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377933-15C1-79DC-81F2-A56F7A414C6A}"/>
              </a:ext>
            </a:extLst>
          </p:cNvPr>
          <p:cNvSpPr txBox="1"/>
          <p:nvPr/>
        </p:nvSpPr>
        <p:spPr>
          <a:xfrm>
            <a:off x="1624742" y="6049685"/>
            <a:ext cx="55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 of emulsion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(W/O)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viscosity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USR.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87239CA-F017-E52E-80A4-AF3C6B5A5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30" y="1341468"/>
            <a:ext cx="3368679" cy="25882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F9A38B4-27FC-1BE2-593F-70F8C33B477D}"/>
              </a:ext>
            </a:extLst>
          </p:cNvPr>
          <p:cNvSpPr txBox="1"/>
          <p:nvPr/>
        </p:nvSpPr>
        <p:spPr>
          <a:xfrm>
            <a:off x="1142439" y="338256"/>
            <a:ext cx="61975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the experimental data and 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estimations by model</a:t>
            </a:r>
            <a:endParaRPr lang="zh-CN" altLang="en-US" sz="2800" dirty="0"/>
          </a:p>
        </p:txBody>
      </p:sp>
      <p:pic>
        <p:nvPicPr>
          <p:cNvPr id="9" name="图片 8" descr="表格&#10;&#10;低可信度描述已自动生成">
            <a:extLst>
              <a:ext uri="{FF2B5EF4-FFF2-40B4-BE49-F238E27FC236}">
                <a16:creationId xmlns:a16="http://schemas.microsoft.com/office/drawing/2014/main" id="{F9B04169-76A2-15F7-D1DA-F49B9DF49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5" y="4052380"/>
            <a:ext cx="7272265" cy="217807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FEE533-A1D8-3399-B65C-98082377DB9C}"/>
              </a:ext>
            </a:extLst>
          </p:cNvPr>
          <p:cNvGrpSpPr/>
          <p:nvPr/>
        </p:nvGrpSpPr>
        <p:grpSpPr>
          <a:xfrm>
            <a:off x="336523" y="2784362"/>
            <a:ext cx="5284470" cy="1217642"/>
            <a:chOff x="336523" y="2737390"/>
            <a:chExt cx="5284470" cy="1217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F1ACD6-6465-5868-E80D-B775AEF0DB85}"/>
                    </a:ext>
                  </a:extLst>
                </p:cNvPr>
                <p:cNvSpPr txBox="1"/>
                <p:nvPr/>
              </p:nvSpPr>
              <p:spPr>
                <a:xfrm>
                  <a:off x="539407" y="2740404"/>
                  <a:ext cx="5081586" cy="8678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+5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2+5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F1ACD6-6465-5868-E80D-B775AEF0D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07" y="2740404"/>
                  <a:ext cx="5081586" cy="8678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39EFF78-763B-8654-E68E-F58A0DE063FE}"/>
                    </a:ext>
                  </a:extLst>
                </p:cNvPr>
                <p:cNvSpPr txBox="1"/>
                <p:nvPr/>
              </p:nvSpPr>
              <p:spPr>
                <a:xfrm>
                  <a:off x="536739" y="3585700"/>
                  <a:ext cx="18788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0.637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39EFF78-763B-8654-E68E-F58A0DE06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9" y="3585700"/>
                  <a:ext cx="187880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49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43BC44E-FC8B-9874-CB1A-E77E74AFC7FC}"/>
                </a:ext>
              </a:extLst>
            </p:cNvPr>
            <p:cNvSpPr/>
            <p:nvPr/>
          </p:nvSpPr>
          <p:spPr>
            <a:xfrm>
              <a:off x="336523" y="2737390"/>
              <a:ext cx="3744749" cy="121764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082E3F0-48BA-87F0-26C7-C696B365D81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5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05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7D03007-79BA-65C1-47A4-04E61A4C2378}"/>
              </a:ext>
            </a:extLst>
          </p:cNvPr>
          <p:cNvSpPr txBox="1"/>
          <p:nvPr/>
        </p:nvSpPr>
        <p:spPr>
          <a:xfrm>
            <a:off x="448462" y="2303711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Parts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F01F61-3BC9-CD0B-6B74-D4B3DDBB2663}"/>
              </a:ext>
            </a:extLst>
          </p:cNvPr>
          <p:cNvSpPr txBox="1"/>
          <p:nvPr/>
        </p:nvSpPr>
        <p:spPr>
          <a:xfrm>
            <a:off x="423551" y="4538154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36B6CB-F7B9-31ED-A72A-5ABB3590F7A4}"/>
              </a:ext>
            </a:extLst>
          </p:cNvPr>
          <p:cNvSpPr txBox="1"/>
          <p:nvPr/>
        </p:nvSpPr>
        <p:spPr>
          <a:xfrm>
            <a:off x="448462" y="2765376"/>
            <a:ext cx="4695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information 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measured by ultrasound.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olume fraction can be well estimated by viscosity model under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conditions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CCDE46FB-3F34-5DD3-17A8-1ACA1AE65A7E}"/>
              </a:ext>
            </a:extLst>
          </p:cNvPr>
          <p:cNvSpPr txBox="1"/>
          <p:nvPr/>
        </p:nvSpPr>
        <p:spPr>
          <a:xfrm>
            <a:off x="461089" y="5031463"/>
            <a:ext cx="49097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Confirming the precision of the </a:t>
            </a:r>
            <a:r>
              <a:rPr lang="en-US" altLang="zh-C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using scope of the method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Conducting pipeline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A46CA36-DAFA-BC2E-8F24-1CAC1E321DA8}"/>
                  </a:ext>
                </a:extLst>
              </p:cNvPr>
              <p:cNvSpPr txBox="1"/>
              <p:nvPr/>
            </p:nvSpPr>
            <p:spPr>
              <a:xfrm>
                <a:off x="5532680" y="1283725"/>
                <a:ext cx="8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A46CA36-DAFA-BC2E-8F24-1CAC1E32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680" y="1283725"/>
                <a:ext cx="885755" cy="276999"/>
              </a:xfrm>
              <a:prstGeom prst="rect">
                <a:avLst/>
              </a:prstGeom>
              <a:blipFill>
                <a:blip r:embed="rId3"/>
                <a:stretch>
                  <a:fillRect l="-6207" r="-551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文本框 1031">
            <a:extLst>
              <a:ext uri="{FF2B5EF4-FFF2-40B4-BE49-F238E27FC236}">
                <a16:creationId xmlns:a16="http://schemas.microsoft.com/office/drawing/2014/main" id="{E5C61F9C-6CE5-6649-9015-134AF743F5DF}"/>
              </a:ext>
            </a:extLst>
          </p:cNvPr>
          <p:cNvSpPr txBox="1"/>
          <p:nvPr/>
        </p:nvSpPr>
        <p:spPr>
          <a:xfrm>
            <a:off x="5320086" y="387885"/>
            <a:ext cx="39001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ppendix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Conditions 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0E5E1BF4-A904-2806-1C00-B63B916F8D67}"/>
                  </a:ext>
                </a:extLst>
              </p:cNvPr>
              <p:cNvSpPr txBox="1"/>
              <p:nvPr/>
            </p:nvSpPr>
            <p:spPr>
              <a:xfrm>
                <a:off x="5532680" y="1667565"/>
                <a:ext cx="1568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0E5E1BF4-A904-2806-1C00-B63B916F8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680" y="1667565"/>
                <a:ext cx="1568058" cy="276999"/>
              </a:xfrm>
              <a:prstGeom prst="rect">
                <a:avLst/>
              </a:prstGeom>
              <a:blipFill>
                <a:blip r:embed="rId4"/>
                <a:stretch>
                  <a:fillRect l="-3502" r="-38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文本框 1035">
            <a:extLst>
              <a:ext uri="{FF2B5EF4-FFF2-40B4-BE49-F238E27FC236}">
                <a16:creationId xmlns:a16="http://schemas.microsoft.com/office/drawing/2014/main" id="{813BF286-0C72-378C-05CE-A37A6466AE1A}"/>
              </a:ext>
            </a:extLst>
          </p:cNvPr>
          <p:cNvSpPr txBox="1"/>
          <p:nvPr/>
        </p:nvSpPr>
        <p:spPr>
          <a:xfrm>
            <a:off x="5491316" y="2486204"/>
            <a:ext cx="156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Laminar flow</a:t>
            </a:r>
            <a:endParaRPr lang="zh-CN" altLang="en-US" dirty="0"/>
          </a:p>
        </p:txBody>
      </p:sp>
      <p:sp>
        <p:nvSpPr>
          <p:cNvPr id="1037" name="右大括号 1036">
            <a:extLst>
              <a:ext uri="{FF2B5EF4-FFF2-40B4-BE49-F238E27FC236}">
                <a16:creationId xmlns:a16="http://schemas.microsoft.com/office/drawing/2014/main" id="{4AF3A392-0883-44E1-2816-61F1EE32E382}"/>
              </a:ext>
            </a:extLst>
          </p:cNvPr>
          <p:cNvSpPr/>
          <p:nvPr/>
        </p:nvSpPr>
        <p:spPr>
          <a:xfrm>
            <a:off x="7231380" y="1278998"/>
            <a:ext cx="241159" cy="104285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4A3B345F-5D3F-7929-37AF-57E472747ADB}"/>
              </a:ext>
            </a:extLst>
          </p:cNvPr>
          <p:cNvSpPr txBox="1"/>
          <p:nvPr/>
        </p:nvSpPr>
        <p:spPr>
          <a:xfrm>
            <a:off x="7711586" y="1477260"/>
            <a:ext cx="1093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Viscosity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/>
          </a:p>
        </p:txBody>
      </p: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AB866575-0CE4-6505-3325-151391CF1AF6}"/>
              </a:ext>
            </a:extLst>
          </p:cNvPr>
          <p:cNvCxnSpPr>
            <a:cxnSpLocks/>
          </p:cNvCxnSpPr>
          <p:nvPr/>
        </p:nvCxnSpPr>
        <p:spPr>
          <a:xfrm>
            <a:off x="7162740" y="2670870"/>
            <a:ext cx="339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8966ECAA-1A47-90BB-B03D-F9B71B188877}"/>
              </a:ext>
            </a:extLst>
          </p:cNvPr>
          <p:cNvSpPr txBox="1"/>
          <p:nvPr/>
        </p:nvSpPr>
        <p:spPr>
          <a:xfrm>
            <a:off x="7689515" y="2455162"/>
            <a:ext cx="1310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Rheometer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3262DB06-3241-9A79-EAA5-49C48DDBB57E}"/>
                  </a:ext>
                </a:extLst>
              </p:cNvPr>
              <p:cNvSpPr txBox="1"/>
              <p:nvPr/>
            </p:nvSpPr>
            <p:spPr>
              <a:xfrm>
                <a:off x="5491316" y="3020874"/>
                <a:ext cx="1949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3262DB06-3241-9A79-EAA5-49C48DDBB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16" y="3020874"/>
                <a:ext cx="194939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7" name="文本框 1046">
            <a:extLst>
              <a:ext uri="{FF2B5EF4-FFF2-40B4-BE49-F238E27FC236}">
                <a16:creationId xmlns:a16="http://schemas.microsoft.com/office/drawing/2014/main" id="{90FE41A0-BB0A-42A9-BAE9-C9AF00C6315B}"/>
              </a:ext>
            </a:extLst>
          </p:cNvPr>
          <p:cNvSpPr txBox="1"/>
          <p:nvPr/>
        </p:nvSpPr>
        <p:spPr>
          <a:xfrm>
            <a:off x="7581276" y="2858376"/>
            <a:ext cx="1526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xperimental result</a:t>
            </a: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7B779083-D310-72A3-526E-B31B303FE02D}"/>
              </a:ext>
            </a:extLst>
          </p:cNvPr>
          <p:cNvCxnSpPr>
            <a:cxnSpLocks/>
          </p:cNvCxnSpPr>
          <p:nvPr/>
        </p:nvCxnSpPr>
        <p:spPr>
          <a:xfrm>
            <a:off x="7230664" y="3194106"/>
            <a:ext cx="28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1F716F-A66D-517E-68B6-A4452F098018}"/>
              </a:ext>
            </a:extLst>
          </p:cNvPr>
          <p:cNvSpPr txBox="1"/>
          <p:nvPr/>
        </p:nvSpPr>
        <p:spPr>
          <a:xfrm>
            <a:off x="5491316" y="1974895"/>
            <a:ext cx="2863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190D8A-84C1-F15F-79E7-F9A0604A3CAE}"/>
              </a:ext>
            </a:extLst>
          </p:cNvPr>
          <p:cNvSpPr txBox="1"/>
          <p:nvPr/>
        </p:nvSpPr>
        <p:spPr>
          <a:xfrm>
            <a:off x="1249150" y="435680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EEB23F-49D4-47B7-C581-7AC3FCE36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71" y="3829997"/>
            <a:ext cx="3472578" cy="26680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484BE6-3ED4-ED8A-7DA2-2ACA30F5BAE0}"/>
              </a:ext>
            </a:extLst>
          </p:cNvPr>
          <p:cNvSpPr txBox="1"/>
          <p:nvPr/>
        </p:nvSpPr>
        <p:spPr>
          <a:xfrm>
            <a:off x="525250" y="963753"/>
            <a:ext cx="4733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16A1CA-701A-F0AD-2786-00DA72737463}"/>
              </a:ext>
            </a:extLst>
          </p:cNvPr>
          <p:cNvSpPr txBox="1"/>
          <p:nvPr/>
        </p:nvSpPr>
        <p:spPr>
          <a:xfrm>
            <a:off x="512031" y="1375051"/>
            <a:ext cx="469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01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In-line estimating the volume fractio</a:t>
            </a:r>
            <a:r>
              <a:rPr lang="en-US" altLang="zh-CN" sz="2000" dirty="0">
                <a:solidFill>
                  <a:srgbClr val="1012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000" b="0" i="0" dirty="0">
                <a:solidFill>
                  <a:srgbClr val="101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emulsion viscosity model.</a:t>
            </a:r>
            <a:endParaRPr lang="en-US" altLang="zh-C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3EF747-9614-FC5F-E613-00877A25B889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6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21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5F553FAD-58C2-D128-82A5-CCBCEEFF3EF7}"/>
              </a:ext>
            </a:extLst>
          </p:cNvPr>
          <p:cNvGrpSpPr/>
          <p:nvPr/>
        </p:nvGrpSpPr>
        <p:grpSpPr>
          <a:xfrm>
            <a:off x="1737360" y="982980"/>
            <a:ext cx="5574966" cy="4213860"/>
            <a:chOff x="1737360" y="982980"/>
            <a:chExt cx="5574966" cy="421386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D8F2194-F641-ED5D-9778-F9EB79FFB23A}"/>
                </a:ext>
              </a:extLst>
            </p:cNvPr>
            <p:cNvGrpSpPr/>
            <p:nvPr/>
          </p:nvGrpSpPr>
          <p:grpSpPr>
            <a:xfrm>
              <a:off x="1737360" y="982980"/>
              <a:ext cx="5574966" cy="4213860"/>
              <a:chOff x="1737360" y="982980"/>
              <a:chExt cx="5574966" cy="421386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FE8CDE-F2FF-94F3-1FC4-9D694980C7C3}"/>
                  </a:ext>
                </a:extLst>
              </p:cNvPr>
              <p:cNvSpPr/>
              <p:nvPr/>
            </p:nvSpPr>
            <p:spPr>
              <a:xfrm>
                <a:off x="3101340" y="1851660"/>
                <a:ext cx="2758440" cy="20574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3329940" y="20421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9B055CE-C405-4D6D-E981-ED8372D31637}"/>
                  </a:ext>
                </a:extLst>
              </p:cNvPr>
              <p:cNvSpPr/>
              <p:nvPr/>
            </p:nvSpPr>
            <p:spPr>
              <a:xfrm>
                <a:off x="4084320" y="21259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F2F023-F4E7-8E1E-5AA9-79878A178A2C}"/>
                  </a:ext>
                </a:extLst>
              </p:cNvPr>
              <p:cNvSpPr/>
              <p:nvPr/>
            </p:nvSpPr>
            <p:spPr>
              <a:xfrm>
                <a:off x="3136583" y="313944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BE2E372-EC4A-0978-D6F1-F668EE9C708E}"/>
                  </a:ext>
                </a:extLst>
              </p:cNvPr>
              <p:cNvSpPr/>
              <p:nvPr/>
            </p:nvSpPr>
            <p:spPr>
              <a:xfrm>
                <a:off x="4396740" y="2727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0013422-E33A-F85A-93AD-9433F6FFD542}"/>
                  </a:ext>
                </a:extLst>
              </p:cNvPr>
              <p:cNvSpPr/>
              <p:nvPr/>
            </p:nvSpPr>
            <p:spPr>
              <a:xfrm>
                <a:off x="5196840" y="1965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97AC7A5-4AA6-B8CA-B5C3-A923A698D103}"/>
                  </a:ext>
                </a:extLst>
              </p:cNvPr>
              <p:cNvSpPr/>
              <p:nvPr/>
            </p:nvSpPr>
            <p:spPr>
              <a:xfrm>
                <a:off x="3897630" y="32308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5128260" y="26593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4881532" y="345059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647908" y="27590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90B25D1-F3DA-4D5F-31C3-B1BE18F2CE71}"/>
                  </a:ext>
                </a:extLst>
              </p:cNvPr>
              <p:cNvSpPr/>
              <p:nvPr/>
            </p:nvSpPr>
            <p:spPr>
              <a:xfrm>
                <a:off x="3868103" y="27406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1755170-F9A0-4753-0C02-5B7F8B8B6172}"/>
                  </a:ext>
                </a:extLst>
              </p:cNvPr>
              <p:cNvSpPr/>
              <p:nvPr/>
            </p:nvSpPr>
            <p:spPr>
              <a:xfrm>
                <a:off x="3984935" y="29063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504205" y="33591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656605" y="35115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76545" y="297910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09005" y="23837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480225" y="36931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722988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649FFEA-215C-F7BF-E396-B5DF507EA7EA}"/>
                  </a:ext>
                </a:extLst>
              </p:cNvPr>
              <p:cNvSpPr/>
              <p:nvPr/>
            </p:nvSpPr>
            <p:spPr>
              <a:xfrm>
                <a:off x="4751520" y="33508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88692" y="26581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179644" y="2834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7C3E32E-789B-FDEC-9970-D7CB92CDCD00}"/>
                  </a:ext>
                </a:extLst>
              </p:cNvPr>
              <p:cNvSpPr/>
              <p:nvPr/>
            </p:nvSpPr>
            <p:spPr>
              <a:xfrm>
                <a:off x="4762147" y="257683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474970" y="32810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598460" y="3549651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6025" y="24612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79838" y="31788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38136" y="275653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FC2E174-F957-C692-51EA-E1037DD19974}"/>
                  </a:ext>
                </a:extLst>
              </p:cNvPr>
              <p:cNvSpPr/>
              <p:nvPr/>
            </p:nvSpPr>
            <p:spPr>
              <a:xfrm>
                <a:off x="4692708" y="22440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646420" y="25571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019681" y="20269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703895" y="37160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2215" y="2237422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73048" y="202057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D23E4C7-A3AA-1C60-7736-A180C2ABE491}"/>
                  </a:ext>
                </a:extLst>
              </p:cNvPr>
              <p:cNvSpPr/>
              <p:nvPr/>
            </p:nvSpPr>
            <p:spPr>
              <a:xfrm>
                <a:off x="5675921" y="3825877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A2C354B-6FE4-A046-91F6-749AF8C01E6A}"/>
                  </a:ext>
                </a:extLst>
              </p:cNvPr>
              <p:cNvSpPr/>
              <p:nvPr/>
            </p:nvSpPr>
            <p:spPr>
              <a:xfrm>
                <a:off x="5807034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FB654D4-CFAC-6414-2E31-50CB530E67F8}"/>
                  </a:ext>
                </a:extLst>
              </p:cNvPr>
              <p:cNvSpPr/>
              <p:nvPr/>
            </p:nvSpPr>
            <p:spPr>
              <a:xfrm>
                <a:off x="5669396" y="300672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5B48967-F177-F4B7-F97F-4425F6A64531}"/>
                  </a:ext>
                </a:extLst>
              </p:cNvPr>
              <p:cNvSpPr/>
              <p:nvPr/>
            </p:nvSpPr>
            <p:spPr>
              <a:xfrm>
                <a:off x="2713254" y="228600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377CA9D-CD9B-249D-2869-AA60344B7D28}"/>
                  </a:ext>
                </a:extLst>
              </p:cNvPr>
              <p:cNvSpPr/>
              <p:nvPr/>
            </p:nvSpPr>
            <p:spPr>
              <a:xfrm>
                <a:off x="3189462" y="377317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05545A8-5FEF-243C-022D-F56835E27A0A}"/>
                  </a:ext>
                </a:extLst>
              </p:cNvPr>
              <p:cNvSpPr/>
              <p:nvPr/>
            </p:nvSpPr>
            <p:spPr>
              <a:xfrm>
                <a:off x="4105726" y="151066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42E1B5D-0036-CACC-33A2-856986F56460}"/>
                  </a:ext>
                </a:extLst>
              </p:cNvPr>
              <p:cNvSpPr/>
              <p:nvPr/>
            </p:nvSpPr>
            <p:spPr>
              <a:xfrm>
                <a:off x="4749699" y="1341754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9DC26E99-E7B4-890D-07F0-0F3AC9BCE706}"/>
                  </a:ext>
                </a:extLst>
              </p:cNvPr>
              <p:cNvSpPr/>
              <p:nvPr/>
            </p:nvSpPr>
            <p:spPr>
              <a:xfrm>
                <a:off x="2899902" y="1512887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CCA38EB-AE0E-DED1-8A07-EAD9B4978D42}"/>
                  </a:ext>
                </a:extLst>
              </p:cNvPr>
              <p:cNvSpPr/>
              <p:nvPr/>
            </p:nvSpPr>
            <p:spPr>
              <a:xfrm>
                <a:off x="3396547" y="26828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C78C845-8497-1DBB-9535-6567FFBA43CD}"/>
                  </a:ext>
                </a:extLst>
              </p:cNvPr>
              <p:cNvSpPr/>
              <p:nvPr/>
            </p:nvSpPr>
            <p:spPr>
              <a:xfrm>
                <a:off x="3924524" y="2453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7685DE2-18B3-5CED-8903-1C94C480632B}"/>
                  </a:ext>
                </a:extLst>
              </p:cNvPr>
              <p:cNvSpPr/>
              <p:nvPr/>
            </p:nvSpPr>
            <p:spPr>
              <a:xfrm>
                <a:off x="5387597" y="179006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2D31616-AD24-D917-4437-3F10CDE9CBC6}"/>
                  </a:ext>
                </a:extLst>
              </p:cNvPr>
              <p:cNvSpPr/>
              <p:nvPr/>
            </p:nvSpPr>
            <p:spPr>
              <a:xfrm>
                <a:off x="3591449" y="3031489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2A5171A-C26A-E7C8-3B8C-27E1B222C5B6}"/>
                  </a:ext>
                </a:extLst>
              </p:cNvPr>
              <p:cNvSpPr/>
              <p:nvPr/>
            </p:nvSpPr>
            <p:spPr>
              <a:xfrm>
                <a:off x="3814402" y="2908298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84E12D3-2ADA-1BA6-2739-C222A33A6530}"/>
                  </a:ext>
                </a:extLst>
              </p:cNvPr>
              <p:cNvSpPr/>
              <p:nvPr/>
            </p:nvSpPr>
            <p:spPr>
              <a:xfrm>
                <a:off x="3882197" y="312769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174206" y="323088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868103" y="38100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010010" y="30562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371056" y="29673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22B8E7-F3DE-80A4-E7FC-A96EE89065B3}"/>
                  </a:ext>
                </a:extLst>
              </p:cNvPr>
              <p:cNvSpPr/>
              <p:nvPr/>
            </p:nvSpPr>
            <p:spPr>
              <a:xfrm>
                <a:off x="1737360" y="982980"/>
                <a:ext cx="1338111" cy="4213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517D352-AB17-C79C-CE06-E5C819EB7EF2}"/>
                  </a:ext>
                </a:extLst>
              </p:cNvPr>
              <p:cNvSpPr/>
              <p:nvPr/>
            </p:nvSpPr>
            <p:spPr>
              <a:xfrm>
                <a:off x="2733779" y="3922077"/>
                <a:ext cx="4093741" cy="7781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211A7C6-3344-0C8D-B952-6BA9A2C85098}"/>
                  </a:ext>
                </a:extLst>
              </p:cNvPr>
              <p:cNvSpPr/>
              <p:nvPr/>
            </p:nvSpPr>
            <p:spPr>
              <a:xfrm>
                <a:off x="5869956" y="1489074"/>
                <a:ext cx="1442370" cy="3212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33E276F-E350-2D1E-AF93-E55A70ACC2A0}"/>
                  </a:ext>
                </a:extLst>
              </p:cNvPr>
              <p:cNvSpPr/>
              <p:nvPr/>
            </p:nvSpPr>
            <p:spPr>
              <a:xfrm>
                <a:off x="2367220" y="1089658"/>
                <a:ext cx="4589391" cy="73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93493" y="1851660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55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A5A4033-DEFB-E417-76F9-C67B897132CE}"/>
              </a:ext>
            </a:extLst>
          </p:cNvPr>
          <p:cNvGrpSpPr/>
          <p:nvPr/>
        </p:nvGrpSpPr>
        <p:grpSpPr>
          <a:xfrm>
            <a:off x="1749638" y="706631"/>
            <a:ext cx="5454840" cy="4617801"/>
            <a:chOff x="1749638" y="706631"/>
            <a:chExt cx="5454840" cy="46178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8FE8CDE-F2FF-94F3-1FC4-9D694980C7C3}"/>
                </a:ext>
              </a:extLst>
            </p:cNvPr>
            <p:cNvSpPr/>
            <p:nvPr/>
          </p:nvSpPr>
          <p:spPr>
            <a:xfrm>
              <a:off x="3101340" y="1851660"/>
              <a:ext cx="2758440" cy="20574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20827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9B055CE-C405-4D6D-E981-ED8372D31637}"/>
                </a:ext>
              </a:extLst>
            </p:cNvPr>
            <p:cNvSpPr/>
            <p:nvPr/>
          </p:nvSpPr>
          <p:spPr>
            <a:xfrm>
              <a:off x="3579115" y="35268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2F023-F4E7-8E1E-5AA9-79878A178A2C}"/>
                </a:ext>
              </a:extLst>
            </p:cNvPr>
            <p:cNvSpPr/>
            <p:nvPr/>
          </p:nvSpPr>
          <p:spPr>
            <a:xfrm>
              <a:off x="2804961" y="263838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BE2E372-EC4A-0978-D6F1-F668EE9C708E}"/>
                </a:ext>
              </a:extLst>
            </p:cNvPr>
            <p:cNvSpPr/>
            <p:nvPr/>
          </p:nvSpPr>
          <p:spPr>
            <a:xfrm>
              <a:off x="2623760" y="316915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0013422-E33A-F85A-93AD-9433F6FFD542}"/>
                </a:ext>
              </a:extLst>
            </p:cNvPr>
            <p:cNvSpPr/>
            <p:nvPr/>
          </p:nvSpPr>
          <p:spPr>
            <a:xfrm>
              <a:off x="3977034" y="24085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7AC7A5-4AA6-B8CA-B5C3-A923A698D103}"/>
                </a:ext>
              </a:extLst>
            </p:cNvPr>
            <p:cNvSpPr/>
            <p:nvPr/>
          </p:nvSpPr>
          <p:spPr>
            <a:xfrm>
              <a:off x="3384081" y="251523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360959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377CA9D-CD9B-249D-2869-AA60344B7D28}"/>
                </a:ext>
              </a:extLst>
            </p:cNvPr>
            <p:cNvSpPr/>
            <p:nvPr/>
          </p:nvSpPr>
          <p:spPr>
            <a:xfrm>
              <a:off x="3202880" y="307238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05545A8-5FEF-243C-022D-F56835E27A0A}"/>
                </a:ext>
              </a:extLst>
            </p:cNvPr>
            <p:cNvSpPr/>
            <p:nvPr/>
          </p:nvSpPr>
          <p:spPr>
            <a:xfrm>
              <a:off x="3788789" y="296020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42E1B5D-0036-CACC-33A2-856986F56460}"/>
                </a:ext>
              </a:extLst>
            </p:cNvPr>
            <p:cNvSpPr/>
            <p:nvPr/>
          </p:nvSpPr>
          <p:spPr>
            <a:xfrm>
              <a:off x="4582023" y="23012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DC26E99-E7B4-890D-07F0-0F3AC9BCE706}"/>
                </a:ext>
              </a:extLst>
            </p:cNvPr>
            <p:cNvSpPr/>
            <p:nvPr/>
          </p:nvSpPr>
          <p:spPr>
            <a:xfrm>
              <a:off x="3200952" y="1522581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33E276F-E350-2D1E-AF93-E55A70ACC2A0}"/>
                </a:ext>
              </a:extLst>
            </p:cNvPr>
            <p:cNvSpPr/>
            <p:nvPr/>
          </p:nvSpPr>
          <p:spPr>
            <a:xfrm>
              <a:off x="2367220" y="1089658"/>
              <a:ext cx="4589391" cy="73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44A70BC-685F-F8D2-A980-1000FD3A3797}"/>
                </a:ext>
              </a:extLst>
            </p:cNvPr>
            <p:cNvSpPr/>
            <p:nvPr/>
          </p:nvSpPr>
          <p:spPr>
            <a:xfrm>
              <a:off x="4169166" y="341376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CF4CF9-46C0-2188-0A7F-8AD2EF9541EC}"/>
                </a:ext>
              </a:extLst>
            </p:cNvPr>
            <p:cNvSpPr/>
            <p:nvPr/>
          </p:nvSpPr>
          <p:spPr>
            <a:xfrm>
              <a:off x="4372355" y="285606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7FCF36B-DF3A-30B3-A463-AA8D4BD77ED9}"/>
                </a:ext>
              </a:extLst>
            </p:cNvPr>
            <p:cNvSpPr/>
            <p:nvPr/>
          </p:nvSpPr>
          <p:spPr>
            <a:xfrm>
              <a:off x="3595655" y="196301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8C84F5B-80D3-3DEE-F454-636E6111AD97}"/>
                </a:ext>
              </a:extLst>
            </p:cNvPr>
            <p:cNvSpPr/>
            <p:nvPr/>
          </p:nvSpPr>
          <p:spPr>
            <a:xfrm>
              <a:off x="2614544" y="163491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E704D3-188A-CD20-1AA3-0D364FD2991D}"/>
                </a:ext>
              </a:extLst>
            </p:cNvPr>
            <p:cNvSpPr/>
            <p:nvPr/>
          </p:nvSpPr>
          <p:spPr>
            <a:xfrm>
              <a:off x="3797213" y="140675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2A6E169-D389-CDB6-3E88-9B77D0FAF977}"/>
                </a:ext>
              </a:extLst>
            </p:cNvPr>
            <p:cNvSpPr/>
            <p:nvPr/>
          </p:nvSpPr>
          <p:spPr>
            <a:xfrm>
              <a:off x="4193102" y="185093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951475" y="275842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741807" y="33299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5320927" y="322345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30095A1-7689-1AD0-3FBB-F20E89A9F71D}"/>
                </a:ext>
              </a:extLst>
            </p:cNvPr>
            <p:cNvSpPr/>
            <p:nvPr/>
          </p:nvSpPr>
          <p:spPr>
            <a:xfrm>
              <a:off x="5123116" y="377952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FD45D07-9FDC-C7B2-48EA-468EC8BBB6DA}"/>
                </a:ext>
              </a:extLst>
            </p:cNvPr>
            <p:cNvSpPr/>
            <p:nvPr/>
          </p:nvSpPr>
          <p:spPr>
            <a:xfrm>
              <a:off x="5690379" y="36884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5656C62-1C1C-834E-E8B6-6BE0495C5033}"/>
                </a:ext>
              </a:extLst>
            </p:cNvPr>
            <p:cNvSpPr/>
            <p:nvPr/>
          </p:nvSpPr>
          <p:spPr>
            <a:xfrm>
              <a:off x="5530595" y="26898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73F4E12-0FA1-E397-E594-0B2170901FE9}"/>
                </a:ext>
              </a:extLst>
            </p:cNvPr>
            <p:cNvSpPr/>
            <p:nvPr/>
          </p:nvSpPr>
          <p:spPr>
            <a:xfrm>
              <a:off x="5167543" y="22172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9B1843B-65F8-7FA8-9E01-8C6EB16F5598}"/>
                </a:ext>
              </a:extLst>
            </p:cNvPr>
            <p:cNvSpPr/>
            <p:nvPr/>
          </p:nvSpPr>
          <p:spPr>
            <a:xfrm>
              <a:off x="4797792" y="175082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D0573B2-8950-A9EB-E5C3-2BA4876FE6A7}"/>
                </a:ext>
              </a:extLst>
            </p:cNvPr>
            <p:cNvSpPr/>
            <p:nvPr/>
          </p:nvSpPr>
          <p:spPr>
            <a:xfrm>
              <a:off x="5400819" y="16611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125BA24-6628-4EF9-BC71-F8071E96128F}"/>
                </a:ext>
              </a:extLst>
            </p:cNvPr>
            <p:cNvSpPr/>
            <p:nvPr/>
          </p:nvSpPr>
          <p:spPr>
            <a:xfrm>
              <a:off x="5756455" y="213709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622B8E7-F3DE-80A4-E7FC-A96EE89065B3}"/>
                </a:ext>
              </a:extLst>
            </p:cNvPr>
            <p:cNvSpPr/>
            <p:nvPr/>
          </p:nvSpPr>
          <p:spPr>
            <a:xfrm>
              <a:off x="1749638" y="984289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237428A-43EF-5078-3F01-FFC2757E82D9}"/>
                </a:ext>
              </a:extLst>
            </p:cNvPr>
            <p:cNvSpPr/>
            <p:nvPr/>
          </p:nvSpPr>
          <p:spPr>
            <a:xfrm>
              <a:off x="2312018" y="3923592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F5BA3B4-9F89-A8D4-63D8-72F0DF238700}"/>
                </a:ext>
              </a:extLst>
            </p:cNvPr>
            <p:cNvSpPr/>
            <p:nvPr/>
          </p:nvSpPr>
          <p:spPr>
            <a:xfrm>
              <a:off x="5866367" y="1110572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42DFE48-2816-D681-3FD7-890B72958C4F}"/>
                </a:ext>
              </a:extLst>
            </p:cNvPr>
            <p:cNvSpPr/>
            <p:nvPr/>
          </p:nvSpPr>
          <p:spPr>
            <a:xfrm>
              <a:off x="2036612" y="706631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86620" y="1850938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542321" y="2748429"/>
              <a:ext cx="112602" cy="112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2401D40-0766-81C1-CDE9-233517F983A0}"/>
                </a:ext>
              </a:extLst>
            </p:cNvPr>
            <p:cNvSpPr/>
            <p:nvPr/>
          </p:nvSpPr>
          <p:spPr>
            <a:xfrm>
              <a:off x="4872217" y="2888950"/>
              <a:ext cx="93978" cy="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671414" y="34359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793C1BC-3379-C3F7-5164-048405B6787F}"/>
                </a:ext>
              </a:extLst>
            </p:cNvPr>
            <p:cNvSpPr/>
            <p:nvPr/>
          </p:nvSpPr>
          <p:spPr>
            <a:xfrm>
              <a:off x="4930168" y="323562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5182E70-FE11-CCBE-11F3-6F570AAE6F94}"/>
                </a:ext>
              </a:extLst>
            </p:cNvPr>
            <p:cNvSpPr/>
            <p:nvPr/>
          </p:nvSpPr>
          <p:spPr>
            <a:xfrm>
              <a:off x="5245448" y="334179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349878" y="3324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084706" y="354862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70260" y="34337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26508" y="380199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498797" y="365137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294380" y="298931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06115" y="309121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08170" y="369359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143061" y="266140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86BDC7-9CFA-6581-2DB7-3055D9F36C73}"/>
                </a:ext>
              </a:extLst>
            </p:cNvPr>
            <p:cNvSpPr/>
            <p:nvPr/>
          </p:nvSpPr>
          <p:spPr>
            <a:xfrm>
              <a:off x="5506152" y="313863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22120" y="38048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ECB37186-318D-D044-DEE7-36400D82E493}"/>
                </a:ext>
              </a:extLst>
            </p:cNvPr>
            <p:cNvSpPr/>
            <p:nvPr/>
          </p:nvSpPr>
          <p:spPr>
            <a:xfrm>
              <a:off x="5720552" y="260095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466655" y="279779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094555" y="233144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61509" y="211128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85130" y="225084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494903" y="24328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63075" y="220343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09722" y="187014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068E831-E111-9470-67BF-8116D0B8E0B9}"/>
                </a:ext>
              </a:extLst>
            </p:cNvPr>
            <p:cNvSpPr/>
            <p:nvPr/>
          </p:nvSpPr>
          <p:spPr>
            <a:xfrm>
              <a:off x="3299916" y="265390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0946A02-9AF8-845D-D34E-133FB6C8DA44}"/>
                </a:ext>
              </a:extLst>
            </p:cNvPr>
            <p:cNvSpPr/>
            <p:nvPr/>
          </p:nvSpPr>
          <p:spPr>
            <a:xfrm>
              <a:off x="4167532" y="231549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110817" y="199457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CBB71FB-6E09-9B24-D570-DCA90E4AFF51}"/>
                </a:ext>
              </a:extLst>
            </p:cNvPr>
            <p:cNvSpPr/>
            <p:nvPr/>
          </p:nvSpPr>
          <p:spPr>
            <a:xfrm>
              <a:off x="3892071" y="25525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A36E4E7-93A5-2A37-EFC4-85C200174B11}"/>
                </a:ext>
              </a:extLst>
            </p:cNvPr>
            <p:cNvSpPr/>
            <p:nvPr/>
          </p:nvSpPr>
          <p:spPr>
            <a:xfrm>
              <a:off x="3560164" y="24266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260ED7F-5251-5AFE-281E-D2E95F59BBA4}"/>
                </a:ext>
              </a:extLst>
            </p:cNvPr>
            <p:cNvSpPr/>
            <p:nvPr/>
          </p:nvSpPr>
          <p:spPr>
            <a:xfrm>
              <a:off x="3363481" y="2977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7657370-B71F-34AB-810B-B863A4B75A75}"/>
                </a:ext>
              </a:extLst>
            </p:cNvPr>
            <p:cNvSpPr/>
            <p:nvPr/>
          </p:nvSpPr>
          <p:spPr>
            <a:xfrm>
              <a:off x="3947623" y="2872014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9EE4390-F96C-07A5-6664-5FAED9B6E814}"/>
                </a:ext>
              </a:extLst>
            </p:cNvPr>
            <p:cNvSpPr/>
            <p:nvPr/>
          </p:nvSpPr>
          <p:spPr>
            <a:xfrm>
              <a:off x="3123492" y="320972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EFBBDF3F-8B2A-0BFA-D684-4483E96B16F5}"/>
                </a:ext>
              </a:extLst>
            </p:cNvPr>
            <p:cNvSpPr/>
            <p:nvPr/>
          </p:nvSpPr>
          <p:spPr>
            <a:xfrm>
              <a:off x="3176769" y="352371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1BBD96F2-92EF-463A-1897-0EFA035CF0A9}"/>
                </a:ext>
              </a:extLst>
            </p:cNvPr>
            <p:cNvSpPr/>
            <p:nvPr/>
          </p:nvSpPr>
          <p:spPr>
            <a:xfrm>
              <a:off x="3501882" y="210789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8DFBB20-109C-B0FC-1058-9E98E93C5822}"/>
                </a:ext>
              </a:extLst>
            </p:cNvPr>
            <p:cNvSpPr/>
            <p:nvPr/>
          </p:nvSpPr>
          <p:spPr>
            <a:xfrm>
              <a:off x="3769295" y="18675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933693D-82C1-6EA6-AC3D-22A887C645E4}"/>
                </a:ext>
              </a:extLst>
            </p:cNvPr>
            <p:cNvSpPr/>
            <p:nvPr/>
          </p:nvSpPr>
          <p:spPr>
            <a:xfrm>
              <a:off x="3175095" y="19871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8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7BC74B-89F0-43B8-9432-8C2B03BF3150}">
  <we:reference id="wa104381909" version="3.9.1.0" store="en-US" storeType="OMEX"/>
  <we:alternateReferences>
    <we:reference id="wa104381909" version="3.9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2332</TotalTime>
  <Words>771</Words>
  <Application>Microsoft Office PowerPoint</Application>
  <PresentationFormat>全屏显示(4:3)</PresentationFormat>
  <Paragraphs>214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BIZ UD明朝 Medium</vt:lpstr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文清 鄭</dc:creator>
  <cp:lastModifiedBy>ZHENG WENQING</cp:lastModifiedBy>
  <cp:revision>540</cp:revision>
  <dcterms:created xsi:type="dcterms:W3CDTF">2023-05-30T01:32:13Z</dcterms:created>
  <dcterms:modified xsi:type="dcterms:W3CDTF">2023-06-23T03:28:35Z</dcterms:modified>
</cp:coreProperties>
</file>