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3" r:id="rId3"/>
    <p:sldId id="265" r:id="rId4"/>
    <p:sldId id="266" r:id="rId5"/>
    <p:sldId id="267" r:id="rId6"/>
    <p:sldId id="268" r:id="rId7"/>
    <p:sldId id="260" r:id="rId8"/>
    <p:sldId id="262" r:id="rId9"/>
    <p:sldId id="261" r:id="rId10"/>
    <p:sldId id="256" r:id="rId11"/>
    <p:sldId id="259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3661D"/>
    <a:srgbClr val="2AF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0" autoAdjust="0"/>
  </p:normalViewPr>
  <p:slideViewPr>
    <p:cSldViewPr snapToGrid="0">
      <p:cViewPr varScale="1">
        <p:scale>
          <a:sx n="107" d="100"/>
          <a:sy n="107" d="100"/>
        </p:scale>
        <p:origin x="17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1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50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81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08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23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61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14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81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1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22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A8128-1C4C-4D08-9526-2ABEDD64F8D5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33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12" Type="http://schemas.openxmlformats.org/officeDocument/2006/relationships/image" Target="../media/image5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50.png"/><Relationship Id="rId4" Type="http://schemas.openxmlformats.org/officeDocument/2006/relationships/image" Target="../media/image1.gif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18.png"/><Relationship Id="rId5" Type="http://schemas.openxmlformats.org/officeDocument/2006/relationships/image" Target="../media/image16.png"/><Relationship Id="rId10" Type="http://schemas.openxmlformats.org/officeDocument/2006/relationships/image" Target="../media/image170.png"/><Relationship Id="rId4" Type="http://schemas.openxmlformats.org/officeDocument/2006/relationships/image" Target="../media/image15.png"/><Relationship Id="rId9" Type="http://schemas.openxmlformats.org/officeDocument/2006/relationships/image" Target="../media/image1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materials-science/indium-ion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832D99B-3029-A230-4EE7-CA05E43E2503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1</a:t>
            </a:fld>
            <a:r>
              <a:rPr lang="zh-CN" altLang="en-US" dirty="0"/>
              <a:t> </a:t>
            </a:r>
            <a:r>
              <a:rPr lang="en-US" altLang="zh-CN" dirty="0"/>
              <a:t>/ 7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4E00E6-AF2A-5EAE-0E69-359F54805C87}"/>
              </a:ext>
            </a:extLst>
          </p:cNvPr>
          <p:cNvSpPr txBox="1"/>
          <p:nvPr/>
        </p:nvSpPr>
        <p:spPr>
          <a:xfrm>
            <a:off x="270985" y="978047"/>
            <a:ext cx="37842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Emulsion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F18AE2-E6F2-9432-1C13-629371EDA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" y="1476587"/>
            <a:ext cx="2901505" cy="239096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4343868-7F20-D5D3-1046-A98E6B1AD0EF}"/>
              </a:ext>
            </a:extLst>
          </p:cNvPr>
          <p:cNvSpPr txBox="1"/>
          <p:nvPr/>
        </p:nvSpPr>
        <p:spPr>
          <a:xfrm>
            <a:off x="681037" y="3868138"/>
            <a:ext cx="32794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Abed et al. (2019)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204436-BD84-D2B8-3098-467C692B3EEA}"/>
              </a:ext>
            </a:extLst>
          </p:cNvPr>
          <p:cNvSpPr txBox="1"/>
          <p:nvPr/>
        </p:nvSpPr>
        <p:spPr>
          <a:xfrm>
            <a:off x="4809547" y="2097426"/>
            <a:ext cx="2538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Petroleum Emulsion (W/O) </a:t>
            </a:r>
          </a:p>
          <a:p>
            <a:pPr algn="ctr"/>
            <a:r>
              <a:rPr lang="en-US" altLang="zh-C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Zhai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(2023)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66554B1-D3D8-4FF8-2188-C583720E6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547" y="2620646"/>
            <a:ext cx="2538619" cy="128655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23A2C29-EB94-3FA8-FCC4-0712999CB679}"/>
              </a:ext>
            </a:extLst>
          </p:cNvPr>
          <p:cNvSpPr txBox="1"/>
          <p:nvPr/>
        </p:nvSpPr>
        <p:spPr>
          <a:xfrm>
            <a:off x="5093246" y="3867548"/>
            <a:ext cx="22108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Whipped</a:t>
            </a:r>
            <a:r>
              <a:rPr lang="zh-CN" alt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eam (O/W)</a:t>
            </a:r>
          </a:p>
          <a:p>
            <a:pPr algn="ctr"/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Rual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(2016)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CE08CAE-54F5-1CE3-32F8-D2130B589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7219" y="4410980"/>
            <a:ext cx="2040877" cy="1524032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CD9CB230-9EC7-53DD-697A-D5830771B363}"/>
              </a:ext>
            </a:extLst>
          </p:cNvPr>
          <p:cNvSpPr txBox="1"/>
          <p:nvPr/>
        </p:nvSpPr>
        <p:spPr>
          <a:xfrm>
            <a:off x="4585844" y="5935012"/>
            <a:ext cx="3181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Cosmetic Multiple Emulsion </a:t>
            </a:r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(W/O/W)</a:t>
            </a:r>
          </a:p>
          <a:p>
            <a:pPr algn="ctr"/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mood 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(2013)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2ECA35-ABD5-F90A-2256-88AF7F6F62D1}"/>
              </a:ext>
            </a:extLst>
          </p:cNvPr>
          <p:cNvSpPr txBox="1"/>
          <p:nvPr/>
        </p:nvSpPr>
        <p:spPr>
          <a:xfrm>
            <a:off x="840105" y="4429593"/>
            <a:ext cx="2646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-Petroleum Industry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W/O, O/W(rare)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53EDAA-9055-1CDF-9223-C29915BFA0A7}"/>
              </a:ext>
            </a:extLst>
          </p:cNvPr>
          <p:cNvSpPr txBox="1"/>
          <p:nvPr/>
        </p:nvSpPr>
        <p:spPr>
          <a:xfrm>
            <a:off x="840105" y="5061548"/>
            <a:ext cx="4733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-Food Industry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O/W,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Emulsion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9EB6FCB-0599-50A6-F609-16FC2B02D7FF}"/>
              </a:ext>
            </a:extLst>
          </p:cNvPr>
          <p:cNvSpPr txBox="1"/>
          <p:nvPr/>
        </p:nvSpPr>
        <p:spPr>
          <a:xfrm>
            <a:off x="840105" y="5701772"/>
            <a:ext cx="4733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-Cosmetic Industry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Emulsion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3DA9BFF-8302-D073-286A-A52D8C740C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844170"/>
            <a:ext cx="2916382" cy="1302384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8F0C9CCC-0C38-F76D-1875-78EFEA9FD699}"/>
              </a:ext>
            </a:extLst>
          </p:cNvPr>
          <p:cNvGrpSpPr/>
          <p:nvPr/>
        </p:nvGrpSpPr>
        <p:grpSpPr>
          <a:xfrm>
            <a:off x="848106" y="1546914"/>
            <a:ext cx="2945320" cy="1162785"/>
            <a:chOff x="848106" y="1546914"/>
            <a:chExt cx="2945320" cy="116278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591F646-0DF0-853E-A01F-6567181CF8C8}"/>
                </a:ext>
              </a:extLst>
            </p:cNvPr>
            <p:cNvSpPr/>
            <p:nvPr/>
          </p:nvSpPr>
          <p:spPr>
            <a:xfrm>
              <a:off x="848106" y="1546914"/>
              <a:ext cx="2945320" cy="1162785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00CDB36-5616-B1A2-2246-A4DFDFFE7543}"/>
                </a:ext>
              </a:extLst>
            </p:cNvPr>
            <p:cNvSpPr txBox="1"/>
            <p:nvPr/>
          </p:nvSpPr>
          <p:spPr>
            <a:xfrm>
              <a:off x="1399556" y="1912658"/>
              <a:ext cx="18264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CN" b="1" u="sng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Simple emulsion</a:t>
              </a:r>
              <a:endParaRPr lang="zh-CN" altLang="en-US" u="sng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FA1840D-7B4F-E60D-417C-57637D69AC7E}"/>
              </a:ext>
            </a:extLst>
          </p:cNvPr>
          <p:cNvGrpSpPr/>
          <p:nvPr/>
        </p:nvGrpSpPr>
        <p:grpSpPr>
          <a:xfrm>
            <a:off x="840105" y="2759827"/>
            <a:ext cx="2945320" cy="1162785"/>
            <a:chOff x="840105" y="2759827"/>
            <a:chExt cx="2945320" cy="116278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3A5E105-AE3E-F19C-F7CD-69DD17B17DF1}"/>
                </a:ext>
              </a:extLst>
            </p:cNvPr>
            <p:cNvSpPr/>
            <p:nvPr/>
          </p:nvSpPr>
          <p:spPr>
            <a:xfrm>
              <a:off x="840105" y="2759827"/>
              <a:ext cx="2945320" cy="1162785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769C9C0-D416-7730-382A-0676BA326A90}"/>
                </a:ext>
              </a:extLst>
            </p:cNvPr>
            <p:cNvSpPr txBox="1"/>
            <p:nvPr/>
          </p:nvSpPr>
          <p:spPr>
            <a:xfrm>
              <a:off x="1300996" y="3079257"/>
              <a:ext cx="203954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CN" b="1" u="sng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Multiple emulsion</a:t>
              </a:r>
              <a:endParaRPr lang="zh-CN" altLang="en-US" u="sng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30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D0BF448-C6E5-390F-180A-0DCBCF39FFCE}"/>
              </a:ext>
            </a:extLst>
          </p:cNvPr>
          <p:cNvGrpSpPr/>
          <p:nvPr/>
        </p:nvGrpSpPr>
        <p:grpSpPr>
          <a:xfrm>
            <a:off x="5647359" y="162844"/>
            <a:ext cx="3316551" cy="3610319"/>
            <a:chOff x="197614" y="157535"/>
            <a:chExt cx="3316551" cy="36103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E6C2F271-1EA8-6706-0C7C-13B1D983F86C}"/>
                    </a:ext>
                  </a:extLst>
                </p:cNvPr>
                <p:cNvSpPr txBox="1"/>
                <p:nvPr/>
              </p:nvSpPr>
              <p:spPr>
                <a:xfrm>
                  <a:off x="297144" y="446121"/>
                  <a:ext cx="3217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=1.18</m:t>
                      </m:r>
                    </m:oMath>
                  </a14:m>
                  <a:r>
                    <a:rPr lang="en-US" altLang="zh-CN" dirty="0"/>
                    <a:t>   (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theoretical value</a:t>
                  </a:r>
                  <a:r>
                    <a:rPr lang="en-US" altLang="zh-CN" dirty="0"/>
                    <a:t>)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E6C2F271-1EA8-6706-0C7C-13B1D983F8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44" y="446121"/>
                  <a:ext cx="3217021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9836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F485DC2-95BD-0381-1E9D-673CD40F20ED}"/>
                    </a:ext>
                  </a:extLst>
                </p:cNvPr>
                <p:cNvSpPr txBox="1"/>
                <p:nvPr/>
              </p:nvSpPr>
              <p:spPr>
                <a:xfrm>
                  <a:off x="297144" y="157535"/>
                  <a:ext cx="26176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=0.15</m:t>
                      </m:r>
                    </m:oMath>
                  </a14:m>
                  <a:r>
                    <a:rPr lang="en-US" altLang="zh-CN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0.637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F485DC2-95BD-0381-1E9D-673CD40F20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44" y="157535"/>
                  <a:ext cx="261769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99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65E8A5B-B6F5-497C-D675-BCD24C35C9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410" r="6918"/>
            <a:stretch/>
          </p:blipFill>
          <p:spPr>
            <a:xfrm>
              <a:off x="197614" y="852964"/>
              <a:ext cx="3129033" cy="2914890"/>
            </a:xfrm>
            <a:prstGeom prst="rect">
              <a:avLst/>
            </a:prstGeom>
          </p:spPr>
        </p:pic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673E13E-5ADF-99B3-D9F2-00A7382BEEA0}"/>
                </a:ext>
              </a:extLst>
            </p:cNvPr>
            <p:cNvCxnSpPr>
              <a:cxnSpLocks/>
            </p:cNvCxnSpPr>
            <p:nvPr/>
          </p:nvCxnSpPr>
          <p:spPr>
            <a:xfrm>
              <a:off x="620561" y="2470181"/>
              <a:ext cx="260467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14810C9D-1A4B-F560-0AB8-FE4219559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843" y="3810675"/>
            <a:ext cx="2088549" cy="1102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2BEFDB4-DBDD-65CC-2FCB-FD6B4C045426}"/>
                  </a:ext>
                </a:extLst>
              </p:cNvPr>
              <p:cNvSpPr txBox="1"/>
              <p:nvPr/>
            </p:nvSpPr>
            <p:spPr>
              <a:xfrm>
                <a:off x="437867" y="532176"/>
                <a:ext cx="34612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nst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=0.637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2BEFDB4-DBDD-65CC-2FCB-FD6B4C045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67" y="532176"/>
                <a:ext cx="3461267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73DF10F-7316-02E8-2C2F-B9FAEDF8E18D}"/>
                  </a:ext>
                </a:extLst>
              </p:cNvPr>
              <p:cNvSpPr txBox="1"/>
              <p:nvPr/>
            </p:nvSpPr>
            <p:spPr>
              <a:xfrm>
                <a:off x="269914" y="3649617"/>
                <a:ext cx="3988321" cy="1102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2.5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CN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𝜇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+5</m:t>
                                                  </m:r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2+5</m:t>
                                                  </m:r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.637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73DF10F-7316-02E8-2C2F-B9FAEDF8E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14" y="3649617"/>
                <a:ext cx="3988321" cy="11022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9C795C2B-78AF-06D3-4F16-4BF13BFD7B51}"/>
              </a:ext>
            </a:extLst>
          </p:cNvPr>
          <p:cNvSpPr txBox="1"/>
          <p:nvPr/>
        </p:nvSpPr>
        <p:spPr>
          <a:xfrm>
            <a:off x="437867" y="162844"/>
            <a:ext cx="4580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Assume a monodisperse emulsion.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C5C0BFB-B551-9CB2-C926-C9F211D16AFE}"/>
                  </a:ext>
                </a:extLst>
              </p:cNvPr>
              <p:cNvSpPr txBox="1"/>
              <p:nvPr/>
            </p:nvSpPr>
            <p:spPr>
              <a:xfrm>
                <a:off x="437867" y="1257567"/>
                <a:ext cx="4067524" cy="769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C5C0BFB-B551-9CB2-C926-C9F211D16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67" y="1257567"/>
                <a:ext cx="4067524" cy="769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9DEB495-0A55-8DF7-390D-5EE4CAF1AEAA}"/>
              </a:ext>
            </a:extLst>
          </p:cNvPr>
          <p:cNvCxnSpPr/>
          <p:nvPr/>
        </p:nvCxnSpPr>
        <p:spPr>
          <a:xfrm>
            <a:off x="2265666" y="901508"/>
            <a:ext cx="0" cy="37148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DE26184-17A2-F0D0-7FC0-067E3603278F}"/>
              </a:ext>
            </a:extLst>
          </p:cNvPr>
          <p:cNvSpPr txBox="1"/>
          <p:nvPr/>
        </p:nvSpPr>
        <p:spPr>
          <a:xfrm>
            <a:off x="269914" y="2419698"/>
            <a:ext cx="4630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by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Mooney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quation 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E30843F-D7C6-A857-15F7-292C69345360}"/>
              </a:ext>
            </a:extLst>
          </p:cNvPr>
          <p:cNvCxnSpPr>
            <a:cxnSpLocks/>
          </p:cNvCxnSpPr>
          <p:nvPr/>
        </p:nvCxnSpPr>
        <p:spPr>
          <a:xfrm>
            <a:off x="348355" y="2315718"/>
            <a:ext cx="4157036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4ED6939-D7A8-2378-9993-DD9A72559B68}"/>
                  </a:ext>
                </a:extLst>
              </p:cNvPr>
              <p:cNvSpPr txBox="1"/>
              <p:nvPr/>
            </p:nvSpPr>
            <p:spPr>
              <a:xfrm>
                <a:off x="269914" y="2775438"/>
                <a:ext cx="4235477" cy="861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type m:val="li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0.637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4ED6939-D7A8-2378-9993-DD9A72559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14" y="2775438"/>
                <a:ext cx="4235477" cy="8618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36AC1553-D179-6DEF-AD22-38EF89DCA8CE}"/>
              </a:ext>
            </a:extLst>
          </p:cNvPr>
          <p:cNvSpPr txBox="1"/>
          <p:nvPr/>
        </p:nvSpPr>
        <p:spPr>
          <a:xfrm>
            <a:off x="6486050" y="4912965"/>
            <a:ext cx="24921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distribution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E70D38F-A215-2DA1-8E1C-78DBFE4FADB7}"/>
                  </a:ext>
                </a:extLst>
              </p:cNvPr>
              <p:cNvSpPr txBox="1"/>
              <p:nvPr/>
            </p:nvSpPr>
            <p:spPr>
              <a:xfrm>
                <a:off x="447385" y="5461933"/>
                <a:ext cx="8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E70D38F-A215-2DA1-8E1C-78DBFE4FA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85" y="5461933"/>
                <a:ext cx="885755" cy="276999"/>
              </a:xfrm>
              <a:prstGeom prst="rect">
                <a:avLst/>
              </a:prstGeom>
              <a:blipFill>
                <a:blip r:embed="rId10"/>
                <a:stretch>
                  <a:fillRect l="-8904" r="-205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EC33027-ECF3-0FC6-818F-F2AE1C6C2418}"/>
                  </a:ext>
                </a:extLst>
              </p:cNvPr>
              <p:cNvSpPr txBox="1"/>
              <p:nvPr/>
            </p:nvSpPr>
            <p:spPr>
              <a:xfrm>
                <a:off x="1758066" y="5461933"/>
                <a:ext cx="8208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EC33027-ECF3-0FC6-818F-F2AE1C6C2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066" y="5461933"/>
                <a:ext cx="820866" cy="276999"/>
              </a:xfrm>
              <a:prstGeom prst="rect">
                <a:avLst/>
              </a:prstGeom>
              <a:blipFill>
                <a:blip r:embed="rId11"/>
                <a:stretch>
                  <a:fillRect l="-12593" r="-2963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图片 24">
            <a:extLst>
              <a:ext uri="{FF2B5EF4-FFF2-40B4-BE49-F238E27FC236}">
                <a16:creationId xmlns:a16="http://schemas.microsoft.com/office/drawing/2014/main" id="{8774DB0C-CE9D-1BB5-B8A9-D729577508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41612" y="5198710"/>
            <a:ext cx="2916382" cy="1302384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074DF2F0-D87B-B650-0949-F74598E90788}"/>
              </a:ext>
            </a:extLst>
          </p:cNvPr>
          <p:cNvSpPr txBox="1"/>
          <p:nvPr/>
        </p:nvSpPr>
        <p:spPr>
          <a:xfrm>
            <a:off x="299049" y="509355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1368E9A-3660-84C5-0116-BA3AA5D027F4}"/>
              </a:ext>
            </a:extLst>
          </p:cNvPr>
          <p:cNvCxnSpPr>
            <a:cxnSpLocks/>
          </p:cNvCxnSpPr>
          <p:nvPr/>
        </p:nvCxnSpPr>
        <p:spPr>
          <a:xfrm>
            <a:off x="348355" y="5043082"/>
            <a:ext cx="4157036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8315D85-5201-2AFB-1FAC-5938D783A4E0}"/>
              </a:ext>
            </a:extLst>
          </p:cNvPr>
          <p:cNvSpPr txBox="1"/>
          <p:nvPr/>
        </p:nvSpPr>
        <p:spPr>
          <a:xfrm>
            <a:off x="6748621" y="6387379"/>
            <a:ext cx="19012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Zhai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(2023)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40638DD-95E4-BABC-8799-7DC88FEA0132}"/>
              </a:ext>
            </a:extLst>
          </p:cNvPr>
          <p:cNvSpPr txBox="1"/>
          <p:nvPr/>
        </p:nvSpPr>
        <p:spPr>
          <a:xfrm>
            <a:off x="393110" y="5831265"/>
            <a:ext cx="355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emperature? 	 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Emulsifier?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DA91881E-9BA1-A87D-1602-03E52862098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11616" y="5221921"/>
            <a:ext cx="2176491" cy="1302384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1FCA9B62-FDE3-B376-30E4-5F7D935F3888}"/>
              </a:ext>
            </a:extLst>
          </p:cNvPr>
          <p:cNvSpPr txBox="1"/>
          <p:nvPr/>
        </p:nvSpPr>
        <p:spPr>
          <a:xfrm>
            <a:off x="3796425" y="6406570"/>
            <a:ext cx="19012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 et 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(2018)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2624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86E8413-4C8C-ACB5-4986-361947EEE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4" y="1"/>
            <a:ext cx="3982720" cy="29870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1EB410-15FB-B5AB-03E9-153C6F9EF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00" y="428506"/>
            <a:ext cx="3350262" cy="25126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F542B4B-63A6-1AA0-854E-8A4844FFED9B}"/>
              </a:ext>
            </a:extLst>
          </p:cNvPr>
          <p:cNvSpPr txBox="1"/>
          <p:nvPr/>
        </p:nvSpPr>
        <p:spPr>
          <a:xfrm>
            <a:off x="4262749" y="2438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USR's error is ±5%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7AE3629-C9D2-E5D5-2F82-1F3DCB7C62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9"/>
          <a:stretch/>
        </p:blipFill>
        <p:spPr>
          <a:xfrm>
            <a:off x="3938900" y="2987041"/>
            <a:ext cx="3350262" cy="23280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17FA986-7725-8E79-D921-E4A9E5C379E9}"/>
                  </a:ext>
                </a:extLst>
              </p:cNvPr>
              <p:cNvSpPr txBox="1"/>
              <p:nvPr/>
            </p:nvSpPr>
            <p:spPr>
              <a:xfrm>
                <a:off x="410213" y="3107383"/>
                <a:ext cx="254253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Estimating value: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dirty="0"/>
                        <m:t>1</m:t>
                      </m:r>
                      <m:r>
                        <m:rPr>
                          <m:nor/>
                        </m:rPr>
                        <a:rPr lang="en-US" altLang="zh-CN" dirty="0"/>
                        <m:t>.</m:t>
                      </m:r>
                      <m:r>
                        <m:rPr>
                          <m:nor/>
                        </m:rPr>
                        <a:rPr lang="zh-CN" altLang="en-US" dirty="0"/>
                        <m:t>273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=19.64%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17FA986-7725-8E79-D921-E4A9E5C37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13" y="3107383"/>
                <a:ext cx="2542537" cy="923330"/>
              </a:xfrm>
              <a:prstGeom prst="rect">
                <a:avLst/>
              </a:prstGeom>
              <a:blipFill>
                <a:blip r:embed="rId5"/>
                <a:stretch>
                  <a:fillRect l="-1918" t="-3974" b="-4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C4C974B-BF65-4A97-18BB-C3059AE5256D}"/>
                  </a:ext>
                </a:extLst>
              </p:cNvPr>
              <p:cNvSpPr txBox="1"/>
              <p:nvPr/>
            </p:nvSpPr>
            <p:spPr>
              <a:xfrm>
                <a:off x="410213" y="4372036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 value: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15%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C4C974B-BF65-4A97-18BB-C3059AE52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13" y="4372036"/>
                <a:ext cx="4572000" cy="646331"/>
              </a:xfrm>
              <a:prstGeom prst="rect">
                <a:avLst/>
              </a:prstGeom>
              <a:blipFill>
                <a:blip r:embed="rId6"/>
                <a:stretch>
                  <a:fillRect l="-1067" t="-4717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316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5F553FAD-58C2-D128-82A5-CCBCEEFF3EF7}"/>
              </a:ext>
            </a:extLst>
          </p:cNvPr>
          <p:cNvGrpSpPr/>
          <p:nvPr/>
        </p:nvGrpSpPr>
        <p:grpSpPr>
          <a:xfrm>
            <a:off x="1737360" y="982980"/>
            <a:ext cx="5574966" cy="4213860"/>
            <a:chOff x="1737360" y="982980"/>
            <a:chExt cx="5574966" cy="4213860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7D8F2194-F641-ED5D-9778-F9EB79FFB23A}"/>
                </a:ext>
              </a:extLst>
            </p:cNvPr>
            <p:cNvGrpSpPr/>
            <p:nvPr/>
          </p:nvGrpSpPr>
          <p:grpSpPr>
            <a:xfrm>
              <a:off x="1737360" y="982980"/>
              <a:ext cx="5574966" cy="4213860"/>
              <a:chOff x="1737360" y="982980"/>
              <a:chExt cx="5574966" cy="4213860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8FE8CDE-F2FF-94F3-1FC4-9D694980C7C3}"/>
                  </a:ext>
                </a:extLst>
              </p:cNvPr>
              <p:cNvSpPr/>
              <p:nvPr/>
            </p:nvSpPr>
            <p:spPr>
              <a:xfrm>
                <a:off x="3101340" y="1851660"/>
                <a:ext cx="2758440" cy="20574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5678C489-0120-6F8E-66F0-A77EEBDCB900}"/>
                  </a:ext>
                </a:extLst>
              </p:cNvPr>
              <p:cNvSpPr/>
              <p:nvPr/>
            </p:nvSpPr>
            <p:spPr>
              <a:xfrm>
                <a:off x="3329940" y="204216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9B055CE-C405-4D6D-E981-ED8372D31637}"/>
                  </a:ext>
                </a:extLst>
              </p:cNvPr>
              <p:cNvSpPr/>
              <p:nvPr/>
            </p:nvSpPr>
            <p:spPr>
              <a:xfrm>
                <a:off x="4084320" y="212598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51F2F023-F4E7-8E1E-5AA9-79878A178A2C}"/>
                  </a:ext>
                </a:extLst>
              </p:cNvPr>
              <p:cNvSpPr/>
              <p:nvPr/>
            </p:nvSpPr>
            <p:spPr>
              <a:xfrm>
                <a:off x="3136583" y="313944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EBE2E372-EC4A-0978-D6F1-F668EE9C708E}"/>
                  </a:ext>
                </a:extLst>
              </p:cNvPr>
              <p:cNvSpPr/>
              <p:nvPr/>
            </p:nvSpPr>
            <p:spPr>
              <a:xfrm>
                <a:off x="4396740" y="272796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0013422-E33A-F85A-93AD-9433F6FFD542}"/>
                  </a:ext>
                </a:extLst>
              </p:cNvPr>
              <p:cNvSpPr/>
              <p:nvPr/>
            </p:nvSpPr>
            <p:spPr>
              <a:xfrm>
                <a:off x="5196840" y="196596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F97AC7A5-4AA6-B8CA-B5C3-A923A698D103}"/>
                  </a:ext>
                </a:extLst>
              </p:cNvPr>
              <p:cNvSpPr/>
              <p:nvPr/>
            </p:nvSpPr>
            <p:spPr>
              <a:xfrm>
                <a:off x="3897630" y="323088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678C489-0120-6F8E-66F0-A77EEBDCB900}"/>
                  </a:ext>
                </a:extLst>
              </p:cNvPr>
              <p:cNvSpPr/>
              <p:nvPr/>
            </p:nvSpPr>
            <p:spPr>
              <a:xfrm>
                <a:off x="5128260" y="265938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678C489-0120-6F8E-66F0-A77EEBDCB900}"/>
                  </a:ext>
                </a:extLst>
              </p:cNvPr>
              <p:cNvSpPr/>
              <p:nvPr/>
            </p:nvSpPr>
            <p:spPr>
              <a:xfrm>
                <a:off x="4881532" y="345059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647908" y="275907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C90B25D1-F3DA-4D5F-31C3-B1BE18F2CE71}"/>
                  </a:ext>
                </a:extLst>
              </p:cNvPr>
              <p:cNvSpPr/>
              <p:nvPr/>
            </p:nvSpPr>
            <p:spPr>
              <a:xfrm>
                <a:off x="3868103" y="274066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A1755170-F9A0-4753-0C02-5B7F8B8B6172}"/>
                  </a:ext>
                </a:extLst>
              </p:cNvPr>
              <p:cNvSpPr/>
              <p:nvPr/>
            </p:nvSpPr>
            <p:spPr>
              <a:xfrm>
                <a:off x="3984935" y="290639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504205" y="335915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656605" y="351155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176545" y="2979103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809005" y="238379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480225" y="369316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722988" y="367030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649FFEA-215C-F7BF-E396-B5DF507EA7EA}"/>
                  </a:ext>
                </a:extLst>
              </p:cNvPr>
              <p:cNvSpPr/>
              <p:nvPr/>
            </p:nvSpPr>
            <p:spPr>
              <a:xfrm>
                <a:off x="4751520" y="335089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988692" y="265811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179644" y="283464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17C3E32E-789B-FDEC-9970-D7CB92CDCD00}"/>
                  </a:ext>
                </a:extLst>
              </p:cNvPr>
              <p:cNvSpPr/>
              <p:nvPr/>
            </p:nvSpPr>
            <p:spPr>
              <a:xfrm>
                <a:off x="4762147" y="257683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474970" y="328104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598460" y="3549651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026025" y="246126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979838" y="317881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138136" y="275653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DFC2E174-F957-C692-51EA-E1037DD19974}"/>
                  </a:ext>
                </a:extLst>
              </p:cNvPr>
              <p:cNvSpPr/>
              <p:nvPr/>
            </p:nvSpPr>
            <p:spPr>
              <a:xfrm>
                <a:off x="4692708" y="224409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646420" y="255714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019681" y="202692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703895" y="371602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022215" y="2237422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873048" y="202057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5D23E4C7-A3AA-1C60-7736-A180C2ABE491}"/>
                  </a:ext>
                </a:extLst>
              </p:cNvPr>
              <p:cNvSpPr/>
              <p:nvPr/>
            </p:nvSpPr>
            <p:spPr>
              <a:xfrm>
                <a:off x="5675921" y="3825877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A2C354B-6FE4-A046-91F6-749AF8C01E6A}"/>
                  </a:ext>
                </a:extLst>
              </p:cNvPr>
              <p:cNvSpPr/>
              <p:nvPr/>
            </p:nvSpPr>
            <p:spPr>
              <a:xfrm>
                <a:off x="5807034" y="367030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8FB654D4-CFAC-6414-2E31-50CB530E67F8}"/>
                  </a:ext>
                </a:extLst>
              </p:cNvPr>
              <p:cNvSpPr/>
              <p:nvPr/>
            </p:nvSpPr>
            <p:spPr>
              <a:xfrm>
                <a:off x="5669396" y="3006725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75B48967-F177-F4B7-F97F-4425F6A64531}"/>
                  </a:ext>
                </a:extLst>
              </p:cNvPr>
              <p:cNvSpPr/>
              <p:nvPr/>
            </p:nvSpPr>
            <p:spPr>
              <a:xfrm>
                <a:off x="2713254" y="228600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E377CA9D-CD9B-249D-2869-AA60344B7D28}"/>
                  </a:ext>
                </a:extLst>
              </p:cNvPr>
              <p:cNvSpPr/>
              <p:nvPr/>
            </p:nvSpPr>
            <p:spPr>
              <a:xfrm>
                <a:off x="3189462" y="377317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B05545A8-5FEF-243C-022D-F56835E27A0A}"/>
                  </a:ext>
                </a:extLst>
              </p:cNvPr>
              <p:cNvSpPr/>
              <p:nvPr/>
            </p:nvSpPr>
            <p:spPr>
              <a:xfrm>
                <a:off x="4105726" y="1510665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C42E1B5D-0036-CACC-33A2-856986F56460}"/>
                  </a:ext>
                </a:extLst>
              </p:cNvPr>
              <p:cNvSpPr/>
              <p:nvPr/>
            </p:nvSpPr>
            <p:spPr>
              <a:xfrm>
                <a:off x="4749699" y="1341754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9DC26E99-E7B4-890D-07F0-0F3AC9BCE706}"/>
                  </a:ext>
                </a:extLst>
              </p:cNvPr>
              <p:cNvSpPr/>
              <p:nvPr/>
            </p:nvSpPr>
            <p:spPr>
              <a:xfrm>
                <a:off x="2899902" y="1512887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CCCA38EB-AE0E-DED1-8A07-EAD9B4978D42}"/>
                  </a:ext>
                </a:extLst>
              </p:cNvPr>
              <p:cNvSpPr/>
              <p:nvPr/>
            </p:nvSpPr>
            <p:spPr>
              <a:xfrm>
                <a:off x="3396547" y="268287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FC78C845-8497-1DBB-9535-6567FFBA43CD}"/>
                  </a:ext>
                </a:extLst>
              </p:cNvPr>
              <p:cNvSpPr/>
              <p:nvPr/>
            </p:nvSpPr>
            <p:spPr>
              <a:xfrm>
                <a:off x="3924524" y="245364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D7685DE2-18B3-5CED-8903-1C94C480632B}"/>
                  </a:ext>
                </a:extLst>
              </p:cNvPr>
              <p:cNvSpPr/>
              <p:nvPr/>
            </p:nvSpPr>
            <p:spPr>
              <a:xfrm>
                <a:off x="5387597" y="179006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A2D31616-AD24-D917-4437-3F10CDE9CBC6}"/>
                  </a:ext>
                </a:extLst>
              </p:cNvPr>
              <p:cNvSpPr/>
              <p:nvPr/>
            </p:nvSpPr>
            <p:spPr>
              <a:xfrm>
                <a:off x="3591449" y="3031489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62A5171A-C26A-E7C8-3B8C-27E1B222C5B6}"/>
                  </a:ext>
                </a:extLst>
              </p:cNvPr>
              <p:cNvSpPr/>
              <p:nvPr/>
            </p:nvSpPr>
            <p:spPr>
              <a:xfrm>
                <a:off x="3814402" y="2908298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784E12D3-2ADA-1BA6-2739-C222A33A6530}"/>
                  </a:ext>
                </a:extLst>
              </p:cNvPr>
              <p:cNvSpPr/>
              <p:nvPr/>
            </p:nvSpPr>
            <p:spPr>
              <a:xfrm>
                <a:off x="3882197" y="3127693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174206" y="323088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868103" y="381000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010010" y="305625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371056" y="296735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C622B8E7-F3DE-80A4-E7FC-A96EE89065B3}"/>
                  </a:ext>
                </a:extLst>
              </p:cNvPr>
              <p:cNvSpPr/>
              <p:nvPr/>
            </p:nvSpPr>
            <p:spPr>
              <a:xfrm>
                <a:off x="1737360" y="982980"/>
                <a:ext cx="1338111" cy="42138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B517D352-AB17-C79C-CE06-E5C819EB7EF2}"/>
                  </a:ext>
                </a:extLst>
              </p:cNvPr>
              <p:cNvSpPr/>
              <p:nvPr/>
            </p:nvSpPr>
            <p:spPr>
              <a:xfrm>
                <a:off x="2733779" y="3922077"/>
                <a:ext cx="4093741" cy="7781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4211A7C6-3344-0C8D-B952-6BA9A2C85098}"/>
                  </a:ext>
                </a:extLst>
              </p:cNvPr>
              <p:cNvSpPr/>
              <p:nvPr/>
            </p:nvSpPr>
            <p:spPr>
              <a:xfrm>
                <a:off x="5869956" y="1489074"/>
                <a:ext cx="1442370" cy="32124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433E276F-E350-2D1E-AF93-E55A70ACC2A0}"/>
                  </a:ext>
                </a:extLst>
              </p:cNvPr>
              <p:cNvSpPr/>
              <p:nvPr/>
            </p:nvSpPr>
            <p:spPr>
              <a:xfrm>
                <a:off x="2367220" y="1089658"/>
                <a:ext cx="4589391" cy="73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E17B5FB-4D3F-8660-A30A-EBD41866C931}"/>
                </a:ext>
              </a:extLst>
            </p:cNvPr>
            <p:cNvSpPr/>
            <p:nvPr/>
          </p:nvSpPr>
          <p:spPr>
            <a:xfrm>
              <a:off x="3093493" y="1851660"/>
              <a:ext cx="2758440" cy="2057400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1558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7A5A4033-DEFB-E417-76F9-C67B897132CE}"/>
              </a:ext>
            </a:extLst>
          </p:cNvPr>
          <p:cNvGrpSpPr/>
          <p:nvPr/>
        </p:nvGrpSpPr>
        <p:grpSpPr>
          <a:xfrm>
            <a:off x="1749638" y="706631"/>
            <a:ext cx="5454840" cy="4617801"/>
            <a:chOff x="1749638" y="706631"/>
            <a:chExt cx="5454840" cy="461780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8FE8CDE-F2FF-94F3-1FC4-9D694980C7C3}"/>
                </a:ext>
              </a:extLst>
            </p:cNvPr>
            <p:cNvSpPr/>
            <p:nvPr/>
          </p:nvSpPr>
          <p:spPr>
            <a:xfrm>
              <a:off x="3101340" y="1851660"/>
              <a:ext cx="2758440" cy="20574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678C489-0120-6F8E-66F0-A77EEBDCB900}"/>
                </a:ext>
              </a:extLst>
            </p:cNvPr>
            <p:cNvSpPr/>
            <p:nvPr/>
          </p:nvSpPr>
          <p:spPr>
            <a:xfrm>
              <a:off x="2993206" y="2082715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9B055CE-C405-4D6D-E981-ED8372D31637}"/>
                </a:ext>
              </a:extLst>
            </p:cNvPr>
            <p:cNvSpPr/>
            <p:nvPr/>
          </p:nvSpPr>
          <p:spPr>
            <a:xfrm>
              <a:off x="3579115" y="3526877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1F2F023-F4E7-8E1E-5AA9-79878A178A2C}"/>
                </a:ext>
              </a:extLst>
            </p:cNvPr>
            <p:cNvSpPr/>
            <p:nvPr/>
          </p:nvSpPr>
          <p:spPr>
            <a:xfrm>
              <a:off x="2804961" y="2638382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BE2E372-EC4A-0978-D6F1-F668EE9C708E}"/>
                </a:ext>
              </a:extLst>
            </p:cNvPr>
            <p:cNvSpPr/>
            <p:nvPr/>
          </p:nvSpPr>
          <p:spPr>
            <a:xfrm>
              <a:off x="2623760" y="3169158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0013422-E33A-F85A-93AD-9433F6FFD542}"/>
                </a:ext>
              </a:extLst>
            </p:cNvPr>
            <p:cNvSpPr/>
            <p:nvPr/>
          </p:nvSpPr>
          <p:spPr>
            <a:xfrm>
              <a:off x="3977034" y="2408515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97AC7A5-4AA6-B8CA-B5C3-A923A698D103}"/>
                </a:ext>
              </a:extLst>
            </p:cNvPr>
            <p:cNvSpPr/>
            <p:nvPr/>
          </p:nvSpPr>
          <p:spPr>
            <a:xfrm>
              <a:off x="3384081" y="2515236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678C489-0120-6F8E-66F0-A77EEBDCB900}"/>
                </a:ext>
              </a:extLst>
            </p:cNvPr>
            <p:cNvSpPr/>
            <p:nvPr/>
          </p:nvSpPr>
          <p:spPr>
            <a:xfrm>
              <a:off x="2993206" y="3609596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377CA9D-CD9B-249D-2869-AA60344B7D28}"/>
                </a:ext>
              </a:extLst>
            </p:cNvPr>
            <p:cNvSpPr/>
            <p:nvPr/>
          </p:nvSpPr>
          <p:spPr>
            <a:xfrm>
              <a:off x="3202880" y="3072384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B05545A8-5FEF-243C-022D-F56835E27A0A}"/>
                </a:ext>
              </a:extLst>
            </p:cNvPr>
            <p:cNvSpPr/>
            <p:nvPr/>
          </p:nvSpPr>
          <p:spPr>
            <a:xfrm>
              <a:off x="3788789" y="2960203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C42E1B5D-0036-CACC-33A2-856986F56460}"/>
                </a:ext>
              </a:extLst>
            </p:cNvPr>
            <p:cNvSpPr/>
            <p:nvPr/>
          </p:nvSpPr>
          <p:spPr>
            <a:xfrm>
              <a:off x="4582023" y="230124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DC26E99-E7B4-890D-07F0-0F3AC9BCE706}"/>
                </a:ext>
              </a:extLst>
            </p:cNvPr>
            <p:cNvSpPr/>
            <p:nvPr/>
          </p:nvSpPr>
          <p:spPr>
            <a:xfrm>
              <a:off x="3200952" y="1522581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33E276F-E350-2D1E-AF93-E55A70ACC2A0}"/>
                </a:ext>
              </a:extLst>
            </p:cNvPr>
            <p:cNvSpPr/>
            <p:nvPr/>
          </p:nvSpPr>
          <p:spPr>
            <a:xfrm>
              <a:off x="2367220" y="1089658"/>
              <a:ext cx="4589391" cy="739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344A70BC-685F-F8D2-A980-1000FD3A3797}"/>
                </a:ext>
              </a:extLst>
            </p:cNvPr>
            <p:cNvSpPr/>
            <p:nvPr/>
          </p:nvSpPr>
          <p:spPr>
            <a:xfrm>
              <a:off x="4169166" y="341376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1CF4CF9-46C0-2188-0A7F-8AD2EF9541EC}"/>
                </a:ext>
              </a:extLst>
            </p:cNvPr>
            <p:cNvSpPr/>
            <p:nvPr/>
          </p:nvSpPr>
          <p:spPr>
            <a:xfrm>
              <a:off x="4372355" y="2856063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F7FCF36B-DF3A-30B3-A463-AA8D4BD77ED9}"/>
                </a:ext>
              </a:extLst>
            </p:cNvPr>
            <p:cNvSpPr/>
            <p:nvPr/>
          </p:nvSpPr>
          <p:spPr>
            <a:xfrm>
              <a:off x="3595655" y="1963019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18C84F5B-80D3-3DEE-F454-636E6111AD97}"/>
                </a:ext>
              </a:extLst>
            </p:cNvPr>
            <p:cNvSpPr/>
            <p:nvPr/>
          </p:nvSpPr>
          <p:spPr>
            <a:xfrm>
              <a:off x="2614544" y="1634914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ECE704D3-188A-CD20-1AA3-0D364FD2991D}"/>
                </a:ext>
              </a:extLst>
            </p:cNvPr>
            <p:cNvSpPr/>
            <p:nvPr/>
          </p:nvSpPr>
          <p:spPr>
            <a:xfrm>
              <a:off x="3797213" y="1406759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C2A6E169-D389-CDB6-3E88-9B77D0FAF977}"/>
                </a:ext>
              </a:extLst>
            </p:cNvPr>
            <p:cNvSpPr/>
            <p:nvPr/>
          </p:nvSpPr>
          <p:spPr>
            <a:xfrm>
              <a:off x="4193102" y="1850938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C6BCDE01-36C2-3580-F1D4-14299B2FD4A1}"/>
                </a:ext>
              </a:extLst>
            </p:cNvPr>
            <p:cNvSpPr/>
            <p:nvPr/>
          </p:nvSpPr>
          <p:spPr>
            <a:xfrm>
              <a:off x="4951475" y="2758423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C6BCDE01-36C2-3580-F1D4-14299B2FD4A1}"/>
                </a:ext>
              </a:extLst>
            </p:cNvPr>
            <p:cNvSpPr/>
            <p:nvPr/>
          </p:nvSpPr>
          <p:spPr>
            <a:xfrm>
              <a:off x="4741807" y="332994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C6BCDE01-36C2-3580-F1D4-14299B2FD4A1}"/>
                </a:ext>
              </a:extLst>
            </p:cNvPr>
            <p:cNvSpPr/>
            <p:nvPr/>
          </p:nvSpPr>
          <p:spPr>
            <a:xfrm>
              <a:off x="5320927" y="322345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30095A1-7689-1AD0-3FBB-F20E89A9F71D}"/>
                </a:ext>
              </a:extLst>
            </p:cNvPr>
            <p:cNvSpPr/>
            <p:nvPr/>
          </p:nvSpPr>
          <p:spPr>
            <a:xfrm>
              <a:off x="5123116" y="377952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FD45D07-9FDC-C7B2-48EA-468EC8BBB6DA}"/>
                </a:ext>
              </a:extLst>
            </p:cNvPr>
            <p:cNvSpPr/>
            <p:nvPr/>
          </p:nvSpPr>
          <p:spPr>
            <a:xfrm>
              <a:off x="5690379" y="3688477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5656C62-1C1C-834E-E8B6-6BE0495C5033}"/>
                </a:ext>
              </a:extLst>
            </p:cNvPr>
            <p:cNvSpPr/>
            <p:nvPr/>
          </p:nvSpPr>
          <p:spPr>
            <a:xfrm>
              <a:off x="5530595" y="2689852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73F4E12-0FA1-E397-E594-0B2170901FE9}"/>
                </a:ext>
              </a:extLst>
            </p:cNvPr>
            <p:cNvSpPr/>
            <p:nvPr/>
          </p:nvSpPr>
          <p:spPr>
            <a:xfrm>
              <a:off x="5167543" y="2217277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D9B1843B-65F8-7FA8-9E01-8C6EB16F5598}"/>
                </a:ext>
              </a:extLst>
            </p:cNvPr>
            <p:cNvSpPr/>
            <p:nvPr/>
          </p:nvSpPr>
          <p:spPr>
            <a:xfrm>
              <a:off x="4797792" y="1750829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D0573B2-8950-A9EB-E5C3-2BA4876FE6A7}"/>
                </a:ext>
              </a:extLst>
            </p:cNvPr>
            <p:cNvSpPr/>
            <p:nvPr/>
          </p:nvSpPr>
          <p:spPr>
            <a:xfrm>
              <a:off x="5400819" y="1661152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125BA24-6628-4EF9-BC71-F8071E96128F}"/>
                </a:ext>
              </a:extLst>
            </p:cNvPr>
            <p:cNvSpPr/>
            <p:nvPr/>
          </p:nvSpPr>
          <p:spPr>
            <a:xfrm>
              <a:off x="5756455" y="2137093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622B8E7-F3DE-80A4-E7FC-A96EE89065B3}"/>
                </a:ext>
              </a:extLst>
            </p:cNvPr>
            <p:cNvSpPr/>
            <p:nvPr/>
          </p:nvSpPr>
          <p:spPr>
            <a:xfrm>
              <a:off x="1749638" y="984289"/>
              <a:ext cx="1338111" cy="4213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2237428A-43EF-5078-3F01-FFC2757E82D9}"/>
                </a:ext>
              </a:extLst>
            </p:cNvPr>
            <p:cNvSpPr/>
            <p:nvPr/>
          </p:nvSpPr>
          <p:spPr>
            <a:xfrm>
              <a:off x="2312018" y="3923592"/>
              <a:ext cx="4619193" cy="11468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8F5BA3B4-9F89-A8D4-63D8-72F0DF238700}"/>
                </a:ext>
              </a:extLst>
            </p:cNvPr>
            <p:cNvSpPr/>
            <p:nvPr/>
          </p:nvSpPr>
          <p:spPr>
            <a:xfrm>
              <a:off x="5866367" y="1110572"/>
              <a:ext cx="1338111" cy="4213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742DFE48-2816-D681-3FD7-890B72958C4F}"/>
                </a:ext>
              </a:extLst>
            </p:cNvPr>
            <p:cNvSpPr/>
            <p:nvPr/>
          </p:nvSpPr>
          <p:spPr>
            <a:xfrm>
              <a:off x="2036612" y="706631"/>
              <a:ext cx="4619193" cy="11468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E17B5FB-4D3F-8660-A30A-EBD41866C931}"/>
                </a:ext>
              </a:extLst>
            </p:cNvPr>
            <p:cNvSpPr/>
            <p:nvPr/>
          </p:nvSpPr>
          <p:spPr>
            <a:xfrm>
              <a:off x="3086620" y="1850938"/>
              <a:ext cx="2758440" cy="2057400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542321" y="2748429"/>
              <a:ext cx="112602" cy="1126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2401D40-0766-81C1-CDE9-233517F983A0}"/>
                </a:ext>
              </a:extLst>
            </p:cNvPr>
            <p:cNvSpPr/>
            <p:nvPr/>
          </p:nvSpPr>
          <p:spPr>
            <a:xfrm>
              <a:off x="4872217" y="2888950"/>
              <a:ext cx="93978" cy="939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671414" y="3435905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8793C1BC-3379-C3F7-5164-048405B6787F}"/>
                </a:ext>
              </a:extLst>
            </p:cNvPr>
            <p:cNvSpPr/>
            <p:nvPr/>
          </p:nvSpPr>
          <p:spPr>
            <a:xfrm>
              <a:off x="4930168" y="323562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25182E70-FE11-CCBE-11F3-6F570AAE6F94}"/>
                </a:ext>
              </a:extLst>
            </p:cNvPr>
            <p:cNvSpPr/>
            <p:nvPr/>
          </p:nvSpPr>
          <p:spPr>
            <a:xfrm>
              <a:off x="5245448" y="334179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349878" y="332443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084706" y="354862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3770260" y="343376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726508" y="380199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3498797" y="365137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294380" y="2989311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3706115" y="309121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308170" y="3693596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143061" y="266140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E86BDC7-9CFA-6581-2DB7-3055D9F36C73}"/>
                </a:ext>
              </a:extLst>
            </p:cNvPr>
            <p:cNvSpPr/>
            <p:nvPr/>
          </p:nvSpPr>
          <p:spPr>
            <a:xfrm>
              <a:off x="5506152" y="313863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622120" y="3804805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ECB37186-318D-D044-DEE7-36400D82E493}"/>
                </a:ext>
              </a:extLst>
            </p:cNvPr>
            <p:cNvSpPr/>
            <p:nvPr/>
          </p:nvSpPr>
          <p:spPr>
            <a:xfrm>
              <a:off x="5720552" y="260095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466655" y="279779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094555" y="233144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361509" y="2111286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685130" y="225084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494903" y="243286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763075" y="2203431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709722" y="187014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A068E831-E111-9470-67BF-8116D0B8E0B9}"/>
                </a:ext>
              </a:extLst>
            </p:cNvPr>
            <p:cNvSpPr/>
            <p:nvPr/>
          </p:nvSpPr>
          <p:spPr>
            <a:xfrm>
              <a:off x="3299916" y="2653906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70946A02-9AF8-845D-D34E-133FB6C8DA44}"/>
                </a:ext>
              </a:extLst>
            </p:cNvPr>
            <p:cNvSpPr/>
            <p:nvPr/>
          </p:nvSpPr>
          <p:spPr>
            <a:xfrm>
              <a:off x="4167532" y="231549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110817" y="1994576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3CBB71FB-6E09-9B24-D570-DCA90E4AFF51}"/>
                </a:ext>
              </a:extLst>
            </p:cNvPr>
            <p:cNvSpPr/>
            <p:nvPr/>
          </p:nvSpPr>
          <p:spPr>
            <a:xfrm>
              <a:off x="3892071" y="255255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FA36E4E7-93A5-2A37-EFC4-85C200174B11}"/>
                </a:ext>
              </a:extLst>
            </p:cNvPr>
            <p:cNvSpPr/>
            <p:nvPr/>
          </p:nvSpPr>
          <p:spPr>
            <a:xfrm>
              <a:off x="3560164" y="242665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7260ED7F-5251-5AFE-281E-D2E95F59BBA4}"/>
                </a:ext>
              </a:extLst>
            </p:cNvPr>
            <p:cNvSpPr/>
            <p:nvPr/>
          </p:nvSpPr>
          <p:spPr>
            <a:xfrm>
              <a:off x="3363481" y="297743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07657370-B71F-34AB-810B-B863A4B75A75}"/>
                </a:ext>
              </a:extLst>
            </p:cNvPr>
            <p:cNvSpPr/>
            <p:nvPr/>
          </p:nvSpPr>
          <p:spPr>
            <a:xfrm>
              <a:off x="3947623" y="2872014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F9EE4390-F96C-07A5-6664-5FAED9B6E814}"/>
                </a:ext>
              </a:extLst>
            </p:cNvPr>
            <p:cNvSpPr/>
            <p:nvPr/>
          </p:nvSpPr>
          <p:spPr>
            <a:xfrm>
              <a:off x="3123492" y="320972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EFBBDF3F-8B2A-0BFA-D684-4483E96B16F5}"/>
                </a:ext>
              </a:extLst>
            </p:cNvPr>
            <p:cNvSpPr/>
            <p:nvPr/>
          </p:nvSpPr>
          <p:spPr>
            <a:xfrm>
              <a:off x="3176769" y="3523718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1BBD96F2-92EF-463A-1897-0EFA035CF0A9}"/>
                </a:ext>
              </a:extLst>
            </p:cNvPr>
            <p:cNvSpPr/>
            <p:nvPr/>
          </p:nvSpPr>
          <p:spPr>
            <a:xfrm>
              <a:off x="3501882" y="2107898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38DFBB20-109C-B0FC-1058-9E98E93C5822}"/>
                </a:ext>
              </a:extLst>
            </p:cNvPr>
            <p:cNvSpPr/>
            <p:nvPr/>
          </p:nvSpPr>
          <p:spPr>
            <a:xfrm>
              <a:off x="3769295" y="186755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B933693D-82C1-6EA6-AC3D-22A887C645E4}"/>
                </a:ext>
              </a:extLst>
            </p:cNvPr>
            <p:cNvSpPr/>
            <p:nvPr/>
          </p:nvSpPr>
          <p:spPr>
            <a:xfrm>
              <a:off x="3175095" y="198715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28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832D99B-3029-A230-4EE7-CA05E43E2503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2</a:t>
            </a:fld>
            <a:r>
              <a:rPr lang="zh-CN" altLang="en-US" dirty="0"/>
              <a:t> </a:t>
            </a:r>
            <a:r>
              <a:rPr lang="en-US" altLang="zh-CN" dirty="0"/>
              <a:t>/ 7</a:t>
            </a:r>
            <a:endParaRPr lang="zh-CN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6083664-CB14-9F49-EEB7-109EB17E3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" y="1745721"/>
            <a:ext cx="4531056" cy="219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67FFC8D-D6E6-4F4A-F162-A6896B9BC100}"/>
              </a:ext>
            </a:extLst>
          </p:cNvPr>
          <p:cNvSpPr txBox="1"/>
          <p:nvPr/>
        </p:nvSpPr>
        <p:spPr>
          <a:xfrm>
            <a:off x="197167" y="790123"/>
            <a:ext cx="46501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Emulsion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(W/O)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’s impact on the 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etroleum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ndustry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50C1DC-3217-6BFC-A92A-A10185F97C03}"/>
              </a:ext>
            </a:extLst>
          </p:cNvPr>
          <p:cNvSpPr txBox="1"/>
          <p:nvPr/>
        </p:nvSpPr>
        <p:spPr>
          <a:xfrm>
            <a:off x="197167" y="4029862"/>
            <a:ext cx="47339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Upstream equipment for crude oil production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(2005)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D9B445-0348-4AA3-AF01-E294BA41E58D}"/>
              </a:ext>
            </a:extLst>
          </p:cNvPr>
          <p:cNvSpPr txBox="1"/>
          <p:nvPr/>
        </p:nvSpPr>
        <p:spPr>
          <a:xfrm>
            <a:off x="789621" y="4692585"/>
            <a:ext cx="41414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Droplet volumetric fraction of emulsion is crucial in various industries.</a:t>
            </a:r>
          </a:p>
          <a:p>
            <a:r>
              <a:rPr lang="en-US" altLang="zh-CN" sz="24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in-line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 the droplet volumetric fraction</a:t>
            </a:r>
            <a:r>
              <a:rPr lang="en-US" altLang="zh-CN" sz="24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3" name="组合 1032">
            <a:extLst>
              <a:ext uri="{FF2B5EF4-FFF2-40B4-BE49-F238E27FC236}">
                <a16:creationId xmlns:a16="http://schemas.microsoft.com/office/drawing/2014/main" id="{75ACB573-9E90-E0DB-C4D1-DAA285D04EE5}"/>
              </a:ext>
            </a:extLst>
          </p:cNvPr>
          <p:cNvGrpSpPr/>
          <p:nvPr/>
        </p:nvGrpSpPr>
        <p:grpSpPr>
          <a:xfrm>
            <a:off x="19781" y="3129786"/>
            <a:ext cx="8927052" cy="2494336"/>
            <a:chOff x="19781" y="3129786"/>
            <a:chExt cx="8927052" cy="249433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1C4A724-B7F8-6A79-E97D-7944EDF14EFA}"/>
                </a:ext>
              </a:extLst>
            </p:cNvPr>
            <p:cNvGrpSpPr/>
            <p:nvPr/>
          </p:nvGrpSpPr>
          <p:grpSpPr>
            <a:xfrm>
              <a:off x="5510604" y="4608459"/>
              <a:ext cx="2700337" cy="1015663"/>
              <a:chOff x="5654040" y="4932177"/>
              <a:chExt cx="2700337" cy="1015663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23138BC-E490-2BBE-1ABB-4FD947686631}"/>
                  </a:ext>
                </a:extLst>
              </p:cNvPr>
              <p:cNvSpPr txBox="1"/>
              <p:nvPr/>
            </p:nvSpPr>
            <p:spPr>
              <a:xfrm>
                <a:off x="5654040" y="4932177"/>
                <a:ext cx="2700337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-E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conomic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ost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-Time Cost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-Efficiency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63360536-D33E-A0C3-8106-296649EE6D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0318" y="5015721"/>
                <a:ext cx="161925" cy="21805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76AD900C-5959-7A98-186B-40D4D54985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0317" y="5343756"/>
                <a:ext cx="161925" cy="19250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5A1E5E66-2F7C-4D07-44D6-4746A61C5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5554" y="5681440"/>
                <a:ext cx="166688" cy="20727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2" name="组合 1031">
              <a:extLst>
                <a:ext uri="{FF2B5EF4-FFF2-40B4-BE49-F238E27FC236}">
                  <a16:creationId xmlns:a16="http://schemas.microsoft.com/office/drawing/2014/main" id="{93079D3C-C52A-B39A-984A-BBECC4C6F752}"/>
                </a:ext>
              </a:extLst>
            </p:cNvPr>
            <p:cNvGrpSpPr/>
            <p:nvPr/>
          </p:nvGrpSpPr>
          <p:grpSpPr>
            <a:xfrm>
              <a:off x="19781" y="3129786"/>
              <a:ext cx="8927052" cy="1264315"/>
              <a:chOff x="19781" y="3129786"/>
              <a:chExt cx="8927052" cy="1264315"/>
            </a:xfrm>
          </p:grpSpPr>
          <p:grpSp>
            <p:nvGrpSpPr>
              <p:cNvPr id="1025" name="组合 1024">
                <a:extLst>
                  <a:ext uri="{FF2B5EF4-FFF2-40B4-BE49-F238E27FC236}">
                    <a16:creationId xmlns:a16="http://schemas.microsoft.com/office/drawing/2014/main" id="{F4D4C1ED-FBCD-5EFD-7173-C9C427921BB3}"/>
                  </a:ext>
                </a:extLst>
              </p:cNvPr>
              <p:cNvGrpSpPr/>
              <p:nvPr/>
            </p:nvGrpSpPr>
            <p:grpSpPr>
              <a:xfrm>
                <a:off x="19781" y="3129786"/>
                <a:ext cx="1119366" cy="888749"/>
                <a:chOff x="19781" y="3129786"/>
                <a:chExt cx="1119366" cy="88874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051F327-E86E-3AC5-98AE-5B881D62AB12}"/>
                    </a:ext>
                  </a:extLst>
                </p:cNvPr>
                <p:cNvSpPr/>
                <p:nvPr/>
              </p:nvSpPr>
              <p:spPr>
                <a:xfrm>
                  <a:off x="19781" y="3129786"/>
                  <a:ext cx="1047019" cy="888749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56AD07D7-9EAE-D78A-8B91-BA2673820411}"/>
                    </a:ext>
                  </a:extLst>
                </p:cNvPr>
                <p:cNvSpPr txBox="1"/>
                <p:nvPr/>
              </p:nvSpPr>
              <p:spPr>
                <a:xfrm>
                  <a:off x="684424" y="3674969"/>
                  <a:ext cx="45472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27" name="文本框 1026">
                <a:extLst>
                  <a:ext uri="{FF2B5EF4-FFF2-40B4-BE49-F238E27FC236}">
                    <a16:creationId xmlns:a16="http://schemas.microsoft.com/office/drawing/2014/main" id="{FE206400-C0C3-393F-CB27-289066A5DB16}"/>
                  </a:ext>
                </a:extLst>
              </p:cNvPr>
              <p:cNvSpPr txBox="1"/>
              <p:nvPr/>
            </p:nvSpPr>
            <p:spPr>
              <a:xfrm>
                <a:off x="5359820" y="3470771"/>
                <a:ext cx="358701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The pressure drop in flowlines can be up 8 times higher than pure oil.</a:t>
                </a:r>
                <a:endParaRPr lang="zh-CN" altLang="en-US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31" name="组合 1030">
            <a:extLst>
              <a:ext uri="{FF2B5EF4-FFF2-40B4-BE49-F238E27FC236}">
                <a16:creationId xmlns:a16="http://schemas.microsoft.com/office/drawing/2014/main" id="{DCD09FC5-EF34-09EE-A3FA-B35900F8C517}"/>
              </a:ext>
            </a:extLst>
          </p:cNvPr>
          <p:cNvGrpSpPr/>
          <p:nvPr/>
        </p:nvGrpSpPr>
        <p:grpSpPr>
          <a:xfrm>
            <a:off x="197167" y="2366961"/>
            <a:ext cx="8749666" cy="1769167"/>
            <a:chOff x="197167" y="2366961"/>
            <a:chExt cx="8749666" cy="1769167"/>
          </a:xfrm>
        </p:grpSpPr>
        <p:grpSp>
          <p:nvGrpSpPr>
            <p:cNvPr id="1024" name="组合 1023">
              <a:extLst>
                <a:ext uri="{FF2B5EF4-FFF2-40B4-BE49-F238E27FC236}">
                  <a16:creationId xmlns:a16="http://schemas.microsoft.com/office/drawing/2014/main" id="{0EC3897D-33BB-BC40-B5EA-289CD87833FB}"/>
                </a:ext>
              </a:extLst>
            </p:cNvPr>
            <p:cNvGrpSpPr/>
            <p:nvPr/>
          </p:nvGrpSpPr>
          <p:grpSpPr>
            <a:xfrm>
              <a:off x="197167" y="3001344"/>
              <a:ext cx="1603045" cy="1134784"/>
              <a:chOff x="197167" y="3001344"/>
              <a:chExt cx="1603045" cy="1134784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0AA5703-5C2C-B02A-6AEB-E49127407635}"/>
                  </a:ext>
                </a:extLst>
              </p:cNvPr>
              <p:cNvSpPr/>
              <p:nvPr/>
            </p:nvSpPr>
            <p:spPr>
              <a:xfrm>
                <a:off x="197167" y="3001344"/>
                <a:ext cx="1515092" cy="113478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BD30C9E-217B-FC00-9D43-4EBA19C945A4}"/>
                  </a:ext>
                </a:extLst>
              </p:cNvPr>
              <p:cNvSpPr txBox="1"/>
              <p:nvPr/>
            </p:nvSpPr>
            <p:spPr>
              <a:xfrm>
                <a:off x="1345489" y="3787746"/>
                <a:ext cx="4547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8" name="文本框 1027">
              <a:extLst>
                <a:ext uri="{FF2B5EF4-FFF2-40B4-BE49-F238E27FC236}">
                  <a16:creationId xmlns:a16="http://schemas.microsoft.com/office/drawing/2014/main" id="{85E91920-67ED-1862-54C1-30DA54229B25}"/>
                </a:ext>
              </a:extLst>
            </p:cNvPr>
            <p:cNvSpPr txBox="1"/>
            <p:nvPr/>
          </p:nvSpPr>
          <p:spPr>
            <a:xfrm>
              <a:off x="5354999" y="2366961"/>
              <a:ext cx="35918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The escalation in corrosion rate and scaling (due to the salt content in the formation of water).</a:t>
              </a:r>
            </a:p>
          </p:txBody>
        </p:sp>
      </p:grpSp>
      <p:grpSp>
        <p:nvGrpSpPr>
          <p:cNvPr id="1030" name="组合 1029">
            <a:extLst>
              <a:ext uri="{FF2B5EF4-FFF2-40B4-BE49-F238E27FC236}">
                <a16:creationId xmlns:a16="http://schemas.microsoft.com/office/drawing/2014/main" id="{59113748-F1AD-9C1F-ED13-0604F2C3CD63}"/>
              </a:ext>
            </a:extLst>
          </p:cNvPr>
          <p:cNvGrpSpPr/>
          <p:nvPr/>
        </p:nvGrpSpPr>
        <p:grpSpPr>
          <a:xfrm>
            <a:off x="3144798" y="1454964"/>
            <a:ext cx="5802035" cy="2583199"/>
            <a:chOff x="3144798" y="1454964"/>
            <a:chExt cx="5802035" cy="2583199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A23D908-397B-4C61-96C7-FF54B86234EC}"/>
                </a:ext>
              </a:extLst>
            </p:cNvPr>
            <p:cNvGrpSpPr/>
            <p:nvPr/>
          </p:nvGrpSpPr>
          <p:grpSpPr>
            <a:xfrm>
              <a:off x="3144798" y="2903379"/>
              <a:ext cx="942381" cy="1134784"/>
              <a:chOff x="3179085" y="2883756"/>
              <a:chExt cx="942381" cy="113478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777E19A-0FC7-AB4E-D52D-4F7CF7F46149}"/>
                  </a:ext>
                </a:extLst>
              </p:cNvPr>
              <p:cNvSpPr/>
              <p:nvPr/>
            </p:nvSpPr>
            <p:spPr>
              <a:xfrm>
                <a:off x="3179085" y="2883756"/>
                <a:ext cx="823318" cy="113478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8F8A093-EDB4-FD2E-B0E5-8603E36CCBDD}"/>
                  </a:ext>
                </a:extLst>
              </p:cNvPr>
              <p:cNvSpPr txBox="1"/>
              <p:nvPr/>
            </p:nvSpPr>
            <p:spPr>
              <a:xfrm>
                <a:off x="3666743" y="3638973"/>
                <a:ext cx="4547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9" name="文本框 1028">
              <a:extLst>
                <a:ext uri="{FF2B5EF4-FFF2-40B4-BE49-F238E27FC236}">
                  <a16:creationId xmlns:a16="http://schemas.microsoft.com/office/drawing/2014/main" id="{249A2F7A-31C3-15A2-52B1-F3ABCBE000E8}"/>
                </a:ext>
              </a:extLst>
            </p:cNvPr>
            <p:cNvSpPr txBox="1"/>
            <p:nvPr/>
          </p:nvSpPr>
          <p:spPr>
            <a:xfrm>
              <a:off x="5354999" y="1454964"/>
              <a:ext cx="35918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0" i="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1) The retention time in the separator is extended to three times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pure oil.</a:t>
              </a:r>
              <a:endPara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1DB25E6-680E-E73A-598B-B058FF368542}"/>
              </a:ext>
            </a:extLst>
          </p:cNvPr>
          <p:cNvGrpSpPr/>
          <p:nvPr/>
        </p:nvGrpSpPr>
        <p:grpSpPr>
          <a:xfrm>
            <a:off x="3179085" y="1916131"/>
            <a:ext cx="2020031" cy="1441786"/>
            <a:chOff x="3179085" y="1916131"/>
            <a:chExt cx="2020031" cy="144178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5ACC24F-8DE3-7219-5C98-A4C791BFD410}"/>
                </a:ext>
              </a:extLst>
            </p:cNvPr>
            <p:cNvSpPr txBox="1"/>
            <p:nvPr/>
          </p:nvSpPr>
          <p:spPr>
            <a:xfrm>
              <a:off x="3179085" y="1916131"/>
              <a:ext cx="202003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emulsification</a:t>
              </a:r>
              <a:endPara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Drops the volume fraction below 1%</a:t>
              </a:r>
            </a:p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Fink (2015)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50BFE8DC-C6E1-200B-3F96-B891DE40F967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4189101" y="3116460"/>
              <a:ext cx="0" cy="24145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059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41997804-88CD-D2AE-174D-ECA52F19855D}"/>
                  </a:ext>
                </a:extLst>
              </p:cNvPr>
              <p:cNvSpPr txBox="1"/>
              <p:nvPr/>
            </p:nvSpPr>
            <p:spPr>
              <a:xfrm>
                <a:off x="5285470" y="3109582"/>
                <a:ext cx="265210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1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droplets exhibit no deformation and maintain a  spherical shape.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41997804-88CD-D2AE-174D-ECA52F198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470" y="3109582"/>
                <a:ext cx="2652106" cy="830997"/>
              </a:xfrm>
              <a:prstGeom prst="rect">
                <a:avLst/>
              </a:prstGeom>
              <a:blipFill>
                <a:blip r:embed="rId2"/>
                <a:stretch>
                  <a:fillRect t="-2206" r="-2989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图片 59">
            <a:extLst>
              <a:ext uri="{FF2B5EF4-FFF2-40B4-BE49-F238E27FC236}">
                <a16:creationId xmlns:a16="http://schemas.microsoft.com/office/drawing/2014/main" id="{5A1D6998-C704-3C96-9901-65A432157B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6" t="23534" r="24020" b="29551"/>
          <a:stretch/>
        </p:blipFill>
        <p:spPr>
          <a:xfrm>
            <a:off x="5273959" y="1153501"/>
            <a:ext cx="2624097" cy="1981800"/>
          </a:xfrm>
          <a:prstGeom prst="rect">
            <a:avLst/>
          </a:prstGeom>
        </p:spPr>
      </p:pic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832D99B-3029-A230-4EE7-CA05E43E2503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3</a:t>
            </a:fld>
            <a:r>
              <a:rPr lang="zh-CN" altLang="en-US" dirty="0"/>
              <a:t> </a:t>
            </a:r>
            <a:r>
              <a:rPr lang="en-US" altLang="zh-CN" dirty="0"/>
              <a:t>/ 7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74231E-876C-DEE9-553D-CA68DF98BD49}"/>
              </a:ext>
            </a:extLst>
          </p:cNvPr>
          <p:cNvSpPr txBox="1"/>
          <p:nvPr/>
        </p:nvSpPr>
        <p:spPr>
          <a:xfrm>
            <a:off x="1137374" y="604645"/>
            <a:ext cx="36910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Two-parameter Viscosity Model of Emulsion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6561B7-46A0-AF8B-27BD-0C021C6610FC}"/>
              </a:ext>
            </a:extLst>
          </p:cNvPr>
          <p:cNvSpPr txBox="1"/>
          <p:nvPr/>
        </p:nvSpPr>
        <p:spPr>
          <a:xfrm>
            <a:off x="3217723" y="1697266"/>
            <a:ext cx="1664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dirty="0"/>
              <a:t>, Pal (2001)</a:t>
            </a:r>
            <a:endParaRPr lang="zh-CN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4230E8-021A-85C7-921B-422903CD9AAB}"/>
                  </a:ext>
                </a:extLst>
              </p:cNvPr>
              <p:cNvSpPr txBox="1"/>
              <p:nvPr/>
            </p:nvSpPr>
            <p:spPr>
              <a:xfrm>
                <a:off x="527595" y="1402223"/>
                <a:ext cx="2767552" cy="769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4230E8-021A-85C7-921B-422903CD9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95" y="1402223"/>
                <a:ext cx="2767552" cy="769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1D3B41-CC0E-3548-B386-5F6444BAACB5}"/>
                  </a:ext>
                </a:extLst>
              </p:cNvPr>
              <p:cNvSpPr txBox="1"/>
              <p:nvPr/>
            </p:nvSpPr>
            <p:spPr>
              <a:xfrm>
                <a:off x="553003" y="2351138"/>
                <a:ext cx="4103079" cy="1487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𝑒𝑚𝑢𝑙𝑖𝑠𝑜𝑛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𝑤𝑎𝑡𝑒𝑟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water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volumetric fraction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packing volume fraction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1D3B41-CC0E-3548-B386-5F6444BAA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03" y="2351138"/>
                <a:ext cx="4103079" cy="1487267"/>
              </a:xfrm>
              <a:prstGeom prst="rect">
                <a:avLst/>
              </a:prstGeom>
              <a:blipFill>
                <a:blip r:embed="rId6"/>
                <a:stretch>
                  <a:fillRect l="-1040" b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组合 56">
            <a:extLst>
              <a:ext uri="{FF2B5EF4-FFF2-40B4-BE49-F238E27FC236}">
                <a16:creationId xmlns:a16="http://schemas.microsoft.com/office/drawing/2014/main" id="{0FD570B1-1FCD-5460-652E-04E29CEF3142}"/>
              </a:ext>
            </a:extLst>
          </p:cNvPr>
          <p:cNvGrpSpPr/>
          <p:nvPr/>
        </p:nvGrpSpPr>
        <p:grpSpPr>
          <a:xfrm>
            <a:off x="582472" y="3906158"/>
            <a:ext cx="7751527" cy="2684900"/>
            <a:chOff x="582472" y="3906158"/>
            <a:chExt cx="7751527" cy="2684900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2121FB58-0DD3-40B6-2DE6-5913AABFECDD}"/>
                </a:ext>
              </a:extLst>
            </p:cNvPr>
            <p:cNvGrpSpPr/>
            <p:nvPr/>
          </p:nvGrpSpPr>
          <p:grpSpPr>
            <a:xfrm>
              <a:off x="582472" y="3906158"/>
              <a:ext cx="7751527" cy="2277698"/>
              <a:chOff x="272436" y="4352962"/>
              <a:chExt cx="8057035" cy="2367468"/>
            </a:xfrm>
          </p:grpSpPr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7CEC53A2-1C44-BF6A-2905-60E6721E84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2563" y="4372097"/>
                <a:ext cx="3346795" cy="2330290"/>
              </a:xfrm>
              <a:prstGeom prst="rect">
                <a:avLst/>
              </a:prstGeom>
            </p:spPr>
          </p:pic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8199DC6E-8F90-DEE6-9C2F-C7946CC808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12130"/>
              <a:stretch/>
            </p:blipFill>
            <p:spPr>
              <a:xfrm>
                <a:off x="3673377" y="4352962"/>
                <a:ext cx="2950900" cy="2367468"/>
              </a:xfrm>
              <a:prstGeom prst="rect">
                <a:avLst/>
              </a:prstGeom>
            </p:spPr>
          </p:pic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550A01E2-36E6-41F0-6E5F-CEB78567C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03929" y="4357454"/>
                <a:ext cx="1725542" cy="2330809"/>
              </a:xfrm>
              <a:prstGeom prst="rect">
                <a:avLst/>
              </a:prstGeom>
            </p:spPr>
          </p:pic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3315536-5C38-2D94-515D-3947ED0FC5BF}"/>
                  </a:ext>
                </a:extLst>
              </p:cNvPr>
              <p:cNvSpPr txBox="1"/>
              <p:nvPr/>
            </p:nvSpPr>
            <p:spPr>
              <a:xfrm>
                <a:off x="1611328" y="4585204"/>
                <a:ext cx="591671" cy="383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rgbClr val="C00000"/>
                    </a:solidFill>
                  </a:rPr>
                  <a:t>[1]</a:t>
                </a:r>
                <a:endParaRPr lang="zh-CN" altLang="en-US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29DD8C1-5E95-4A5E-96CC-B8A708A74A6D}"/>
                  </a:ext>
                </a:extLst>
              </p:cNvPr>
              <p:cNvSpPr txBox="1"/>
              <p:nvPr/>
            </p:nvSpPr>
            <p:spPr>
              <a:xfrm>
                <a:off x="3122599" y="4585204"/>
                <a:ext cx="591671" cy="383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rgbClr val="C00000"/>
                    </a:solidFill>
                  </a:rPr>
                  <a:t>[2]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8" name="文本框 70">
                <a:extLst>
                  <a:ext uri="{FF2B5EF4-FFF2-40B4-BE49-F238E27FC236}">
                    <a16:creationId xmlns:a16="http://schemas.microsoft.com/office/drawing/2014/main" id="{A78709D7-CC7F-B73A-86B7-FE505297FDF8}"/>
                  </a:ext>
                </a:extLst>
              </p:cNvPr>
              <p:cNvSpPr txBox="1"/>
              <p:nvPr/>
            </p:nvSpPr>
            <p:spPr>
              <a:xfrm>
                <a:off x="4662287" y="4585204"/>
                <a:ext cx="591671" cy="383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solidFill>
                      <a:srgbClr val="C00000"/>
                    </a:solidFill>
                  </a:rPr>
                  <a:t>[3]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9" name="文本框 70">
                <a:extLst>
                  <a:ext uri="{FF2B5EF4-FFF2-40B4-BE49-F238E27FC236}">
                    <a16:creationId xmlns:a16="http://schemas.microsoft.com/office/drawing/2014/main" id="{8F8699C0-B862-B685-C68D-CEB76DA4DEA1}"/>
                  </a:ext>
                </a:extLst>
              </p:cNvPr>
              <p:cNvSpPr txBox="1"/>
              <p:nvPr/>
            </p:nvSpPr>
            <p:spPr>
              <a:xfrm>
                <a:off x="6085413" y="4585204"/>
                <a:ext cx="591671" cy="383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solidFill>
                      <a:srgbClr val="C00000"/>
                    </a:solidFill>
                  </a:rPr>
                  <a:t>[4]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0" name="文本框 70">
                <a:extLst>
                  <a:ext uri="{FF2B5EF4-FFF2-40B4-BE49-F238E27FC236}">
                    <a16:creationId xmlns:a16="http://schemas.microsoft.com/office/drawing/2014/main" id="{8B458224-53F8-A82D-ECB2-76BF085192F7}"/>
                  </a:ext>
                </a:extLst>
              </p:cNvPr>
              <p:cNvSpPr txBox="1"/>
              <p:nvPr/>
            </p:nvSpPr>
            <p:spPr>
              <a:xfrm>
                <a:off x="7678412" y="4585204"/>
                <a:ext cx="591671" cy="383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solidFill>
                      <a:srgbClr val="C00000"/>
                    </a:solidFill>
                  </a:rPr>
                  <a:t>[5]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E59748D-C178-20F3-74A7-2A359C837D89}"/>
                  </a:ext>
                </a:extLst>
              </p:cNvPr>
              <p:cNvSpPr/>
              <p:nvPr/>
            </p:nvSpPr>
            <p:spPr>
              <a:xfrm>
                <a:off x="272436" y="4352962"/>
                <a:ext cx="33756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E3073EB-926F-7476-1F9D-F7908333F08A}"/>
                </a:ext>
              </a:extLst>
            </p:cNvPr>
            <p:cNvSpPr txBox="1"/>
            <p:nvPr/>
          </p:nvSpPr>
          <p:spPr>
            <a:xfrm>
              <a:off x="1064353" y="6067838"/>
              <a:ext cx="704583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Comparison between the experimental data and the predictions </a:t>
              </a:r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two-parameter model</a:t>
              </a: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 (2001)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6F2377C-CD42-F052-2535-651976C04AE1}"/>
              </a:ext>
            </a:extLst>
          </p:cNvPr>
          <p:cNvGrpSpPr/>
          <p:nvPr/>
        </p:nvGrpSpPr>
        <p:grpSpPr>
          <a:xfrm>
            <a:off x="2279514" y="618507"/>
            <a:ext cx="6074863" cy="3275980"/>
            <a:chOff x="2295197" y="601847"/>
            <a:chExt cx="6074863" cy="3275980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213EAEB-52CD-BD9D-D8A6-FA2AA2336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8548" y="2073363"/>
              <a:ext cx="0" cy="347345"/>
            </a:xfrm>
            <a:prstGeom prst="straightConnector1">
              <a:avLst/>
            </a:prstGeom>
            <a:ln w="76200" cap="rnd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EF34EA6-AD29-65D8-905A-701596B9EF90}"/>
                </a:ext>
              </a:extLst>
            </p:cNvPr>
            <p:cNvGrpSpPr/>
            <p:nvPr/>
          </p:nvGrpSpPr>
          <p:grpSpPr>
            <a:xfrm>
              <a:off x="2295197" y="601847"/>
              <a:ext cx="6074863" cy="3275980"/>
              <a:chOff x="2295197" y="601847"/>
              <a:chExt cx="6074863" cy="3275980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75963FAC-B7A0-F7D9-F85D-5E3F4B5FD6E2}"/>
                  </a:ext>
                </a:extLst>
              </p:cNvPr>
              <p:cNvGrpSpPr/>
              <p:nvPr/>
            </p:nvGrpSpPr>
            <p:grpSpPr>
              <a:xfrm>
                <a:off x="4881850" y="601847"/>
                <a:ext cx="3488210" cy="3275980"/>
                <a:chOff x="5212080" y="453338"/>
                <a:chExt cx="3488210" cy="3275980"/>
              </a:xfrm>
            </p:grpSpPr>
            <p:grpSp>
              <p:nvGrpSpPr>
                <p:cNvPr id="13" name="组合 12">
                  <a:extLst>
                    <a:ext uri="{FF2B5EF4-FFF2-40B4-BE49-F238E27FC236}">
                      <a16:creationId xmlns:a16="http://schemas.microsoft.com/office/drawing/2014/main" id="{6CED3B93-1243-BC77-9C06-6F05AE305EEC}"/>
                    </a:ext>
                  </a:extLst>
                </p:cNvPr>
                <p:cNvGrpSpPr/>
                <p:nvPr/>
              </p:nvGrpSpPr>
              <p:grpSpPr>
                <a:xfrm>
                  <a:off x="5212080" y="453338"/>
                  <a:ext cx="3488210" cy="3275980"/>
                  <a:chOff x="5148827" y="504205"/>
                  <a:chExt cx="3305488" cy="3328162"/>
                </a:xfrm>
              </p:grpSpPr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4308A5CD-93BE-4225-7C3E-11213691CF86}"/>
                      </a:ext>
                    </a:extLst>
                  </p:cNvPr>
                  <p:cNvSpPr/>
                  <p:nvPr/>
                </p:nvSpPr>
                <p:spPr>
                  <a:xfrm>
                    <a:off x="5148827" y="504205"/>
                    <a:ext cx="3305488" cy="332816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>
                        <a:lumMod val="75000"/>
                      </a:schemeClr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EB162F8B-43E2-0807-673C-00833139F408}"/>
                      </a:ext>
                    </a:extLst>
                  </p:cNvPr>
                  <p:cNvSpPr txBox="1"/>
                  <p:nvPr/>
                </p:nvSpPr>
                <p:spPr>
                  <a:xfrm>
                    <a:off x="5391715" y="504205"/>
                    <a:ext cx="248664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*Particle Suspension</a:t>
                    </a:r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97EA8CFD-A647-D259-E44F-165A3D425FF8}"/>
                      </a:ext>
                    </a:extLst>
                  </p:cNvPr>
                  <p:cNvSpPr txBox="1"/>
                  <p:nvPr/>
                </p:nvSpPr>
                <p:spPr>
                  <a:xfrm>
                    <a:off x="5576710" y="1744202"/>
                    <a:ext cx="22540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</a:lstStyle>
                  <a:p>
                    <a:r>
                      <a:rPr lang="en-US" altLang="zh-CN" dirty="0"/>
                      <a:t>-</a:t>
                    </a:r>
                    <a:r>
                      <a:rPr lang="zh-CN" altLang="en-US" dirty="0"/>
                      <a:t>Mooney </a:t>
                    </a:r>
                    <a:r>
                      <a:rPr lang="en-US" altLang="zh-CN" dirty="0"/>
                      <a:t>E</a:t>
                    </a:r>
                    <a:r>
                      <a:rPr lang="zh-CN" altLang="en-US" dirty="0"/>
                      <a:t>quation </a:t>
                    </a:r>
                    <a:r>
                      <a:rPr lang="en-US" altLang="zh-CN" b="1" dirty="0">
                        <a:solidFill>
                          <a:srgbClr val="C00000"/>
                        </a:solidFill>
                      </a:rPr>
                      <a:t>[1]</a:t>
                    </a:r>
                    <a:endParaRPr lang="zh-CN" altLang="en-US" b="1" dirty="0">
                      <a:solidFill>
                        <a:srgbClr val="C00000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文本框 15">
                        <a:extLst>
                          <a:ext uri="{FF2B5EF4-FFF2-40B4-BE49-F238E27FC236}">
                            <a16:creationId xmlns:a16="http://schemas.microsoft.com/office/drawing/2014/main" id="{DB78F792-67DD-82A9-5D33-F86F1DB8FD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13143" y="921439"/>
                        <a:ext cx="146483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文本框 26">
                        <a:extLst>
                          <a:ext uri="{FF2B5EF4-FFF2-40B4-BE49-F238E27FC236}">
                            <a16:creationId xmlns:a16="http://schemas.microsoft.com/office/drawing/2014/main" id="{80B2D845-A69F-2953-4EA7-5B3CFD41BF1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13143" y="921439"/>
                        <a:ext cx="1464833" cy="276999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787" t="-2174" b="-3260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8" name="直接连接符 17">
                    <a:extLst>
                      <a:ext uri="{FF2B5EF4-FFF2-40B4-BE49-F238E27FC236}">
                        <a16:creationId xmlns:a16="http://schemas.microsoft.com/office/drawing/2014/main" id="{2CCC14AE-2881-BE85-505B-7782831AEE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30406" y="1242869"/>
                    <a:ext cx="947570" cy="0"/>
                  </a:xfrm>
                  <a:prstGeom prst="line">
                    <a:avLst/>
                  </a:prstGeom>
                  <a:ln w="28575">
                    <a:solidFill>
                      <a:schemeClr val="accent2">
                        <a:lumMod val="7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箭头连接符 18">
                    <a:extLst>
                      <a:ext uri="{FF2B5EF4-FFF2-40B4-BE49-F238E27FC236}">
                        <a16:creationId xmlns:a16="http://schemas.microsoft.com/office/drawing/2014/main" id="{D621FF27-6BB9-DB2E-0761-770229F88F58}"/>
                      </a:ext>
                    </a:extLst>
                  </p:cNvPr>
                  <p:cNvCxnSpPr/>
                  <p:nvPr/>
                </p:nvCxnSpPr>
                <p:spPr>
                  <a:xfrm>
                    <a:off x="6677084" y="1242869"/>
                    <a:ext cx="0" cy="167243"/>
                  </a:xfrm>
                  <a:prstGeom prst="straightConnector1">
                    <a:avLst/>
                  </a:prstGeom>
                  <a:ln w="28575">
                    <a:solidFill>
                      <a:schemeClr val="accent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6A34D7B8-93C0-52B3-BEE8-C22947301056}"/>
                      </a:ext>
                    </a:extLst>
                  </p:cNvPr>
                  <p:cNvSpPr txBox="1"/>
                  <p:nvPr/>
                </p:nvSpPr>
                <p:spPr>
                  <a:xfrm>
                    <a:off x="5576710" y="2062882"/>
                    <a:ext cx="2720736" cy="65662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</a:t>
                    </a:r>
                    <a: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Krieger and Dougherty    </a:t>
                    </a:r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</a:t>
                    </a:r>
                    <a: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quation </a:t>
                    </a:r>
                    <a:r>
                      <a:rPr lang="en-US" altLang="zh-CN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[2]</a:t>
                    </a:r>
                    <a:endParaRPr lang="zh-CN" altLang="en-US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5699877E-6B48-C01A-63E4-38AC4A47E85D}"/>
                      </a:ext>
                    </a:extLst>
                  </p:cNvPr>
                  <p:cNvSpPr txBox="1"/>
                  <p:nvPr/>
                </p:nvSpPr>
                <p:spPr>
                  <a:xfrm>
                    <a:off x="5545964" y="2666884"/>
                    <a:ext cx="209209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</a:t>
                    </a:r>
                    <a: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Eilers </a:t>
                    </a:r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</a:t>
                    </a:r>
                    <a: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quation </a:t>
                    </a:r>
                    <a:r>
                      <a:rPr lang="en-US" altLang="zh-CN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[3]</a:t>
                    </a:r>
                    <a:endParaRPr lang="zh-CN" altLang="en-US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50E492E6-8ADE-8ECA-E476-FE80E68F19B4}"/>
                      </a:ext>
                    </a:extLst>
                  </p:cNvPr>
                  <p:cNvSpPr txBox="1"/>
                  <p:nvPr/>
                </p:nvSpPr>
                <p:spPr>
                  <a:xfrm>
                    <a:off x="5545964" y="2970781"/>
                    <a:ext cx="243275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</a:t>
                    </a:r>
                    <a: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Roscoe </a:t>
                    </a:r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</a:t>
                    </a:r>
                    <a: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quation </a:t>
                    </a:r>
                    <a:r>
                      <a:rPr lang="en-US" altLang="zh-CN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[4]</a:t>
                    </a:r>
                    <a:endParaRPr lang="zh-CN" altLang="en-US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084DBF0F-F265-B6FB-A435-B24E7DF84EAE}"/>
                      </a:ext>
                    </a:extLst>
                  </p:cNvPr>
                  <p:cNvSpPr txBox="1"/>
                  <p:nvPr/>
                </p:nvSpPr>
                <p:spPr>
                  <a:xfrm>
                    <a:off x="5545963" y="3290731"/>
                    <a:ext cx="254321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fr-FR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-Chong et al. Equation </a:t>
                    </a:r>
                    <a:r>
                      <a:rPr lang="fr-FR" altLang="zh-CN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[5]</a:t>
                    </a:r>
                    <a:endParaRPr lang="zh-CN" altLang="en-US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D3B67BDC-EE94-FB65-4E77-8ACB2C3D81E2}"/>
                    </a:ext>
                  </a:extLst>
                </p:cNvPr>
                <p:cNvSpPr txBox="1"/>
                <p:nvPr/>
              </p:nvSpPr>
              <p:spPr>
                <a:xfrm>
                  <a:off x="5604189" y="1312767"/>
                  <a:ext cx="24471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Two-Parameter Equations</a:t>
                  </a:r>
                </a:p>
              </p:txBody>
            </p:sp>
          </p:grp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EB359862-F209-A478-BB84-AF040C363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5197" y="2046490"/>
                <a:ext cx="999950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54A20349-09AE-CC7E-90A9-4F1C5CE048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548" y="2420708"/>
                <a:ext cx="2089842" cy="0"/>
              </a:xfrm>
              <a:prstGeom prst="line">
                <a:avLst/>
              </a:prstGeom>
              <a:ln w="76200" cap="rnd">
                <a:solidFill>
                  <a:schemeClr val="accent2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9381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832D99B-3029-A230-4EE7-CA05E43E2503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4</a:t>
            </a:fld>
            <a:r>
              <a:rPr lang="zh-CN" altLang="en-US" dirty="0"/>
              <a:t> </a:t>
            </a:r>
            <a:r>
              <a:rPr lang="en-US" altLang="zh-CN" dirty="0"/>
              <a:t>/ 7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D247F1F-0A77-701D-3337-DE0277C74202}"/>
              </a:ext>
            </a:extLst>
          </p:cNvPr>
          <p:cNvGrpSpPr/>
          <p:nvPr/>
        </p:nvGrpSpPr>
        <p:grpSpPr>
          <a:xfrm>
            <a:off x="959167" y="4065332"/>
            <a:ext cx="6320893" cy="4990976"/>
            <a:chOff x="378321" y="596975"/>
            <a:chExt cx="7821375" cy="617575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694446A-D39A-468C-74A7-D338C3C90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569" y="3903136"/>
              <a:ext cx="3826125" cy="286959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9E1E0AD-08DA-8713-D9CC-E04908952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321" y="3860086"/>
              <a:ext cx="3765964" cy="282447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C046529-6622-9456-CC6E-56BF83924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569" y="860924"/>
              <a:ext cx="3826127" cy="286959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96EB524-7AD8-AC91-02B9-855561DCA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323" y="855539"/>
              <a:ext cx="3765963" cy="2824473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3BC77EB-2269-8832-13D9-5A7C8B1EEB1D}"/>
                </a:ext>
              </a:extLst>
            </p:cNvPr>
            <p:cNvSpPr txBox="1"/>
            <p:nvPr/>
          </p:nvSpPr>
          <p:spPr>
            <a:xfrm>
              <a:off x="956034" y="2096720"/>
              <a:ext cx="845825" cy="457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AFFC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40%</a:t>
              </a:r>
              <a:endParaRPr lang="zh-CN" altLang="en-US" dirty="0">
                <a:solidFill>
                  <a:srgbClr val="2AFFC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A6636E0-D9B4-6BBE-1E70-D0B217B68F25}"/>
                </a:ext>
              </a:extLst>
            </p:cNvPr>
            <p:cNvSpPr txBox="1"/>
            <p:nvPr/>
          </p:nvSpPr>
          <p:spPr>
            <a:xfrm>
              <a:off x="5008124" y="2466052"/>
              <a:ext cx="875025" cy="457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AFFC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40%</a:t>
              </a:r>
              <a:endParaRPr lang="zh-CN" altLang="en-US" dirty="0">
                <a:solidFill>
                  <a:srgbClr val="2AFFC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236928E-2038-0CC1-142E-F4D34B58892C}"/>
                </a:ext>
              </a:extLst>
            </p:cNvPr>
            <p:cNvSpPr txBox="1"/>
            <p:nvPr/>
          </p:nvSpPr>
          <p:spPr>
            <a:xfrm>
              <a:off x="956034" y="5486724"/>
              <a:ext cx="956252" cy="457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AFFC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40%</a:t>
              </a:r>
              <a:endParaRPr lang="zh-CN" altLang="en-US" dirty="0">
                <a:solidFill>
                  <a:srgbClr val="2AFFC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9">
              <a:extLst>
                <a:ext uri="{FF2B5EF4-FFF2-40B4-BE49-F238E27FC236}">
                  <a16:creationId xmlns:a16="http://schemas.microsoft.com/office/drawing/2014/main" id="{175C157C-1C2B-EFE3-552E-AF6BD8F91EB1}"/>
                </a:ext>
              </a:extLst>
            </p:cNvPr>
            <p:cNvSpPr txBox="1"/>
            <p:nvPr/>
          </p:nvSpPr>
          <p:spPr>
            <a:xfrm>
              <a:off x="5008123" y="5550814"/>
              <a:ext cx="875026" cy="457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2AFFC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40%</a:t>
              </a:r>
              <a:endParaRPr lang="zh-CN" altLang="en-US" dirty="0">
                <a:solidFill>
                  <a:srgbClr val="2AFFC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F1D07AF-348A-2B06-DB80-2D2AB0C7843E}"/>
                    </a:ext>
                  </a:extLst>
                </p:cNvPr>
                <p:cNvSpPr txBox="1"/>
                <p:nvPr/>
              </p:nvSpPr>
              <p:spPr>
                <a:xfrm>
                  <a:off x="1801859" y="596975"/>
                  <a:ext cx="1158340" cy="45700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71FB816-028B-AFA1-6A2B-A50195942D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59" y="596975"/>
                  <a:ext cx="1158340" cy="45700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8BA05BE-0EB0-79A0-68F1-9F3FD1B47E0F}"/>
                    </a:ext>
                  </a:extLst>
                </p:cNvPr>
                <p:cNvSpPr txBox="1"/>
                <p:nvPr/>
              </p:nvSpPr>
              <p:spPr>
                <a:xfrm>
                  <a:off x="5748273" y="596975"/>
                  <a:ext cx="1253161" cy="45700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=0.1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69DEE62-B4F4-23AC-EA89-3F26BA25A7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8273" y="596975"/>
                  <a:ext cx="1253161" cy="45700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919C725E-D093-76BE-4545-D201D62F9917}"/>
                    </a:ext>
                  </a:extLst>
                </p:cNvPr>
                <p:cNvSpPr txBox="1"/>
                <p:nvPr/>
              </p:nvSpPr>
              <p:spPr>
                <a:xfrm>
                  <a:off x="1471086" y="3601484"/>
                  <a:ext cx="1445563" cy="45700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=0.01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2452570C-308D-3116-317D-6AE17AC2E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1086" y="3601484"/>
                  <a:ext cx="1445563" cy="45700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F8E1386-FA8D-E416-502B-31C3F6F08517}"/>
                    </a:ext>
                  </a:extLst>
                </p:cNvPr>
                <p:cNvSpPr txBox="1"/>
                <p:nvPr/>
              </p:nvSpPr>
              <p:spPr>
                <a:xfrm>
                  <a:off x="5695235" y="3654828"/>
                  <a:ext cx="1445563" cy="45700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=0.001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F2B2E135-AFBF-A318-24BB-0764032364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5235" y="3654828"/>
                  <a:ext cx="1445563" cy="45700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52332FF-ABA1-6F0F-7A21-1762927F01A2}"/>
                  </a:ext>
                </a:extLst>
              </p:cNvPr>
              <p:cNvSpPr txBox="1"/>
              <p:nvPr/>
            </p:nvSpPr>
            <p:spPr>
              <a:xfrm>
                <a:off x="365303" y="1883609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li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water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oil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52332FF-ABA1-6F0F-7A21-1762927F0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3" y="1883609"/>
                <a:ext cx="4572000" cy="369332"/>
              </a:xfrm>
              <a:prstGeom prst="rect">
                <a:avLst/>
              </a:prstGeom>
              <a:blipFill>
                <a:blip r:embed="rId11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A8C68D16-D809-69C4-CEE8-32B4F3595FF3}"/>
              </a:ext>
            </a:extLst>
          </p:cNvPr>
          <p:cNvSpPr txBox="1"/>
          <p:nvPr/>
        </p:nvSpPr>
        <p:spPr>
          <a:xfrm>
            <a:off x="330421" y="9279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a bimodal emulsion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640534E-AD60-F1EF-6049-52759BC5FD1D}"/>
              </a:ext>
            </a:extLst>
          </p:cNvPr>
          <p:cNvSpPr txBox="1"/>
          <p:nvPr/>
        </p:nvSpPr>
        <p:spPr>
          <a:xfrm>
            <a:off x="365303" y="1223667"/>
            <a:ext cx="4105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droplets size ratio between large and small particles is 5:1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7E88A61-13ED-F969-9060-0D9389C99D1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19223" r="23343" b="26372"/>
          <a:stretch/>
        </p:blipFill>
        <p:spPr>
          <a:xfrm>
            <a:off x="5583308" y="713950"/>
            <a:ext cx="1979438" cy="1448809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B18A404F-833D-EC1C-CE58-B23158DA03B3}"/>
              </a:ext>
            </a:extLst>
          </p:cNvPr>
          <p:cNvSpPr txBox="1"/>
          <p:nvPr/>
        </p:nvSpPr>
        <p:spPr>
          <a:xfrm>
            <a:off x="5256064" y="2068275"/>
            <a:ext cx="26692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"Bimodal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emulsion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indicates the presence of only two distinct droplet sizes in emulsion.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17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832D99B-3029-A230-4EE7-CA05E43E2503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5</a:t>
            </a:fld>
            <a:r>
              <a:rPr lang="zh-CN" altLang="en-US" dirty="0"/>
              <a:t> </a:t>
            </a:r>
            <a:r>
              <a:rPr lang="en-US" altLang="zh-CN" dirty="0"/>
              <a:t>/ 7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9804E2-6E6C-41A9-50C6-40AB51857E98}"/>
                  </a:ext>
                </a:extLst>
              </p:cNvPr>
              <p:cNvSpPr txBox="1"/>
              <p:nvPr/>
            </p:nvSpPr>
            <p:spPr>
              <a:xfrm>
                <a:off x="634678" y="1501897"/>
                <a:ext cx="34612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nst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=0.637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9804E2-6E6C-41A9-50C6-40AB51857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78" y="1501897"/>
                <a:ext cx="3461267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5819380-65AD-7912-6955-7613A609D67F}"/>
                  </a:ext>
                </a:extLst>
              </p:cNvPr>
              <p:cNvSpPr txBox="1"/>
              <p:nvPr/>
            </p:nvSpPr>
            <p:spPr>
              <a:xfrm>
                <a:off x="466725" y="4619338"/>
                <a:ext cx="3988321" cy="1102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2.5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CN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𝜇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+5</m:t>
                                                  </m:r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2+5</m:t>
                                                  </m:r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.637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5819380-65AD-7912-6955-7613A609D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" y="4619338"/>
                <a:ext cx="3988321" cy="11022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1E8DB18-C369-9923-54C5-3DB1846EC273}"/>
              </a:ext>
            </a:extLst>
          </p:cNvPr>
          <p:cNvSpPr txBox="1"/>
          <p:nvPr/>
        </p:nvSpPr>
        <p:spPr>
          <a:xfrm>
            <a:off x="634678" y="1132565"/>
            <a:ext cx="4580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Assume a monodisperse emulsion.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EE8981-9315-F612-C257-B715118A0555}"/>
                  </a:ext>
                </a:extLst>
              </p:cNvPr>
              <p:cNvSpPr txBox="1"/>
              <p:nvPr/>
            </p:nvSpPr>
            <p:spPr>
              <a:xfrm>
                <a:off x="634678" y="2227288"/>
                <a:ext cx="4067524" cy="769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EE8981-9315-F612-C257-B715118A0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78" y="2227288"/>
                <a:ext cx="4067524" cy="769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40F1BF8-CAED-D63D-D835-3BC81B368CAB}"/>
              </a:ext>
            </a:extLst>
          </p:cNvPr>
          <p:cNvCxnSpPr/>
          <p:nvPr/>
        </p:nvCxnSpPr>
        <p:spPr>
          <a:xfrm>
            <a:off x="2462477" y="1871229"/>
            <a:ext cx="0" cy="37148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1920A3D-6803-23D0-B842-4208EF43C35F}"/>
              </a:ext>
            </a:extLst>
          </p:cNvPr>
          <p:cNvSpPr txBox="1"/>
          <p:nvPr/>
        </p:nvSpPr>
        <p:spPr>
          <a:xfrm>
            <a:off x="466725" y="3389419"/>
            <a:ext cx="4630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by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Mooney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quation 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6D97739-21FA-0B46-33A6-17AF39929A66}"/>
              </a:ext>
            </a:extLst>
          </p:cNvPr>
          <p:cNvCxnSpPr>
            <a:cxnSpLocks/>
          </p:cNvCxnSpPr>
          <p:nvPr/>
        </p:nvCxnSpPr>
        <p:spPr>
          <a:xfrm>
            <a:off x="545166" y="3285439"/>
            <a:ext cx="4157036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20A87A6-7779-DE6C-00CC-5B223A30772A}"/>
                  </a:ext>
                </a:extLst>
              </p:cNvPr>
              <p:cNvSpPr txBox="1"/>
              <p:nvPr/>
            </p:nvSpPr>
            <p:spPr>
              <a:xfrm>
                <a:off x="466725" y="3745159"/>
                <a:ext cx="4235477" cy="861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type m:val="li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0.637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20A87A6-7779-DE6C-00CC-5B223A307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" y="3745159"/>
                <a:ext cx="4235477" cy="8618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19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832D99B-3029-A230-4EE7-CA05E43E2503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6</a:t>
            </a:fld>
            <a:r>
              <a:rPr lang="zh-CN" altLang="en-US" dirty="0"/>
              <a:t> </a:t>
            </a:r>
            <a:r>
              <a:rPr lang="en-US" altLang="zh-CN" dirty="0"/>
              <a:t>/ 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05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BB000A-86EE-B722-D34D-F92570D63DAC}"/>
              </a:ext>
            </a:extLst>
          </p:cNvPr>
          <p:cNvSpPr txBox="1"/>
          <p:nvPr/>
        </p:nvSpPr>
        <p:spPr>
          <a:xfrm>
            <a:off x="1514901" y="1255594"/>
            <a:ext cx="45447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我要做什么</a:t>
            </a:r>
            <a:endParaRPr lang="en-US" altLang="zh-CN" dirty="0"/>
          </a:p>
          <a:p>
            <a:r>
              <a:rPr lang="zh-CN" altLang="en-US" dirty="0"/>
              <a:t>背景，乳液的行业，测量水有什么好处</a:t>
            </a:r>
            <a:endParaRPr lang="en-US" altLang="zh-CN" dirty="0"/>
          </a:p>
          <a:p>
            <a:r>
              <a:rPr lang="zh-CN" altLang="en-US" dirty="0"/>
              <a:t>我如何发现模型的</a:t>
            </a:r>
            <a:endParaRPr lang="en-US" altLang="zh-CN" dirty="0"/>
          </a:p>
          <a:p>
            <a:r>
              <a:rPr lang="zh-CN" altLang="en-US" dirty="0"/>
              <a:t>首先介绍粘度模型</a:t>
            </a:r>
            <a:endParaRPr lang="en-US" altLang="zh-CN" dirty="0"/>
          </a:p>
          <a:p>
            <a:r>
              <a:rPr lang="zh-CN" altLang="en-US" dirty="0"/>
              <a:t>然后假设为双峰乳液</a:t>
            </a:r>
            <a:endParaRPr lang="en-US" altLang="zh-CN" dirty="0"/>
          </a:p>
          <a:p>
            <a:r>
              <a:rPr lang="zh-CN" altLang="en-US" dirty="0"/>
              <a:t>然后发现跟液滴分布没什么关系</a:t>
            </a:r>
            <a:endParaRPr lang="en-US" altLang="zh-CN" dirty="0"/>
          </a:p>
          <a:p>
            <a:r>
              <a:rPr lang="zh-CN" altLang="en-US" dirty="0"/>
              <a:t>然后推出基本关系式子</a:t>
            </a:r>
            <a:endParaRPr lang="en-US" altLang="zh-CN" dirty="0"/>
          </a:p>
          <a:p>
            <a:r>
              <a:rPr lang="zh-CN" altLang="en-US" dirty="0"/>
              <a:t>最后只要通过实验验证这个式子可以用就行了</a:t>
            </a:r>
            <a:endParaRPr lang="en-US" altLang="zh-CN" dirty="0"/>
          </a:p>
          <a:p>
            <a:r>
              <a:rPr lang="zh-CN" altLang="en-US" dirty="0"/>
              <a:t>然而模型并不好用，那我们就自己拟合</a:t>
            </a:r>
            <a:endParaRPr lang="en-US" altLang="zh-CN" dirty="0"/>
          </a:p>
          <a:p>
            <a:r>
              <a:rPr lang="zh-CN" altLang="en-US" dirty="0"/>
              <a:t>横轴用体积率，纵轴用归一化粘度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10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160CF7-3EB4-4E26-CA77-8D1AAB1B855F}"/>
              </a:ext>
            </a:extLst>
          </p:cNvPr>
          <p:cNvSpPr txBox="1"/>
          <p:nvPr/>
        </p:nvSpPr>
        <p:spPr>
          <a:xfrm>
            <a:off x="2142699" y="614149"/>
            <a:ext cx="264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乳液是什么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AE3B69-9FD9-10F8-AFCE-72526BF8971B}"/>
              </a:ext>
            </a:extLst>
          </p:cNvPr>
          <p:cNvSpPr txBox="1"/>
          <p:nvPr/>
        </p:nvSpPr>
        <p:spPr>
          <a:xfrm>
            <a:off x="2142699" y="1288281"/>
            <a:ext cx="264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石油工程中体积率有什么用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CD4D58-70D2-EBA3-F86F-054720366C4E}"/>
              </a:ext>
            </a:extLst>
          </p:cNvPr>
          <p:cNvSpPr txBox="1"/>
          <p:nvPr/>
        </p:nvSpPr>
        <p:spPr>
          <a:xfrm>
            <a:off x="2142698" y="2450616"/>
            <a:ext cx="264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粘度模型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E11B9D-EBF3-7862-7DF1-570DF56C0068}"/>
              </a:ext>
            </a:extLst>
          </p:cNvPr>
          <p:cNvSpPr txBox="1"/>
          <p:nvPr/>
        </p:nvSpPr>
        <p:spPr>
          <a:xfrm>
            <a:off x="2142697" y="3244334"/>
            <a:ext cx="264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假设过程，四张图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F0BF6D-FF5A-27C5-8E76-97B22444D6C4}"/>
              </a:ext>
            </a:extLst>
          </p:cNvPr>
          <p:cNvSpPr txBox="1"/>
          <p:nvPr/>
        </p:nvSpPr>
        <p:spPr>
          <a:xfrm>
            <a:off x="2142696" y="4102417"/>
            <a:ext cx="264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模型推导过程，以及实验结果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B93E4D-77FE-71E8-EF55-FC7E3411664D}"/>
              </a:ext>
            </a:extLst>
          </p:cNvPr>
          <p:cNvSpPr txBox="1"/>
          <p:nvPr/>
        </p:nvSpPr>
        <p:spPr>
          <a:xfrm>
            <a:off x="2209371" y="4701277"/>
            <a:ext cx="26476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r>
              <a:rPr lang="zh-CN" altLang="en-US" dirty="0"/>
              <a:t>我的课题是什么，从</a:t>
            </a:r>
            <a:r>
              <a:rPr lang="en-US" altLang="zh-CN" dirty="0" err="1"/>
              <a:t>uvp</a:t>
            </a:r>
            <a:r>
              <a:rPr lang="zh-CN" altLang="en-US" dirty="0"/>
              <a:t>的流场信息计算出粘度信息，然后再计算出体积率</a:t>
            </a:r>
            <a:endParaRPr lang="en-US" altLang="zh-CN" dirty="0"/>
          </a:p>
          <a:p>
            <a:r>
              <a:rPr lang="zh-CN" altLang="en-US" dirty="0"/>
              <a:t>确定了</a:t>
            </a:r>
            <a:r>
              <a:rPr lang="en-US" altLang="zh-CN" dirty="0" err="1"/>
              <a:t>uvp</a:t>
            </a:r>
            <a:r>
              <a:rPr lang="zh-CN" altLang="en-US" dirty="0"/>
              <a:t>可以用于乳化液</a:t>
            </a:r>
            <a:endParaRPr lang="en-US" altLang="zh-CN" dirty="0"/>
          </a:p>
          <a:p>
            <a:r>
              <a:rPr lang="zh-CN" altLang="en-US" dirty="0"/>
              <a:t>确定估算体积率的方案</a:t>
            </a:r>
            <a:endParaRPr lang="en-US" altLang="zh-CN" dirty="0"/>
          </a:p>
          <a:p>
            <a:r>
              <a:rPr lang="zh-CN" altLang="en-US" dirty="0"/>
              <a:t>实验数据拟合出模型（</a:t>
            </a:r>
            <a:r>
              <a:rPr lang="en-US" altLang="zh-CN" dirty="0"/>
              <a:t>y</a:t>
            </a:r>
            <a:r>
              <a:rPr lang="zh-CN" altLang="en-US" dirty="0"/>
              <a:t>轴用左式的项来做）</a:t>
            </a:r>
            <a:endParaRPr lang="en-US" altLang="zh-CN" dirty="0"/>
          </a:p>
          <a:p>
            <a:r>
              <a:rPr lang="zh-CN" altLang="en-US" dirty="0"/>
              <a:t>在改变温度核</a:t>
            </a:r>
            <a:r>
              <a:rPr lang="en-US" altLang="zh-CN" dirty="0"/>
              <a:t>Ca</a:t>
            </a:r>
            <a:r>
              <a:rPr lang="zh-CN" altLang="en-US" dirty="0"/>
              <a:t>数的情况是什么，寻找模型</a:t>
            </a:r>
            <a:endParaRPr lang="en-US" altLang="zh-CN" dirty="0"/>
          </a:p>
          <a:p>
            <a:r>
              <a:rPr lang="zh-CN" altLang="en-US" dirty="0"/>
              <a:t>管道实验</a:t>
            </a:r>
            <a:endParaRPr lang="en-US" altLang="zh-CN" dirty="0"/>
          </a:p>
          <a:p>
            <a:r>
              <a:rPr lang="zh-CN" altLang="en-US" dirty="0"/>
              <a:t>大于</a:t>
            </a:r>
            <a:r>
              <a:rPr lang="en-US" altLang="zh-CN" dirty="0"/>
              <a:t>40%</a:t>
            </a:r>
            <a:r>
              <a:rPr lang="zh-CN" altLang="en-US" dirty="0"/>
              <a:t>的情况？</a:t>
            </a:r>
          </a:p>
        </p:txBody>
      </p:sp>
    </p:spTree>
    <p:extLst>
      <p:ext uri="{BB962C8B-B14F-4D97-AF65-F5344CB8AC3E}">
        <p14:creationId xmlns:p14="http://schemas.microsoft.com/office/powerpoint/2010/main" val="238732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63B613-A117-60D2-D256-076D1E345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07" y="446289"/>
            <a:ext cx="4531056" cy="219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CF68953-F305-5F6B-7A39-A7B147486344}"/>
              </a:ext>
            </a:extLst>
          </p:cNvPr>
          <p:cNvSpPr txBox="1"/>
          <p:nvPr/>
        </p:nvSpPr>
        <p:spPr>
          <a:xfrm>
            <a:off x="388960" y="3149154"/>
            <a:ext cx="612102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E2E2E"/>
                </a:solidFill>
                <a:effectLst/>
                <a:latin typeface="ElsevierGulliver"/>
              </a:rPr>
              <a:t>The cost of pumping or transporting the water through pipeline or by tanker, respectively.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E2E2E"/>
                </a:solidFill>
                <a:effectLst/>
                <a:latin typeface="ElsevierGulliver"/>
              </a:rPr>
              <a:t>•The corrosion of pumps, pipes, production facilities, and downstream distillation columns (due to the existence of chloride </a:t>
            </a:r>
            <a:r>
              <a:rPr lang="en-US" altLang="zh-CN" b="0" i="0" dirty="0">
                <a:solidFill>
                  <a:srgbClr val="2E2E2E"/>
                </a:solidFill>
                <a:effectLst/>
                <a:latin typeface="ElsevierGulliver"/>
                <a:hlinkClick r:id="rId3" tooltip="Learn more about ions in from ScienceDirect's AI-generated Topic Pages"/>
              </a:rPr>
              <a:t>ions in</a:t>
            </a:r>
            <a:r>
              <a:rPr lang="en-US" altLang="zh-CN" b="0" i="0" dirty="0">
                <a:solidFill>
                  <a:srgbClr val="2E2E2E"/>
                </a:solidFill>
                <a:effectLst/>
                <a:latin typeface="ElsevierGulliver"/>
              </a:rPr>
              <a:t> aqueous phase).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E2E2E"/>
                </a:solidFill>
                <a:effectLst/>
                <a:latin typeface="ElsevierGulliver"/>
              </a:rPr>
              <a:t>•The necessity for installation of supplementary equipment to produce export-quality crude oil.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E2E2E"/>
                </a:solidFill>
                <a:effectLst/>
                <a:latin typeface="ElsevierGulliver"/>
              </a:rPr>
              <a:t>•The poisoning of downstream refinery catalysts.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E2E2E"/>
                </a:solidFill>
                <a:effectLst/>
                <a:latin typeface="ElsevierGulliver"/>
              </a:rPr>
              <a:t>•The problems pertaining to improved crude oil viscosity due to small dispersed water drops in the crude oil.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D090B6-B722-D1A9-2852-E2668B23AE06}"/>
              </a:ext>
            </a:extLst>
          </p:cNvPr>
          <p:cNvSpPr txBox="1"/>
          <p:nvPr/>
        </p:nvSpPr>
        <p:spPr>
          <a:xfrm>
            <a:off x="4572000" y="245745"/>
            <a:ext cx="4572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formation of high pressure drops in flowlines.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increase in pumping and transporting cost of the water–oil mixture through the pumps and pipes.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destruction of pipeline and production amenities (due to two-phase flow and presence of chloride ions in the aqueous phase).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escalation in corrosion rate and scaling (due to the salt content in the formation of water).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tripping of separation equipment in gas/oil separating plants. (GOSPs) which limit the export quality of crude oil.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lowering of the oil API gravity.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destroying of downstream processing plant catalysts.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adversity involved to improve the viscosity of the crude oil (due to small dispersed water drops).</a:t>
            </a:r>
          </a:p>
        </p:txBody>
      </p:sp>
    </p:spTree>
    <p:extLst>
      <p:ext uri="{BB962C8B-B14F-4D97-AF65-F5344CB8AC3E}">
        <p14:creationId xmlns:p14="http://schemas.microsoft.com/office/powerpoint/2010/main" val="314243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47BC74B-89F0-43B8-9432-8C2B03BF3150}">
  <we:reference id="wa104381909" version="3.9.1.0" store="en-US" storeType="OMEX"/>
  <we:alternateReferences>
    <we:reference id="wa104381909" version="3.9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1014</TotalTime>
  <Words>935</Words>
  <Application>Microsoft Office PowerPoint</Application>
  <PresentationFormat>全屏显示(4:3)</PresentationFormat>
  <Paragraphs>137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ElsevierGulliver</vt:lpstr>
      <vt:lpstr>Arial</vt:lpstr>
      <vt:lpstr>Calibri</vt:lpstr>
      <vt:lpstr>Calibri Light</vt:lpstr>
      <vt:lpstr>Cambria Math</vt:lpstr>
      <vt:lpstr>Georgia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文清 鄭</dc:creator>
  <cp:lastModifiedBy>ZHENG WENQING</cp:lastModifiedBy>
  <cp:revision>228</cp:revision>
  <dcterms:created xsi:type="dcterms:W3CDTF">2023-05-30T01:32:13Z</dcterms:created>
  <dcterms:modified xsi:type="dcterms:W3CDTF">2023-06-20T17:04:23Z</dcterms:modified>
</cp:coreProperties>
</file>