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76" r:id="rId2"/>
    <p:sldId id="264" r:id="rId3"/>
    <p:sldId id="265" r:id="rId4"/>
    <p:sldId id="266" r:id="rId5"/>
    <p:sldId id="267" r:id="rId6"/>
    <p:sldId id="268" r:id="rId7"/>
    <p:sldId id="277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6C1E"/>
    <a:srgbClr val="23661D"/>
    <a:srgbClr val="FF0000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320" autoAdjust="0"/>
  </p:normalViewPr>
  <p:slideViewPr>
    <p:cSldViewPr snapToGrid="0">
      <p:cViewPr>
        <p:scale>
          <a:sx n="100" d="100"/>
          <a:sy n="100" d="100"/>
        </p:scale>
        <p:origin x="24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90.png"/><Relationship Id="rId7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57.png"/><Relationship Id="rId5" Type="http://schemas.openxmlformats.org/officeDocument/2006/relationships/image" Target="../media/image51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0.png"/><Relationship Id="rId4" Type="http://schemas.openxmlformats.org/officeDocument/2006/relationships/image" Target="../media/image1.gif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3489B6-C500-42CE-003F-E418959BC4B1}"/>
              </a:ext>
            </a:extLst>
          </p:cNvPr>
          <p:cNvSpPr/>
          <p:nvPr/>
        </p:nvSpPr>
        <p:spPr>
          <a:xfrm>
            <a:off x="-203200" y="-152400"/>
            <a:ext cx="9580880" cy="4057650"/>
          </a:xfrm>
          <a:prstGeom prst="rect">
            <a:avLst/>
          </a:prstGeom>
          <a:solidFill>
            <a:srgbClr val="246C1E"/>
          </a:solidFill>
          <a:ln>
            <a:solidFill>
              <a:srgbClr val="246C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3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4CEF6D10-5FC7-FC95-641A-5A909559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5652135"/>
            <a:ext cx="956945" cy="9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12EE5E-FBB4-0A47-31C4-2E4B01FCA27C}"/>
              </a:ext>
            </a:extLst>
          </p:cNvPr>
          <p:cNvCxnSpPr>
            <a:cxnSpLocks/>
          </p:cNvCxnSpPr>
          <p:nvPr/>
        </p:nvCxnSpPr>
        <p:spPr>
          <a:xfrm>
            <a:off x="-325120" y="3724529"/>
            <a:ext cx="98247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53B914-A1A8-DB7B-3A62-8EFDA8E80030}"/>
              </a:ext>
            </a:extLst>
          </p:cNvPr>
          <p:cNvCxnSpPr>
            <a:cxnSpLocks/>
          </p:cNvCxnSpPr>
          <p:nvPr/>
        </p:nvCxnSpPr>
        <p:spPr>
          <a:xfrm>
            <a:off x="-325120" y="3801745"/>
            <a:ext cx="9824720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EC29AC-72ED-02B0-46F1-B4B109F4E227}"/>
              </a:ext>
            </a:extLst>
          </p:cNvPr>
          <p:cNvSpPr txBox="1"/>
          <p:nvPr/>
        </p:nvSpPr>
        <p:spPr>
          <a:xfrm>
            <a:off x="92276" y="1021813"/>
            <a:ext cx="9153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In-line Estimation Method of Volume Fraction Based on Simple Emulsion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519BFF-D78F-00B1-0958-475E731049AA}"/>
              </a:ext>
            </a:extLst>
          </p:cNvPr>
          <p:cNvSpPr txBox="1"/>
          <p:nvPr/>
        </p:nvSpPr>
        <p:spPr>
          <a:xfrm>
            <a:off x="1467072" y="2097305"/>
            <a:ext cx="63755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シンプル・エマルション粘度モテル</a:t>
            </a:r>
            <a:r>
              <a:rPr lang="zh-CN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に基づく体積率インライン推定法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B92CB5-0F9D-C5C4-54E7-F5DA38BEBD7E}"/>
              </a:ext>
            </a:extLst>
          </p:cNvPr>
          <p:cNvSpPr txBox="1"/>
          <p:nvPr/>
        </p:nvSpPr>
        <p:spPr>
          <a:xfrm>
            <a:off x="2401842" y="4520757"/>
            <a:ext cx="450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Weniqng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Hokkaido University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222EDE-D07A-FBF8-5EDC-58AA12CFFC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68" y="5645669"/>
            <a:ext cx="956945" cy="963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41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4910E0-41D3-9A7B-960D-5818DC9CBF7E}"/>
              </a:ext>
            </a:extLst>
          </p:cNvPr>
          <p:cNvGrpSpPr/>
          <p:nvPr/>
        </p:nvGrpSpPr>
        <p:grpSpPr>
          <a:xfrm>
            <a:off x="327660" y="1455282"/>
            <a:ext cx="7551388" cy="4457839"/>
            <a:chOff x="327660" y="1455282"/>
            <a:chExt cx="7551388" cy="44578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CE5CBD-EC7A-65EE-8128-993502B3A74A}"/>
                </a:ext>
              </a:extLst>
            </p:cNvPr>
            <p:cNvGrpSpPr/>
            <p:nvPr/>
          </p:nvGrpSpPr>
          <p:grpSpPr>
            <a:xfrm>
              <a:off x="5080013" y="1455285"/>
              <a:ext cx="2799035" cy="4378661"/>
              <a:chOff x="5415293" y="1455285"/>
              <a:chExt cx="2799035" cy="43786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7776009-61DF-2CAE-6CE0-13748851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2566" y="1455289"/>
                <a:ext cx="2731762" cy="21893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09DE4C-DF47-17FE-4149-2C2859FE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566" y="3644617"/>
                <a:ext cx="2731761" cy="218932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AF2F5C-14FE-0385-1855-A7C453E9831D}"/>
                  </a:ext>
                </a:extLst>
              </p:cNvPr>
              <p:cNvSpPr/>
              <p:nvPr/>
            </p:nvSpPr>
            <p:spPr>
              <a:xfrm>
                <a:off x="5415293" y="1455285"/>
                <a:ext cx="457187" cy="437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4238E9-CC08-0999-C07A-DFC0BA2B706F}"/>
                </a:ext>
              </a:extLst>
            </p:cNvPr>
            <p:cNvGrpSpPr/>
            <p:nvPr/>
          </p:nvGrpSpPr>
          <p:grpSpPr>
            <a:xfrm>
              <a:off x="2720340" y="1455287"/>
              <a:ext cx="2800330" cy="4457834"/>
              <a:chOff x="2720340" y="1455287"/>
              <a:chExt cx="2800330" cy="44578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C93DEA5-5A5A-0BCF-26BF-BDDA4344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09" y="1455287"/>
                <a:ext cx="2731761" cy="218933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C0C0F2B-2099-5CF6-E03E-DD9232384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909" y="3644615"/>
                <a:ext cx="2731759" cy="218932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638FA0-0620-DC67-14BD-7C39A6F293AE}"/>
                  </a:ext>
                </a:extLst>
              </p:cNvPr>
              <p:cNvSpPr/>
              <p:nvPr/>
            </p:nvSpPr>
            <p:spPr>
              <a:xfrm>
                <a:off x="2720340" y="1455287"/>
                <a:ext cx="457187" cy="4457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251E4-95D3-6170-848A-03AC51FA1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65" y="3644613"/>
              <a:ext cx="2731762" cy="21893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E497F31-B0D6-C8CD-D98B-8E51BA53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65" y="1455285"/>
              <a:ext cx="2731760" cy="218932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504C23-20F9-29AB-AC35-A7B0E29EBA28}"/>
                </a:ext>
              </a:extLst>
            </p:cNvPr>
            <p:cNvSpPr/>
            <p:nvPr/>
          </p:nvSpPr>
          <p:spPr>
            <a:xfrm>
              <a:off x="327660" y="1455282"/>
              <a:ext cx="490192" cy="43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5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E60D0F-FFA2-FE8A-15A7-A38E60EF1597}"/>
              </a:ext>
            </a:extLst>
          </p:cNvPr>
          <p:cNvGrpSpPr/>
          <p:nvPr/>
        </p:nvGrpSpPr>
        <p:grpSpPr>
          <a:xfrm>
            <a:off x="607828" y="887971"/>
            <a:ext cx="8616309" cy="4861012"/>
            <a:chOff x="607828" y="887971"/>
            <a:chExt cx="8616309" cy="48610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EF9C406-5948-C0D6-D206-43D445D4E66D}"/>
                </a:ext>
              </a:extLst>
            </p:cNvPr>
            <p:cNvGrpSpPr/>
            <p:nvPr/>
          </p:nvGrpSpPr>
          <p:grpSpPr>
            <a:xfrm>
              <a:off x="680810" y="1095562"/>
              <a:ext cx="7782380" cy="4514476"/>
              <a:chOff x="795200" y="1194622"/>
              <a:chExt cx="7782380" cy="451447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E842CEE-8C2E-93C7-4383-E250C0B7BC08}"/>
                  </a:ext>
                </a:extLst>
              </p:cNvPr>
              <p:cNvGrpSpPr/>
              <p:nvPr/>
            </p:nvGrpSpPr>
            <p:grpSpPr>
              <a:xfrm>
                <a:off x="795200" y="1194622"/>
                <a:ext cx="7782380" cy="4514476"/>
                <a:chOff x="795200" y="1194622"/>
                <a:chExt cx="7782380" cy="451447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08D56B3-9997-14A6-3D8E-2DEE915F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200" y="1194622"/>
                  <a:ext cx="7553599" cy="4468755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A83303-33DA-D1C6-7BD5-55E8B71AE43F}"/>
                    </a:ext>
                  </a:extLst>
                </p:cNvPr>
                <p:cNvSpPr/>
                <p:nvPr/>
              </p:nvSpPr>
              <p:spPr>
                <a:xfrm>
                  <a:off x="1109472" y="3177540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B5BE984-FCDD-93D9-6121-532992020F70}"/>
                    </a:ext>
                  </a:extLst>
                </p:cNvPr>
                <p:cNvSpPr/>
                <p:nvPr/>
              </p:nvSpPr>
              <p:spPr>
                <a:xfrm>
                  <a:off x="1274572" y="5373818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FFF1AF-EF3B-CA20-E0B1-DD1820936C11}"/>
                  </a:ext>
                </a:extLst>
              </p:cNvPr>
              <p:cNvGrpSpPr/>
              <p:nvPr/>
            </p:nvGrpSpPr>
            <p:grpSpPr>
              <a:xfrm>
                <a:off x="1587998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C8BC5CE-290E-7101-BFE0-929CF53527CB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5B6A67-EDCE-21A8-877F-BE738D047FDE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2EB240-CB04-A6A9-B2EA-B6CBCC204F4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918398-4839-4BD7-BB7A-5D2C1DD6B85B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41AD954-AF4B-E9F8-C660-B29AA022787A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D1FA3C7-F284-DE17-D4BE-A58906C667CD}"/>
                  </a:ext>
                </a:extLst>
              </p:cNvPr>
              <p:cNvGrpSpPr/>
              <p:nvPr/>
            </p:nvGrpSpPr>
            <p:grpSpPr>
              <a:xfrm>
                <a:off x="3941054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82190F6-6310-80CB-56C5-76199DBDC7F3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AE4F12-32ED-99AE-EB9F-C50D87762AC2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E772995-07AB-5583-2399-CF7437B77E9E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264D51-87D7-BA2D-7870-9CEF9FA50DCC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20D369C-9DB2-880F-5D5F-8432E2F3C2E6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136C7E9-1029-EA81-9EC0-EB1CB4276611}"/>
                  </a:ext>
                </a:extLst>
              </p:cNvPr>
              <p:cNvGrpSpPr/>
              <p:nvPr/>
            </p:nvGrpSpPr>
            <p:grpSpPr>
              <a:xfrm>
                <a:off x="6294110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41E6CC-A022-9315-D9BE-A44A0FF57827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C6C268-275F-69EA-91F2-50C280C34ACB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7EB2D9-12F4-DFEB-024C-36B7E756468D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E9776CB-A9E6-9E57-0419-E1833D512CB8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A5CA785-145C-47DA-7A56-9C5E0E50687B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435ACFD-92D3-9715-CDBF-43BC74989091}"/>
                  </a:ext>
                </a:extLst>
              </p:cNvPr>
              <p:cNvGrpSpPr/>
              <p:nvPr/>
            </p:nvGrpSpPr>
            <p:grpSpPr>
              <a:xfrm>
                <a:off x="1587998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7B1282C-9C8A-C8EF-8410-F41A34D6BA54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004B368-1A3E-383C-DDB5-BEC4B74B0D0D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7D5ABD0-C926-DFD7-5E74-AFFEFD164487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3A0ED72-5796-9520-D7BF-EE481CADB1B9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EA3D3E4-9D41-B46F-38C4-4C738C89F95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9E0C656-D8A6-888F-432D-682748B3BCE9}"/>
                  </a:ext>
                </a:extLst>
              </p:cNvPr>
              <p:cNvGrpSpPr/>
              <p:nvPr/>
            </p:nvGrpSpPr>
            <p:grpSpPr>
              <a:xfrm>
                <a:off x="3941054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A9E183B-CDB5-4C0D-7EA0-F0401B8FE9FC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98DB257-6E84-747E-7689-5ED35FF06259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036482-0D28-F15A-7032-831199983FC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994E846-94BB-4802-2E5C-D2EEDE074A86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0F434B-D690-5205-8238-B927833DF737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226437C-CCFE-6FC0-7307-EFDAF7F8561E}"/>
                  </a:ext>
                </a:extLst>
              </p:cNvPr>
              <p:cNvGrpSpPr/>
              <p:nvPr/>
            </p:nvGrpSpPr>
            <p:grpSpPr>
              <a:xfrm>
                <a:off x="6294110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612A5D8-082B-5814-882E-9F512077304D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90806A2-7890-CEA2-BAEA-C3C82F47C038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4663D90-8F1B-FE74-A250-25148B48C935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2382687-8387-D048-A0C6-FDFFCDA4AA8F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0EA054F-404C-08DD-6E50-A22DAD59D6D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16C9C28-B45B-4BA8-5371-875405B627EA}"/>
                  </a:ext>
                </a:extLst>
              </p:cNvPr>
              <p:cNvGrpSpPr/>
              <p:nvPr/>
            </p:nvGrpSpPr>
            <p:grpSpPr>
              <a:xfrm>
                <a:off x="979254" y="1208382"/>
                <a:ext cx="424688" cy="2036975"/>
                <a:chOff x="979254" y="1208382"/>
                <a:chExt cx="424688" cy="2036975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CCBF07A-73A0-7E95-0E69-0822AA7317C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EC9DFD4-8206-62CB-656A-EEC2EE61760F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96402-A6E9-EDF7-2452-7CA77EEC7D3C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859B81-276C-D6C5-D305-EAC2EEA9D0BF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286D3F0-3AC7-69CF-5F68-7C6649A0257F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379981F-7BAD-707D-C7F3-E7C70C0C3F2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764D252-120A-8DD3-6868-3797A874538A}"/>
                  </a:ext>
                </a:extLst>
              </p:cNvPr>
              <p:cNvGrpSpPr/>
              <p:nvPr/>
            </p:nvGrpSpPr>
            <p:grpSpPr>
              <a:xfrm>
                <a:off x="979254" y="3396870"/>
                <a:ext cx="424688" cy="2036975"/>
                <a:chOff x="979254" y="1208382"/>
                <a:chExt cx="424688" cy="2036975"/>
              </a:xfrm>
            </p:grpSpPr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0EB7320-8143-993D-E5AC-B7059AA7B5B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E2698D1-4867-7406-8933-1FA5A0C1E96D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7328B7E-327B-8289-EE2B-13E1B9110D13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38655F3-014F-747B-DB2C-D981FBA7B74E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E40870C-AAD1-C663-1097-50198169CAD0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38C79CA-F8A7-03D8-98EC-E4956C870B6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/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/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/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DC57298-D285-FD94-253B-28BE9625CFB4}"/>
                </a:ext>
              </a:extLst>
            </p:cNvPr>
            <p:cNvSpPr txBox="1"/>
            <p:nvPr/>
          </p:nvSpPr>
          <p:spPr>
            <a:xfrm>
              <a:off x="8119856" y="184825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FA3DC4-C14F-BEA4-B2B1-71FF637EE181}"/>
                </a:ext>
              </a:extLst>
            </p:cNvPr>
            <p:cNvSpPr txBox="1"/>
            <p:nvPr/>
          </p:nvSpPr>
          <p:spPr>
            <a:xfrm>
              <a:off x="8119856" y="419453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/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/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fraction of small droplets (related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4FAE064-B146-EEFE-A882-67B05B2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77617A-2346-A880-632D-AD74CEA752F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8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AFD223D-E48B-4DE7-2103-FB9AFC645772}"/>
                </a:ext>
              </a:extLst>
            </p:cNvPr>
            <p:cNvCxnSpPr>
              <a:cxnSpLocks/>
            </p:cNvCxnSpPr>
            <p:nvPr/>
          </p:nvCxnSpPr>
          <p:spPr>
            <a:xfrm>
              <a:off x="5948174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3E86EF0-19DB-918D-5C28-C009A147ADC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4D4E70-AB96-0C6A-918D-06905AA54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7" y="467237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236D03C-A7BF-F4D1-25E9-63E784F8276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941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9CFD34C-C341-F560-C3DC-2C43DA2DD949}"/>
                </a:ext>
              </a:extLst>
            </p:cNvPr>
            <p:cNvSpPr txBox="1"/>
            <p:nvPr/>
          </p:nvSpPr>
          <p:spPr>
            <a:xfrm>
              <a:off x="1577612" y="2665336"/>
              <a:ext cx="64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65011D1-614E-05AB-4F8A-73554D3C72FA}"/>
                </a:ext>
              </a:extLst>
            </p:cNvPr>
            <p:cNvSpPr txBox="1"/>
            <p:nvPr/>
          </p:nvSpPr>
          <p:spPr>
            <a:xfrm>
              <a:off x="1928927" y="2503523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23BF9D1-5F53-DE37-C1F7-7CFC9B38A578}"/>
                </a:ext>
              </a:extLst>
            </p:cNvPr>
            <p:cNvSpPr txBox="1"/>
            <p:nvPr/>
          </p:nvSpPr>
          <p:spPr>
            <a:xfrm>
              <a:off x="2421038" y="2339141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/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40%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5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1D0DBD-2788-EA8A-DE76-479DF47EAF8F}"/>
              </a:ext>
            </a:extLst>
          </p:cNvPr>
          <p:cNvGrpSpPr/>
          <p:nvPr/>
        </p:nvGrpSpPr>
        <p:grpSpPr>
          <a:xfrm>
            <a:off x="-647700" y="280516"/>
            <a:ext cx="10899090" cy="2648291"/>
            <a:chOff x="-403860" y="1814676"/>
            <a:chExt cx="10899090" cy="26482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C516C3-7753-FB13-B155-FDB7CA182762}"/>
                </a:ext>
              </a:extLst>
            </p:cNvPr>
            <p:cNvGrpSpPr/>
            <p:nvPr/>
          </p:nvGrpSpPr>
          <p:grpSpPr>
            <a:xfrm>
              <a:off x="-403860" y="1814676"/>
              <a:ext cx="10899090" cy="2431885"/>
              <a:chOff x="0" y="4260696"/>
              <a:chExt cx="10899090" cy="243188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B594B1B-B461-3A48-455A-659EFF580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3" y="4260696"/>
                <a:ext cx="2669487" cy="24318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E1599C-349E-88B6-7B82-16E140A233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6159452" y="4260698"/>
                <a:ext cx="2409825" cy="24318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D1C1C8-7F93-6EB2-879D-B68EBC38A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4114801" y="4260698"/>
                <a:ext cx="2409826" cy="24318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F2DAF9-E322-7D90-BBCA-9F47751F2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2044651" y="4260698"/>
                <a:ext cx="2409825" cy="243188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2807FD-6CDA-1EBF-DE46-3BA73FA7E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0" y="4260700"/>
                <a:ext cx="2409825" cy="2431881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BE7532-BACD-6B45-4264-1E9AC3E04AC0}"/>
                </a:ext>
              </a:extLst>
            </p:cNvPr>
            <p:cNvSpPr/>
            <p:nvPr/>
          </p:nvSpPr>
          <p:spPr>
            <a:xfrm>
              <a:off x="-176784" y="4030151"/>
              <a:ext cx="10448544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24B0DE-E287-4293-DE26-A862F18E975C}"/>
              </a:ext>
            </a:extLst>
          </p:cNvPr>
          <p:cNvGrpSpPr/>
          <p:nvPr/>
        </p:nvGrpSpPr>
        <p:grpSpPr>
          <a:xfrm>
            <a:off x="1168394" y="2712397"/>
            <a:ext cx="5038485" cy="3865079"/>
            <a:chOff x="1168394" y="2712397"/>
            <a:chExt cx="5038485" cy="3865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E9D3A19-EF23-4961-1DA2-362B2EFD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7673" y="2712399"/>
              <a:ext cx="4749206" cy="379682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5D224-4A7A-8C91-62B7-0A7779C41FB6}"/>
                </a:ext>
              </a:extLst>
            </p:cNvPr>
            <p:cNvSpPr/>
            <p:nvPr/>
          </p:nvSpPr>
          <p:spPr>
            <a:xfrm>
              <a:off x="1173243" y="2786474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B433B-13F9-4A34-86B4-134CF33EA22A}"/>
                </a:ext>
              </a:extLst>
            </p:cNvPr>
            <p:cNvSpPr/>
            <p:nvPr/>
          </p:nvSpPr>
          <p:spPr>
            <a:xfrm>
              <a:off x="1168394" y="2712397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62489C5-1812-4FEE-F9DF-506E7E1C12AD}"/>
                </a:ext>
              </a:extLst>
            </p:cNvPr>
            <p:cNvSpPr/>
            <p:nvPr/>
          </p:nvSpPr>
          <p:spPr>
            <a:xfrm>
              <a:off x="1832523" y="6283321"/>
              <a:ext cx="4374355" cy="294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6431E9-B391-7E52-B1FF-C7EC39EB62A8}"/>
              </a:ext>
            </a:extLst>
          </p:cNvPr>
          <p:cNvGrpSpPr/>
          <p:nvPr/>
        </p:nvGrpSpPr>
        <p:grpSpPr>
          <a:xfrm>
            <a:off x="393827" y="2233223"/>
            <a:ext cx="8357235" cy="2422087"/>
            <a:chOff x="393827" y="2233223"/>
            <a:chExt cx="8357235" cy="24220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59E87A1-A0EE-75DE-E695-0B463E6A50BC}"/>
                </a:ext>
              </a:extLst>
            </p:cNvPr>
            <p:cNvGrpSpPr/>
            <p:nvPr/>
          </p:nvGrpSpPr>
          <p:grpSpPr>
            <a:xfrm>
              <a:off x="393827" y="2233223"/>
              <a:ext cx="8357235" cy="2422087"/>
              <a:chOff x="393827" y="2233223"/>
              <a:chExt cx="8357235" cy="242208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0DFA25D-902C-E74B-8DB8-59E71BA4F455}"/>
                  </a:ext>
                </a:extLst>
              </p:cNvPr>
              <p:cNvGrpSpPr/>
              <p:nvPr/>
            </p:nvGrpSpPr>
            <p:grpSpPr>
              <a:xfrm>
                <a:off x="652918" y="2288745"/>
                <a:ext cx="8098144" cy="2093946"/>
                <a:chOff x="220102" y="2288745"/>
                <a:chExt cx="8098144" cy="209394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F42DB204-2F91-E969-1912-378026616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4" r="2067" b="14696"/>
                <a:stretch/>
              </p:blipFill>
              <p:spPr>
                <a:xfrm>
                  <a:off x="642874" y="2288745"/>
                  <a:ext cx="7675372" cy="1897684"/>
                </a:xfrm>
                <a:prstGeom prst="rect">
                  <a:avLst/>
                </a:prstGeom>
              </p:spPr>
            </p:pic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330A041-C2CD-2F9A-A594-ECDBDDD71C18}"/>
                    </a:ext>
                  </a:extLst>
                </p:cNvPr>
                <p:cNvGrpSpPr/>
                <p:nvPr/>
              </p:nvGrpSpPr>
              <p:grpSpPr>
                <a:xfrm>
                  <a:off x="79171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3F4AA8-E665-0D86-B259-311D641A919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840C2F-4684-F5D6-3D01-9811F91F3C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6248D8D-A6DC-C026-4885-B901AD193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4EA39F4E-7A3B-FCC5-AA37-3E118783608B}"/>
                    </a:ext>
                  </a:extLst>
                </p:cNvPr>
                <p:cNvGrpSpPr/>
                <p:nvPr/>
              </p:nvGrpSpPr>
              <p:grpSpPr>
                <a:xfrm>
                  <a:off x="230428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B26D214-D020-AD82-3F85-5BC9D020250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F904F96-3365-3014-3D5E-FA5D7BC39D9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72A0E1F-859A-3F00-CA77-7F1C925D52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6E82DB2-A5AB-BFA8-C405-B0C607348D9A}"/>
                    </a:ext>
                  </a:extLst>
                </p:cNvPr>
                <p:cNvGrpSpPr/>
                <p:nvPr/>
              </p:nvGrpSpPr>
              <p:grpSpPr>
                <a:xfrm>
                  <a:off x="3822673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6E216AE-FE87-F9CD-0CEC-53F6FC7C45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CBBCED9-1A3B-5EDB-E055-6D5EE8C4D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1F39D58-B59B-7122-67A4-79F17164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8865CAFB-5042-B357-7FC9-8956F16191C3}"/>
                    </a:ext>
                  </a:extLst>
                </p:cNvPr>
                <p:cNvGrpSpPr/>
                <p:nvPr/>
              </p:nvGrpSpPr>
              <p:grpSpPr>
                <a:xfrm>
                  <a:off x="5329242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66D44F9-74AA-FBCA-1408-32CD998A04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C95B762-BEDF-B285-BF99-2B7E7CC821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38BE4DE8-DEB6-A393-3AF9-9E469A764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3050907E-6ACE-D8D5-E3A9-A896F6553327}"/>
                    </a:ext>
                  </a:extLst>
                </p:cNvPr>
                <p:cNvGrpSpPr/>
                <p:nvPr/>
              </p:nvGrpSpPr>
              <p:grpSpPr>
                <a:xfrm>
                  <a:off x="6878959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94E63D8-5874-82E7-B640-D1E4B5644ED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1ABCF090-9BFE-97FA-FB70-63339F1735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EADA9C67-952C-93D8-ACFB-D0E13E038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027D2C9-C698-2558-D1F4-9C8C3F1DFBD6}"/>
                    </a:ext>
                  </a:extLst>
                </p:cNvPr>
                <p:cNvSpPr txBox="1"/>
                <p:nvPr/>
              </p:nvSpPr>
              <p:spPr>
                <a:xfrm>
                  <a:off x="220102" y="3767137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DB78E1F-FF54-987E-50FE-1F312157958A}"/>
                    </a:ext>
                  </a:extLst>
                </p:cNvPr>
                <p:cNvSpPr txBox="1"/>
                <p:nvPr/>
              </p:nvSpPr>
              <p:spPr>
                <a:xfrm>
                  <a:off x="220102" y="3347845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4225763-8789-00B3-330A-E6624FD530B0}"/>
                    </a:ext>
                  </a:extLst>
                </p:cNvPr>
                <p:cNvSpPr txBox="1"/>
                <p:nvPr/>
              </p:nvSpPr>
              <p:spPr>
                <a:xfrm>
                  <a:off x="220102" y="2984310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C974E4D-7013-F391-82F8-ECCD581DA708}"/>
                    </a:ext>
                  </a:extLst>
                </p:cNvPr>
                <p:cNvSpPr txBox="1"/>
                <p:nvPr/>
              </p:nvSpPr>
              <p:spPr>
                <a:xfrm>
                  <a:off x="220102" y="2361484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Viscosity 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26667" b="-1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Shear Rate 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378.95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396.70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/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591.42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5"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441.79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512.21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/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endParaRPr lang="en-US" altLang="zh-CN" sz="1200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200" b="0" i="0" u="none" strike="noStrike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Oil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300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76" t="-131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51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231397" y="466309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789622" y="4890727"/>
            <a:ext cx="4359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volume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01775" cy="2494336"/>
            <a:chOff x="19781" y="3129786"/>
            <a:chExt cx="8901775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01775" cy="888749"/>
              <a:chOff x="19781" y="3129786"/>
              <a:chExt cx="8901775" cy="888749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34543" y="3606565"/>
                <a:ext cx="358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pressure drop up 8 times.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286570"/>
            <a:ext cx="8749666" cy="1849558"/>
            <a:chOff x="197167" y="2286570"/>
            <a:chExt cx="8749666" cy="1849558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286570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increasing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retention time up 3 times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55856" y="1706107"/>
            <a:ext cx="2020030" cy="1722893"/>
            <a:chOff x="3179086" y="2047352"/>
            <a:chExt cx="2020030" cy="131878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6" y="2047352"/>
              <a:ext cx="2020030" cy="110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Hopes to drop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</p:cNvCxnSpPr>
            <p:nvPr/>
          </p:nvCxnSpPr>
          <p:spPr>
            <a:xfrm>
              <a:off x="4189101" y="3137102"/>
              <a:ext cx="0" cy="229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A4852C-513B-BB2D-F751-AB61CDE8276D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13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6170D-B13D-5EA8-DDC4-59A7FE059C49}"/>
              </a:ext>
            </a:extLst>
          </p:cNvPr>
          <p:cNvGrpSpPr/>
          <p:nvPr/>
        </p:nvGrpSpPr>
        <p:grpSpPr>
          <a:xfrm>
            <a:off x="941940" y="1787484"/>
            <a:ext cx="5740156" cy="4269193"/>
            <a:chOff x="941940" y="1787484"/>
            <a:chExt cx="5740156" cy="42691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DE38C8-245F-6FCD-8F8D-7149CAFE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7" b="5192"/>
            <a:stretch/>
          </p:blipFill>
          <p:spPr>
            <a:xfrm>
              <a:off x="1912619" y="1787484"/>
              <a:ext cx="4467063" cy="3676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/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/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Fraction 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67" r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B871B4-68C8-52EC-34B1-31FE6483597D}"/>
                </a:ext>
              </a:extLst>
            </p:cNvPr>
            <p:cNvSpPr txBox="1"/>
            <p:nvPr/>
          </p:nvSpPr>
          <p:spPr>
            <a:xfrm>
              <a:off x="941940" y="498632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5FAE4C-CB6B-81F3-366E-2B5E0AD35EDE}"/>
                </a:ext>
              </a:extLst>
            </p:cNvPr>
            <p:cNvSpPr txBox="1"/>
            <p:nvPr/>
          </p:nvSpPr>
          <p:spPr>
            <a:xfrm>
              <a:off x="941940" y="430831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E8C12A-84F8-F19C-0B20-B76B2713D700}"/>
                </a:ext>
              </a:extLst>
            </p:cNvPr>
            <p:cNvSpPr txBox="1"/>
            <p:nvPr/>
          </p:nvSpPr>
          <p:spPr>
            <a:xfrm>
              <a:off x="941940" y="356965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7253AE-5176-F6CD-B1B1-60EF33F8C60E}"/>
                </a:ext>
              </a:extLst>
            </p:cNvPr>
            <p:cNvSpPr txBox="1"/>
            <p:nvPr/>
          </p:nvSpPr>
          <p:spPr>
            <a:xfrm>
              <a:off x="941940" y="283099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7266D9-ED43-E898-6E9C-3AF6976B8C34}"/>
                </a:ext>
              </a:extLst>
            </p:cNvPr>
            <p:cNvSpPr txBox="1"/>
            <p:nvPr/>
          </p:nvSpPr>
          <p:spPr>
            <a:xfrm>
              <a:off x="941940" y="211317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D8E80D-8580-1642-CD51-F036F33B11A3}"/>
                </a:ext>
              </a:extLst>
            </p:cNvPr>
            <p:cNvSpPr txBox="1"/>
            <p:nvPr/>
          </p:nvSpPr>
          <p:spPr>
            <a:xfrm>
              <a:off x="2062080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150721-D2FF-2EA7-F138-0527354AA58B}"/>
                </a:ext>
              </a:extLst>
            </p:cNvPr>
            <p:cNvSpPr txBox="1"/>
            <p:nvPr/>
          </p:nvSpPr>
          <p:spPr>
            <a:xfrm>
              <a:off x="2937049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54D052-6D2C-7655-D5ED-D682AB42C978}"/>
                </a:ext>
              </a:extLst>
            </p:cNvPr>
            <p:cNvSpPr txBox="1"/>
            <p:nvPr/>
          </p:nvSpPr>
          <p:spPr>
            <a:xfrm>
              <a:off x="3812018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2FF851-0FE0-23B4-C2AA-44EF5BA4B2BE}"/>
                </a:ext>
              </a:extLst>
            </p:cNvPr>
            <p:cNvSpPr txBox="1"/>
            <p:nvPr/>
          </p:nvSpPr>
          <p:spPr>
            <a:xfrm>
              <a:off x="4686987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0B72DC-6F25-AD01-06AC-41DFFBF44501}"/>
                </a:ext>
              </a:extLst>
            </p:cNvPr>
            <p:cNvSpPr txBox="1"/>
            <p:nvPr/>
          </p:nvSpPr>
          <p:spPr>
            <a:xfrm>
              <a:off x="5561956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069FA5-6E7C-B24A-1C26-716731C9AFB1}"/>
                </a:ext>
              </a:extLst>
            </p:cNvPr>
            <p:cNvSpPr/>
            <p:nvPr/>
          </p:nvSpPr>
          <p:spPr>
            <a:xfrm>
              <a:off x="2350768" y="2172111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F961864-3579-E8F1-826C-5776CAD0A7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56" y="2532037"/>
              <a:ext cx="205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C03569-5737-4CAD-3987-8B7327A681F7}"/>
                </a:ext>
              </a:extLst>
            </p:cNvPr>
            <p:cNvSpPr txBox="1"/>
            <p:nvPr/>
          </p:nvSpPr>
          <p:spPr>
            <a:xfrm>
              <a:off x="2504913" y="2347371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BE586CF-1C95-7B1C-E102-69EF9E44D21B}"/>
                </a:ext>
              </a:extLst>
            </p:cNvPr>
            <p:cNvSpPr txBox="1"/>
            <p:nvPr/>
          </p:nvSpPr>
          <p:spPr>
            <a:xfrm>
              <a:off x="2512808" y="2029355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1255785" y="465162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80" y="1218939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844174" y="3592415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5432987" y="201566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987" y="253888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608057" y="3785174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98" y="4339163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5099123" y="5863195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1003242" y="4153870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1003242" y="478632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1003242" y="5426546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01" y="772191"/>
            <a:ext cx="2916382" cy="13023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B4FFD-D92A-996C-2EBC-AD09B5874E90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C79AB-BCF2-7B8C-DF80-5729A98ED89E}"/>
              </a:ext>
            </a:extLst>
          </p:cNvPr>
          <p:cNvSpPr txBox="1"/>
          <p:nvPr/>
        </p:nvSpPr>
        <p:spPr>
          <a:xfrm>
            <a:off x="493400" y="1481053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CA084-DB36-A595-B214-290CF531FCD2}"/>
              </a:ext>
            </a:extLst>
          </p:cNvPr>
          <p:cNvSpPr txBox="1"/>
          <p:nvPr/>
        </p:nvSpPr>
        <p:spPr>
          <a:xfrm>
            <a:off x="466725" y="2589487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/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droplet size distribution.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blipFill>
                <a:blip r:embed="rId2"/>
                <a:stretch>
                  <a:fillRect t="-4717" r="-247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135514" y="1257153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252343" y="446440"/>
            <a:ext cx="3764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M</a:t>
            </a:r>
            <a:r>
              <a:rPr lang="en-US" altLang="ja-JP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Simple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9545" y="1731475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volumetric fraction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blipFill>
                <a:blip r:embed="rId6"/>
                <a:stretch>
                  <a:fillRect l="-1040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0FD570B1-1FCD-5460-652E-04E29CEF3142}"/>
              </a:ext>
            </a:extLst>
          </p:cNvPr>
          <p:cNvGrpSpPr/>
          <p:nvPr/>
        </p:nvGrpSpPr>
        <p:grpSpPr>
          <a:xfrm>
            <a:off x="659805" y="3930328"/>
            <a:ext cx="7751527" cy="2720027"/>
            <a:chOff x="582472" y="3906158"/>
            <a:chExt cx="7751527" cy="272002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121FB58-0DD3-40B6-2DE6-5913AABFECDD}"/>
                </a:ext>
              </a:extLst>
            </p:cNvPr>
            <p:cNvGrpSpPr/>
            <p:nvPr/>
          </p:nvGrpSpPr>
          <p:grpSpPr>
            <a:xfrm>
              <a:off x="582472" y="3906158"/>
              <a:ext cx="7751527" cy="2277698"/>
              <a:chOff x="272436" y="4352962"/>
              <a:chExt cx="8057035" cy="2367468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EC53A2-1C44-BF6A-2905-60E6721E8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63" y="4372097"/>
                <a:ext cx="3346795" cy="233029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199DC6E-8F90-DEE6-9C2F-C7946CC80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130"/>
              <a:stretch/>
            </p:blipFill>
            <p:spPr>
              <a:xfrm>
                <a:off x="3673377" y="4352962"/>
                <a:ext cx="2950900" cy="2367468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50A01E2-36E6-41F0-6E5F-CEB78567C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3929" y="4357454"/>
                <a:ext cx="1725542" cy="2330809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3315536-5C38-2D94-515D-3947ED0FC5BF}"/>
                  </a:ext>
                </a:extLst>
              </p:cNvPr>
              <p:cNvSpPr txBox="1"/>
              <p:nvPr/>
            </p:nvSpPr>
            <p:spPr>
              <a:xfrm>
                <a:off x="1611328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[1]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29DD8C1-5E95-4A5E-96CC-B8A708A74A6D}"/>
                  </a:ext>
                </a:extLst>
              </p:cNvPr>
              <p:cNvSpPr txBox="1"/>
              <p:nvPr/>
            </p:nvSpPr>
            <p:spPr>
              <a:xfrm>
                <a:off x="3122599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[2]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文本框 70">
                <a:extLst>
                  <a:ext uri="{FF2B5EF4-FFF2-40B4-BE49-F238E27FC236}">
                    <a16:creationId xmlns:a16="http://schemas.microsoft.com/office/drawing/2014/main" id="{A78709D7-CC7F-B73A-86B7-FE505297FDF8}"/>
                  </a:ext>
                </a:extLst>
              </p:cNvPr>
              <p:cNvSpPr txBox="1"/>
              <p:nvPr/>
            </p:nvSpPr>
            <p:spPr>
              <a:xfrm>
                <a:off x="4662287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[3]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文本框 70">
                <a:extLst>
                  <a:ext uri="{FF2B5EF4-FFF2-40B4-BE49-F238E27FC236}">
                    <a16:creationId xmlns:a16="http://schemas.microsoft.com/office/drawing/2014/main" id="{8F8699C0-B862-B685-C68D-CEB76DA4DEA1}"/>
                  </a:ext>
                </a:extLst>
              </p:cNvPr>
              <p:cNvSpPr txBox="1"/>
              <p:nvPr/>
            </p:nvSpPr>
            <p:spPr>
              <a:xfrm>
                <a:off x="6085413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[4]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文本框 70">
                <a:extLst>
                  <a:ext uri="{FF2B5EF4-FFF2-40B4-BE49-F238E27FC236}">
                    <a16:creationId xmlns:a16="http://schemas.microsoft.com/office/drawing/2014/main" id="{8B458224-53F8-A82D-ECB2-76BF085192F7}"/>
                  </a:ext>
                </a:extLst>
              </p:cNvPr>
              <p:cNvSpPr txBox="1"/>
              <p:nvPr/>
            </p:nvSpPr>
            <p:spPr>
              <a:xfrm>
                <a:off x="7678412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[5]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E59748D-C178-20F3-74A7-2A359C837D89}"/>
                  </a:ext>
                </a:extLst>
              </p:cNvPr>
              <p:cNvSpPr/>
              <p:nvPr/>
            </p:nvSpPr>
            <p:spPr>
              <a:xfrm>
                <a:off x="272436" y="4352962"/>
                <a:ext cx="3375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E3073EB-926F-7476-1F9D-F7908333F08A}"/>
                </a:ext>
              </a:extLst>
            </p:cNvPr>
            <p:cNvSpPr txBox="1"/>
            <p:nvPr/>
          </p:nvSpPr>
          <p:spPr>
            <a:xfrm>
              <a:off x="787336" y="6041410"/>
              <a:ext cx="75320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between the experimental data and the predictions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two-parameter emulsion model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(Pal, 2001)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F2377C-CD42-F052-2535-651976C04AE1}"/>
              </a:ext>
            </a:extLst>
          </p:cNvPr>
          <p:cNvGrpSpPr/>
          <p:nvPr/>
        </p:nvGrpSpPr>
        <p:grpSpPr>
          <a:xfrm>
            <a:off x="2279117" y="656542"/>
            <a:ext cx="6210505" cy="3275980"/>
            <a:chOff x="2159555" y="601847"/>
            <a:chExt cx="6210505" cy="327598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213EAEB-52CD-BD9D-D8A6-FA2AA233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906" y="2072481"/>
              <a:ext cx="0" cy="347345"/>
            </a:xfrm>
            <a:prstGeom prst="straightConnector1">
              <a:avLst/>
            </a:prstGeom>
            <a:ln w="76200" cap="rnd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EF34EA6-AD29-65D8-905A-701596B9EF90}"/>
                </a:ext>
              </a:extLst>
            </p:cNvPr>
            <p:cNvGrpSpPr/>
            <p:nvPr/>
          </p:nvGrpSpPr>
          <p:grpSpPr>
            <a:xfrm>
              <a:off x="2159555" y="601847"/>
              <a:ext cx="6210505" cy="3275980"/>
              <a:chOff x="2159555" y="601847"/>
              <a:chExt cx="6210505" cy="327598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5963FAC-B7A0-F7D9-F85D-5E3F4B5FD6E2}"/>
                  </a:ext>
                </a:extLst>
              </p:cNvPr>
              <p:cNvGrpSpPr/>
              <p:nvPr/>
            </p:nvGrpSpPr>
            <p:grpSpPr>
              <a:xfrm>
                <a:off x="4881850" y="601847"/>
                <a:ext cx="3488210" cy="3275980"/>
                <a:chOff x="5212080" y="453338"/>
                <a:chExt cx="3488210" cy="327598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CED3B93-1243-BC77-9C06-6F05AE305EEC}"/>
                    </a:ext>
                  </a:extLst>
                </p:cNvPr>
                <p:cNvGrpSpPr/>
                <p:nvPr/>
              </p:nvGrpSpPr>
              <p:grpSpPr>
                <a:xfrm>
                  <a:off x="5212080" y="453338"/>
                  <a:ext cx="3488210" cy="3275980"/>
                  <a:chOff x="5148827" y="504205"/>
                  <a:chExt cx="3305488" cy="3328162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308A5CD-93BE-4225-7C3E-11213691CF86}"/>
                      </a:ext>
                    </a:extLst>
                  </p:cNvPr>
                  <p:cNvSpPr/>
                  <p:nvPr/>
                </p:nvSpPr>
                <p:spPr>
                  <a:xfrm>
                    <a:off x="5148827" y="504205"/>
                    <a:ext cx="3305488" cy="332816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B162F8B-43E2-0807-673C-00833139F4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715" y="504205"/>
                    <a:ext cx="248664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*Particle Suspension</a:t>
                    </a: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97EA8CFD-A647-D259-E44F-165A3D425FF8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1744202"/>
                    <a:ext cx="225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dirty="0"/>
                      <a:t>-</a:t>
                    </a:r>
                    <a:r>
                      <a:rPr lang="zh-CN" altLang="en-US" dirty="0"/>
                      <a:t>Mooney </a:t>
                    </a:r>
                    <a:r>
                      <a:rPr lang="en-US" altLang="zh-CN" dirty="0"/>
                      <a:t>E</a:t>
                    </a:r>
                    <a:r>
                      <a:rPr lang="zh-CN" altLang="en-US" dirty="0"/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</a:rPr>
                      <a:t>[1]</a:t>
                    </a:r>
                    <a:endParaRPr lang="zh-CN" altLang="en-US" b="1" dirty="0">
                      <a:solidFill>
                        <a:srgbClr val="C0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DB78F792-67DD-82A9-5D33-F86F1DB8FD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80B2D845-A69F-2953-4EA7-5B3CFD41BF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787" t="-2174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2CCC14AE-2881-BE85-505B-7782831AE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406" y="1242869"/>
                    <a:ext cx="947570" cy="0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>
                    <a:extLst>
                      <a:ext uri="{FF2B5EF4-FFF2-40B4-BE49-F238E27FC236}">
                        <a16:creationId xmlns:a16="http://schemas.microsoft.com/office/drawing/2014/main" id="{D621FF27-6BB9-DB2E-0761-770229F88F58}"/>
                      </a:ext>
                    </a:extLst>
                  </p:cNvPr>
                  <p:cNvCxnSpPr/>
                  <p:nvPr/>
                </p:nvCxnSpPr>
                <p:spPr>
                  <a:xfrm>
                    <a:off x="6677084" y="1242869"/>
                    <a:ext cx="0" cy="167243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A34D7B8-93C0-52B3-BEE8-C2294730105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2062882"/>
                    <a:ext cx="2720736" cy="6566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Krieger and Dougherty   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699877E-6B48-C01A-63E4-38AC4A47E85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666884"/>
                    <a:ext cx="209209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Eilers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[3]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0E492E6-8ADE-8ECA-E476-FE80E68F19B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970781"/>
                    <a:ext cx="2432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Roscoe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[4]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84DBF0F-F265-B6FB-A435-B24E7DF84E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3" y="3290731"/>
                    <a:ext cx="254321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-Chong et al. Equation </a:t>
                    </a:r>
                    <a:r>
                      <a:rPr lang="fr-FR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[5]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3B67BDC-EE94-FB65-4E77-8ACB2C3D81E2}"/>
                    </a:ext>
                  </a:extLst>
                </p:cNvPr>
                <p:cNvSpPr txBox="1"/>
                <p:nvPr/>
              </p:nvSpPr>
              <p:spPr>
                <a:xfrm>
                  <a:off x="5604189" y="1312767"/>
                  <a:ext cx="24471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Two-Parameter Equations</a:t>
                  </a:r>
                </a:p>
              </p:txBody>
            </p: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359862-F209-A478-BB84-AF040C363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555" y="2045608"/>
                <a:ext cx="99995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4A20349-09AE-CC7E-90A9-4F1C5CE04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906" y="2419826"/>
                <a:ext cx="2143302" cy="0"/>
              </a:xfrm>
              <a:prstGeom prst="line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E504329-DF25-8509-8EF0-8028F56C0667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1186815" y="529678"/>
            <a:ext cx="4937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presence of only two droplet sizes in emulsion.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6255226" y="574679"/>
            <a:ext cx="1979438" cy="1448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B7E99-DCC9-95AE-B223-4313A7D6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344"/>
            <a:ext cx="7212021" cy="4118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4836BC-5652-996A-9B84-0125C61BA9FF}"/>
              </a:ext>
            </a:extLst>
          </p:cNvPr>
          <p:cNvSpPr txBox="1"/>
          <p:nvPr/>
        </p:nvSpPr>
        <p:spPr>
          <a:xfrm>
            <a:off x="1203960" y="5969247"/>
            <a:ext cx="679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volume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faction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droplet size distribution, and relative viscosity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model.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D1AD4C-B0DA-1156-6A67-5649AA0A3B31}"/>
              </a:ext>
            </a:extLst>
          </p:cNvPr>
          <p:cNvSpPr txBox="1"/>
          <p:nvPr/>
        </p:nvSpPr>
        <p:spPr>
          <a:xfrm>
            <a:off x="-3734156" y="5534359"/>
            <a:ext cx="386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/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t="-118333" b="-17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A9DC64D-284A-0B68-20BA-45FDD9997076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blipFill>
                <a:blip r:embed="rId3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>
            <a:cxnSpLocks/>
          </p:cNvCxnSpPr>
          <p:nvPr/>
        </p:nvCxnSpPr>
        <p:spPr>
          <a:xfrm>
            <a:off x="2462477" y="1871229"/>
            <a:ext cx="0" cy="519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AF27D-10FB-2F09-0371-75EAB673B68E}"/>
              </a:ext>
            </a:extLst>
          </p:cNvPr>
          <p:cNvSpPr txBox="1"/>
          <p:nvPr/>
        </p:nvSpPr>
        <p:spPr>
          <a:xfrm>
            <a:off x="316230" y="862724"/>
            <a:ext cx="5444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etting the droplet size to be a constant.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7FE89788-01D8-63BA-6C7E-393237F682DC}"/>
              </a:ext>
            </a:extLst>
          </p:cNvPr>
          <p:cNvSpPr/>
          <p:nvPr/>
        </p:nvSpPr>
        <p:spPr>
          <a:xfrm>
            <a:off x="2567793" y="2528180"/>
            <a:ext cx="607036" cy="627499"/>
          </a:xfrm>
          <a:prstGeom prst="mathMultiply">
            <a:avLst>
              <a:gd name="adj1" fmla="val 4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/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6CB7B-AD4E-D59E-712C-D897E9C31290}"/>
              </a:ext>
            </a:extLst>
          </p:cNvPr>
          <p:cNvCxnSpPr>
            <a:cxnSpLocks/>
          </p:cNvCxnSpPr>
          <p:nvPr/>
        </p:nvCxnSpPr>
        <p:spPr>
          <a:xfrm>
            <a:off x="3324404" y="2820363"/>
            <a:ext cx="8446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26F6DC-BFDB-C926-B3DA-0C84AAE2536D}"/>
              </a:ext>
            </a:extLst>
          </p:cNvPr>
          <p:cNvSpPr txBox="1"/>
          <p:nvPr/>
        </p:nvSpPr>
        <p:spPr>
          <a:xfrm>
            <a:off x="382040" y="3479872"/>
            <a:ext cx="27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Unsteady Flow Information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/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C452F2C-B3B4-90DC-E001-DDD2C3D12268}"/>
              </a:ext>
            </a:extLst>
          </p:cNvPr>
          <p:cNvSpPr txBox="1"/>
          <p:nvPr/>
        </p:nvSpPr>
        <p:spPr>
          <a:xfrm>
            <a:off x="3943637" y="3577149"/>
            <a:ext cx="2136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velocity profiling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/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Fraction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74A5CC-1EFE-5F26-D922-C223C15F9DD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736092" y="4310869"/>
            <a:ext cx="0" cy="5313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7A0C20-CBF0-D258-EE1E-687568591C0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1736092" y="5303885"/>
            <a:ext cx="0" cy="5313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A27FB7-E556-2B99-DE36-E454C7A816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2" t="1323" b="1"/>
          <a:stretch/>
        </p:blipFill>
        <p:spPr>
          <a:xfrm>
            <a:off x="6400767" y="3592524"/>
            <a:ext cx="2603215" cy="1752141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C8F4C-95EA-DE85-B46E-5EFA0F328209}"/>
              </a:ext>
            </a:extLst>
          </p:cNvPr>
          <p:cNvCxnSpPr>
            <a:cxnSpLocks/>
          </p:cNvCxnSpPr>
          <p:nvPr/>
        </p:nvCxnSpPr>
        <p:spPr>
          <a:xfrm flipH="1">
            <a:off x="3174827" y="3931092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8F67CE5-72F7-7BB7-1D9E-6BCE027D0341}"/>
              </a:ext>
            </a:extLst>
          </p:cNvPr>
          <p:cNvSpPr txBox="1"/>
          <p:nvPr/>
        </p:nvSpPr>
        <p:spPr>
          <a:xfrm>
            <a:off x="6161409" y="5207266"/>
            <a:ext cx="289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(2021)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3D2AD-92F3-655C-5F16-7267D3CA7088}"/>
              </a:ext>
            </a:extLst>
          </p:cNvPr>
          <p:cNvSpPr txBox="1"/>
          <p:nvPr/>
        </p:nvSpPr>
        <p:spPr>
          <a:xfrm>
            <a:off x="3943637" y="5879591"/>
            <a:ext cx="213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C61D1A-107F-C71B-D8DA-A09858158802}"/>
              </a:ext>
            </a:extLst>
          </p:cNvPr>
          <p:cNvCxnSpPr>
            <a:cxnSpLocks/>
          </p:cNvCxnSpPr>
          <p:nvPr/>
        </p:nvCxnSpPr>
        <p:spPr>
          <a:xfrm flipH="1">
            <a:off x="3174827" y="6124096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E395C0-FEC5-7BA7-4C19-77DD86D67583}"/>
              </a:ext>
            </a:extLst>
          </p:cNvPr>
          <p:cNvCxnSpPr>
            <a:cxnSpLocks/>
          </p:cNvCxnSpPr>
          <p:nvPr/>
        </p:nvCxnSpPr>
        <p:spPr>
          <a:xfrm flipH="1">
            <a:off x="3174826" y="5083884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/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Analysis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blipFill>
                <a:blip r:embed="rId9"/>
                <a:stretch>
                  <a:fillRect t="-4310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CAC06F0-59F4-23DD-6A6C-A17A55DDC15B}"/>
              </a:ext>
            </a:extLst>
          </p:cNvPr>
          <p:cNvCxnSpPr/>
          <p:nvPr/>
        </p:nvCxnSpPr>
        <p:spPr>
          <a:xfrm>
            <a:off x="152679" y="3339353"/>
            <a:ext cx="862376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9A075C5-B272-29B2-0AEB-E1492E6A21CA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C01D02-6E8B-6374-0226-BD246582F426}"/>
              </a:ext>
            </a:extLst>
          </p:cNvPr>
          <p:cNvSpPr/>
          <p:nvPr/>
        </p:nvSpPr>
        <p:spPr>
          <a:xfrm>
            <a:off x="4289034" y="2428618"/>
            <a:ext cx="2111733" cy="73885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5B401FE-97BD-6137-A71A-438760D90C24}"/>
              </a:ext>
            </a:extLst>
          </p:cNvPr>
          <p:cNvSpPr txBox="1"/>
          <p:nvPr/>
        </p:nvSpPr>
        <p:spPr>
          <a:xfrm>
            <a:off x="233362" y="1285109"/>
            <a:ext cx="463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model by Roscoe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/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D1013C-708F-D666-E8E2-5672DB4BF5A9}"/>
              </a:ext>
            </a:extLst>
          </p:cNvPr>
          <p:cNvCxnSpPr>
            <a:cxnSpLocks/>
          </p:cNvCxnSpPr>
          <p:nvPr/>
        </p:nvCxnSpPr>
        <p:spPr>
          <a:xfrm>
            <a:off x="1804035" y="2429253"/>
            <a:ext cx="0" cy="3014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377933-15C1-79DC-81F2-A56F7A414C6A}"/>
              </a:ext>
            </a:extLst>
          </p:cNvPr>
          <p:cNvSpPr txBox="1"/>
          <p:nvPr/>
        </p:nvSpPr>
        <p:spPr>
          <a:xfrm>
            <a:off x="1804035" y="6035723"/>
            <a:ext cx="55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of emulsion viscosity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USR.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7239CA-F017-E52E-80A4-AF3C6B5A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0" y="1341468"/>
            <a:ext cx="3368679" cy="25882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9A38B4-27FC-1BE2-593F-70F8C33B477D}"/>
              </a:ext>
            </a:extLst>
          </p:cNvPr>
          <p:cNvSpPr txBox="1"/>
          <p:nvPr/>
        </p:nvSpPr>
        <p:spPr>
          <a:xfrm>
            <a:off x="1142439" y="338256"/>
            <a:ext cx="6197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experimental data and the prediction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dirty="0"/>
          </a:p>
        </p:txBody>
      </p:sp>
      <p:pic>
        <p:nvPicPr>
          <p:cNvPr id="9" name="图片 8" descr="表格&#10;&#10;低可信度描述已自动生成">
            <a:extLst>
              <a:ext uri="{FF2B5EF4-FFF2-40B4-BE49-F238E27FC236}">
                <a16:creationId xmlns:a16="http://schemas.microsoft.com/office/drawing/2014/main" id="{F9B04169-76A2-15F7-D1DA-F49B9DF49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" y="4052380"/>
            <a:ext cx="7272265" cy="217807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FEE533-A1D8-3399-B65C-98082377DB9C}"/>
              </a:ext>
            </a:extLst>
          </p:cNvPr>
          <p:cNvGrpSpPr/>
          <p:nvPr/>
        </p:nvGrpSpPr>
        <p:grpSpPr>
          <a:xfrm>
            <a:off x="336523" y="2784362"/>
            <a:ext cx="5284470" cy="1217642"/>
            <a:chOff x="336523" y="2737390"/>
            <a:chExt cx="5284470" cy="1217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/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/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0.637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49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3BC44E-FC8B-9874-CB1A-E77E74AFC7FC}"/>
                </a:ext>
              </a:extLst>
            </p:cNvPr>
            <p:cNvSpPr/>
            <p:nvPr/>
          </p:nvSpPr>
          <p:spPr>
            <a:xfrm>
              <a:off x="336523" y="2737390"/>
              <a:ext cx="3744749" cy="12176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633E2ED-F96E-4B33-9C9B-21981FB6E84E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D03007-79BA-65C1-47A4-04E61A4C2378}"/>
              </a:ext>
            </a:extLst>
          </p:cNvPr>
          <p:cNvSpPr txBox="1"/>
          <p:nvPr/>
        </p:nvSpPr>
        <p:spPr>
          <a:xfrm>
            <a:off x="448462" y="2303711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Parts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01F61-3BC9-CD0B-6B74-D4B3DDBB2663}"/>
              </a:ext>
            </a:extLst>
          </p:cNvPr>
          <p:cNvSpPr txBox="1"/>
          <p:nvPr/>
        </p:nvSpPr>
        <p:spPr>
          <a:xfrm>
            <a:off x="398706" y="436844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36B6CB-F7B9-31ED-A72A-5ABB3590F7A4}"/>
              </a:ext>
            </a:extLst>
          </p:cNvPr>
          <p:cNvSpPr txBox="1"/>
          <p:nvPr/>
        </p:nvSpPr>
        <p:spPr>
          <a:xfrm>
            <a:off x="448462" y="2765376"/>
            <a:ext cx="469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information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by ultrasound.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olume fraction can be estimated by viscosity model under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CCDE46FB-3F34-5DD3-17A8-1ACA1AE65A7E}"/>
              </a:ext>
            </a:extLst>
          </p:cNvPr>
          <p:cNvSpPr txBox="1"/>
          <p:nvPr/>
        </p:nvSpPr>
        <p:spPr>
          <a:xfrm>
            <a:off x="436245" y="4861753"/>
            <a:ext cx="456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precision of the model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scope of the 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pipeline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/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blipFill>
                <a:blip r:embed="rId3"/>
                <a:stretch>
                  <a:fillRect l="-6207" r="-551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文本框 1031">
            <a:extLst>
              <a:ext uri="{FF2B5EF4-FFF2-40B4-BE49-F238E27FC236}">
                <a16:creationId xmlns:a16="http://schemas.microsoft.com/office/drawing/2014/main" id="{E5C61F9C-6CE5-6649-9015-134AF743F5DF}"/>
              </a:ext>
            </a:extLst>
          </p:cNvPr>
          <p:cNvSpPr txBox="1"/>
          <p:nvPr/>
        </p:nvSpPr>
        <p:spPr>
          <a:xfrm>
            <a:off x="5370847" y="773598"/>
            <a:ext cx="3409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/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blipFill>
                <a:blip r:embed="rId4"/>
                <a:stretch>
                  <a:fillRect l="-3502" r="-3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文本框 1035">
            <a:extLst>
              <a:ext uri="{FF2B5EF4-FFF2-40B4-BE49-F238E27FC236}">
                <a16:creationId xmlns:a16="http://schemas.microsoft.com/office/drawing/2014/main" id="{813BF286-0C72-378C-05CE-A37A6466AE1A}"/>
              </a:ext>
            </a:extLst>
          </p:cNvPr>
          <p:cNvSpPr txBox="1"/>
          <p:nvPr/>
        </p:nvSpPr>
        <p:spPr>
          <a:xfrm>
            <a:off x="5491316" y="2486204"/>
            <a:ext cx="156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flow</a:t>
            </a:r>
            <a:endParaRPr lang="zh-CN" altLang="en-US" dirty="0"/>
          </a:p>
        </p:txBody>
      </p:sp>
      <p:sp>
        <p:nvSpPr>
          <p:cNvPr id="1037" name="右大括号 1036">
            <a:extLst>
              <a:ext uri="{FF2B5EF4-FFF2-40B4-BE49-F238E27FC236}">
                <a16:creationId xmlns:a16="http://schemas.microsoft.com/office/drawing/2014/main" id="{4AF3A392-0883-44E1-2816-61F1EE32E382}"/>
              </a:ext>
            </a:extLst>
          </p:cNvPr>
          <p:cNvSpPr/>
          <p:nvPr/>
        </p:nvSpPr>
        <p:spPr>
          <a:xfrm>
            <a:off x="7231380" y="1278998"/>
            <a:ext cx="241159" cy="104285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4A3B345F-5D3F-7929-37AF-57E472747ADB}"/>
              </a:ext>
            </a:extLst>
          </p:cNvPr>
          <p:cNvSpPr txBox="1"/>
          <p:nvPr/>
        </p:nvSpPr>
        <p:spPr>
          <a:xfrm>
            <a:off x="7711586" y="1477260"/>
            <a:ext cx="1093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AB866575-0CE4-6505-3325-151391CF1AF6}"/>
              </a:ext>
            </a:extLst>
          </p:cNvPr>
          <p:cNvCxnSpPr>
            <a:cxnSpLocks/>
          </p:cNvCxnSpPr>
          <p:nvPr/>
        </p:nvCxnSpPr>
        <p:spPr>
          <a:xfrm>
            <a:off x="7162740" y="2670870"/>
            <a:ext cx="33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8966ECAA-1A47-90BB-B03D-F9B71B188877}"/>
              </a:ext>
            </a:extLst>
          </p:cNvPr>
          <p:cNvSpPr txBox="1"/>
          <p:nvPr/>
        </p:nvSpPr>
        <p:spPr>
          <a:xfrm>
            <a:off x="7689515" y="2455162"/>
            <a:ext cx="131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Rheometer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/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文本框 1046">
            <a:extLst>
              <a:ext uri="{FF2B5EF4-FFF2-40B4-BE49-F238E27FC236}">
                <a16:creationId xmlns:a16="http://schemas.microsoft.com/office/drawing/2014/main" id="{90FE41A0-BB0A-42A9-BAE9-C9AF00C6315B}"/>
              </a:ext>
            </a:extLst>
          </p:cNvPr>
          <p:cNvSpPr txBox="1"/>
          <p:nvPr/>
        </p:nvSpPr>
        <p:spPr>
          <a:xfrm>
            <a:off x="7581276" y="2858376"/>
            <a:ext cx="1526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xperimental result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7B779083-D310-72A3-526E-B31B303FE02D}"/>
              </a:ext>
            </a:extLst>
          </p:cNvPr>
          <p:cNvCxnSpPr>
            <a:cxnSpLocks/>
          </p:cNvCxnSpPr>
          <p:nvPr/>
        </p:nvCxnSpPr>
        <p:spPr>
          <a:xfrm>
            <a:off x="7230664" y="3194106"/>
            <a:ext cx="28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1F716F-A66D-517E-68B6-A4452F098018}"/>
              </a:ext>
            </a:extLst>
          </p:cNvPr>
          <p:cNvSpPr txBox="1"/>
          <p:nvPr/>
        </p:nvSpPr>
        <p:spPr>
          <a:xfrm>
            <a:off x="5491316" y="1974895"/>
            <a:ext cx="286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8346C2-57E2-467D-CEB8-07DD6579537E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190D8A-84C1-F15F-79E7-F9A0604A3CAE}"/>
              </a:ext>
            </a:extLst>
          </p:cNvPr>
          <p:cNvSpPr txBox="1"/>
          <p:nvPr/>
        </p:nvSpPr>
        <p:spPr>
          <a:xfrm>
            <a:off x="1249150" y="435680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EEB23F-49D4-47B7-C581-7AC3FCE3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71" y="3829997"/>
            <a:ext cx="3472578" cy="26680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484BE6-3ED4-ED8A-7DA2-2ACA30F5BAE0}"/>
              </a:ext>
            </a:extLst>
          </p:cNvPr>
          <p:cNvSpPr txBox="1"/>
          <p:nvPr/>
        </p:nvSpPr>
        <p:spPr>
          <a:xfrm>
            <a:off x="525250" y="963753"/>
            <a:ext cx="4733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6A1CA-701A-F0AD-2786-00DA72737463}"/>
              </a:ext>
            </a:extLst>
          </p:cNvPr>
          <p:cNvSpPr txBox="1"/>
          <p:nvPr/>
        </p:nvSpPr>
        <p:spPr>
          <a:xfrm>
            <a:off x="512031" y="1375051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In-line estimating the volume fractio</a:t>
            </a:r>
            <a:r>
              <a:rPr lang="en-US" altLang="zh-CN" sz="2000" dirty="0">
                <a:solidFill>
                  <a:srgbClr val="1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emulsion viscosity model.</a:t>
            </a:r>
            <a:endParaRPr lang="en-US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1903</TotalTime>
  <Words>745</Words>
  <Application>Microsoft Office PowerPoint</Application>
  <PresentationFormat>全屏显示(4:3)</PresentationFormat>
  <Paragraphs>211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BIZ UD明朝 Medium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鄭　文清</cp:lastModifiedBy>
  <cp:revision>519</cp:revision>
  <dcterms:created xsi:type="dcterms:W3CDTF">2023-05-30T01:32:13Z</dcterms:created>
  <dcterms:modified xsi:type="dcterms:W3CDTF">2023-06-22T09:28:33Z</dcterms:modified>
</cp:coreProperties>
</file>