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5DCE1B-8BF0-43F8-8DE0-0F33E94185FE}">
  <a:tblStyle styleId="{D25DCE1B-8BF0-43F8-8DE0-0F33E9418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9a6e845d_2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9a6e845d_2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9a6e845d_2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9a6e845d_2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9a6e845d_2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9a6e845d_2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9a6e845d_2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9a6e845d_2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9a6e845d_2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9a6e845d_2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9a6e845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9a6e845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9a6e845d_2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9a6e845d_2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9a6e845d_2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9a6e845d_2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9a6e845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9a6e845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9a6e845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9a6e845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9a6e845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9a6e845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9a6e845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9a6e845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9a6e845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9a6e845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9a6e845d_2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9a6e845d_2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9a6e84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9a6e84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ttp.cat/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16.jpg"/><Relationship Id="rId6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iron-navon/fresh-friday-node-intro" TargetMode="External"/><Relationship Id="rId4" Type="http://schemas.openxmlformats.org/officeDocument/2006/relationships/hyperlink" Target="https://bit.ly/2GlIioc" TargetMode="External"/><Relationship Id="rId5" Type="http://schemas.openxmlformats.org/officeDocument/2006/relationships/hyperlink" Target="https://nodejs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0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38038" y="3801725"/>
            <a:ext cx="7454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EB3F1D"/>
                </a:solidFill>
              </a:rPr>
              <a:t>Node.js for web developers</a:t>
            </a:r>
            <a:endParaRPr b="1" sz="4200">
              <a:solidFill>
                <a:srgbClr val="EB3F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800" y="0"/>
            <a:ext cx="1742675" cy="1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1476" l="2560" r="3999" t="5065"/>
          <a:stretch/>
        </p:blipFill>
        <p:spPr>
          <a:xfrm>
            <a:off x="0" y="-14800"/>
            <a:ext cx="9144000" cy="514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2323200" y="434825"/>
            <a:ext cx="449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HTTP server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24" y="1341750"/>
            <a:ext cx="5473149" cy="33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952500" y="404750"/>
            <a:ext cx="341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REST</a:t>
            </a:r>
            <a:endParaRPr sz="3600">
              <a:solidFill>
                <a:srgbClr val="FFFFFF"/>
              </a:solidFill>
            </a:endParaRPr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{D25DCE1B-8BF0-43F8-8DE0-0F33E94185FE}</a:tableStyleId>
              </a:tblPr>
              <a:tblGrid>
                <a:gridCol w="1096075"/>
                <a:gridCol w="1431500"/>
                <a:gridCol w="4711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Method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Path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 all the orders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/order/123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 a single order by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Create a new order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/order/123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Update an order by it’s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DELETE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/order/123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Delete an order by it’s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952500" y="404750"/>
            <a:ext cx="341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HTTP codes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834600" y="4596850"/>
            <a:ext cx="155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 cats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005500" y="1327400"/>
            <a:ext cx="615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HTTP servers use HTTP codes to be more descriptive and improve readability for responses.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613" y="2112299"/>
            <a:ext cx="2709300" cy="21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050" y="2112297"/>
            <a:ext cx="2709324" cy="216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180" y="2112300"/>
            <a:ext cx="2709321" cy="21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323200" y="434825"/>
            <a:ext cx="449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Templates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50" y="1217525"/>
            <a:ext cx="6472495" cy="3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584000" y="409975"/>
            <a:ext cx="5976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Template engines pipeline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9925"/>
            <a:ext cx="8839201" cy="357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2323200" y="434825"/>
            <a:ext cx="449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Websockets</a:t>
            </a:r>
            <a:r>
              <a:rPr lang="en-GB" sz="3600">
                <a:solidFill>
                  <a:srgbClr val="FFFFFF"/>
                </a:solidFill>
              </a:rPr>
              <a:t> server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75" y="1217525"/>
            <a:ext cx="5902231" cy="3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014950"/>
            <a:ext cx="85206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download the code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032925"/>
            <a:ext cx="86334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https://github.com/liron-navon/fresh-friday-node-intro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https://bit.ly/2GlIioc</a:t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0"/>
            <a:ext cx="85206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install Node.js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92700" y="1217550"/>
            <a:ext cx="6621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solidFill>
                  <a:schemeClr val="hlink"/>
                </a:solidFill>
                <a:hlinkClick r:id="rId5"/>
              </a:rPr>
              <a:t>https://nodejs.org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Node.js?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Node</a:t>
            </a:r>
            <a:r>
              <a:rPr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is an open-source, cross-platform asynchronous JavaScript run-time environment that executes JavaScript code outside of a browser.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98" y="2409625"/>
            <a:ext cx="3860226" cy="23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Node.js and the browser: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Node is built with the </a:t>
            </a:r>
            <a:r>
              <a:rPr lang="en-GB">
                <a:solidFill>
                  <a:srgbClr val="FFFFFF"/>
                </a:solidFill>
              </a:rPr>
              <a:t>ECMAScript standards, on top of V8 which is used to parse Chrome’s javascript code.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This means it is mostly compatible with the code we run in the browser.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But there are some things that are very different, lets play a game: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73350" y="3143275"/>
            <a:ext cx="65973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Browser </a:t>
            </a:r>
            <a:r>
              <a:rPr b="1" lang="en-GB" sz="3600">
                <a:solidFill>
                  <a:srgbClr val="FF0000"/>
                </a:solidFill>
              </a:rPr>
              <a:t>OR</a:t>
            </a:r>
            <a:r>
              <a:rPr lang="en-GB" sz="3600">
                <a:solidFill>
                  <a:srgbClr val="FFFFFF"/>
                </a:solidFill>
              </a:rPr>
              <a:t> Javascript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050" y="2735301"/>
            <a:ext cx="1590249" cy="15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50" y="2493925"/>
            <a:ext cx="1009626" cy="10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50" y="3453850"/>
            <a:ext cx="1009625" cy="10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825" y="3977700"/>
            <a:ext cx="708567" cy="75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88" name="Google Shape;88;p17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9462" y="1925675"/>
            <a:ext cx="6025076" cy="28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8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100" name="Google Shape;10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2950" y="1936475"/>
            <a:ext cx="5478100" cy="2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110" name="Google Shape;110;p19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111" name="Google Shape;11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2275" y="2082875"/>
            <a:ext cx="5095449" cy="28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121" name="Google Shape;121;p20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122" name="Google Shape;12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2750" y="2009075"/>
            <a:ext cx="5854506" cy="2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76" y="289075"/>
            <a:ext cx="4728801" cy="17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25" y="289075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00" y="2684825"/>
            <a:ext cx="1976028" cy="2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188" y="2599925"/>
            <a:ext cx="2391174" cy="23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