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8502430-BB7F-441A-B710-E5B921942064}">
  <a:tblStyle styleId="{C8502430-BB7F-441A-B710-E5B9219420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f9a6e845d_2_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f9a6e845d_2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f9a6e845d_2_1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f9a6e845d_2_1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f9a6e845d_2_1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f9a6e845d_2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f9a6e845d_2_1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f9a6e845d_2_1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f9a6e845d_2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f9a6e845d_2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f9a6e845d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f9a6e845d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f9a6e845d_2_1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f9a6e845d_2_1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f9eece4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f9eece4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f9eece44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f9eece44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f9a6e845d_2_1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f9a6e845d_2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f9a6e845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f9a6e845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f9a6e845d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f9a6e845d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f9a6e845d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f9a6e845d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f9a6e845d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f9a6e845d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f9a6e845d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f9a6e845d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f9a6e845d_2_1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f9a6e845d_2_1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f9a6e845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f9a6e845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http.cat/" TargetMode="External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6" Type="http://schemas.openxmlformats.org/officeDocument/2006/relationships/image" Target="../media/image1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enigmatic-ravine-98577.herokuapp.com/" TargetMode="External"/><Relationship Id="rId4" Type="http://schemas.openxmlformats.org/officeDocument/2006/relationships/hyperlink" Target="https://bit.ly/2N4ExUJ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liron-navon/fresh-friday-node-intro" TargetMode="External"/><Relationship Id="rId4" Type="http://schemas.openxmlformats.org/officeDocument/2006/relationships/hyperlink" Target="https://bit.ly/2GlIioc" TargetMode="External"/><Relationship Id="rId5" Type="http://schemas.openxmlformats.org/officeDocument/2006/relationships/hyperlink" Target="https://nodejs.or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9.png"/><Relationship Id="rId5" Type="http://schemas.openxmlformats.org/officeDocument/2006/relationships/image" Target="../media/image24.png"/><Relationship Id="rId6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304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838038" y="3801725"/>
            <a:ext cx="74544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>
                <a:solidFill>
                  <a:srgbClr val="EB3F1D"/>
                </a:solidFill>
              </a:rPr>
              <a:t>Node.js for web developers</a:t>
            </a:r>
            <a:endParaRPr b="1" sz="4200">
              <a:solidFill>
                <a:srgbClr val="EB3F1D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7800" y="0"/>
            <a:ext cx="1742675" cy="17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2"/>
          <p:cNvPicPr preferRelativeResize="0"/>
          <p:nvPr/>
        </p:nvPicPr>
        <p:blipFill rotWithShape="1">
          <a:blip r:embed="rId3">
            <a:alphaModFix/>
          </a:blip>
          <a:srcRect b="1476" l="2560" r="3999" t="5065"/>
          <a:stretch/>
        </p:blipFill>
        <p:spPr>
          <a:xfrm>
            <a:off x="0" y="-14800"/>
            <a:ext cx="9144000" cy="5144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/>
        </p:nvSpPr>
        <p:spPr>
          <a:xfrm>
            <a:off x="2323200" y="434825"/>
            <a:ext cx="44976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</a:rPr>
              <a:t>HTTP server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424" y="1341750"/>
            <a:ext cx="5473149" cy="33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/>
        </p:nvSpPr>
        <p:spPr>
          <a:xfrm>
            <a:off x="952500" y="404750"/>
            <a:ext cx="3416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</a:rPr>
              <a:t>REST</a:t>
            </a:r>
            <a:endParaRPr sz="3600">
              <a:solidFill>
                <a:srgbClr val="FFFFFF"/>
              </a:solidFill>
            </a:endParaRPr>
          </a:p>
        </p:txBody>
      </p:sp>
      <p:graphicFrame>
        <p:nvGraphicFramePr>
          <p:cNvPr id="151" name="Google Shape;151;p24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{C8502430-BB7F-441A-B710-E5B921942064}</a:tableStyleId>
              </a:tblPr>
              <a:tblGrid>
                <a:gridCol w="1096075"/>
                <a:gridCol w="1431500"/>
                <a:gridCol w="47114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Method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Path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GET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/order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Get all the orders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GET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/order/123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Get a single order by id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POST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/order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Create a new order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PUT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/order/123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Update an order by it’s id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DELETE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/order/123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Delete an order by it’s id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/>
        </p:nvSpPr>
        <p:spPr>
          <a:xfrm>
            <a:off x="952500" y="404750"/>
            <a:ext cx="3416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</a:rPr>
              <a:t>HTTP codes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1834600" y="4596850"/>
            <a:ext cx="15570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Http cats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1005500" y="1327400"/>
            <a:ext cx="615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HTTP servers use HTTP codes to be more descriptive and improve readability for responses.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0613" y="2112299"/>
            <a:ext cx="2709300" cy="216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8050" y="2112297"/>
            <a:ext cx="2709324" cy="216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3180" y="2112300"/>
            <a:ext cx="2709321" cy="216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/>
        </p:nvSpPr>
        <p:spPr>
          <a:xfrm>
            <a:off x="2323200" y="434825"/>
            <a:ext cx="44976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</a:rPr>
              <a:t>Templates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750" y="1217525"/>
            <a:ext cx="6472495" cy="36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/>
        </p:nvSpPr>
        <p:spPr>
          <a:xfrm>
            <a:off x="1584000" y="409975"/>
            <a:ext cx="59760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</a:rPr>
              <a:t>Template engines pipeline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9925"/>
            <a:ext cx="8839201" cy="3574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/>
        </p:nvSpPr>
        <p:spPr>
          <a:xfrm>
            <a:off x="2323200" y="434825"/>
            <a:ext cx="44976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</a:rPr>
              <a:t>Websockets</a:t>
            </a:r>
            <a:r>
              <a:rPr lang="en-GB" sz="3600">
                <a:solidFill>
                  <a:srgbClr val="FFFFFF"/>
                </a:solidFill>
              </a:rPr>
              <a:t> server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875" y="1217525"/>
            <a:ext cx="5902231" cy="36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chat!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checkout the live message board here:</a:t>
            </a:r>
            <a:br>
              <a:rPr lang="en-GB"/>
            </a:b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3"/>
              </a:rPr>
              <a:t>https://enigmatic-ravine-98577.herokuapp.com/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/>
              <a:t>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https://bit.ly/2N4ExUJ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4325" y="0"/>
            <a:ext cx="6019373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>
            <p:ph type="title"/>
          </p:nvPr>
        </p:nvSpPr>
        <p:spPr>
          <a:xfrm>
            <a:off x="119875" y="278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chat server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2014950"/>
            <a:ext cx="8520600" cy="11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download the code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3032925"/>
            <a:ext cx="8633400" cy="15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https://github.com/liron-navon/fresh-friday-node-intro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https://bit.ly/2GlIioc</a:t>
            </a:r>
            <a:endParaRPr/>
          </a:p>
        </p:txBody>
      </p:sp>
      <p:sp>
        <p:nvSpPr>
          <p:cNvPr id="63" name="Google Shape;63;p14"/>
          <p:cNvSpPr txBox="1"/>
          <p:nvPr>
            <p:ph type="ctrTitle"/>
          </p:nvPr>
        </p:nvSpPr>
        <p:spPr>
          <a:xfrm>
            <a:off x="311700" y="0"/>
            <a:ext cx="8520600" cy="11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Please install Node.js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1192700" y="1217550"/>
            <a:ext cx="66219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u="sng">
                <a:solidFill>
                  <a:schemeClr val="hlink"/>
                </a:solidFill>
                <a:hlinkClick r:id="rId5"/>
              </a:rPr>
              <a:t>https://nodejs.org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Node.js?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Node</a:t>
            </a:r>
            <a:r>
              <a:rPr lang="en-GB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1" lang="en-GB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js</a:t>
            </a:r>
            <a:r>
              <a:rPr lang="en-GB" sz="24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is an open-source, cross-platform asynchronous JavaScript run-time environment that executes JavaScript code outside of a browser.</a:t>
            </a:r>
            <a:endParaRPr sz="24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498" y="2409625"/>
            <a:ext cx="3860226" cy="23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Difference between Node.js and the browser: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FFFF"/>
                </a:solidFill>
              </a:rPr>
              <a:t>Node is built with the </a:t>
            </a:r>
            <a:r>
              <a:rPr lang="en-GB">
                <a:solidFill>
                  <a:srgbClr val="FFFFFF"/>
                </a:solidFill>
              </a:rPr>
              <a:t>ECMAScript standards, on top of V8 which is used to parse Chrome’s javascript code.</a:t>
            </a:r>
            <a:br>
              <a:rPr lang="en-GB">
                <a:solidFill>
                  <a:srgbClr val="FFFFFF"/>
                </a:solidFill>
              </a:rPr>
            </a:br>
            <a:r>
              <a:rPr lang="en-GB">
                <a:solidFill>
                  <a:srgbClr val="FFFFFF"/>
                </a:solidFill>
              </a:rPr>
              <a:t>This means it is mostly compatible with the code we run in the browser.</a:t>
            </a:r>
            <a:br>
              <a:rPr lang="en-GB">
                <a:solidFill>
                  <a:srgbClr val="FFFFFF"/>
                </a:solidFill>
              </a:rPr>
            </a:br>
            <a:r>
              <a:rPr lang="en-GB">
                <a:solidFill>
                  <a:srgbClr val="FFFFFF"/>
                </a:solidFill>
              </a:rPr>
              <a:t>But there are some things that are very different, lets play a game: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1273350" y="3143275"/>
            <a:ext cx="6597300" cy="14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</a:rPr>
              <a:t>Browser </a:t>
            </a:r>
            <a:r>
              <a:rPr b="1" lang="en-GB" sz="3600">
                <a:solidFill>
                  <a:srgbClr val="FF0000"/>
                </a:solidFill>
              </a:rPr>
              <a:t>OR</a:t>
            </a:r>
            <a:r>
              <a:rPr lang="en-GB" sz="3600">
                <a:solidFill>
                  <a:srgbClr val="FFFFFF"/>
                </a:solidFill>
              </a:rPr>
              <a:t> Javascript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2050" y="2735301"/>
            <a:ext cx="1590249" cy="159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250" y="2493925"/>
            <a:ext cx="1009626" cy="100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050" y="3453850"/>
            <a:ext cx="1009625" cy="10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2825" y="3977700"/>
            <a:ext cx="708567" cy="755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7"/>
          <p:cNvGrpSpPr/>
          <p:nvPr/>
        </p:nvGrpSpPr>
        <p:grpSpPr>
          <a:xfrm>
            <a:off x="1443965" y="395786"/>
            <a:ext cx="6472056" cy="1389657"/>
            <a:chOff x="113050" y="2493925"/>
            <a:chExt cx="8907317" cy="2239577"/>
          </a:xfrm>
        </p:grpSpPr>
        <p:sp>
          <p:nvSpPr>
            <p:cNvPr id="88" name="Google Shape;88;p17"/>
            <p:cNvSpPr txBox="1"/>
            <p:nvPr/>
          </p:nvSpPr>
          <p:spPr>
            <a:xfrm>
              <a:off x="1273350" y="3143275"/>
              <a:ext cx="6597300" cy="14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3000">
                  <a:solidFill>
                    <a:srgbClr val="FFFFFF"/>
                  </a:solidFill>
                </a:rPr>
                <a:t>Browser </a:t>
              </a:r>
              <a:r>
                <a:rPr b="1" lang="en-GB" sz="3000">
                  <a:solidFill>
                    <a:srgbClr val="FF0000"/>
                  </a:solidFill>
                </a:rPr>
                <a:t>OR</a:t>
              </a:r>
              <a:r>
                <a:rPr lang="en-GB" sz="3000">
                  <a:solidFill>
                    <a:srgbClr val="FFFFFF"/>
                  </a:solidFill>
                </a:rPr>
                <a:t> Javascript</a:t>
              </a:r>
              <a:endParaRPr sz="30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/>
            </a:p>
          </p:txBody>
        </p:sp>
        <p:pic>
          <p:nvPicPr>
            <p:cNvPr id="89" name="Google Shape;89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30118" y="2735301"/>
              <a:ext cx="1590249" cy="1590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96250" y="2493925"/>
              <a:ext cx="1009626" cy="10096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3050" y="3453850"/>
              <a:ext cx="1009625" cy="1009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452825" y="3977700"/>
              <a:ext cx="708567" cy="7558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3" name="Google Shape;9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59462" y="1925675"/>
            <a:ext cx="6025076" cy="282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8"/>
          <p:cNvGrpSpPr/>
          <p:nvPr/>
        </p:nvGrpSpPr>
        <p:grpSpPr>
          <a:xfrm>
            <a:off x="1443965" y="395786"/>
            <a:ext cx="6472056" cy="1389657"/>
            <a:chOff x="113050" y="2493925"/>
            <a:chExt cx="8907317" cy="2239577"/>
          </a:xfrm>
        </p:grpSpPr>
        <p:sp>
          <p:nvSpPr>
            <p:cNvPr id="99" name="Google Shape;99;p18"/>
            <p:cNvSpPr txBox="1"/>
            <p:nvPr/>
          </p:nvSpPr>
          <p:spPr>
            <a:xfrm>
              <a:off x="1273350" y="3143275"/>
              <a:ext cx="6597300" cy="14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3000">
                  <a:solidFill>
                    <a:srgbClr val="FFFFFF"/>
                  </a:solidFill>
                </a:rPr>
                <a:t>Browser </a:t>
              </a:r>
              <a:r>
                <a:rPr b="1" lang="en-GB" sz="3000">
                  <a:solidFill>
                    <a:srgbClr val="FF0000"/>
                  </a:solidFill>
                </a:rPr>
                <a:t>OR</a:t>
              </a:r>
              <a:r>
                <a:rPr lang="en-GB" sz="3000">
                  <a:solidFill>
                    <a:srgbClr val="FFFFFF"/>
                  </a:solidFill>
                </a:rPr>
                <a:t> Javascript</a:t>
              </a:r>
              <a:endParaRPr sz="30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/>
            </a:p>
          </p:txBody>
        </p:sp>
        <p:pic>
          <p:nvPicPr>
            <p:cNvPr id="100" name="Google Shape;100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30118" y="2735301"/>
              <a:ext cx="1590249" cy="1590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96250" y="2493925"/>
              <a:ext cx="1009626" cy="10096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3050" y="3453850"/>
              <a:ext cx="1009625" cy="1009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452825" y="3977700"/>
              <a:ext cx="708567" cy="7558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4" name="Google Shape;10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32950" y="1936475"/>
            <a:ext cx="5478100" cy="295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9"/>
          <p:cNvGrpSpPr/>
          <p:nvPr/>
        </p:nvGrpSpPr>
        <p:grpSpPr>
          <a:xfrm>
            <a:off x="1443965" y="395786"/>
            <a:ext cx="6472056" cy="1389657"/>
            <a:chOff x="113050" y="2493925"/>
            <a:chExt cx="8907317" cy="2239577"/>
          </a:xfrm>
        </p:grpSpPr>
        <p:sp>
          <p:nvSpPr>
            <p:cNvPr id="110" name="Google Shape;110;p19"/>
            <p:cNvSpPr txBox="1"/>
            <p:nvPr/>
          </p:nvSpPr>
          <p:spPr>
            <a:xfrm>
              <a:off x="1273350" y="3143275"/>
              <a:ext cx="6597300" cy="14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3000">
                  <a:solidFill>
                    <a:srgbClr val="FFFFFF"/>
                  </a:solidFill>
                </a:rPr>
                <a:t>Browser </a:t>
              </a:r>
              <a:r>
                <a:rPr b="1" lang="en-GB" sz="3000">
                  <a:solidFill>
                    <a:srgbClr val="FF0000"/>
                  </a:solidFill>
                </a:rPr>
                <a:t>OR</a:t>
              </a:r>
              <a:r>
                <a:rPr lang="en-GB" sz="3000">
                  <a:solidFill>
                    <a:srgbClr val="FFFFFF"/>
                  </a:solidFill>
                </a:rPr>
                <a:t> Javascript</a:t>
              </a:r>
              <a:endParaRPr sz="30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/>
            </a:p>
          </p:txBody>
        </p:sp>
        <p:pic>
          <p:nvPicPr>
            <p:cNvPr id="111" name="Google Shape;11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30118" y="2735301"/>
              <a:ext cx="1590249" cy="1590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96250" y="2493925"/>
              <a:ext cx="1009626" cy="10096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3050" y="3453850"/>
              <a:ext cx="1009625" cy="1009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452825" y="3977700"/>
              <a:ext cx="708567" cy="7558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5" name="Google Shape;11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32275" y="2082875"/>
            <a:ext cx="5095449" cy="28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20"/>
          <p:cNvGrpSpPr/>
          <p:nvPr/>
        </p:nvGrpSpPr>
        <p:grpSpPr>
          <a:xfrm>
            <a:off x="1443965" y="395786"/>
            <a:ext cx="6472056" cy="1389657"/>
            <a:chOff x="113050" y="2493925"/>
            <a:chExt cx="8907317" cy="2239577"/>
          </a:xfrm>
        </p:grpSpPr>
        <p:sp>
          <p:nvSpPr>
            <p:cNvPr id="121" name="Google Shape;121;p20"/>
            <p:cNvSpPr txBox="1"/>
            <p:nvPr/>
          </p:nvSpPr>
          <p:spPr>
            <a:xfrm>
              <a:off x="1273350" y="3143275"/>
              <a:ext cx="6597300" cy="14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FFFFFF"/>
                  </a:solidFill>
                </a:rPr>
                <a:t>Browser </a:t>
              </a:r>
              <a:r>
                <a:rPr b="1" lang="en-GB" sz="3000">
                  <a:solidFill>
                    <a:srgbClr val="FF0000"/>
                  </a:solidFill>
                </a:rPr>
                <a:t>OR</a:t>
              </a:r>
              <a:r>
                <a:rPr lang="en-GB" sz="3000">
                  <a:solidFill>
                    <a:srgbClr val="FFFFFF"/>
                  </a:solidFill>
                </a:rPr>
                <a:t> Javascript</a:t>
              </a:r>
              <a:endParaRPr sz="30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/>
            </a:p>
          </p:txBody>
        </p:sp>
        <p:pic>
          <p:nvPicPr>
            <p:cNvPr id="122" name="Google Shape;122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30118" y="2735301"/>
              <a:ext cx="1590249" cy="1590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96250" y="2493925"/>
              <a:ext cx="1009626" cy="10096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3050" y="3453850"/>
              <a:ext cx="1009625" cy="1009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452825" y="3977700"/>
              <a:ext cx="708567" cy="7558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6" name="Google Shape;12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52750" y="2009075"/>
            <a:ext cx="5854506" cy="27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376" y="289075"/>
            <a:ext cx="4728801" cy="17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125" y="289075"/>
            <a:ext cx="2095500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600" y="2684825"/>
            <a:ext cx="1976028" cy="222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9188" y="2599925"/>
            <a:ext cx="2391174" cy="239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