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1"/>
  </p:notesMasterIdLst>
  <p:sldIdLst>
    <p:sldId id="318" r:id="rId4"/>
    <p:sldId id="274" r:id="rId5"/>
    <p:sldId id="277" r:id="rId6"/>
    <p:sldId id="320" r:id="rId7"/>
    <p:sldId id="284" r:id="rId8"/>
    <p:sldId id="298" r:id="rId9"/>
    <p:sldId id="303" r:id="rId10"/>
    <p:sldId id="286" r:id="rId11"/>
    <p:sldId id="321" r:id="rId12"/>
    <p:sldId id="322" r:id="rId13"/>
    <p:sldId id="323" r:id="rId14"/>
    <p:sldId id="324" r:id="rId15"/>
    <p:sldId id="325" r:id="rId16"/>
    <p:sldId id="326" r:id="rId17"/>
    <p:sldId id="293" r:id="rId18"/>
    <p:sldId id="306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92" y="102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AAAF734-B46D-4B62-A17D-D93122DB216E}" type="datetimeFigureOut">
              <a:rPr lang="en-IL" smtClean="0"/>
              <a:t>09/01/2020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7D1F382-F493-4D20-888F-F74953C86F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075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F382-F493-4D20-888F-F74953C86FC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25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בעיית הסוכן הנוסע (באנגלית: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Travelling Salesman Problem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ובראשי תיבות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TSP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I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1"/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היא בעיה ידועה בתורת הגרפים ובתורת הסיבוכיות, המעלה את השאלה הבאה: "בהינתן רשימת ערים והמרחק בין כל שתי ערים, מהו המסלול הקצר ביותר, אשר יעבור בכל עיר פעם אחת, ויחזור לעיר ממנה התחיל</a:t>
            </a:r>
            <a:r>
              <a:rPr lang="en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?"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F382-F493-4D20-888F-F74953C86FC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469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727475" y="3850418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spc="600" dirty="0">
                <a:solidFill>
                  <a:schemeClr val="accent1"/>
                </a:solidFill>
                <a:cs typeface="Arial" pitchFamily="34" charset="0"/>
              </a:rPr>
              <a:t>E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nter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spc="600" dirty="0">
                <a:solidFill>
                  <a:schemeClr val="accent2"/>
                </a:solidFill>
                <a:cs typeface="Arial" pitchFamily="34" charset="0"/>
              </a:rPr>
              <a:t>Y</a:t>
            </a:r>
            <a:r>
              <a:rPr lang="en-US" altLang="ko-KR" sz="2400" spc="600" dirty="0">
                <a:solidFill>
                  <a:schemeClr val="bg1"/>
                </a:solidFill>
                <a:cs typeface="Arial" pitchFamily="34" charset="0"/>
              </a:rPr>
              <a:t>our </a:t>
            </a:r>
            <a:r>
              <a:rPr lang="en-US" altLang="ko-KR" sz="2400" b="1" spc="600" dirty="0">
                <a:solidFill>
                  <a:schemeClr val="accent3"/>
                </a:solidFill>
                <a:cs typeface="Arial" pitchFamily="34" charset="0"/>
              </a:rPr>
              <a:t>P</a:t>
            </a:r>
            <a:r>
              <a:rPr lang="en-US" altLang="ko-KR" sz="2400" b="1" spc="600" dirty="0">
                <a:solidFill>
                  <a:schemeClr val="bg1"/>
                </a:solidFill>
                <a:cs typeface="Arial" pitchFamily="34" charset="0"/>
              </a:rPr>
              <a:t>roduct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589594" y="723682"/>
            <a:ext cx="68425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Superpy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589594" y="2089471"/>
            <a:ext cx="684248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Upgrading Your Shopping Experience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93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Right 46">
            <a:extLst>
              <a:ext uri="{FF2B5EF4-FFF2-40B4-BE49-F238E27FC236}">
                <a16:creationId xmlns:a16="http://schemas.microsoft.com/office/drawing/2014/main" id="{C241437D-C9BB-4836-A967-A8A00B80015B}"/>
              </a:ext>
            </a:extLst>
          </p:cNvPr>
          <p:cNvSpPr/>
          <p:nvPr/>
        </p:nvSpPr>
        <p:spPr>
          <a:xfrm rot="1721285">
            <a:off x="1765991" y="4358021"/>
            <a:ext cx="1069442" cy="416029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F2177-3B79-4BED-8E66-B38EFA9C4B6C}"/>
              </a:ext>
            </a:extLst>
          </p:cNvPr>
          <p:cNvSpPr txBox="1"/>
          <p:nvPr/>
        </p:nvSpPr>
        <p:spPr>
          <a:xfrm>
            <a:off x="904310" y="1137617"/>
            <a:ext cx="1759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Shortest Path Between 2 Points Algorithm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1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Right 46">
            <a:extLst>
              <a:ext uri="{FF2B5EF4-FFF2-40B4-BE49-F238E27FC236}">
                <a16:creationId xmlns:a16="http://schemas.microsoft.com/office/drawing/2014/main" id="{0EE2E2B8-EC1D-4A57-90B0-CB60DA9089FC}"/>
              </a:ext>
            </a:extLst>
          </p:cNvPr>
          <p:cNvSpPr/>
          <p:nvPr/>
        </p:nvSpPr>
        <p:spPr>
          <a:xfrm rot="1721285">
            <a:off x="4477097" y="2943166"/>
            <a:ext cx="1069442" cy="416029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64F67-5920-44A1-A41C-75FC58FC658C}"/>
              </a:ext>
            </a:extLst>
          </p:cNvPr>
          <p:cNvSpPr txBox="1"/>
          <p:nvPr/>
        </p:nvSpPr>
        <p:spPr>
          <a:xfrm>
            <a:off x="904310" y="1137617"/>
            <a:ext cx="1759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Shortest Path Between 2 Points Algorithm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7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Right 46">
            <a:extLst>
              <a:ext uri="{FF2B5EF4-FFF2-40B4-BE49-F238E27FC236}">
                <a16:creationId xmlns:a16="http://schemas.microsoft.com/office/drawing/2014/main" id="{0EE2E2B8-EC1D-4A57-90B0-CB60DA9089FC}"/>
              </a:ext>
            </a:extLst>
          </p:cNvPr>
          <p:cNvSpPr/>
          <p:nvPr/>
        </p:nvSpPr>
        <p:spPr>
          <a:xfrm rot="7594806">
            <a:off x="8164352" y="4073034"/>
            <a:ext cx="1069442" cy="416029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400E80-FD7B-4781-AE1D-0AAEEEEE6E6A}"/>
              </a:ext>
            </a:extLst>
          </p:cNvPr>
          <p:cNvSpPr txBox="1"/>
          <p:nvPr/>
        </p:nvSpPr>
        <p:spPr>
          <a:xfrm>
            <a:off x="904310" y="1137617"/>
            <a:ext cx="1759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Shortest Path Between 2 Points Algorithm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6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Right 46">
            <a:extLst>
              <a:ext uri="{FF2B5EF4-FFF2-40B4-BE49-F238E27FC236}">
                <a16:creationId xmlns:a16="http://schemas.microsoft.com/office/drawing/2014/main" id="{0EE2E2B8-EC1D-4A57-90B0-CB60DA9089FC}"/>
              </a:ext>
            </a:extLst>
          </p:cNvPr>
          <p:cNvSpPr/>
          <p:nvPr/>
        </p:nvSpPr>
        <p:spPr>
          <a:xfrm rot="8450418">
            <a:off x="6329701" y="1286060"/>
            <a:ext cx="1069442" cy="416029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FCCF76-950C-4688-B251-4D5851E9F085}"/>
              </a:ext>
            </a:extLst>
          </p:cNvPr>
          <p:cNvSpPr txBox="1"/>
          <p:nvPr/>
        </p:nvSpPr>
        <p:spPr>
          <a:xfrm>
            <a:off x="904310" y="1137617"/>
            <a:ext cx="1759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Shortest Path Between 2 Points Algorithm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E4106-5D55-42FB-AB40-14A740EA5F5D}"/>
                  </a:ext>
                </a:extLst>
              </p:cNvPr>
              <p:cNvSpPr txBox="1"/>
              <p:nvPr/>
            </p:nvSpPr>
            <p:spPr>
              <a:xfrm>
                <a:off x="7410397" y="1752775"/>
                <a:ext cx="4270404" cy="158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𝒗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)∈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𝑹𝒐𝒖𝒕𝒆</m:t>
                          </m:r>
                        </m:sub>
                        <m:sup/>
                        <m:e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𝒅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𝒗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𝟒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𝟓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𝟎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𝟐𝟎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𝟐𝟗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AE4106-5D55-42FB-AB40-14A740EA5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97" y="1752775"/>
                <a:ext cx="4270404" cy="1580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094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2D6FC8-1AFB-4A9A-A75A-BA850CCF9138}"/>
                  </a:ext>
                </a:extLst>
              </p:cNvPr>
              <p:cNvSpPr txBox="1"/>
              <p:nvPr/>
            </p:nvSpPr>
            <p:spPr>
              <a:xfrm>
                <a:off x="7410397" y="1752775"/>
                <a:ext cx="4270404" cy="158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𝒗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)∈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𝑹𝒐𝒖𝒕𝒆</m:t>
                          </m:r>
                        </m:sub>
                        <m:sup/>
                        <m:e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𝒅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𝒗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𝟒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𝟔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𝟕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𝟎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𝟏𝟕</m:t>
                      </m:r>
                    </m:oMath>
                  </m:oMathPara>
                </a14:m>
                <a:endParaRPr lang="ko-KR" altLang="en-US" sz="2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2D6FC8-1AFB-4A9A-A75A-BA850CCF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97" y="1752775"/>
                <a:ext cx="4270404" cy="15803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AD2F954-2FE2-4B1A-8C23-BE86E2D77DE3}"/>
              </a:ext>
            </a:extLst>
          </p:cNvPr>
          <p:cNvSpPr txBox="1"/>
          <p:nvPr/>
        </p:nvSpPr>
        <p:spPr>
          <a:xfrm>
            <a:off x="904310" y="1137617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Possible Route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9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9AED7-11FF-4C54-B665-A4B98C9C38DF}"/>
              </a:ext>
            </a:extLst>
          </p:cNvPr>
          <p:cNvSpPr txBox="1"/>
          <p:nvPr/>
        </p:nvSpPr>
        <p:spPr>
          <a:xfrm>
            <a:off x="6016799" y="5061901"/>
            <a:ext cx="531900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Live Demo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049B683-6B9F-4FF8-A781-0DE8CC0C3938}"/>
              </a:ext>
            </a:extLst>
          </p:cNvPr>
          <p:cNvSpPr/>
          <p:nvPr/>
        </p:nvSpPr>
        <p:spPr>
          <a:xfrm>
            <a:off x="834476" y="2121438"/>
            <a:ext cx="4395438" cy="345332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56241FC-0386-438E-989B-3432191E237A}"/>
              </a:ext>
            </a:extLst>
          </p:cNvPr>
          <p:cNvGrpSpPr/>
          <p:nvPr/>
        </p:nvGrpSpPr>
        <p:grpSpPr>
          <a:xfrm>
            <a:off x="1985606" y="2767224"/>
            <a:ext cx="2101495" cy="855818"/>
            <a:chOff x="6484672" y="2318645"/>
            <a:chExt cx="2188230" cy="891140"/>
          </a:xfrm>
        </p:grpSpPr>
        <p:sp>
          <p:nvSpPr>
            <p:cNvPr id="102" name="Oval 21">
              <a:extLst>
                <a:ext uri="{FF2B5EF4-FFF2-40B4-BE49-F238E27FC236}">
                  <a16:creationId xmlns:a16="http://schemas.microsoft.com/office/drawing/2014/main" id="{17067C53-CCCE-4A51-BC9C-2A8FC9185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0ECBF6C-8333-43AE-835F-8FB175392E59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E897A45-6F26-4CF9-9DD9-2E528F2D8119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B9659BF-545F-4398-93C6-0B7DE14CDA33}"/>
              </a:ext>
            </a:extLst>
          </p:cNvPr>
          <p:cNvGrpSpPr/>
          <p:nvPr/>
        </p:nvGrpSpPr>
        <p:grpSpPr>
          <a:xfrm>
            <a:off x="3551703" y="1568606"/>
            <a:ext cx="2952201" cy="3058907"/>
            <a:chOff x="3551703" y="1568606"/>
            <a:chExt cx="2952201" cy="3058907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0497C3-7036-429C-8670-F5428D66F7A6}"/>
                </a:ext>
              </a:extLst>
            </p:cNvPr>
            <p:cNvSpPr/>
            <p:nvPr/>
          </p:nvSpPr>
          <p:spPr>
            <a:xfrm>
              <a:off x="3571959" y="1571134"/>
              <a:ext cx="2392181" cy="2392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C3E0C7A-4D5A-4398-911D-F665F183909E}"/>
                </a:ext>
              </a:extLst>
            </p:cNvPr>
            <p:cNvSpPr/>
            <p:nvPr/>
          </p:nvSpPr>
          <p:spPr>
            <a:xfrm>
              <a:off x="3551703" y="1568606"/>
              <a:ext cx="2952201" cy="3058907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Improvement Suggestions</a:t>
            </a: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EA4DBE2-FDB1-4B1A-A06E-D5CCA0919F56}"/>
              </a:ext>
            </a:extLst>
          </p:cNvPr>
          <p:cNvSpPr/>
          <p:nvPr/>
        </p:nvSpPr>
        <p:spPr>
          <a:xfrm>
            <a:off x="4518773" y="1878460"/>
            <a:ext cx="527010" cy="1645818"/>
          </a:xfrm>
          <a:custGeom>
            <a:avLst/>
            <a:gdLst>
              <a:gd name="connsiteX0" fmla="*/ 50093 w 527010"/>
              <a:gd name="connsiteY0" fmla="*/ 592985 h 1645818"/>
              <a:gd name="connsiteX1" fmla="*/ 481185 w 527010"/>
              <a:gd name="connsiteY1" fmla="*/ 592985 h 1645818"/>
              <a:gd name="connsiteX2" fmla="*/ 481185 w 527010"/>
              <a:gd name="connsiteY2" fmla="*/ 1645818 h 1645818"/>
              <a:gd name="connsiteX3" fmla="*/ 50093 w 527010"/>
              <a:gd name="connsiteY3" fmla="*/ 1645818 h 1645818"/>
              <a:gd name="connsiteX4" fmla="*/ 50093 w 527010"/>
              <a:gd name="connsiteY4" fmla="*/ 592985 h 1645818"/>
              <a:gd name="connsiteX5" fmla="*/ 263505 w 527010"/>
              <a:gd name="connsiteY5" fmla="*/ 0 h 1645818"/>
              <a:gd name="connsiteX6" fmla="*/ 527010 w 527010"/>
              <a:gd name="connsiteY6" fmla="*/ 263505 h 1645818"/>
              <a:gd name="connsiteX7" fmla="*/ 263505 w 527010"/>
              <a:gd name="connsiteY7" fmla="*/ 527010 h 1645818"/>
              <a:gd name="connsiteX8" fmla="*/ 0 w 527010"/>
              <a:gd name="connsiteY8" fmla="*/ 263505 h 1645818"/>
              <a:gd name="connsiteX9" fmla="*/ 263505 w 527010"/>
              <a:gd name="connsiteY9" fmla="*/ 0 h 16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010" h="1645818">
                <a:moveTo>
                  <a:pt x="50093" y="592985"/>
                </a:moveTo>
                <a:cubicBezTo>
                  <a:pt x="193791" y="592985"/>
                  <a:pt x="336065" y="592985"/>
                  <a:pt x="481185" y="592985"/>
                </a:cubicBezTo>
                <a:cubicBezTo>
                  <a:pt x="481185" y="943692"/>
                  <a:pt x="481185" y="1293688"/>
                  <a:pt x="481185" y="1645818"/>
                </a:cubicBezTo>
                <a:cubicBezTo>
                  <a:pt x="338911" y="1645818"/>
                  <a:pt x="195925" y="1645818"/>
                  <a:pt x="50093" y="1645818"/>
                </a:cubicBezTo>
                <a:cubicBezTo>
                  <a:pt x="50093" y="1292977"/>
                  <a:pt x="50093" y="944404"/>
                  <a:pt x="50093" y="592985"/>
                </a:cubicBezTo>
                <a:close/>
                <a:moveTo>
                  <a:pt x="263505" y="0"/>
                </a:moveTo>
                <a:cubicBezTo>
                  <a:pt x="409035" y="0"/>
                  <a:pt x="527010" y="117975"/>
                  <a:pt x="527010" y="263505"/>
                </a:cubicBezTo>
                <a:cubicBezTo>
                  <a:pt x="527010" y="409035"/>
                  <a:pt x="409035" y="527010"/>
                  <a:pt x="263505" y="527010"/>
                </a:cubicBezTo>
                <a:cubicBezTo>
                  <a:pt x="117975" y="527010"/>
                  <a:pt x="0" y="409035"/>
                  <a:pt x="0" y="263505"/>
                </a:cubicBezTo>
                <a:cubicBezTo>
                  <a:pt x="0" y="117975"/>
                  <a:pt x="117975" y="0"/>
                  <a:pt x="26350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4AAE9F5-2507-4FD8-BC27-5FA942D19AA0}"/>
              </a:ext>
            </a:extLst>
          </p:cNvPr>
          <p:cNvSpPr>
            <a:spLocks noChangeAspect="1"/>
          </p:cNvSpPr>
          <p:nvPr/>
        </p:nvSpPr>
        <p:spPr>
          <a:xfrm>
            <a:off x="3699511" y="2423423"/>
            <a:ext cx="799244" cy="1190400"/>
          </a:xfrm>
          <a:custGeom>
            <a:avLst/>
            <a:gdLst>
              <a:gd name="connsiteX0" fmla="*/ 799244 w 799244"/>
              <a:gd name="connsiteY0" fmla="*/ 290618 h 1190400"/>
              <a:gd name="connsiteX1" fmla="*/ 797417 w 799244"/>
              <a:gd name="connsiteY1" fmla="*/ 297434 h 1190400"/>
              <a:gd name="connsiteX2" fmla="*/ 795560 w 799244"/>
              <a:gd name="connsiteY2" fmla="*/ 294569 h 1190400"/>
              <a:gd name="connsiteX3" fmla="*/ 208851 w 799244"/>
              <a:gd name="connsiteY3" fmla="*/ 244094 h 1190400"/>
              <a:gd name="connsiteX4" fmla="*/ 283732 w 799244"/>
              <a:gd name="connsiteY4" fmla="*/ 256281 h 1190400"/>
              <a:gd name="connsiteX5" fmla="*/ 548572 w 799244"/>
              <a:gd name="connsiteY5" fmla="*/ 714996 h 1190400"/>
              <a:gd name="connsiteX6" fmla="*/ 238294 w 799244"/>
              <a:gd name="connsiteY6" fmla="*/ 989139 h 1190400"/>
              <a:gd name="connsiteX7" fmla="*/ 203917 w 799244"/>
              <a:gd name="connsiteY7" fmla="*/ 990486 h 1190400"/>
              <a:gd name="connsiteX8" fmla="*/ 184626 w 799244"/>
              <a:gd name="connsiteY8" fmla="*/ 967105 h 1190400"/>
              <a:gd name="connsiteX9" fmla="*/ 130477 w 799244"/>
              <a:gd name="connsiteY9" fmla="*/ 877973 h 1190400"/>
              <a:gd name="connsiteX10" fmla="*/ 103899 w 799244"/>
              <a:gd name="connsiteY10" fmla="*/ 822800 h 1190400"/>
              <a:gd name="connsiteX11" fmla="*/ 129349 w 799244"/>
              <a:gd name="connsiteY11" fmla="*/ 832445 h 1190400"/>
              <a:gd name="connsiteX12" fmla="*/ 401181 w 799244"/>
              <a:gd name="connsiteY12" fmla="*/ 675504 h 1190400"/>
              <a:gd name="connsiteX13" fmla="*/ 244239 w 799244"/>
              <a:gd name="connsiteY13" fmla="*/ 403672 h 1190400"/>
              <a:gd name="connsiteX14" fmla="*/ 11615 w 799244"/>
              <a:gd name="connsiteY14" fmla="*/ 481679 h 1190400"/>
              <a:gd name="connsiteX15" fmla="*/ 7988 w 799244"/>
              <a:gd name="connsiteY15" fmla="*/ 488980 h 1190400"/>
              <a:gd name="connsiteX16" fmla="*/ 5582 w 799244"/>
              <a:gd name="connsiteY16" fmla="*/ 473213 h 1190400"/>
              <a:gd name="connsiteX17" fmla="*/ 0 w 799244"/>
              <a:gd name="connsiteY17" fmla="*/ 362682 h 1190400"/>
              <a:gd name="connsiteX18" fmla="*/ 3577 w 799244"/>
              <a:gd name="connsiteY18" fmla="*/ 291848 h 1190400"/>
              <a:gd name="connsiteX19" fmla="*/ 64903 w 799244"/>
              <a:gd name="connsiteY19" fmla="*/ 263867 h 1190400"/>
              <a:gd name="connsiteX20" fmla="*/ 208851 w 799244"/>
              <a:gd name="connsiteY20" fmla="*/ 244094 h 1190400"/>
              <a:gd name="connsiteX21" fmla="*/ 256604 w 799244"/>
              <a:gd name="connsiteY21" fmla="*/ 0 h 1190400"/>
              <a:gd name="connsiteX22" fmla="*/ 435367 w 799244"/>
              <a:gd name="connsiteY22" fmla="*/ 47899 h 1190400"/>
              <a:gd name="connsiteX23" fmla="*/ 432805 w 799244"/>
              <a:gd name="connsiteY23" fmla="*/ 200152 h 1190400"/>
              <a:gd name="connsiteX24" fmla="*/ 428129 w 799244"/>
              <a:gd name="connsiteY24" fmla="*/ 198899 h 1190400"/>
              <a:gd name="connsiteX25" fmla="*/ 529793 w 799244"/>
              <a:gd name="connsiteY25" fmla="*/ 277814 h 1190400"/>
              <a:gd name="connsiteX26" fmla="*/ 665336 w 799244"/>
              <a:gd name="connsiteY26" fmla="*/ 244111 h 1190400"/>
              <a:gd name="connsiteX27" fmla="*/ 752221 w 799244"/>
              <a:gd name="connsiteY27" fmla="*/ 407517 h 1190400"/>
              <a:gd name="connsiteX28" fmla="*/ 655642 w 799244"/>
              <a:gd name="connsiteY28" fmla="*/ 494588 h 1190400"/>
              <a:gd name="connsiteX29" fmla="*/ 671407 w 799244"/>
              <a:gd name="connsiteY29" fmla="*/ 631799 h 1190400"/>
              <a:gd name="connsiteX30" fmla="*/ 792040 w 799244"/>
              <a:gd name="connsiteY30" fmla="*/ 698766 h 1190400"/>
              <a:gd name="connsiteX31" fmla="*/ 744140 w 799244"/>
              <a:gd name="connsiteY31" fmla="*/ 877529 h 1190400"/>
              <a:gd name="connsiteX32" fmla="*/ 597759 w 799244"/>
              <a:gd name="connsiteY32" fmla="*/ 875067 h 1190400"/>
              <a:gd name="connsiteX33" fmla="*/ 531703 w 799244"/>
              <a:gd name="connsiteY33" fmla="*/ 958779 h 1190400"/>
              <a:gd name="connsiteX34" fmla="*/ 579776 w 799244"/>
              <a:gd name="connsiteY34" fmla="*/ 1084249 h 1190400"/>
              <a:gd name="connsiteX35" fmla="*/ 428177 w 799244"/>
              <a:gd name="connsiteY35" fmla="*/ 1190400 h 1190400"/>
              <a:gd name="connsiteX36" fmla="*/ 313190 w 799244"/>
              <a:gd name="connsiteY36" fmla="*/ 1090572 h 1190400"/>
              <a:gd name="connsiteX37" fmla="*/ 327183 w 799244"/>
              <a:gd name="connsiteY37" fmla="*/ 1080774 h 1190400"/>
              <a:gd name="connsiteX38" fmla="*/ 286308 w 799244"/>
              <a:gd name="connsiteY38" fmla="*/ 1090345 h 1190400"/>
              <a:gd name="connsiteX39" fmla="*/ 247794 w 799244"/>
              <a:gd name="connsiteY39" fmla="*/ 1043665 h 1190400"/>
              <a:gd name="connsiteX40" fmla="*/ 326743 w 799244"/>
              <a:gd name="connsiteY40" fmla="*/ 1024722 h 1190400"/>
              <a:gd name="connsiteX41" fmla="*/ 602169 w 799244"/>
              <a:gd name="connsiteY41" fmla="*/ 729358 h 1190400"/>
              <a:gd name="connsiteX42" fmla="*/ 298093 w 799244"/>
              <a:gd name="connsiteY42" fmla="*/ 202684 h 1190400"/>
              <a:gd name="connsiteX43" fmla="*/ 46845 w 799244"/>
              <a:gd name="connsiteY43" fmla="*/ 211394 h 1190400"/>
              <a:gd name="connsiteX44" fmla="*/ 9179 w 799244"/>
              <a:gd name="connsiteY44" fmla="*/ 228580 h 1190400"/>
              <a:gd name="connsiteX45" fmla="*/ 21963 w 799244"/>
              <a:gd name="connsiteY45" fmla="*/ 144814 h 1190400"/>
              <a:gd name="connsiteX46" fmla="*/ 26554 w 799244"/>
              <a:gd name="connsiteY46" fmla="*/ 126959 h 1190400"/>
              <a:gd name="connsiteX47" fmla="*/ 53569 w 799244"/>
              <a:gd name="connsiteY47" fmla="*/ 153014 h 1190400"/>
              <a:gd name="connsiteX48" fmla="*/ 52467 w 799244"/>
              <a:gd name="connsiteY48" fmla="*/ 153702 h 1190400"/>
              <a:gd name="connsiteX49" fmla="*/ 187371 w 799244"/>
              <a:gd name="connsiteY49" fmla="*/ 134388 h 1190400"/>
              <a:gd name="connsiteX50" fmla="*/ 182695 w 799244"/>
              <a:gd name="connsiteY50" fmla="*/ 133135 h 11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99244" h="1190400">
                <a:moveTo>
                  <a:pt x="799244" y="290618"/>
                </a:moveTo>
                <a:lnTo>
                  <a:pt x="797417" y="297434"/>
                </a:lnTo>
                <a:lnTo>
                  <a:pt x="795560" y="294569"/>
                </a:lnTo>
                <a:close/>
                <a:moveTo>
                  <a:pt x="208851" y="244094"/>
                </a:moveTo>
                <a:cubicBezTo>
                  <a:pt x="233694" y="245585"/>
                  <a:pt x="258756" y="249588"/>
                  <a:pt x="283732" y="256281"/>
                </a:cubicBezTo>
                <a:cubicBezTo>
                  <a:pt x="483536" y="309818"/>
                  <a:pt x="602109" y="515192"/>
                  <a:pt x="548572" y="714996"/>
                </a:cubicBezTo>
                <a:cubicBezTo>
                  <a:pt x="508419" y="864850"/>
                  <a:pt x="382857" y="969010"/>
                  <a:pt x="238294" y="989139"/>
                </a:cubicBezTo>
                <a:lnTo>
                  <a:pt x="203917" y="990486"/>
                </a:lnTo>
                <a:lnTo>
                  <a:pt x="184626" y="967105"/>
                </a:lnTo>
                <a:cubicBezTo>
                  <a:pt x="165199" y="938349"/>
                  <a:pt x="147119" y="908608"/>
                  <a:pt x="130477" y="877973"/>
                </a:cubicBezTo>
                <a:lnTo>
                  <a:pt x="103899" y="822800"/>
                </a:lnTo>
                <a:lnTo>
                  <a:pt x="129349" y="832445"/>
                </a:lnTo>
                <a:cubicBezTo>
                  <a:pt x="247752" y="864171"/>
                  <a:pt x="369455" y="793906"/>
                  <a:pt x="401181" y="675504"/>
                </a:cubicBezTo>
                <a:cubicBezTo>
                  <a:pt x="432907" y="557101"/>
                  <a:pt x="362642" y="435397"/>
                  <a:pt x="244239" y="403672"/>
                </a:cubicBezTo>
                <a:cubicBezTo>
                  <a:pt x="155437" y="379877"/>
                  <a:pt x="64778" y="413453"/>
                  <a:pt x="11615" y="481679"/>
                </a:cubicBezTo>
                <a:lnTo>
                  <a:pt x="7988" y="488980"/>
                </a:lnTo>
                <a:lnTo>
                  <a:pt x="5582" y="473213"/>
                </a:lnTo>
                <a:cubicBezTo>
                  <a:pt x="1891" y="436871"/>
                  <a:pt x="0" y="399997"/>
                  <a:pt x="0" y="362682"/>
                </a:cubicBezTo>
                <a:lnTo>
                  <a:pt x="3577" y="291848"/>
                </a:lnTo>
                <a:lnTo>
                  <a:pt x="64903" y="263867"/>
                </a:lnTo>
                <a:cubicBezTo>
                  <a:pt x="110365" y="248176"/>
                  <a:pt x="159167" y="241112"/>
                  <a:pt x="208851" y="244094"/>
                </a:cubicBezTo>
                <a:close/>
                <a:moveTo>
                  <a:pt x="256604" y="0"/>
                </a:moveTo>
                <a:lnTo>
                  <a:pt x="435367" y="47899"/>
                </a:lnTo>
                <a:lnTo>
                  <a:pt x="432805" y="200152"/>
                </a:lnTo>
                <a:lnTo>
                  <a:pt x="428129" y="198899"/>
                </a:lnTo>
                <a:cubicBezTo>
                  <a:pt x="466230" y="220342"/>
                  <a:pt x="500666" y="246635"/>
                  <a:pt x="529793" y="277814"/>
                </a:cubicBezTo>
                <a:lnTo>
                  <a:pt x="665336" y="244111"/>
                </a:lnTo>
                <a:lnTo>
                  <a:pt x="752221" y="407517"/>
                </a:lnTo>
                <a:lnTo>
                  <a:pt x="655642" y="494588"/>
                </a:lnTo>
                <a:cubicBezTo>
                  <a:pt x="667749" y="538685"/>
                  <a:pt x="673455" y="584861"/>
                  <a:pt x="671407" y="631799"/>
                </a:cubicBezTo>
                <a:lnTo>
                  <a:pt x="792040" y="698766"/>
                </a:lnTo>
                <a:lnTo>
                  <a:pt x="744140" y="877529"/>
                </a:lnTo>
                <a:lnTo>
                  <a:pt x="597759" y="875067"/>
                </a:lnTo>
                <a:cubicBezTo>
                  <a:pt x="579252" y="905991"/>
                  <a:pt x="556828" y="933881"/>
                  <a:pt x="531703" y="958779"/>
                </a:cubicBezTo>
                <a:lnTo>
                  <a:pt x="579776" y="1084249"/>
                </a:lnTo>
                <a:lnTo>
                  <a:pt x="428177" y="1190400"/>
                </a:lnTo>
                <a:lnTo>
                  <a:pt x="313190" y="1090572"/>
                </a:lnTo>
                <a:lnTo>
                  <a:pt x="327183" y="1080774"/>
                </a:lnTo>
                <a:lnTo>
                  <a:pt x="286308" y="1090345"/>
                </a:lnTo>
                <a:lnTo>
                  <a:pt x="247794" y="1043665"/>
                </a:lnTo>
                <a:lnTo>
                  <a:pt x="326743" y="1024722"/>
                </a:lnTo>
                <a:cubicBezTo>
                  <a:pt x="457234" y="979682"/>
                  <a:pt x="563750" y="872736"/>
                  <a:pt x="602169" y="729358"/>
                </a:cubicBezTo>
                <a:cubicBezTo>
                  <a:pt x="663637" y="499952"/>
                  <a:pt x="527498" y="264153"/>
                  <a:pt x="298093" y="202684"/>
                </a:cubicBezTo>
                <a:cubicBezTo>
                  <a:pt x="212066" y="179633"/>
                  <a:pt x="125140" y="184371"/>
                  <a:pt x="46845" y="211394"/>
                </a:cubicBezTo>
                <a:lnTo>
                  <a:pt x="9179" y="228580"/>
                </a:lnTo>
                <a:lnTo>
                  <a:pt x="21963" y="144814"/>
                </a:lnTo>
                <a:lnTo>
                  <a:pt x="26554" y="126959"/>
                </a:lnTo>
                <a:lnTo>
                  <a:pt x="53569" y="153014"/>
                </a:lnTo>
                <a:lnTo>
                  <a:pt x="52467" y="153702"/>
                </a:lnTo>
                <a:cubicBezTo>
                  <a:pt x="95554" y="140146"/>
                  <a:pt x="141043" y="133879"/>
                  <a:pt x="187371" y="134388"/>
                </a:cubicBezTo>
                <a:lnTo>
                  <a:pt x="182695" y="133135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704902AC-1C17-4D19-BE87-359EFFB7C10A}"/>
              </a:ext>
            </a:extLst>
          </p:cNvPr>
          <p:cNvSpPr txBox="1">
            <a:spLocks/>
          </p:cNvSpPr>
          <p:nvPr/>
        </p:nvSpPr>
        <p:spPr>
          <a:xfrm>
            <a:off x="7489080" y="2272218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 a drag and drop functionality for widgets</a:t>
            </a:r>
          </a:p>
        </p:txBody>
      </p:sp>
      <p:sp>
        <p:nvSpPr>
          <p:cNvPr id="111" name="Text Placeholder 12">
            <a:extLst>
              <a:ext uri="{FF2B5EF4-FFF2-40B4-BE49-F238E27FC236}">
                <a16:creationId xmlns:a16="http://schemas.microsoft.com/office/drawing/2014/main" id="{B5159434-74F9-410E-9F8A-02B9DA11F3D1}"/>
              </a:ext>
            </a:extLst>
          </p:cNvPr>
          <p:cNvSpPr txBox="1">
            <a:spLocks/>
          </p:cNvSpPr>
          <p:nvPr/>
        </p:nvSpPr>
        <p:spPr>
          <a:xfrm>
            <a:off x="7489080" y="2920831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Make the frame content more flexible when arranging widgets inside it</a:t>
            </a:r>
          </a:p>
        </p:txBody>
      </p:sp>
      <p:sp>
        <p:nvSpPr>
          <p:cNvPr id="113" name="Text Placeholder 12">
            <a:extLst>
              <a:ext uri="{FF2B5EF4-FFF2-40B4-BE49-F238E27FC236}">
                <a16:creationId xmlns:a16="http://schemas.microsoft.com/office/drawing/2014/main" id="{9D58AC32-21FA-4357-A8A9-8C3B070DB7C5}"/>
              </a:ext>
            </a:extLst>
          </p:cNvPr>
          <p:cNvSpPr txBox="1">
            <a:spLocks/>
          </p:cNvSpPr>
          <p:nvPr/>
        </p:nvSpPr>
        <p:spPr>
          <a:xfrm>
            <a:off x="7489080" y="4405066"/>
            <a:ext cx="4226243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Implementing auto-tuning mechanism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06E607-0062-447F-A82C-6C29AAD072BE}"/>
              </a:ext>
            </a:extLst>
          </p:cNvPr>
          <p:cNvSpPr txBox="1"/>
          <p:nvPr/>
        </p:nvSpPr>
        <p:spPr>
          <a:xfrm>
            <a:off x="7279689" y="1616850"/>
            <a:ext cx="1569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4"/>
                </a:solidFill>
                <a:cs typeface="Arial" pitchFamily="34" charset="0"/>
              </a:rPr>
              <a:t>Tkinter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אליפסה 2">
            <a:extLst>
              <a:ext uri="{FF2B5EF4-FFF2-40B4-BE49-F238E27FC236}">
                <a16:creationId xmlns:a16="http://schemas.microsoft.com/office/drawing/2014/main" id="{65E0A7EF-566C-42F7-80AD-169E31EAE5B4}"/>
              </a:ext>
            </a:extLst>
          </p:cNvPr>
          <p:cNvSpPr/>
          <p:nvPr/>
        </p:nvSpPr>
        <p:spPr>
          <a:xfrm>
            <a:off x="7022237" y="2372477"/>
            <a:ext cx="257452" cy="26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1AF369D0-D169-417F-8CCF-CDCC8643933F}"/>
              </a:ext>
            </a:extLst>
          </p:cNvPr>
          <p:cNvSpPr/>
          <p:nvPr/>
        </p:nvSpPr>
        <p:spPr>
          <a:xfrm>
            <a:off x="7022237" y="4402391"/>
            <a:ext cx="257452" cy="26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2F0F30A9-0729-419C-8EA3-36BEBD7B3B96}"/>
              </a:ext>
            </a:extLst>
          </p:cNvPr>
          <p:cNvSpPr/>
          <p:nvPr/>
        </p:nvSpPr>
        <p:spPr>
          <a:xfrm>
            <a:off x="7022237" y="3011189"/>
            <a:ext cx="257452" cy="261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BFD0D8-B502-43F9-A34A-4EAC147413EF}"/>
              </a:ext>
            </a:extLst>
          </p:cNvPr>
          <p:cNvSpPr txBox="1"/>
          <p:nvPr/>
        </p:nvSpPr>
        <p:spPr>
          <a:xfrm>
            <a:off x="7279689" y="3575985"/>
            <a:ext cx="15693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accent4"/>
                </a:solidFill>
                <a:cs typeface="Arial" pitchFamily="34" charset="0"/>
              </a:rPr>
              <a:t>Mlrose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575316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Have a nice shopping!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993446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Motivation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60836" y="2288638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Libraries Usage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58383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Live Demo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8790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Suggestions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1079861"/>
            <a:ext cx="30409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מציין מיקום של תמונה 6">
            <a:extLst>
              <a:ext uri="{FF2B5EF4-FFF2-40B4-BE49-F238E27FC236}">
                <a16:creationId xmlns:a16="http://schemas.microsoft.com/office/drawing/2014/main" id="{2F7DCE2D-4311-4E81-8C19-CEBE9B7AE2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6" r="3273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EDA5-062F-4B22-87D2-BADB8B00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D8FC9-ED53-45A3-88FD-5019C762F2CC}"/>
              </a:ext>
            </a:extLst>
          </p:cNvPr>
          <p:cNvSpPr txBox="1"/>
          <p:nvPr/>
        </p:nvSpPr>
        <p:spPr>
          <a:xfrm>
            <a:off x="4105160" y="1478536"/>
            <a:ext cx="3575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2400" b="1" dirty="0">
                <a:solidFill>
                  <a:schemeClr val="accent1"/>
                </a:solidFill>
                <a:cs typeface="Arial" pitchFamily="34" charset="0"/>
              </a:rPr>
              <a:t>Supermarket Shopping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0ADE7-B287-45AD-B7F3-62D2A6F56861}"/>
              </a:ext>
            </a:extLst>
          </p:cNvPr>
          <p:cNvSpPr txBox="1"/>
          <p:nvPr/>
        </p:nvSpPr>
        <p:spPr>
          <a:xfrm flipH="1">
            <a:off x="4105160" y="2550420"/>
            <a:ext cx="357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Imagine that you are shopping in a supermarket, then suddenly, you are lost</a:t>
            </a:r>
            <a:r>
              <a:rPr lang="en-US" altLang="ko-KR" sz="1200" dirty="0"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83EE9-2849-4E74-A5A2-FA16F5674AD0}"/>
              </a:ext>
            </a:extLst>
          </p:cNvPr>
          <p:cNvSpPr txBox="1"/>
          <p:nvPr/>
        </p:nvSpPr>
        <p:spPr>
          <a:xfrm>
            <a:off x="4105160" y="5431939"/>
            <a:ext cx="3575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i="1" dirty="0">
                <a:solidFill>
                  <a:schemeClr val="accent1"/>
                </a:solidFill>
                <a:cs typeface="Arial" pitchFamily="34" charset="0"/>
              </a:rPr>
              <a:t>We have a solution!</a:t>
            </a:r>
            <a:endParaRPr lang="ko-KR" altLang="en-US" sz="2800" i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8600226" y="2490625"/>
            <a:ext cx="336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[ Milk,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92BDD-253D-4055-B9F5-D8A510D7A138}"/>
              </a:ext>
            </a:extLst>
          </p:cNvPr>
          <p:cNvSpPr txBox="1"/>
          <p:nvPr/>
        </p:nvSpPr>
        <p:spPr>
          <a:xfrm>
            <a:off x="8600226" y="3009479"/>
            <a:ext cx="336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Eggs,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BA7AF-D248-4CCB-8824-B6DDC1D67095}"/>
              </a:ext>
            </a:extLst>
          </p:cNvPr>
          <p:cNvSpPr txBox="1"/>
          <p:nvPr/>
        </p:nvSpPr>
        <p:spPr>
          <a:xfrm>
            <a:off x="8600226" y="3528333"/>
            <a:ext cx="336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Bread,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9ABDAB-1A63-47C2-8002-9D19FC2AA8B1}"/>
              </a:ext>
            </a:extLst>
          </p:cNvPr>
          <p:cNvSpPr txBox="1"/>
          <p:nvPr/>
        </p:nvSpPr>
        <p:spPr>
          <a:xfrm>
            <a:off x="8600226" y="4047187"/>
            <a:ext cx="336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cs typeface="Arial" pitchFamily="34" charset="0"/>
              </a:rPr>
              <a:t>Tomatoes ]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27F81-EB12-4B90-9B3B-01F7A87A2856}"/>
              </a:ext>
            </a:extLst>
          </p:cNvPr>
          <p:cNvSpPr txBox="1"/>
          <p:nvPr/>
        </p:nvSpPr>
        <p:spPr>
          <a:xfrm>
            <a:off x="8600226" y="1971771"/>
            <a:ext cx="3364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Shopping List: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08147A8-2404-462C-AA08-07AFC3332669}"/>
              </a:ext>
            </a:extLst>
          </p:cNvPr>
          <p:cNvSpPr txBox="1"/>
          <p:nvPr/>
        </p:nvSpPr>
        <p:spPr>
          <a:xfrm>
            <a:off x="1509785" y="1675690"/>
            <a:ext cx="235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Travelling Salesman Problem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1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Libraries Usage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0E4F19-0B20-472D-986D-BFBD7EAB1171}"/>
              </a:ext>
            </a:extLst>
          </p:cNvPr>
          <p:cNvGrpSpPr/>
          <p:nvPr/>
        </p:nvGrpSpPr>
        <p:grpSpPr>
          <a:xfrm>
            <a:off x="300155" y="1004506"/>
            <a:ext cx="4511942" cy="5278640"/>
            <a:chOff x="29243" y="1042330"/>
            <a:chExt cx="4511942" cy="52786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F9A1A0-ACED-4048-B955-E897E8BE33C2}"/>
                </a:ext>
              </a:extLst>
            </p:cNvPr>
            <p:cNvGrpSpPr/>
            <p:nvPr/>
          </p:nvGrpSpPr>
          <p:grpSpPr>
            <a:xfrm>
              <a:off x="29243" y="3499616"/>
              <a:ext cx="2336964" cy="646331"/>
              <a:chOff x="2254894" y="4283314"/>
              <a:chExt cx="2357001" cy="64633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EFA2F4-6D13-4033-B969-489F4842C8DE}"/>
                  </a:ext>
                </a:extLst>
              </p:cNvPr>
              <p:cNvSpPr txBox="1"/>
              <p:nvPr/>
            </p:nvSpPr>
            <p:spPr>
              <a:xfrm>
                <a:off x="2254894" y="4560313"/>
                <a:ext cx="23570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AEDDA6E-8395-4CB3-9E0D-13FAE9324816}"/>
                  </a:ext>
                </a:extLst>
              </p:cNvPr>
              <p:cNvSpPr txBox="1"/>
              <p:nvPr/>
            </p:nvSpPr>
            <p:spPr>
              <a:xfrm>
                <a:off x="2254897" y="4283314"/>
                <a:ext cx="2336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Object oriented based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CF7700-7CEF-4125-9B1E-61990A07D387}"/>
                </a:ext>
              </a:extLst>
            </p:cNvPr>
            <p:cNvSpPr/>
            <p:nvPr/>
          </p:nvSpPr>
          <p:spPr>
            <a:xfrm>
              <a:off x="3277450" y="182374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742A5A-FEF0-4305-9EED-2C46AEF05010}"/>
                </a:ext>
              </a:extLst>
            </p:cNvPr>
            <p:cNvSpPr/>
            <p:nvPr/>
          </p:nvSpPr>
          <p:spPr>
            <a:xfrm>
              <a:off x="2557931" y="351350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F219CDA-EBB6-4E10-80E8-721811CF8D91}"/>
                </a:ext>
              </a:extLst>
            </p:cNvPr>
            <p:cNvSpPr/>
            <p:nvPr/>
          </p:nvSpPr>
          <p:spPr>
            <a:xfrm>
              <a:off x="3277450" y="5125106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72F386-8192-4C9D-85E8-80A9B4AEEAAC}"/>
                </a:ext>
              </a:extLst>
            </p:cNvPr>
            <p:cNvSpPr txBox="1"/>
            <p:nvPr/>
          </p:nvSpPr>
          <p:spPr>
            <a:xfrm>
              <a:off x="3307018" y="5338708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GUI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DBE37D-5D31-41E1-850E-600883B8652B}"/>
                </a:ext>
              </a:extLst>
            </p:cNvPr>
            <p:cNvSpPr txBox="1"/>
            <p:nvPr/>
          </p:nvSpPr>
          <p:spPr>
            <a:xfrm>
              <a:off x="2583085" y="3727110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GUI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FA138E-6CBE-41BC-9A7F-F983BF67BDC1}"/>
                </a:ext>
              </a:extLst>
            </p:cNvPr>
            <p:cNvSpPr txBox="1"/>
            <p:nvPr/>
          </p:nvSpPr>
          <p:spPr>
            <a:xfrm>
              <a:off x="3307018" y="2037349"/>
              <a:ext cx="8640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GUI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DED47-1ECE-425E-A984-DD5C701588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5952" y="2675752"/>
              <a:ext cx="405233" cy="64800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FDB6FA-228A-406D-A1AA-00B8D9B6B168}"/>
                </a:ext>
              </a:extLst>
            </p:cNvPr>
            <p:cNvCxnSpPr/>
            <p:nvPr/>
          </p:nvCxnSpPr>
          <p:spPr>
            <a:xfrm flipH="1">
              <a:off x="3515984" y="3970707"/>
              <a:ext cx="648000" cy="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34DD6B-5F23-4CC7-9E47-024A4962D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483" y="4947528"/>
              <a:ext cx="380702" cy="317092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76F4B0-6406-47A1-B4D3-BF1A63B59316}"/>
                </a:ext>
              </a:extLst>
            </p:cNvPr>
            <p:cNvGrpSpPr/>
            <p:nvPr/>
          </p:nvGrpSpPr>
          <p:grpSpPr>
            <a:xfrm>
              <a:off x="412857" y="1042330"/>
              <a:ext cx="2721029" cy="1700282"/>
              <a:chOff x="2187679" y="3506362"/>
              <a:chExt cx="2721029" cy="170028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96F0AA-4C66-4C30-8749-5997E9E97E70}"/>
                  </a:ext>
                </a:extLst>
              </p:cNvPr>
              <p:cNvSpPr txBox="1"/>
              <p:nvPr/>
            </p:nvSpPr>
            <p:spPr>
              <a:xfrm>
                <a:off x="2551706" y="4560313"/>
                <a:ext cx="23570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Gui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programming toolkit in Python</a:t>
                </a:r>
                <a:endPara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4EDBAA-AF9B-4E43-961A-C364E0736B32}"/>
                  </a:ext>
                </a:extLst>
              </p:cNvPr>
              <p:cNvSpPr txBox="1"/>
              <p:nvPr/>
            </p:nvSpPr>
            <p:spPr>
              <a:xfrm>
                <a:off x="2187679" y="3506362"/>
                <a:ext cx="2336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Tkinter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F43100-99D3-4318-B232-D60E8CCA8208}"/>
                </a:ext>
              </a:extLst>
            </p:cNvPr>
            <p:cNvSpPr txBox="1"/>
            <p:nvPr/>
          </p:nvSpPr>
          <p:spPr>
            <a:xfrm>
              <a:off x="776884" y="5397640"/>
              <a:ext cx="2357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Includes various of widgets and place holders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366259-0F23-4B10-825D-444C9C7BDE6B}"/>
              </a:ext>
            </a:extLst>
          </p:cNvPr>
          <p:cNvGrpSpPr/>
          <p:nvPr/>
        </p:nvGrpSpPr>
        <p:grpSpPr>
          <a:xfrm>
            <a:off x="7270961" y="897205"/>
            <a:ext cx="3906218" cy="5104477"/>
            <a:chOff x="6871568" y="918412"/>
            <a:chExt cx="3906218" cy="510447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25A62DB-FA15-45E4-81C7-A16BBA07FFBB}"/>
                </a:ext>
              </a:extLst>
            </p:cNvPr>
            <p:cNvSpPr/>
            <p:nvPr/>
          </p:nvSpPr>
          <p:spPr>
            <a:xfrm>
              <a:off x="7983620" y="3508545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50A25F7-805C-4681-B95A-AE75E0E754F5}"/>
                </a:ext>
              </a:extLst>
            </p:cNvPr>
            <p:cNvSpPr/>
            <p:nvPr/>
          </p:nvSpPr>
          <p:spPr>
            <a:xfrm>
              <a:off x="7126134" y="1807130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5C29C7-B1AE-41E1-8DDC-9B7A76CA9039}"/>
                </a:ext>
              </a:extLst>
            </p:cNvPr>
            <p:cNvSpPr txBox="1"/>
            <p:nvPr/>
          </p:nvSpPr>
          <p:spPr>
            <a:xfrm>
              <a:off x="7093309" y="2020731"/>
              <a:ext cx="922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DEF202-D8B0-42B1-9CD1-F5458650D48D}"/>
                </a:ext>
              </a:extLst>
            </p:cNvPr>
            <p:cNvSpPr txBox="1"/>
            <p:nvPr/>
          </p:nvSpPr>
          <p:spPr>
            <a:xfrm>
              <a:off x="7931472" y="3713553"/>
              <a:ext cx="941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79A4714-64D8-413B-B4E0-BED7B1E8CC93}"/>
                </a:ext>
              </a:extLst>
            </p:cNvPr>
            <p:cNvSpPr/>
            <p:nvPr/>
          </p:nvSpPr>
          <p:spPr>
            <a:xfrm>
              <a:off x="7126134" y="5108489"/>
              <a:ext cx="914400" cy="914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59A531-53F1-4D1D-97BD-120DC2122757}"/>
                </a:ext>
              </a:extLst>
            </p:cNvPr>
            <p:cNvSpPr txBox="1"/>
            <p:nvPr/>
          </p:nvSpPr>
          <p:spPr>
            <a:xfrm>
              <a:off x="7020721" y="5322091"/>
              <a:ext cx="1037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Backend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48BA501-0C4E-4F87-BCB3-F0462B9D5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505" y="2657720"/>
              <a:ext cx="338080" cy="64800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A20B7FB-3CBD-41E5-B854-FA495457D448}"/>
                </a:ext>
              </a:extLst>
            </p:cNvPr>
            <p:cNvCxnSpPr/>
            <p:nvPr/>
          </p:nvCxnSpPr>
          <p:spPr>
            <a:xfrm>
              <a:off x="7283472" y="3956794"/>
              <a:ext cx="648000" cy="2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7D37E19-E43A-48ED-93A4-6CAD7263D6B7}"/>
                </a:ext>
              </a:extLst>
            </p:cNvPr>
            <p:cNvCxnSpPr>
              <a:cxnSpLocks/>
            </p:cNvCxnSpPr>
            <p:nvPr/>
          </p:nvCxnSpPr>
          <p:spPr>
            <a:xfrm>
              <a:off x="6871568" y="5037600"/>
              <a:ext cx="298306" cy="194553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C49FB0-4B23-4236-90DC-0A1D1934DA6B}"/>
                </a:ext>
              </a:extLst>
            </p:cNvPr>
            <p:cNvSpPr txBox="1"/>
            <p:nvPr/>
          </p:nvSpPr>
          <p:spPr>
            <a:xfrm>
              <a:off x="8440820" y="918412"/>
              <a:ext cx="233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Mlrose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26CABDC-E16B-403D-B533-1A2C93875A3C}"/>
              </a:ext>
            </a:extLst>
          </p:cNvPr>
          <p:cNvSpPr txBox="1"/>
          <p:nvPr/>
        </p:nvSpPr>
        <p:spPr>
          <a:xfrm>
            <a:off x="8578455" y="1838536"/>
            <a:ext cx="235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Randomized optimizations algorithms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15EA13-D01E-40E3-B82C-B2E19AD7DB19}"/>
              </a:ext>
            </a:extLst>
          </p:cNvPr>
          <p:cNvSpPr txBox="1"/>
          <p:nvPr/>
        </p:nvSpPr>
        <p:spPr>
          <a:xfrm>
            <a:off x="9297413" y="3540109"/>
            <a:ext cx="235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Developed to support Georgia Tech’s CS: ML students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E67C1A-0949-4B39-906A-F7CACB7A7E43}"/>
              </a:ext>
            </a:extLst>
          </p:cNvPr>
          <p:cNvSpPr txBox="1"/>
          <p:nvPr/>
        </p:nvSpPr>
        <p:spPr>
          <a:xfrm>
            <a:off x="8757129" y="5141466"/>
            <a:ext cx="2357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Includes implementation of TSP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Before &amp; After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DC2B4E-9CE6-417F-8E83-125687FEEA7F}"/>
              </a:ext>
            </a:extLst>
          </p:cNvPr>
          <p:cNvGrpSpPr/>
          <p:nvPr/>
        </p:nvGrpSpPr>
        <p:grpSpPr>
          <a:xfrm>
            <a:off x="121573" y="1364822"/>
            <a:ext cx="4789448" cy="3045580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2BED50-1AFB-4B79-9B2B-44AE4F950AA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35ABE9-61FD-4384-B2C9-D39CC0DA4F0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E44271F-E8BD-488C-888F-C210B6BE491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CCC519-6C68-4E0B-9869-69860D1C11F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82FEAF3-00FE-4ECC-A21F-B823695682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613624-F728-40A8-B557-444577FE9D05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F6E364A-D6EB-4EBB-8ACE-E364B5B2DF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F3452C-1367-4955-A7F4-1719472BB70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D7857-17AA-4A62-894A-0A4762FE642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73358D-1E38-4650-9A25-444D4C5D346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9BF8B4F-D747-4CCC-A77E-13A086798A3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E82DEC-E220-4393-A8EB-C57A98F94F3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38287EC-10EB-4009-8B3E-53314FB19ECD}"/>
              </a:ext>
            </a:extLst>
          </p:cNvPr>
          <p:cNvSpPr/>
          <p:nvPr/>
        </p:nvSpPr>
        <p:spPr>
          <a:xfrm>
            <a:off x="4897153" y="2307301"/>
            <a:ext cx="1557642" cy="580311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타원 14">
            <a:extLst>
              <a:ext uri="{FF2B5EF4-FFF2-40B4-BE49-F238E27FC236}">
                <a16:creationId xmlns:a16="http://schemas.microsoft.com/office/drawing/2014/main" id="{82D8E5D8-14BB-44D7-82FA-C61401B6EED7}"/>
              </a:ext>
            </a:extLst>
          </p:cNvPr>
          <p:cNvSpPr/>
          <p:nvPr/>
        </p:nvSpPr>
        <p:spPr>
          <a:xfrm>
            <a:off x="1571497" y="4537597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52" name="텍스트 개체 틀 11">
            <a:extLst>
              <a:ext uri="{FF2B5EF4-FFF2-40B4-BE49-F238E27FC236}">
                <a16:creationId xmlns:a16="http://schemas.microsoft.com/office/drawing/2014/main" id="{75C45625-979B-495A-8015-2C6325BDCD1E}"/>
              </a:ext>
            </a:extLst>
          </p:cNvPr>
          <p:cNvSpPr txBox="1">
            <a:spLocks/>
          </p:cNvSpPr>
          <p:nvPr/>
        </p:nvSpPr>
        <p:spPr>
          <a:xfrm>
            <a:off x="1960001" y="4551829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2">
            <a:extLst>
              <a:ext uri="{FF2B5EF4-FFF2-40B4-BE49-F238E27FC236}">
                <a16:creationId xmlns:a16="http://schemas.microsoft.com/office/drawing/2014/main" id="{E5C274A9-E6B5-4F2F-AB22-D596FDBD1BF8}"/>
              </a:ext>
            </a:extLst>
          </p:cNvPr>
          <p:cNvGrpSpPr/>
          <p:nvPr/>
        </p:nvGrpSpPr>
        <p:grpSpPr>
          <a:xfrm>
            <a:off x="6268139" y="1364822"/>
            <a:ext cx="4789448" cy="3045580"/>
            <a:chOff x="-548507" y="477868"/>
            <a:chExt cx="11570449" cy="6357177"/>
          </a:xfrm>
        </p:grpSpPr>
        <p:sp>
          <p:nvSpPr>
            <p:cNvPr id="72" name="Freeform: Shape 3">
              <a:extLst>
                <a:ext uri="{FF2B5EF4-FFF2-40B4-BE49-F238E27FC236}">
                  <a16:creationId xmlns:a16="http://schemas.microsoft.com/office/drawing/2014/main" id="{ACAAC63D-509F-453D-A5CA-9D6C927B5A3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4">
              <a:extLst>
                <a:ext uri="{FF2B5EF4-FFF2-40B4-BE49-F238E27FC236}">
                  <a16:creationId xmlns:a16="http://schemas.microsoft.com/office/drawing/2014/main" id="{807BEB38-9855-4D15-B1E0-5C9218E10E2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5">
              <a:extLst>
                <a:ext uri="{FF2B5EF4-FFF2-40B4-BE49-F238E27FC236}">
                  <a16:creationId xmlns:a16="http://schemas.microsoft.com/office/drawing/2014/main" id="{2B6B30A6-5CE2-400F-808C-72D8BA76F0A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">
              <a:extLst>
                <a:ext uri="{FF2B5EF4-FFF2-40B4-BE49-F238E27FC236}">
                  <a16:creationId xmlns:a16="http://schemas.microsoft.com/office/drawing/2014/main" id="{C6924830-0087-441A-A272-358B395F75A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">
              <a:extLst>
                <a:ext uri="{FF2B5EF4-FFF2-40B4-BE49-F238E27FC236}">
                  <a16:creationId xmlns:a16="http://schemas.microsoft.com/office/drawing/2014/main" id="{281818C5-7FE1-4413-BD83-BDF505344D2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7" name="Group 8">
              <a:extLst>
                <a:ext uri="{FF2B5EF4-FFF2-40B4-BE49-F238E27FC236}">
                  <a16:creationId xmlns:a16="http://schemas.microsoft.com/office/drawing/2014/main" id="{0019E389-2B5A-49F7-BF58-4642756AEE8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2" name="Rectangle: Rounded Corners 13">
                <a:extLst>
                  <a:ext uri="{FF2B5EF4-FFF2-40B4-BE49-F238E27FC236}">
                    <a16:creationId xmlns:a16="http://schemas.microsoft.com/office/drawing/2014/main" id="{71957385-2A1D-499B-B630-2C7C5C56F3E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14">
                <a:extLst>
                  <a:ext uri="{FF2B5EF4-FFF2-40B4-BE49-F238E27FC236}">
                    <a16:creationId xmlns:a16="http://schemas.microsoft.com/office/drawing/2014/main" id="{EC950861-CF7A-4C92-96C9-44BB376054B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9">
              <a:extLst>
                <a:ext uri="{FF2B5EF4-FFF2-40B4-BE49-F238E27FC236}">
                  <a16:creationId xmlns:a16="http://schemas.microsoft.com/office/drawing/2014/main" id="{A1FAEB14-FA61-4EBC-B6FF-1986B50ADAA7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80" name="Rectangle: Rounded Corners 11">
                <a:extLst>
                  <a:ext uri="{FF2B5EF4-FFF2-40B4-BE49-F238E27FC236}">
                    <a16:creationId xmlns:a16="http://schemas.microsoft.com/office/drawing/2014/main" id="{E714CBDD-78CB-4911-B9ED-0293C032CA0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12">
                <a:extLst>
                  <a:ext uri="{FF2B5EF4-FFF2-40B4-BE49-F238E27FC236}">
                    <a16:creationId xmlns:a16="http://schemas.microsoft.com/office/drawing/2014/main" id="{303E13F1-CD7E-4962-B36D-165C2DDE18C7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Freeform: Shape 10">
              <a:extLst>
                <a:ext uri="{FF2B5EF4-FFF2-40B4-BE49-F238E27FC236}">
                  <a16:creationId xmlns:a16="http://schemas.microsoft.com/office/drawing/2014/main" id="{3E6B539F-A8F4-418E-B1EE-90B9124430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4" name="타원 14">
            <a:extLst>
              <a:ext uri="{FF2B5EF4-FFF2-40B4-BE49-F238E27FC236}">
                <a16:creationId xmlns:a16="http://schemas.microsoft.com/office/drawing/2014/main" id="{8FA36975-5394-4BC4-8B6B-D4038D65AD8F}"/>
              </a:ext>
            </a:extLst>
          </p:cNvPr>
          <p:cNvSpPr/>
          <p:nvPr/>
        </p:nvSpPr>
        <p:spPr>
          <a:xfrm>
            <a:off x="7718063" y="4537597"/>
            <a:ext cx="388504" cy="3885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85" name="텍스트 개체 틀 11">
            <a:extLst>
              <a:ext uri="{FF2B5EF4-FFF2-40B4-BE49-F238E27FC236}">
                <a16:creationId xmlns:a16="http://schemas.microsoft.com/office/drawing/2014/main" id="{717D001A-AA58-4130-86EA-CC62FEAF9AFB}"/>
              </a:ext>
            </a:extLst>
          </p:cNvPr>
          <p:cNvSpPr txBox="1">
            <a:spLocks/>
          </p:cNvSpPr>
          <p:nvPr/>
        </p:nvSpPr>
        <p:spPr>
          <a:xfrm>
            <a:off x="8106567" y="4551829"/>
            <a:ext cx="1857262" cy="36004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" name="תמונה 85" descr="C:\Users\Roee\Desktop\מייל לגרא ורזיאל\fcacf40a-4f69-4dd4-af68-41fda8d905ab.jfif">
            <a:extLst>
              <a:ext uri="{FF2B5EF4-FFF2-40B4-BE49-F238E27FC236}">
                <a16:creationId xmlns:a16="http://schemas.microsoft.com/office/drawing/2014/main" id="{42131459-075B-4F88-817F-393A24EB3B0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4" t="3213" r="24059" b="8495"/>
          <a:stretch/>
        </p:blipFill>
        <p:spPr bwMode="auto">
          <a:xfrm>
            <a:off x="1817452" y="1684660"/>
            <a:ext cx="1198461" cy="208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תמונה 86">
            <a:extLst>
              <a:ext uri="{FF2B5EF4-FFF2-40B4-BE49-F238E27FC236}">
                <a16:creationId xmlns:a16="http://schemas.microsoft.com/office/drawing/2014/main" id="{6161362C-FC31-4584-BFDB-D5D791283C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57970" y="1515999"/>
            <a:ext cx="3455223" cy="24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Algorithms Comparison</a:t>
            </a:r>
          </a:p>
        </p:txBody>
      </p:sp>
      <p:sp>
        <p:nvSpPr>
          <p:cNvPr id="3" name="Oval 1">
            <a:extLst>
              <a:ext uri="{FF2B5EF4-FFF2-40B4-BE49-F238E27FC236}">
                <a16:creationId xmlns:a16="http://schemas.microsoft.com/office/drawing/2014/main" id="{BA5BFF1A-EDCB-478F-BAD2-37D068049362}"/>
              </a:ext>
            </a:extLst>
          </p:cNvPr>
          <p:cNvSpPr/>
          <p:nvPr/>
        </p:nvSpPr>
        <p:spPr>
          <a:xfrm>
            <a:off x="4844839" y="2684594"/>
            <a:ext cx="2532087" cy="2532087"/>
          </a:xfrm>
          <a:prstGeom prst="ellipse">
            <a:avLst/>
          </a:prstGeom>
          <a:solidFill>
            <a:schemeClr val="accent4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Isosceles Triangle 9">
            <a:extLst>
              <a:ext uri="{FF2B5EF4-FFF2-40B4-BE49-F238E27FC236}">
                <a16:creationId xmlns:a16="http://schemas.microsoft.com/office/drawing/2014/main" id="{DA3E656D-0811-4C0E-8F8A-38D1F8E80C96}"/>
              </a:ext>
            </a:extLst>
          </p:cNvPr>
          <p:cNvSpPr/>
          <p:nvPr/>
        </p:nvSpPr>
        <p:spPr>
          <a:xfrm rot="16200000">
            <a:off x="3495322" y="3649570"/>
            <a:ext cx="698477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10">
            <a:extLst>
              <a:ext uri="{FF2B5EF4-FFF2-40B4-BE49-F238E27FC236}">
                <a16:creationId xmlns:a16="http://schemas.microsoft.com/office/drawing/2014/main" id="{5C766702-86C4-4416-AA07-C440A6E5D3E4}"/>
              </a:ext>
            </a:extLst>
          </p:cNvPr>
          <p:cNvSpPr/>
          <p:nvPr/>
        </p:nvSpPr>
        <p:spPr>
          <a:xfrm rot="5400000">
            <a:off x="8027966" y="3649570"/>
            <a:ext cx="698476" cy="60213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279CF00F-685B-4FB1-ACF8-10DD5724DB02}"/>
              </a:ext>
            </a:extLst>
          </p:cNvPr>
          <p:cNvGrpSpPr/>
          <p:nvPr/>
        </p:nvGrpSpPr>
        <p:grpSpPr>
          <a:xfrm>
            <a:off x="961190" y="1744229"/>
            <a:ext cx="3342453" cy="1037555"/>
            <a:chOff x="441522" y="1674656"/>
            <a:chExt cx="2386744" cy="1037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8F60CE-4B6F-4412-9BE7-8EB2099638ED}"/>
                </a:ext>
              </a:extLst>
            </p:cNvPr>
            <p:cNvSpPr txBox="1"/>
            <p:nvPr/>
          </p:nvSpPr>
          <p:spPr>
            <a:xfrm>
              <a:off x="467543" y="1674656"/>
              <a:ext cx="236072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Aisle411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E076D8-06A6-42E4-A691-0ECD28F95591}"/>
                </a:ext>
              </a:extLst>
            </p:cNvPr>
            <p:cNvSpPr txBox="1"/>
            <p:nvPr/>
          </p:nvSpPr>
          <p:spPr>
            <a:xfrm>
              <a:off x="441522" y="2127436"/>
              <a:ext cx="235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“Shortest Path Between 2 Points” algorithm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9">
            <a:extLst>
              <a:ext uri="{FF2B5EF4-FFF2-40B4-BE49-F238E27FC236}">
                <a16:creationId xmlns:a16="http://schemas.microsoft.com/office/drawing/2014/main" id="{C1B67587-E7B1-4891-8480-2F5258130772}"/>
              </a:ext>
            </a:extLst>
          </p:cNvPr>
          <p:cNvGrpSpPr/>
          <p:nvPr/>
        </p:nvGrpSpPr>
        <p:grpSpPr>
          <a:xfrm>
            <a:off x="7971183" y="1744229"/>
            <a:ext cx="3296147" cy="1002343"/>
            <a:chOff x="6444890" y="1674656"/>
            <a:chExt cx="2377542" cy="10023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309B8-0BEB-409D-83EB-697D570B58F7}"/>
                </a:ext>
              </a:extLst>
            </p:cNvPr>
            <p:cNvSpPr txBox="1"/>
            <p:nvPr/>
          </p:nvSpPr>
          <p:spPr>
            <a:xfrm>
              <a:off x="6444890" y="1674656"/>
              <a:ext cx="236072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Superpy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Algorithm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9B5186-F949-46E8-8013-9EF237E82C05}"/>
                </a:ext>
              </a:extLst>
            </p:cNvPr>
            <p:cNvSpPr txBox="1"/>
            <p:nvPr/>
          </p:nvSpPr>
          <p:spPr>
            <a:xfrm>
              <a:off x="6471233" y="2092224"/>
              <a:ext cx="235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Using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Mlrose’s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TSP genetic algorithm.  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id="{52D4F139-9E35-4EBC-BF87-824FE01FBFE1}"/>
              </a:ext>
            </a:extLst>
          </p:cNvPr>
          <p:cNvGrpSpPr/>
          <p:nvPr/>
        </p:nvGrpSpPr>
        <p:grpSpPr>
          <a:xfrm>
            <a:off x="354227" y="3432107"/>
            <a:ext cx="3306014" cy="841101"/>
            <a:chOff x="467543" y="5035279"/>
            <a:chExt cx="2360724" cy="8411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2F6902-BCDC-47DC-9CBE-C52AD4B0A161}"/>
                </a:ext>
              </a:extLst>
            </p:cNvPr>
            <p:cNvSpPr txBox="1"/>
            <p:nvPr/>
          </p:nvSpPr>
          <p:spPr>
            <a:xfrm>
              <a:off x="467543" y="5035279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Accuracy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ADB96C-B0D0-4412-98E1-CFC415ACAD93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Since it is a greedy algorithm, its missing often the optimized route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5">
            <a:extLst>
              <a:ext uri="{FF2B5EF4-FFF2-40B4-BE49-F238E27FC236}">
                <a16:creationId xmlns:a16="http://schemas.microsoft.com/office/drawing/2014/main" id="{CC263DD5-CAC2-448A-8EE7-A584052FA665}"/>
              </a:ext>
            </a:extLst>
          </p:cNvPr>
          <p:cNvGrpSpPr/>
          <p:nvPr/>
        </p:nvGrpSpPr>
        <p:grpSpPr>
          <a:xfrm>
            <a:off x="8678272" y="3429000"/>
            <a:ext cx="3272830" cy="841101"/>
            <a:chOff x="6444890" y="5035279"/>
            <a:chExt cx="2360723" cy="84110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1DE044-A0FE-4456-98E0-DA9E8429DE95}"/>
                </a:ext>
              </a:extLst>
            </p:cNvPr>
            <p:cNvSpPr txBox="1"/>
            <p:nvPr/>
          </p:nvSpPr>
          <p:spPr>
            <a:xfrm>
              <a:off x="6444890" y="5035279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Accuracy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F5ACC8-22DB-43FC-9DC5-FB0BE08C50C6}"/>
                </a:ext>
              </a:extLst>
            </p:cNvPr>
            <p:cNvSpPr txBox="1"/>
            <p:nvPr/>
          </p:nvSpPr>
          <p:spPr>
            <a:xfrm>
              <a:off x="6444890" y="5291605"/>
              <a:ext cx="235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Finding often better routes that Aisle144’s algorithm missed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E969CA-8510-43DC-A8F6-7DB6ACCD5EFF}"/>
              </a:ext>
            </a:extLst>
          </p:cNvPr>
          <p:cNvGrpSpPr/>
          <p:nvPr/>
        </p:nvGrpSpPr>
        <p:grpSpPr>
          <a:xfrm>
            <a:off x="4858189" y="3438838"/>
            <a:ext cx="2525264" cy="1028392"/>
            <a:chOff x="6484672" y="2318645"/>
            <a:chExt cx="2188230" cy="891140"/>
          </a:xfrm>
          <a:solidFill>
            <a:schemeClr val="bg1"/>
          </a:solidFill>
        </p:grpSpPr>
        <p:sp>
          <p:nvSpPr>
            <p:cNvPr id="33" name="Oval 21">
              <a:extLst>
                <a:ext uri="{FF2B5EF4-FFF2-40B4-BE49-F238E27FC236}">
                  <a16:creationId xmlns:a16="http://schemas.microsoft.com/office/drawing/2014/main" id="{E31EA310-8157-4461-A405-E0FE23F9A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9142" y="2318645"/>
              <a:ext cx="883760" cy="89114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64AB0E-3409-4B0A-8E5D-4638F5491010}"/>
                </a:ext>
              </a:extLst>
            </p:cNvPr>
            <p:cNvSpPr/>
            <p:nvPr/>
          </p:nvSpPr>
          <p:spPr>
            <a:xfrm>
              <a:off x="6484672" y="2318645"/>
              <a:ext cx="599480" cy="854274"/>
            </a:xfrm>
            <a:custGeom>
              <a:avLst/>
              <a:gdLst/>
              <a:ahLst/>
              <a:cxnLst/>
              <a:rect l="l" t="t" r="r" b="b"/>
              <a:pathLst>
                <a:path w="599480" h="854274">
                  <a:moveTo>
                    <a:pt x="308967" y="0"/>
                  </a:moveTo>
                  <a:cubicBezTo>
                    <a:pt x="396676" y="0"/>
                    <a:pt x="482600" y="22027"/>
                    <a:pt x="566737" y="66080"/>
                  </a:cubicBezTo>
                  <a:lnTo>
                    <a:pt x="482203" y="230386"/>
                  </a:lnTo>
                  <a:cubicBezTo>
                    <a:pt x="436048" y="194271"/>
                    <a:pt x="389492" y="176213"/>
                    <a:pt x="342537" y="176213"/>
                  </a:cubicBezTo>
                  <a:cubicBezTo>
                    <a:pt x="319859" y="176213"/>
                    <a:pt x="299566" y="181989"/>
                    <a:pt x="281657" y="193542"/>
                  </a:cubicBezTo>
                  <a:cubicBezTo>
                    <a:pt x="261367" y="206688"/>
                    <a:pt x="251222" y="224216"/>
                    <a:pt x="251222" y="246125"/>
                  </a:cubicBezTo>
                  <a:cubicBezTo>
                    <a:pt x="251222" y="267630"/>
                    <a:pt x="264539" y="286150"/>
                    <a:pt x="291173" y="301684"/>
                  </a:cubicBezTo>
                  <a:cubicBezTo>
                    <a:pt x="303104" y="308859"/>
                    <a:pt x="338885" y="321209"/>
                    <a:pt x="398515" y="338733"/>
                  </a:cubicBezTo>
                  <a:cubicBezTo>
                    <a:pt x="473258" y="360586"/>
                    <a:pt x="526529" y="391579"/>
                    <a:pt x="558329" y="431713"/>
                  </a:cubicBezTo>
                  <a:cubicBezTo>
                    <a:pt x="585763" y="465882"/>
                    <a:pt x="599480" y="509786"/>
                    <a:pt x="599480" y="563426"/>
                  </a:cubicBezTo>
                  <a:cubicBezTo>
                    <a:pt x="599480" y="700900"/>
                    <a:pt x="539155" y="790498"/>
                    <a:pt x="418504" y="832219"/>
                  </a:cubicBezTo>
                  <a:cubicBezTo>
                    <a:pt x="376436" y="846922"/>
                    <a:pt x="331192" y="854274"/>
                    <a:pt x="282773" y="854274"/>
                  </a:cubicBezTo>
                  <a:cubicBezTo>
                    <a:pt x="181173" y="854274"/>
                    <a:pt x="86915" y="823516"/>
                    <a:pt x="0" y="762000"/>
                  </a:cubicBezTo>
                  <a:lnTo>
                    <a:pt x="90487" y="591741"/>
                  </a:lnTo>
                  <a:cubicBezTo>
                    <a:pt x="154118" y="649288"/>
                    <a:pt x="216356" y="678061"/>
                    <a:pt x="277201" y="678061"/>
                  </a:cubicBezTo>
                  <a:cubicBezTo>
                    <a:pt x="304642" y="678061"/>
                    <a:pt x="327908" y="671646"/>
                    <a:pt x="347002" y="658816"/>
                  </a:cubicBezTo>
                  <a:cubicBezTo>
                    <a:pt x="369270" y="644386"/>
                    <a:pt x="380404" y="623941"/>
                    <a:pt x="380404" y="597480"/>
                  </a:cubicBezTo>
                  <a:cubicBezTo>
                    <a:pt x="380404" y="573426"/>
                    <a:pt x="368080" y="553380"/>
                    <a:pt x="343430" y="537344"/>
                  </a:cubicBezTo>
                  <a:cubicBezTo>
                    <a:pt x="325143" y="525314"/>
                    <a:pt x="294332" y="513085"/>
                    <a:pt x="250998" y="500658"/>
                  </a:cubicBezTo>
                  <a:cubicBezTo>
                    <a:pt x="198524" y="485199"/>
                    <a:pt x="165528" y="474495"/>
                    <a:pt x="152009" y="468548"/>
                  </a:cubicBezTo>
                  <a:cubicBezTo>
                    <a:pt x="130541" y="459433"/>
                    <a:pt x="112253" y="448729"/>
                    <a:pt x="97147" y="436439"/>
                  </a:cubicBezTo>
                  <a:cubicBezTo>
                    <a:pt x="53814" y="400763"/>
                    <a:pt x="32147" y="346854"/>
                    <a:pt x="32147" y="274709"/>
                  </a:cubicBezTo>
                  <a:cubicBezTo>
                    <a:pt x="32147" y="199390"/>
                    <a:pt x="54570" y="136956"/>
                    <a:pt x="99417" y="87409"/>
                  </a:cubicBezTo>
                  <a:cubicBezTo>
                    <a:pt x="151805" y="29136"/>
                    <a:pt x="221654" y="0"/>
                    <a:pt x="30896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3C7B779-C07D-4F0E-AA6F-EA1298F484F5}"/>
                </a:ext>
              </a:extLst>
            </p:cNvPr>
            <p:cNvSpPr/>
            <p:nvPr/>
          </p:nvSpPr>
          <p:spPr>
            <a:xfrm>
              <a:off x="7231491" y="2339482"/>
              <a:ext cx="462558" cy="812601"/>
            </a:xfrm>
            <a:custGeom>
              <a:avLst/>
              <a:gdLst/>
              <a:ahLst/>
              <a:cxnLst/>
              <a:rect l="l" t="t" r="r" b="b"/>
              <a:pathLst>
                <a:path w="462558" h="812601">
                  <a:moveTo>
                    <a:pt x="0" y="0"/>
                  </a:moveTo>
                  <a:lnTo>
                    <a:pt x="462558" y="0"/>
                  </a:lnTo>
                  <a:lnTo>
                    <a:pt x="462558" y="176212"/>
                  </a:lnTo>
                  <a:lnTo>
                    <a:pt x="211336" y="176212"/>
                  </a:lnTo>
                  <a:lnTo>
                    <a:pt x="211336" y="314920"/>
                  </a:lnTo>
                  <a:lnTo>
                    <a:pt x="448866" y="314920"/>
                  </a:lnTo>
                  <a:lnTo>
                    <a:pt x="448866" y="491132"/>
                  </a:lnTo>
                  <a:lnTo>
                    <a:pt x="211336" y="491132"/>
                  </a:lnTo>
                  <a:lnTo>
                    <a:pt x="211336" y="636389"/>
                  </a:lnTo>
                  <a:lnTo>
                    <a:pt x="462558" y="636389"/>
                  </a:lnTo>
                  <a:lnTo>
                    <a:pt x="462558" y="812601"/>
                  </a:lnTo>
                  <a:lnTo>
                    <a:pt x="0" y="81260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22">
            <a:extLst>
              <a:ext uri="{FF2B5EF4-FFF2-40B4-BE49-F238E27FC236}">
                <a16:creationId xmlns:a16="http://schemas.microsoft.com/office/drawing/2014/main" id="{4CC7B481-0F4B-4716-9EFA-714F4EFF7109}"/>
              </a:ext>
            </a:extLst>
          </p:cNvPr>
          <p:cNvGrpSpPr/>
          <p:nvPr/>
        </p:nvGrpSpPr>
        <p:grpSpPr>
          <a:xfrm>
            <a:off x="291855" y="4714202"/>
            <a:ext cx="3306014" cy="841101"/>
            <a:chOff x="467543" y="5035279"/>
            <a:chExt cx="2360724" cy="84110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484FD8-9AE3-46FE-A6CD-B893D2EE47C7}"/>
                </a:ext>
              </a:extLst>
            </p:cNvPr>
            <p:cNvSpPr txBox="1"/>
            <p:nvPr/>
          </p:nvSpPr>
          <p:spPr>
            <a:xfrm>
              <a:off x="467543" y="5035279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Runtime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1830B6-C597-4FBC-BC93-2395343A7E9A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Fast, since it is greedy and does less calculation each step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그룹 22">
            <a:extLst>
              <a:ext uri="{FF2B5EF4-FFF2-40B4-BE49-F238E27FC236}">
                <a16:creationId xmlns:a16="http://schemas.microsoft.com/office/drawing/2014/main" id="{B41F6AEA-5CC2-4E30-AE5F-DCD6D02961DB}"/>
              </a:ext>
            </a:extLst>
          </p:cNvPr>
          <p:cNvGrpSpPr/>
          <p:nvPr/>
        </p:nvGrpSpPr>
        <p:grpSpPr>
          <a:xfrm>
            <a:off x="8377204" y="4710029"/>
            <a:ext cx="3306014" cy="841101"/>
            <a:chOff x="467543" y="5035279"/>
            <a:chExt cx="2360724" cy="84110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A26F08-2D04-4564-A1F0-6DC3EA4CE3F6}"/>
                </a:ext>
              </a:extLst>
            </p:cNvPr>
            <p:cNvSpPr txBox="1"/>
            <p:nvPr/>
          </p:nvSpPr>
          <p:spPr>
            <a:xfrm>
              <a:off x="467543" y="5035279"/>
              <a:ext cx="23607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Runtime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CF9AF3E-6563-4388-8C15-7E3E5492E830}"/>
                </a:ext>
              </a:extLst>
            </p:cNvPr>
            <p:cNvSpPr txBox="1"/>
            <p:nvPr/>
          </p:nvSpPr>
          <p:spPr>
            <a:xfrm>
              <a:off x="477068" y="5291605"/>
              <a:ext cx="23511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Slower, since its calculating 200 possibilities routes each step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5C2BB6-EB3F-4408-96F7-7AD0AB2E430B}"/>
              </a:ext>
            </a:extLst>
          </p:cNvPr>
          <p:cNvGrpSpPr/>
          <p:nvPr/>
        </p:nvGrpSpPr>
        <p:grpSpPr>
          <a:xfrm>
            <a:off x="3663600" y="1653534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4CFE4356-119B-467D-BCD1-CAC595466C36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직사각형 71">
              <a:extLst>
                <a:ext uri="{FF2B5EF4-FFF2-40B4-BE49-F238E27FC236}">
                  <a16:creationId xmlns:a16="http://schemas.microsoft.com/office/drawing/2014/main" id="{FD9FA699-2ADB-4A3D-8FB8-6C92148F1505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직사각형 71">
              <a:extLst>
                <a:ext uri="{FF2B5EF4-FFF2-40B4-BE49-F238E27FC236}">
                  <a16:creationId xmlns:a16="http://schemas.microsoft.com/office/drawing/2014/main" id="{7B3F0418-559D-4E61-9F11-47CF7ECC79A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FD3F6E-C4DD-4581-851B-5A0A9103580A}"/>
              </a:ext>
            </a:extLst>
          </p:cNvPr>
          <p:cNvGrpSpPr/>
          <p:nvPr/>
        </p:nvGrpSpPr>
        <p:grpSpPr>
          <a:xfrm rot="10800000">
            <a:off x="1234377" y="2245614"/>
            <a:ext cx="2493233" cy="3713113"/>
            <a:chOff x="3663600" y="1841546"/>
            <a:chExt cx="2493233" cy="3713113"/>
          </a:xfrm>
          <a:solidFill>
            <a:schemeClr val="bg1">
              <a:lumMod val="75000"/>
            </a:schemeClr>
          </a:solidFill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56A869CB-9B00-4A42-A87B-31608A6B2AE2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71">
              <a:extLst>
                <a:ext uri="{FF2B5EF4-FFF2-40B4-BE49-F238E27FC236}">
                  <a16:creationId xmlns:a16="http://schemas.microsoft.com/office/drawing/2014/main" id="{24BFA1A4-8EDA-4D0E-AE21-46E8E122B5C2}"/>
                </a:ext>
              </a:extLst>
            </p:cNvPr>
            <p:cNvSpPr/>
            <p:nvPr/>
          </p:nvSpPr>
          <p:spPr>
            <a:xfrm>
              <a:off x="6092825" y="3085779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직사각형 71">
              <a:extLst>
                <a:ext uri="{FF2B5EF4-FFF2-40B4-BE49-F238E27FC236}">
                  <a16:creationId xmlns:a16="http://schemas.microsoft.com/office/drawing/2014/main" id="{67602E18-C6B4-4905-9B5C-2E9C7AB4228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A6DDE-7C7E-477E-A96B-7FC3F3AF6570}"/>
              </a:ext>
            </a:extLst>
          </p:cNvPr>
          <p:cNvGrpSpPr/>
          <p:nvPr/>
        </p:nvGrpSpPr>
        <p:grpSpPr>
          <a:xfrm rot="10800000">
            <a:off x="6092824" y="3088598"/>
            <a:ext cx="2493233" cy="2870128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FB01B090-3424-494C-8A74-AF9956DE1EF7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71">
              <a:extLst>
                <a:ext uri="{FF2B5EF4-FFF2-40B4-BE49-F238E27FC236}">
                  <a16:creationId xmlns:a16="http://schemas.microsoft.com/office/drawing/2014/main" id="{70B90A27-C21F-4A90-8505-2ED32768028A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직사각형 71">
              <a:extLst>
                <a:ext uri="{FF2B5EF4-FFF2-40B4-BE49-F238E27FC236}">
                  <a16:creationId xmlns:a16="http://schemas.microsoft.com/office/drawing/2014/main" id="{2B2368FD-CAC6-499B-9E1B-282C7F25FD2B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4CB03C-0CC1-4DB3-8D35-1A8496A03D5A}"/>
              </a:ext>
            </a:extLst>
          </p:cNvPr>
          <p:cNvGrpSpPr/>
          <p:nvPr/>
        </p:nvGrpSpPr>
        <p:grpSpPr>
          <a:xfrm>
            <a:off x="8522045" y="1653534"/>
            <a:ext cx="2493233" cy="3713112"/>
            <a:chOff x="3663600" y="1841546"/>
            <a:chExt cx="2493233" cy="3713112"/>
          </a:xfrm>
          <a:solidFill>
            <a:schemeClr val="bg1">
              <a:lumMod val="75000"/>
            </a:schemeClr>
          </a:solidFill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72A0BCE8-9E83-4423-A1D5-BF068F845A9E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71">
              <a:extLst>
                <a:ext uri="{FF2B5EF4-FFF2-40B4-BE49-F238E27FC236}">
                  <a16:creationId xmlns:a16="http://schemas.microsoft.com/office/drawing/2014/main" id="{8B0D22DE-210F-40B4-B87B-99F32BF3F2AA}"/>
                </a:ext>
              </a:extLst>
            </p:cNvPr>
            <p:cNvSpPr/>
            <p:nvPr/>
          </p:nvSpPr>
          <p:spPr>
            <a:xfrm>
              <a:off x="6092825" y="3085778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직사각형 71">
              <a:extLst>
                <a:ext uri="{FF2B5EF4-FFF2-40B4-BE49-F238E27FC236}">
                  <a16:creationId xmlns:a16="http://schemas.microsoft.com/office/drawing/2014/main" id="{A97AC4C8-D331-42F8-8309-B267599500A9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ardrop 18">
            <a:extLst>
              <a:ext uri="{FF2B5EF4-FFF2-40B4-BE49-F238E27FC236}">
                <a16:creationId xmlns:a16="http://schemas.microsoft.com/office/drawing/2014/main" id="{0F06FAEA-4C7F-4F74-AC15-3F052CEE16BB}"/>
              </a:ext>
            </a:extLst>
          </p:cNvPr>
          <p:cNvSpPr/>
          <p:nvPr/>
        </p:nvSpPr>
        <p:spPr>
          <a:xfrm rot="18900000">
            <a:off x="210108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3FAE8AC2-B5E7-4C58-8ACB-C32200D7BAC7}"/>
              </a:ext>
            </a:extLst>
          </p:cNvPr>
          <p:cNvSpPr/>
          <p:nvPr/>
        </p:nvSpPr>
        <p:spPr>
          <a:xfrm rot="8100000">
            <a:off x="453030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5C39416D-6A6D-4024-845F-F3C35F44D953}"/>
              </a:ext>
            </a:extLst>
          </p:cNvPr>
          <p:cNvSpPr/>
          <p:nvPr/>
        </p:nvSpPr>
        <p:spPr>
          <a:xfrm rot="18900000">
            <a:off x="6959533" y="5490747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9BFEC5AD-5D6E-4F53-8C33-DCC592C1F1AE}"/>
              </a:ext>
            </a:extLst>
          </p:cNvPr>
          <p:cNvSpPr/>
          <p:nvPr/>
        </p:nvSpPr>
        <p:spPr>
          <a:xfrm rot="8100000">
            <a:off x="9388757" y="1377922"/>
            <a:ext cx="759820" cy="759820"/>
          </a:xfrm>
          <a:prstGeom prst="teardrop">
            <a:avLst>
              <a:gd name="adj" fmla="val 1272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EF18A9D-FB26-48E4-9FD6-AD490FB97D74}"/>
              </a:ext>
            </a:extLst>
          </p:cNvPr>
          <p:cNvSpPr txBox="1">
            <a:spLocks/>
          </p:cNvSpPr>
          <p:nvPr/>
        </p:nvSpPr>
        <p:spPr>
          <a:xfrm>
            <a:off x="589043" y="1744708"/>
            <a:ext cx="1354676" cy="402077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2400" dirty="0">
                <a:solidFill>
                  <a:schemeClr val="accent5"/>
                </a:solidFill>
              </a:rPr>
              <a:t>START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88D3570-2D76-4843-822E-51EA7F378AA6}"/>
              </a:ext>
            </a:extLst>
          </p:cNvPr>
          <p:cNvSpPr/>
          <p:nvPr/>
        </p:nvSpPr>
        <p:spPr>
          <a:xfrm rot="10800000">
            <a:off x="10822494" y="5352783"/>
            <a:ext cx="321559" cy="27720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8ADE6-E0FD-484F-B8D3-4EF474525F06}"/>
              </a:ext>
            </a:extLst>
          </p:cNvPr>
          <p:cNvSpPr txBox="1"/>
          <p:nvPr/>
        </p:nvSpPr>
        <p:spPr>
          <a:xfrm>
            <a:off x="4030379" y="3118427"/>
            <a:ext cx="1759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cs typeface="Arial" pitchFamily="34" charset="0"/>
              </a:rPr>
              <a:t>In this section we are giving each item a unique index and sending a set of triplets in the format of (</a:t>
            </a:r>
            <a:r>
              <a:rPr lang="en-US" altLang="ko-KR" sz="1600" dirty="0" err="1">
                <a:cs typeface="Arial" pitchFamily="34" charset="0"/>
              </a:rPr>
              <a:t>i,j,distance</a:t>
            </a:r>
            <a:r>
              <a:rPr lang="en-US" altLang="ko-KR" sz="1600" dirty="0">
                <a:cs typeface="Arial" pitchFamily="34" charset="0"/>
              </a:rPr>
              <a:t> between </a:t>
            </a:r>
            <a:r>
              <a:rPr lang="en-US" altLang="ko-KR" sz="1600" dirty="0" err="1">
                <a:cs typeface="Arial" pitchFamily="34" charset="0"/>
              </a:rPr>
              <a:t>i</a:t>
            </a:r>
            <a:r>
              <a:rPr lang="en-US" altLang="ko-KR" sz="1600" dirty="0">
                <a:cs typeface="Arial" pitchFamily="34" charset="0"/>
              </a:rPr>
              <a:t>-j)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1F5E26-F486-4E1D-8A4F-D22B2CC2E857}"/>
              </a:ext>
            </a:extLst>
          </p:cNvPr>
          <p:cNvSpPr txBox="1"/>
          <p:nvPr/>
        </p:nvSpPr>
        <p:spPr>
          <a:xfrm>
            <a:off x="3972725" y="2315366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Input Converter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8F3C7C-FBB2-4128-8E78-48AF71D5601A}"/>
              </a:ext>
            </a:extLst>
          </p:cNvPr>
          <p:cNvSpPr txBox="1"/>
          <p:nvPr/>
        </p:nvSpPr>
        <p:spPr>
          <a:xfrm>
            <a:off x="8888824" y="3118427"/>
            <a:ext cx="1759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cs typeface="Arial" pitchFamily="34" charset="0"/>
              </a:rPr>
              <a:t>Converting the output from the unique indexes to products’ names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D01DC-6373-456B-8E81-BBC72CEA06D3}"/>
              </a:ext>
            </a:extLst>
          </p:cNvPr>
          <p:cNvSpPr txBox="1"/>
          <p:nvPr/>
        </p:nvSpPr>
        <p:spPr>
          <a:xfrm>
            <a:off x="8831170" y="2315366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Output Converter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20B1DB-9A03-4AA3-8CF1-968458671FEC}"/>
              </a:ext>
            </a:extLst>
          </p:cNvPr>
          <p:cNvSpPr txBox="1"/>
          <p:nvPr/>
        </p:nvSpPr>
        <p:spPr>
          <a:xfrm>
            <a:off x="1601156" y="3118427"/>
            <a:ext cx="1759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cs typeface="Arial" pitchFamily="34" charset="0"/>
              </a:rPr>
              <a:t>We are calculating the distances between each item on the shopping list to the others using BFS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F4688-B81B-4D1D-8356-C0D445638D61}"/>
              </a:ext>
            </a:extLst>
          </p:cNvPr>
          <p:cNvSpPr txBox="1"/>
          <p:nvPr/>
        </p:nvSpPr>
        <p:spPr>
          <a:xfrm>
            <a:off x="1543502" y="2315366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Calculates Distances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E02C7-CE05-481D-866A-6015E5E2E478}"/>
              </a:ext>
            </a:extLst>
          </p:cNvPr>
          <p:cNvSpPr txBox="1"/>
          <p:nvPr/>
        </p:nvSpPr>
        <p:spPr>
          <a:xfrm>
            <a:off x="6459602" y="3118427"/>
            <a:ext cx="1759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cs typeface="Arial" pitchFamily="34" charset="0"/>
              </a:rPr>
              <a:t>Using a genetic algorithm, calculates a route between all the points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B4DFE-F32B-4B49-8848-1EEB76FE1C05}"/>
              </a:ext>
            </a:extLst>
          </p:cNvPr>
          <p:cNvSpPr txBox="1"/>
          <p:nvPr/>
        </p:nvSpPr>
        <p:spPr>
          <a:xfrm>
            <a:off x="6401948" y="2315366"/>
            <a:ext cx="1759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accent3"/>
                </a:solidFill>
                <a:cs typeface="Arial" pitchFamily="34" charset="0"/>
              </a:rPr>
              <a:t>Mlrose’s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 Algorithm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9" name="Trapezoid 3">
            <a:extLst>
              <a:ext uri="{FF2B5EF4-FFF2-40B4-BE49-F238E27FC236}">
                <a16:creationId xmlns:a16="http://schemas.microsoft.com/office/drawing/2014/main" id="{3A1EBB3D-AEA5-41E0-9AF9-3D3A7CFA61D9}"/>
              </a:ext>
            </a:extLst>
          </p:cNvPr>
          <p:cNvSpPr>
            <a:spLocks noChangeAspect="1"/>
          </p:cNvSpPr>
          <p:nvPr/>
        </p:nvSpPr>
        <p:spPr>
          <a:xfrm>
            <a:off x="7138678" y="5622649"/>
            <a:ext cx="401521" cy="409222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ectangle 130">
            <a:extLst>
              <a:ext uri="{FF2B5EF4-FFF2-40B4-BE49-F238E27FC236}">
                <a16:creationId xmlns:a16="http://schemas.microsoft.com/office/drawing/2014/main" id="{0724C91F-CE52-490C-875E-E8BB33D36553}"/>
              </a:ext>
            </a:extLst>
          </p:cNvPr>
          <p:cNvSpPr/>
          <p:nvPr/>
        </p:nvSpPr>
        <p:spPr>
          <a:xfrm>
            <a:off x="9509739" y="1503909"/>
            <a:ext cx="502017" cy="51635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E1ECF593-7151-4045-819C-34C03AF95149}"/>
              </a:ext>
            </a:extLst>
          </p:cNvPr>
          <p:cNvSpPr/>
          <p:nvPr/>
        </p:nvSpPr>
        <p:spPr>
          <a:xfrm>
            <a:off x="2294908" y="5580998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2320DA9A-793F-4040-A761-F990AE9FEB40}"/>
              </a:ext>
            </a:extLst>
          </p:cNvPr>
          <p:cNvSpPr/>
          <p:nvPr/>
        </p:nvSpPr>
        <p:spPr>
          <a:xfrm rot="18900000">
            <a:off x="4819606" y="1542067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36" name="קבוצה 35">
            <a:extLst>
              <a:ext uri="{FF2B5EF4-FFF2-40B4-BE49-F238E27FC236}">
                <a16:creationId xmlns:a16="http://schemas.microsoft.com/office/drawing/2014/main" id="{448C506F-F903-435A-AB0E-FC012AAB96E8}"/>
              </a:ext>
            </a:extLst>
          </p:cNvPr>
          <p:cNvGrpSpPr/>
          <p:nvPr/>
        </p:nvGrpSpPr>
        <p:grpSpPr>
          <a:xfrm>
            <a:off x="2986480" y="1659942"/>
            <a:ext cx="5435833" cy="3927125"/>
            <a:chOff x="0" y="0"/>
            <a:chExt cx="4216400" cy="2749550"/>
          </a:xfrm>
        </p:grpSpPr>
        <p:grpSp>
          <p:nvGrpSpPr>
            <p:cNvPr id="37" name="קבוצה 36">
              <a:extLst>
                <a:ext uri="{FF2B5EF4-FFF2-40B4-BE49-F238E27FC236}">
                  <a16:creationId xmlns:a16="http://schemas.microsoft.com/office/drawing/2014/main" id="{8A7C0F66-8FEC-4394-BB13-6952272A4B7C}"/>
                </a:ext>
              </a:extLst>
            </p:cNvPr>
            <p:cNvGrpSpPr/>
            <p:nvPr/>
          </p:nvGrpSpPr>
          <p:grpSpPr>
            <a:xfrm>
              <a:off x="0" y="0"/>
              <a:ext cx="4216400" cy="2749550"/>
              <a:chOff x="0" y="0"/>
              <a:chExt cx="4216400" cy="2749550"/>
            </a:xfrm>
          </p:grpSpPr>
          <p:cxnSp>
            <p:nvCxnSpPr>
              <p:cNvPr id="44" name="מחבר ישר 43">
                <a:extLst>
                  <a:ext uri="{FF2B5EF4-FFF2-40B4-BE49-F238E27FC236}">
                    <a16:creationId xmlns:a16="http://schemas.microsoft.com/office/drawing/2014/main" id="{8E942CD9-4DA9-4036-B508-DF83571E3F0D}"/>
                  </a:ext>
                </a:extLst>
              </p:cNvPr>
              <p:cNvCxnSpPr/>
              <p:nvPr/>
            </p:nvCxnSpPr>
            <p:spPr>
              <a:xfrm flipH="1" flipV="1">
                <a:off x="2260600" y="596900"/>
                <a:ext cx="50800" cy="59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מחבר ישר 44">
                <a:extLst>
                  <a:ext uri="{FF2B5EF4-FFF2-40B4-BE49-F238E27FC236}">
                    <a16:creationId xmlns:a16="http://schemas.microsoft.com/office/drawing/2014/main" id="{08EB0D15-517D-40EF-8074-2F0604904773}"/>
                  </a:ext>
                </a:extLst>
              </p:cNvPr>
              <p:cNvCxnSpPr/>
              <p:nvPr/>
            </p:nvCxnSpPr>
            <p:spPr>
              <a:xfrm flipH="1" flipV="1">
                <a:off x="615950" y="2438400"/>
                <a:ext cx="2971800" cy="2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קבוצה 45">
                <a:extLst>
                  <a:ext uri="{FF2B5EF4-FFF2-40B4-BE49-F238E27FC236}">
                    <a16:creationId xmlns:a16="http://schemas.microsoft.com/office/drawing/2014/main" id="{BCC5AFDF-573E-4677-85DB-B9164BB7B1A2}"/>
                  </a:ext>
                </a:extLst>
              </p:cNvPr>
              <p:cNvGrpSpPr/>
              <p:nvPr/>
            </p:nvGrpSpPr>
            <p:grpSpPr>
              <a:xfrm>
                <a:off x="0" y="0"/>
                <a:ext cx="4216400" cy="2749550"/>
                <a:chOff x="0" y="0"/>
                <a:chExt cx="4216400" cy="2749550"/>
              </a:xfrm>
            </p:grpSpPr>
            <p:sp>
              <p:nvSpPr>
                <p:cNvPr id="47" name="אליפסה 46">
                  <a:extLst>
                    <a:ext uri="{FF2B5EF4-FFF2-40B4-BE49-F238E27FC236}">
                      <a16:creationId xmlns:a16="http://schemas.microsoft.com/office/drawing/2014/main" id="{5154A7A0-BDFF-46C0-B777-0F2509A9F26A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628650" cy="584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1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he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1</a:t>
                  </a:r>
                  <a:endParaRPr lang="en-IL" sz="36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8" name="מחבר ישר 47">
                  <a:extLst>
                    <a:ext uri="{FF2B5EF4-FFF2-40B4-BE49-F238E27FC236}">
                      <a16:creationId xmlns:a16="http://schemas.microsoft.com/office/drawing/2014/main" id="{9BE684F9-614B-4AFB-97C9-8966CAC18255}"/>
                    </a:ext>
                  </a:extLst>
                </p:cNvPr>
                <p:cNvCxnSpPr/>
                <p:nvPr/>
              </p:nvCxnSpPr>
              <p:spPr>
                <a:xfrm flipV="1">
                  <a:off x="539750" y="1562100"/>
                  <a:ext cx="1435100" cy="7112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קבוצה 48">
                  <a:extLst>
                    <a:ext uri="{FF2B5EF4-FFF2-40B4-BE49-F238E27FC236}">
                      <a16:creationId xmlns:a16="http://schemas.microsoft.com/office/drawing/2014/main" id="{8640BA09-8737-450B-BCD0-F325B23E5047}"/>
                    </a:ext>
                  </a:extLst>
                </p:cNvPr>
                <p:cNvGrpSpPr/>
                <p:nvPr/>
              </p:nvGrpSpPr>
              <p:grpSpPr>
                <a:xfrm>
                  <a:off x="0" y="450850"/>
                  <a:ext cx="4216400" cy="2298700"/>
                  <a:chOff x="0" y="0"/>
                  <a:chExt cx="4216400" cy="2298700"/>
                </a:xfrm>
              </p:grpSpPr>
              <p:sp>
                <p:nvSpPr>
                  <p:cNvPr id="50" name="אליפסה 49">
                    <a:extLst>
                      <a:ext uri="{FF2B5EF4-FFF2-40B4-BE49-F238E27FC236}">
                        <a16:creationId xmlns:a16="http://schemas.microsoft.com/office/drawing/2014/main" id="{838D872A-7338-42AF-9F11-2F425865511F}"/>
                      </a:ext>
                    </a:extLst>
                  </p:cNvPr>
                  <p:cNvSpPr/>
                  <p:nvPr/>
                </p:nvSpPr>
                <p:spPr>
                  <a:xfrm>
                    <a:off x="1974850" y="75565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4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אליפסה 50">
                    <a:extLst>
                      <a:ext uri="{FF2B5EF4-FFF2-40B4-BE49-F238E27FC236}">
                        <a16:creationId xmlns:a16="http://schemas.microsoft.com/office/drawing/2014/main" id="{7068DD2C-7589-46B1-AAAB-E374735A6683}"/>
                      </a:ext>
                    </a:extLst>
                  </p:cNvPr>
                  <p:cNvSpPr/>
                  <p:nvPr/>
                </p:nvSpPr>
                <p:spPr>
                  <a:xfrm>
                    <a:off x="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2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אליפסה 51">
                    <a:extLst>
                      <a:ext uri="{FF2B5EF4-FFF2-40B4-BE49-F238E27FC236}">
                        <a16:creationId xmlns:a16="http://schemas.microsoft.com/office/drawing/2014/main" id="{D00AFFA1-5B04-48F3-9576-B52D3D753D83}"/>
                      </a:ext>
                    </a:extLst>
                  </p:cNvPr>
                  <p:cNvSpPr/>
                  <p:nvPr/>
                </p:nvSpPr>
                <p:spPr>
                  <a:xfrm>
                    <a:off x="3587750" y="1714500"/>
                    <a:ext cx="628650" cy="584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rtl="1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he-IL" sz="3600" dirty="0">
                        <a:effectLst/>
                        <a:ea typeface="Calibri" panose="020F0502020204030204" pitchFamily="34" charset="0"/>
                        <a:cs typeface="Arial" panose="020B0604020202020204" pitchFamily="34" charset="0"/>
                      </a:rPr>
                      <a:t>3</a:t>
                    </a:r>
                    <a:endParaRPr lang="en-IL" sz="3600" dirty="0">
                      <a:effectLst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3" name="מחבר ישר 52">
                    <a:extLst>
                      <a:ext uri="{FF2B5EF4-FFF2-40B4-BE49-F238E27FC236}">
                        <a16:creationId xmlns:a16="http://schemas.microsoft.com/office/drawing/2014/main" id="{90B47986-0E39-4F85-A02A-7300E1F2DAF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78100" y="1181100"/>
                    <a:ext cx="1073150" cy="6286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מחבר ישר 53">
                    <a:extLst>
                      <a:ext uri="{FF2B5EF4-FFF2-40B4-BE49-F238E27FC236}">
                        <a16:creationId xmlns:a16="http://schemas.microsoft.com/office/drawing/2014/main" id="{C8C2F68A-1F4B-47D3-95B5-BA12A196A52A}"/>
                      </a:ext>
                    </a:extLst>
                  </p:cNvPr>
                  <p:cNvCxnSpPr/>
                  <p:nvPr/>
                </p:nvCxnSpPr>
                <p:spPr>
                  <a:xfrm>
                    <a:off x="2578100" y="0"/>
                    <a:ext cx="1238250" cy="1701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מחבר ישר 54">
                    <a:extLst>
                      <a:ext uri="{FF2B5EF4-FFF2-40B4-BE49-F238E27FC236}">
                        <a16:creationId xmlns:a16="http://schemas.microsoft.com/office/drawing/2014/main" id="{6EBD6252-4670-4FE2-9572-8A08011696B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5450" y="25400"/>
                    <a:ext cx="1600200" cy="1676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8" name="תיבת טקסט 2">
              <a:extLst>
                <a:ext uri="{FF2B5EF4-FFF2-40B4-BE49-F238E27FC236}">
                  <a16:creationId xmlns:a16="http://schemas.microsoft.com/office/drawing/2014/main" id="{6D89883F-F494-47FB-B05C-B95D488D9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74750" y="10223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4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תיבת טקסט 2">
              <a:extLst>
                <a:ext uri="{FF2B5EF4-FFF2-40B4-BE49-F238E27FC236}">
                  <a16:creationId xmlns:a16="http://schemas.microsoft.com/office/drawing/2014/main" id="{DA6F124F-DE63-42E7-A351-B05103D44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797050" y="23050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rtl="1">
                <a:lnSpc>
                  <a:spcPct val="107000"/>
                </a:lnSpc>
                <a:spcAft>
                  <a:spcPts val="800"/>
                </a:spcAft>
              </a:pPr>
              <a:r>
                <a:rPr lang="he-IL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7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תיבת טקסט 2">
              <a:extLst>
                <a:ext uri="{FF2B5EF4-FFF2-40B4-BE49-F238E27FC236}">
                  <a16:creationId xmlns:a16="http://schemas.microsoft.com/office/drawing/2014/main" id="{4A321115-775B-45D5-9AF4-0700EF255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035300" y="112395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20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תיבת טקסט 2">
              <a:extLst>
                <a:ext uri="{FF2B5EF4-FFF2-40B4-BE49-F238E27FC236}">
                  <a16:creationId xmlns:a16="http://schemas.microsoft.com/office/drawing/2014/main" id="{A3C95DA0-6C12-482E-A234-C4B5C182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225550" y="1701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תיבת טקסט 2">
              <a:extLst>
                <a:ext uri="{FF2B5EF4-FFF2-40B4-BE49-F238E27FC236}">
                  <a16:creationId xmlns:a16="http://schemas.microsoft.com/office/drawing/2014/main" id="{7A240710-206D-4FDB-B85D-038A769F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819400" y="17272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0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תיבת טקסט 2">
              <a:extLst>
                <a:ext uri="{FF2B5EF4-FFF2-40B4-BE49-F238E27FC236}">
                  <a16:creationId xmlns:a16="http://schemas.microsoft.com/office/drawing/2014/main" id="{03E9C78B-E2B1-4D41-BA9E-2790B956F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139950" y="812800"/>
              <a:ext cx="377190" cy="2667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</a:t>
              </a:r>
              <a:endParaRPr lang="en-IL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Arrow: Right 46">
            <a:extLst>
              <a:ext uri="{FF2B5EF4-FFF2-40B4-BE49-F238E27FC236}">
                <a16:creationId xmlns:a16="http://schemas.microsoft.com/office/drawing/2014/main" id="{0EE2E2B8-EC1D-4A57-90B0-CB60DA9089FC}"/>
              </a:ext>
            </a:extLst>
          </p:cNvPr>
          <p:cNvSpPr/>
          <p:nvPr/>
        </p:nvSpPr>
        <p:spPr>
          <a:xfrm rot="1721285">
            <a:off x="4428822" y="1316866"/>
            <a:ext cx="1069442" cy="416029"/>
          </a:xfrm>
          <a:prstGeom prst="rightArrow">
            <a:avLst>
              <a:gd name="adj1" fmla="val 50000"/>
              <a:gd name="adj2" fmla="val 8120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E91DF2-C34D-4EF2-9EE6-6B38749A0743}"/>
              </a:ext>
            </a:extLst>
          </p:cNvPr>
          <p:cNvSpPr txBox="1"/>
          <p:nvPr/>
        </p:nvSpPr>
        <p:spPr>
          <a:xfrm>
            <a:off x="904310" y="1137617"/>
            <a:ext cx="1759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Shortest Path Between 2 Points Algorithm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992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481</Words>
  <Application>Microsoft Office PowerPoint</Application>
  <PresentationFormat>מסך רחב</PresentationFormat>
  <Paragraphs>162</Paragraphs>
  <Slides>17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Cover and End Slide Master</vt:lpstr>
      <vt:lpstr>Contents Slide Master</vt:lpstr>
      <vt:lpstr>Section Break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Roee Groiser</cp:lastModifiedBy>
  <cp:revision>152</cp:revision>
  <dcterms:created xsi:type="dcterms:W3CDTF">2019-01-14T06:35:35Z</dcterms:created>
  <dcterms:modified xsi:type="dcterms:W3CDTF">2020-01-09T11:26:15Z</dcterms:modified>
</cp:coreProperties>
</file>