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3"/>
  </p:notesMasterIdLst>
  <p:handoutMasterIdLst>
    <p:handoutMasterId r:id="rId24"/>
  </p:handoutMasterIdLst>
  <p:sldIdLst>
    <p:sldId id="305" r:id="rId5"/>
    <p:sldId id="386" r:id="rId6"/>
    <p:sldId id="355" r:id="rId7"/>
    <p:sldId id="358" r:id="rId8"/>
    <p:sldId id="363" r:id="rId9"/>
    <p:sldId id="365" r:id="rId10"/>
    <p:sldId id="359" r:id="rId11"/>
    <p:sldId id="364" r:id="rId12"/>
    <p:sldId id="360" r:id="rId13"/>
    <p:sldId id="367" r:id="rId14"/>
    <p:sldId id="368" r:id="rId15"/>
    <p:sldId id="387" r:id="rId16"/>
    <p:sldId id="380" r:id="rId17"/>
    <p:sldId id="334" r:id="rId18"/>
    <p:sldId id="335" r:id="rId19"/>
    <p:sldId id="338" r:id="rId20"/>
    <p:sldId id="385" r:id="rId21"/>
    <p:sldId id="357" r:id="rId22"/>
  </p:sldIdLst>
  <p:sldSz cx="9144000" cy="6858000" type="screen4x3"/>
  <p:notesSz cx="9144000" cy="6858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  <p:cmAuthor id="1" name="Microsoft Office User" initials="Office" lastIdx="1" clrIdx="1"/>
  <p:cmAuthor id="2" name="Microsoft Office User" initials="Office [2]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0"/>
    <a:srgbClr val="AA23AF"/>
    <a:srgbClr val="F8C033"/>
    <a:srgbClr val="C92ACE"/>
    <a:srgbClr val="CE26A6"/>
    <a:srgbClr val="F0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 autoAdjust="0"/>
    <p:restoredTop sz="86397" autoAdjust="0"/>
  </p:normalViewPr>
  <p:slideViewPr>
    <p:cSldViewPr>
      <p:cViewPr varScale="1">
        <p:scale>
          <a:sx n="123" d="100"/>
          <a:sy n="123" d="100"/>
        </p:scale>
        <p:origin x="30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962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76B22-A4F5-4E52-A8FF-746D66EB15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3/20/22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9E0-BEB4-6741-B46D-572DE3BC8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AAFE9-69F0-3B4C-BC48-5023750E9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B598-2282-1B43-A28C-09A3817C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31E-DA40-45C4-99AA-458639919FFC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28B-806D-D74B-8FFC-94D48365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39B6-C1A8-054D-A0A3-B817956E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DF26-175F-EC4A-8BDE-11AD7F69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46D7D-8ECC-3F4C-8C0C-151D08499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E4B8-4829-7049-9D4A-7CAAC9A3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71A-1279-4968-B8E1-ADD6DC235C10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E3F7-B9F0-7E43-AF8C-33F6C4FE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F315-21D1-E045-8FD1-11DCE2B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28FC-B646-6048-8AC0-C5C718A4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C63B9-3728-BB4B-9A7B-AFCF746D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A05D-C8DB-D94B-8854-75290D1C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20B7-2BAA-4C3E-B20F-D6505171CAE9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FC62-4B2F-9145-A18B-B08D9425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4122-05EE-E346-90F2-A8BE3F62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3787-995A-F740-8357-848C2B49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94BF-E8A1-B649-81CA-546FE7C0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E495-AFC8-964A-8579-5101D71D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145-36F1-44E1-8A63-4677D8BF0593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2649-D52B-0F43-82F1-E84BEF0B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C1A0-B536-D049-A1BA-8EA6655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DD76-0B37-DA4E-A929-ACA7844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F7DB-D75D-2C46-963E-B6ABEC7E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920F-D596-5E46-9561-1430F6F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D5CF-8542-44BF-85A1-4BBB01B74884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E2DB-632E-664E-BDC2-2D47C846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11E4-611F-C942-B971-FBFD467A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08AB-80E3-0047-9265-ACBC575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9990-B62E-404E-95B1-054A5A902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4686-404F-B748-9880-A12345A0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EA8D-5E17-D149-BD2D-AC67CB6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57D-F12F-4F6B-A795-7E22CF7E05F6}" type="datetime1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EB6D-1F75-C846-8035-89A72A05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29B3C-24A2-9B4F-B2F9-A6C14983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658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CA3D-337A-C745-BA82-C64ACA79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4E3-EB76-A242-952B-A563A46A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047FA-4990-2247-B383-820D9616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F092-C25D-0D4A-B759-A1BEF0EA5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3EE7E-A36C-6F4E-9449-61D7545D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28C3-2C43-DA41-9F25-5B7ADEC3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57D-F12F-4F6B-A795-7E22CF7E05F6}" type="datetime1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8857-63C1-BE48-B5B9-25B8BC24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71E8F-E5A5-384A-AADF-8D7C873C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088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BF1B-6ADA-5C4E-9493-6B2F79BC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36EC2-E9DE-CD42-8272-9E29C821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BC09-DCF9-4458-864C-E57AB7520C74}" type="datetime1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A9529-FB63-2B49-9FC5-117B6E2C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ACFEA-4AA2-C845-B5E8-F9BB237C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C00D3-70A9-804C-AC04-27BCB3AA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7253-B9BE-438D-912B-49C3DC9C1CF4}" type="datetime1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BD6D9-219E-214C-A1D4-AB7CD9AD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C143E-93E0-2B4D-B884-CB0B5B0A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1A8-3B69-4644-B804-CE0AD893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7DD9-45B8-7442-B910-78C5FD75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A256C-26A3-EF42-B21E-830D4AC0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8E3DE-72EB-704C-8CE5-2DFD6F9F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1A8-4722-4E50-90D6-B1D5D95F7B00}" type="datetime1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0F40-CCA2-324C-8785-98771CAD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2BD6-0889-134B-82BE-E2C97BD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CB17-488E-0641-B581-5640626B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B4CB7-7DE0-1742-9D1B-78005427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28496-83E3-0841-AB8E-FA63575F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127AD-9798-7147-9D52-B3FCE30E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20E-8E2B-4C79-8CC6-D017FE51F629}" type="datetime1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3A76-5968-8840-AC7A-F0606694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86B0-6AF0-394E-AAEC-80D31A82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A3754-9567-FA4C-944B-1BDFDFBE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CB0-704C-EF4A-89B6-D3D65951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9F42-C7E4-E143-89FB-5756E351F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757D-F12F-4F6B-A795-7E22CF7E05F6}" type="datetime1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C77F-5FDC-D549-9D93-23C394FCA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8215-3B53-DE41-AF79-4F44F6644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“Ex1”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p:graphicFrame>
        <p:nvGraphicFramePr>
          <p:cNvPr id="1147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19320"/>
              </p:ext>
            </p:extLst>
          </p:nvPr>
        </p:nvGraphicFramePr>
        <p:xfrm>
          <a:off x="860936" y="1804597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1621348" y="3557197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80554"/>
              </p:ext>
            </p:extLst>
          </p:nvPr>
        </p:nvGraphicFramePr>
        <p:xfrm>
          <a:off x="3520922" y="1887453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4282128" y="309141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46878"/>
              </p:ext>
            </p:extLst>
          </p:nvPr>
        </p:nvGraphicFramePr>
        <p:xfrm>
          <a:off x="3952414" y="4250917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4742123" y="55456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4921" y="1870882"/>
            <a:ext cx="2011175" cy="178574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5154" y="1789370"/>
            <a:ext cx="2011173" cy="178067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62151"/>
              </p:ext>
            </p:extLst>
          </p:nvPr>
        </p:nvGraphicFramePr>
        <p:xfrm>
          <a:off x="6707009" y="4267201"/>
          <a:ext cx="1598791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(0,1)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560306" y="3571479"/>
            <a:ext cx="126648" cy="22290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8024"/>
              </p:ext>
            </p:extLst>
          </p:nvPr>
        </p:nvGraphicFramePr>
        <p:xfrm>
          <a:off x="1017146" y="4250917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1855346" y="554216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1855346" y="501707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95523"/>
              </p:ext>
            </p:extLst>
          </p:nvPr>
        </p:nvGraphicFramePr>
        <p:xfrm>
          <a:off x="6102583" y="196558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940783" y="32568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940783" y="273173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1396558" y="4555716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84426" y="1949116"/>
            <a:ext cx="2163152" cy="186172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742123" y="5006369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4343400" y="4580768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3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0" grpId="0" animBg="1"/>
      <p:bldP spid="21" grpId="0" animBg="1"/>
      <p:bldP spid="26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2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updated after removing each seam.</a:t>
                </a:r>
              </a:p>
              <a:p>
                <a:r>
                  <a:rPr lang="en-US" dirty="0"/>
                  <a:t>Accessing pixel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seam carving is translated into accessing pixel: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in the original image.</a:t>
                </a:r>
              </a:p>
              <a:p>
                <a:r>
                  <a:rPr lang="en-US" dirty="0"/>
                  <a:t>Once you find all seams. </a:t>
                </a:r>
              </a:p>
              <a:p>
                <a:pPr lvl="1"/>
                <a:r>
                  <a:rPr lang="en-US" dirty="0"/>
                  <a:t>Create an empty image with the desired size.</a:t>
                </a:r>
              </a:p>
              <a:p>
                <a:pPr lvl="1"/>
                <a:r>
                  <a:rPr lang="en-US" dirty="0"/>
                  <a:t>Copy the pixels from the original image.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44" r="-14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072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BE51-E961-D34F-B566-5C16A0F2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Seam Carving – Horizontal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B745-ACFE-A948-8026-A217C15A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saw how to handle vertical seams (change image width)</a:t>
            </a:r>
          </a:p>
          <a:p>
            <a:r>
              <a:rPr lang="en-IL" dirty="0"/>
              <a:t>Horizontal case - very similar</a:t>
            </a:r>
          </a:p>
          <a:p>
            <a:r>
              <a:rPr lang="en-IL" dirty="0"/>
              <a:t>To avoid code duplication:</a:t>
            </a:r>
          </a:p>
          <a:p>
            <a:pPr lvl="1"/>
            <a:r>
              <a:rPr lang="en-IL" dirty="0"/>
              <a:t>Rotate image 90 degrees </a:t>
            </a:r>
            <a:r>
              <a:rPr lang="en-IL" b="1" dirty="0"/>
              <a:t>C</a:t>
            </a:r>
            <a:r>
              <a:rPr lang="en-IL" dirty="0"/>
              <a:t>ounter </a:t>
            </a:r>
            <a:r>
              <a:rPr lang="en-IL" b="1" dirty="0"/>
              <a:t>C</a:t>
            </a:r>
            <a:r>
              <a:rPr lang="en-IL" dirty="0"/>
              <a:t>lock-</a:t>
            </a:r>
            <a:r>
              <a:rPr lang="en-IL" b="1" dirty="0"/>
              <a:t>W</a:t>
            </a:r>
            <a:r>
              <a:rPr lang="en-IL" dirty="0"/>
              <a:t>ise (CCW)</a:t>
            </a:r>
          </a:p>
          <a:p>
            <a:pPr lvl="1"/>
            <a:r>
              <a:rPr lang="en-IL" dirty="0"/>
              <a:t>Handle vertical seams on rotated image</a:t>
            </a:r>
          </a:p>
          <a:p>
            <a:pPr lvl="1"/>
            <a:r>
              <a:rPr lang="en-IL" dirty="0"/>
              <a:t>Undo rotation - rotate image 90 </a:t>
            </a:r>
            <a:r>
              <a:rPr lang="en-IL" b="1" dirty="0"/>
              <a:t>C</a:t>
            </a:r>
            <a:r>
              <a:rPr lang="en-IL" dirty="0"/>
              <a:t>lock-</a:t>
            </a:r>
            <a:r>
              <a:rPr lang="en-IL" b="1" dirty="0"/>
              <a:t>W</a:t>
            </a:r>
            <a:r>
              <a:rPr lang="en-IL" dirty="0"/>
              <a:t>ise (CW)</a:t>
            </a:r>
          </a:p>
          <a:p>
            <a:r>
              <a:rPr lang="en-IL" dirty="0"/>
              <a:t>Note - there are many ways to change image dimension:</a:t>
            </a:r>
          </a:p>
          <a:p>
            <a:pPr lvl="1"/>
            <a:r>
              <a:rPr lang="en-IL" dirty="0"/>
              <a:t>Handle width resizing</a:t>
            </a:r>
          </a:p>
          <a:p>
            <a:pPr lvl="1"/>
            <a:r>
              <a:rPr lang="en-IL" dirty="0"/>
              <a:t>Rotate and handle height resizing</a:t>
            </a:r>
          </a:p>
          <a:p>
            <a:pPr lvl="1"/>
            <a:r>
              <a:rPr lang="en-IL" dirty="0"/>
              <a:t>Rotate back</a:t>
            </a:r>
          </a:p>
        </p:txBody>
      </p:sp>
    </p:spTree>
    <p:extLst>
      <p:ext uri="{BB962C8B-B14F-4D97-AF65-F5344CB8AC3E}">
        <p14:creationId xmlns:p14="http://schemas.microsoft.com/office/powerpoint/2010/main" val="158677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87359-9E09-F04E-BC30-49C2F5C4F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8401"/>
            <a:ext cx="3379761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76E44-477E-724B-A269-F690EB2FC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1"/>
            <a:ext cx="337889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7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</a:t>
            </a:r>
            <a:r>
              <a:rPr lang="en-US" baseline="0" dirty="0"/>
              <a:t>s of image IO and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Image with Pillow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78B0B-E9CE-5D4C-8811-3735DD6E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/>
              <a:t>pil_image</a:t>
            </a:r>
            <a:r>
              <a:rPr lang="en-US" dirty="0"/>
              <a:t> = </a:t>
            </a:r>
            <a:r>
              <a:rPr lang="en-US" dirty="0" err="1"/>
              <a:t>PIL.Image.open</a:t>
            </a:r>
            <a:r>
              <a:rPr lang="en-US" dirty="0"/>
              <a:t>(</a:t>
            </a:r>
            <a:r>
              <a:rPr lang="en-US" dirty="0" err="1"/>
              <a:t>image_path</a:t>
            </a:r>
            <a:r>
              <a:rPr lang="en-US" dirty="0"/>
              <a:t>)</a:t>
            </a:r>
          </a:p>
          <a:p>
            <a:r>
              <a:rPr lang="en-US" dirty="0" err="1"/>
              <a:t>numpy_image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pil_image</a:t>
            </a:r>
            <a:r>
              <a:rPr lang="en-US" dirty="0"/>
              <a:t>,  </a:t>
            </a:r>
            <a:br>
              <a:rPr lang="en-US" dirty="0"/>
            </a:br>
            <a:r>
              <a:rPr lang="en-US" dirty="0"/>
              <a:t>                                            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b="1" dirty="0"/>
              <a:t>np.float32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will represent the pixels using floats so that we will be able to perform </a:t>
            </a:r>
            <a:r>
              <a:rPr lang="en-US" dirty="0" err="1"/>
              <a:t>divison</a:t>
            </a:r>
            <a:r>
              <a:rPr lang="en-US" dirty="0"/>
              <a:t> (relevant for the pixel energy formula)</a:t>
            </a:r>
          </a:p>
          <a:p>
            <a:r>
              <a:rPr lang="en-US" dirty="0" err="1"/>
              <a:t>numpy_image.shape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Gives the dimensions of the image, for an RGB image, this should return the following tuple - (H,W,3) where H and W are height and with of the image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4659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pixel values with </a:t>
            </a:r>
          </a:p>
          <a:p>
            <a:pPr lvl="1"/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[</a:t>
            </a:r>
            <a:r>
              <a:rPr lang="en-US" dirty="0" err="1">
                <a:cs typeface="Courier New" pitchFamily="49" charset="0"/>
              </a:rPr>
              <a:t>i,j</a:t>
            </a:r>
            <a:r>
              <a:rPr lang="en-US" dirty="0">
                <a:cs typeface="Courier New" pitchFamily="49" charset="0"/>
              </a:rPr>
              <a:t>,:]</a:t>
            </a:r>
          </a:p>
          <a:p>
            <a:r>
              <a:rPr lang="en-US" dirty="0">
                <a:cs typeface="Courier New" pitchFamily="49" charset="0"/>
              </a:rPr>
              <a:t>Rotating an image 90 Degrees CCW</a:t>
            </a:r>
          </a:p>
          <a:p>
            <a:pPr lvl="1"/>
            <a:r>
              <a:rPr lang="en-US" dirty="0">
                <a:cs typeface="Courier New" pitchFamily="49" charset="0"/>
              </a:rPr>
              <a:t>np.rot90(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, k=1, axes=(0,1))</a:t>
            </a:r>
          </a:p>
          <a:p>
            <a:r>
              <a:rPr lang="en-US" dirty="0">
                <a:cs typeface="Courier New" pitchFamily="49" charset="0"/>
              </a:rPr>
              <a:t>Rotating an image 90 Degrees CW</a:t>
            </a:r>
          </a:p>
          <a:p>
            <a:pPr lvl="1"/>
            <a:r>
              <a:rPr lang="en-US" dirty="0">
                <a:cs typeface="Courier New" pitchFamily="49" charset="0"/>
              </a:rPr>
              <a:t>np.rot90(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>
                <a:cs typeface="Courier New" pitchFamily="49" charset="0"/>
              </a:rPr>
              <a:t>k=-1</a:t>
            </a:r>
            <a:r>
              <a:rPr lang="en-US" dirty="0">
                <a:cs typeface="Courier New" pitchFamily="49" charset="0"/>
              </a:rPr>
              <a:t>, axes=(0,1))</a:t>
            </a:r>
          </a:p>
          <a:p>
            <a:r>
              <a:rPr lang="en-US" dirty="0">
                <a:cs typeface="Courier New" pitchFamily="49" charset="0"/>
              </a:rPr>
              <a:t>Copy an image:</a:t>
            </a:r>
          </a:p>
          <a:p>
            <a:pPr lvl="1"/>
            <a:r>
              <a:rPr lang="en-US" dirty="0" err="1">
                <a:cs typeface="Courier New" pitchFamily="49" charset="0"/>
              </a:rPr>
              <a:t>image_copy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dirty="0" err="1">
                <a:cs typeface="Courier New" pitchFamily="49" charset="0"/>
              </a:rPr>
              <a:t>numpy_image.copy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Create a </a:t>
            </a:r>
            <a:r>
              <a:rPr lang="en-US" dirty="0" err="1">
                <a:cs typeface="Courier New" pitchFamily="49" charset="0"/>
              </a:rPr>
              <a:t>zero_like</a:t>
            </a:r>
            <a:r>
              <a:rPr lang="en-US" dirty="0">
                <a:cs typeface="Courier New" pitchFamily="49" charset="0"/>
              </a:rPr>
              <a:t> copy of an image:</a:t>
            </a:r>
          </a:p>
          <a:p>
            <a:pPr lvl="1"/>
            <a:r>
              <a:rPr lang="en-US" dirty="0" err="1">
                <a:cs typeface="Courier New" pitchFamily="49" charset="0"/>
              </a:rPr>
              <a:t>zeros_like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dirty="0" err="1">
                <a:cs typeface="Courier New" pitchFamily="49" charset="0"/>
              </a:rPr>
              <a:t>np.zeros_like</a:t>
            </a:r>
            <a:r>
              <a:rPr lang="en-US" dirty="0">
                <a:cs typeface="Courier New" pitchFamily="49" charset="0"/>
              </a:rPr>
              <a:t>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/>
            <a:r>
              <a:rPr lang="en-US" dirty="0" err="1">
                <a:cs typeface="Courier New" pitchFamily="49" charset="0"/>
              </a:rPr>
              <a:t>zeros_like</a:t>
            </a:r>
            <a:r>
              <a:rPr lang="en-US" dirty="0">
                <a:cs typeface="Courier New" pitchFamily="49" charset="0"/>
              </a:rPr>
              <a:t> will have the same shape and </a:t>
            </a:r>
            <a:r>
              <a:rPr lang="en-US" dirty="0" err="1">
                <a:cs typeface="Courier New" pitchFamily="49" charset="0"/>
              </a:rPr>
              <a:t>dtype</a:t>
            </a:r>
            <a:r>
              <a:rPr lang="en-US" dirty="0"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but all values are zero.</a:t>
            </a:r>
          </a:p>
          <a:p>
            <a:r>
              <a:rPr lang="en-US" dirty="0">
                <a:cs typeface="Courier New" pitchFamily="49" charset="0"/>
              </a:rPr>
              <a:t>Create a new zeros array:</a:t>
            </a:r>
          </a:p>
          <a:p>
            <a:pPr lvl="1"/>
            <a:r>
              <a:rPr lang="en-US" dirty="0" err="1">
                <a:cs typeface="Courier New" pitchFamily="49" charset="0"/>
              </a:rPr>
              <a:t>np.zeros</a:t>
            </a:r>
            <a:r>
              <a:rPr lang="en-US" dirty="0">
                <a:cs typeface="Courier New" pitchFamily="49" charset="0"/>
              </a:rPr>
              <a:t>((H,W,3), </a:t>
            </a:r>
            <a:r>
              <a:rPr lang="en-US" dirty="0" err="1">
                <a:cs typeface="Courier New" pitchFamily="49" charset="0"/>
              </a:rPr>
              <a:t>dtype</a:t>
            </a:r>
            <a:r>
              <a:rPr lang="en-US" dirty="0">
                <a:cs typeface="Courier New" pitchFamily="49" charset="0"/>
              </a:rPr>
              <a:t>=np.float32)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2004039"/>
            <a:ext cx="15240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96664" y="246123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6230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1" y="162303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Oval 7"/>
          <p:cNvSpPr/>
          <p:nvPr/>
        </p:nvSpPr>
        <p:spPr>
          <a:xfrm>
            <a:off x="6781800" y="200403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53400" y="337563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74846" y="3554748"/>
            <a:ext cx="199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(height-1, width-1)</a:t>
            </a:r>
          </a:p>
        </p:txBody>
      </p:sp>
    </p:spTree>
    <p:extLst>
      <p:ext uri="{BB962C8B-B14F-4D97-AF65-F5344CB8AC3E}">
        <p14:creationId xmlns:p14="http://schemas.microsoft.com/office/powerpoint/2010/main" val="5128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Image with Pillow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78B0B-E9CE-5D4C-8811-3735DD6E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/>
              <a:t>img_data</a:t>
            </a:r>
            <a:r>
              <a:rPr lang="en-US" dirty="0"/>
              <a:t> = </a:t>
            </a:r>
            <a:r>
              <a:rPr lang="en-US" dirty="0" err="1"/>
              <a:t>img_data.astype</a:t>
            </a:r>
            <a:r>
              <a:rPr lang="en-US" dirty="0"/>
              <a:t>(np.uint8)</a:t>
            </a:r>
          </a:p>
          <a:p>
            <a:pPr lvl="1"/>
            <a:r>
              <a:rPr lang="en-US" dirty="0"/>
              <a:t>Pixels are stored as 3-bytes (RGB)</a:t>
            </a:r>
          </a:p>
          <a:p>
            <a:r>
              <a:rPr lang="en-US" dirty="0" err="1"/>
              <a:t>pil_img</a:t>
            </a:r>
            <a:r>
              <a:rPr lang="en-US" dirty="0"/>
              <a:t>= </a:t>
            </a:r>
            <a:r>
              <a:rPr lang="en-US" dirty="0" err="1"/>
              <a:t>PIL.Image.fromarray</a:t>
            </a:r>
            <a:r>
              <a:rPr lang="en-US" dirty="0"/>
              <a:t>(</a:t>
            </a:r>
            <a:r>
              <a:rPr lang="en-US" dirty="0" err="1"/>
              <a:t>img_data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from </a:t>
            </a:r>
            <a:r>
              <a:rPr lang="en-US" dirty="0" err="1"/>
              <a:t>numpy</a:t>
            </a:r>
            <a:r>
              <a:rPr lang="en-US" dirty="0"/>
              <a:t> to PIL</a:t>
            </a:r>
          </a:p>
          <a:p>
            <a:r>
              <a:rPr lang="en-US" dirty="0" err="1"/>
              <a:t>pil_img.save</a:t>
            </a:r>
            <a:r>
              <a:rPr lang="en-US" dirty="0"/>
              <a:t>(path)</a:t>
            </a:r>
          </a:p>
          <a:p>
            <a:pPr lvl="1"/>
            <a:r>
              <a:rPr lang="en-US" dirty="0"/>
              <a:t>Save image using pillow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418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Exercise 1:</a:t>
            </a:r>
            <a:br>
              <a:rPr lang="en-US" dirty="0"/>
            </a:br>
            <a:r>
              <a:rPr lang="en-US" dirty="0"/>
              <a:t>Any other questions?</a:t>
            </a:r>
            <a:br>
              <a:rPr lang="en-US" dirty="0"/>
            </a:br>
            <a:r>
              <a:rPr lang="en-US" sz="2000" dirty="0" err="1"/>
              <a:t>moabarar@mail.tau.ac.il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A270-ADC9-8941-B6EC-5F826F5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HW1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F32F-3556-C942-B967-AC9A2349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Implement Seam Carving</a:t>
            </a:r>
          </a:p>
          <a:p>
            <a:pPr lvl="1"/>
            <a:r>
              <a:rPr lang="en-IL" dirty="0"/>
              <a:t>Basic energy formula</a:t>
            </a:r>
          </a:p>
          <a:p>
            <a:pPr lvl="1"/>
            <a:r>
              <a:rPr lang="en-IL" dirty="0"/>
              <a:t>Forward-looking formula</a:t>
            </a:r>
          </a:p>
          <a:p>
            <a:r>
              <a:rPr lang="en-IL" dirty="0"/>
              <a:t>Visualize chosen seams:</a:t>
            </a:r>
          </a:p>
          <a:p>
            <a:pPr lvl="1"/>
            <a:r>
              <a:rPr lang="en-IL" dirty="0"/>
              <a:t>Both vertical and horizontal</a:t>
            </a:r>
          </a:p>
          <a:p>
            <a:r>
              <a:rPr lang="en-IL" dirty="0"/>
              <a:t>You are provided with a skeleton project:</a:t>
            </a:r>
          </a:p>
          <a:p>
            <a:pPr lvl="1"/>
            <a:r>
              <a:rPr lang="en-US" dirty="0"/>
              <a:t>N</a:t>
            </a:r>
            <a:r>
              <a:rPr lang="en-IL" dirty="0"/>
              <a:t>earest neighbor interpolation</a:t>
            </a:r>
          </a:p>
          <a:p>
            <a:pPr lvl="1"/>
            <a:r>
              <a:rPr lang="en-IL" dirty="0"/>
              <a:t>You are provided with different utility functions that you can use</a:t>
            </a:r>
          </a:p>
          <a:p>
            <a:r>
              <a:rPr lang="en-IL" dirty="0"/>
              <a:t>We will use Python (version 3.8)</a:t>
            </a:r>
          </a:p>
          <a:p>
            <a:pPr lvl="1"/>
            <a:r>
              <a:rPr lang="en-IL" dirty="0"/>
              <a:t>You are provided with setup instruction</a:t>
            </a:r>
            <a:r>
              <a:rPr lang="en-US" dirty="0"/>
              <a:t>s</a:t>
            </a:r>
            <a:r>
              <a:rPr lang="en-IL" dirty="0"/>
              <a:t> (pycharm + anaconda)</a:t>
            </a:r>
          </a:p>
          <a:p>
            <a:pPr lvl="1"/>
            <a:r>
              <a:rPr lang="en-IL" dirty="0"/>
              <a:t>Note in the instructions, python 3.7 is used (change to 3.8)</a:t>
            </a:r>
          </a:p>
          <a:p>
            <a:pPr lvl="1"/>
            <a:r>
              <a:rPr lang="en-IL" dirty="0"/>
              <a:t>Credits: Ben Maman</a:t>
            </a:r>
          </a:p>
          <a:p>
            <a:r>
              <a:rPr lang="en-IL" dirty="0"/>
              <a:t>You may only use </a:t>
            </a:r>
            <a:r>
              <a:rPr lang="en-IL" b="1" dirty="0"/>
              <a:t>numpy </a:t>
            </a:r>
            <a:r>
              <a:rPr lang="en-IL" dirty="0"/>
              <a:t>and </a:t>
            </a:r>
            <a:r>
              <a:rPr lang="en-IL" b="1" dirty="0"/>
              <a:t>pilllow </a:t>
            </a:r>
            <a:r>
              <a:rPr lang="en-IL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1647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Carving – Vertical Seams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Steps:</a:t>
            </a:r>
          </a:p>
          <a:p>
            <a:pPr marL="457200" indent="-457200">
              <a:buAutoNum type="arabicPeriod"/>
            </a:pPr>
            <a:r>
              <a:rPr lang="en-US" dirty="0"/>
              <a:t>Find seams while image not in the desired size</a:t>
            </a:r>
          </a:p>
          <a:p>
            <a:pPr marL="857250" lvl="1" indent="-457200">
              <a:buAutoNum type="arabicPeriod"/>
            </a:pPr>
            <a:r>
              <a:rPr lang="en-US" dirty="0"/>
              <a:t>Calculate cost matrix</a:t>
            </a:r>
          </a:p>
          <a:p>
            <a:pPr marL="857250" lvl="1" indent="-457200">
              <a:buAutoNum type="arabicPeriod"/>
            </a:pPr>
            <a:r>
              <a:rPr lang="en-US" dirty="0"/>
              <a:t>Find optimal seam (dynamic programming)</a:t>
            </a:r>
          </a:p>
          <a:p>
            <a:pPr marL="857250" lvl="1" indent="-457200">
              <a:buAutoNum type="arabicPeriod"/>
            </a:pPr>
            <a:r>
              <a:rPr lang="en-US" dirty="0"/>
              <a:t>Remove the seam (remember the original indices of the removed seam)</a:t>
            </a:r>
          </a:p>
          <a:p>
            <a:pPr marL="457200" indent="-457200">
              <a:buAutoNum type="arabicPeriod"/>
            </a:pPr>
            <a:r>
              <a:rPr lang="en-US" dirty="0"/>
              <a:t>In case of downsizing:</a:t>
            </a:r>
          </a:p>
          <a:p>
            <a:pPr marL="857250" lvl="1" indent="-457200">
              <a:buAutoNum type="arabicPeriod"/>
            </a:pPr>
            <a:r>
              <a:rPr lang="en-US" dirty="0"/>
              <a:t>Remove the chosen seams.</a:t>
            </a:r>
          </a:p>
          <a:p>
            <a:pPr marL="457200" indent="-457200">
              <a:buAutoNum type="arabicPeriod"/>
            </a:pPr>
            <a:r>
              <a:rPr lang="en-US" dirty="0"/>
              <a:t>In case of upsizing:</a:t>
            </a:r>
          </a:p>
          <a:p>
            <a:pPr marL="857250" lvl="1" indent="-457200">
              <a:buAutoNum type="arabicPeriod"/>
            </a:pPr>
            <a:r>
              <a:rPr lang="en-US" dirty="0"/>
              <a:t>Replicate the chosen seams.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Calculating cost matrix - Vertical Seams</a:t>
            </a:r>
          </a:p>
        </p:txBody>
      </p:sp>
      <p:pic>
        <p:nvPicPr>
          <p:cNvPr id="55300" name="Picture 4" descr="MIE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2879665"/>
            <a:ext cx="1763713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MIE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876490"/>
            <a:ext cx="1760537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6" descr="MI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79665"/>
            <a:ext cx="1763713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1" y="1637397"/>
                <a:ext cx="6857999" cy="123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𝑝𝑖𝑥𝑒𝑙𝐸𝑛𝑒𝑟𝑔𝑦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637397"/>
                <a:ext cx="6857999" cy="1236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60730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30" y="6000690"/>
                <a:ext cx="899601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21405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05" y="6000690"/>
                <a:ext cx="89960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85255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5" y="6000690"/>
                <a:ext cx="899601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447800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04505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68355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0599" y="1281007"/>
                <a:ext cx="3847305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cost at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greyscale image intensity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1281007"/>
                <a:ext cx="3847305" cy="690958"/>
              </a:xfrm>
              <a:prstGeom prst="rect">
                <a:avLst/>
              </a:prstGeom>
              <a:blipFill rotWithShape="0">
                <a:blip r:embed="rId9"/>
                <a:stretch>
                  <a:fillRect t="-354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999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Calculating pixel’s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086" y="2438400"/>
                <a:ext cx="8050565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𝑉𝑒𝑟𝑡𝑖𝑐𝑎𝑙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:=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𝑤𝑖𝑑𝑡h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6" y="2438400"/>
                <a:ext cx="8050565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greyscales image intensity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blipFill>
                <a:blip r:embed="rId4"/>
                <a:stretch>
                  <a:fillRect l="-353" t="-8750" b="-2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8472" y="3757762"/>
                <a:ext cx="8050565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𝐻𝑜𝑟𝑖𝑧𝑜𝑛𝑡𝑎𝑙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:=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72" y="3757762"/>
                <a:ext cx="8050565" cy="127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90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/>
              <a:t>Calculating pixel’s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086" y="2362200"/>
                <a:ext cx="8050565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𝑝𝑖𝑥𝑒𝑙𝐸𝑛𝑒𝑟𝑔𝑦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𝑉𝑒𝑟𝑡𝑖𝑐𝑎𝑙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0.5∗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𝐻𝑜𝑟𝑖𝑧𝑜𝑛𝑡𝑎𝑙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6" y="2362200"/>
                <a:ext cx="8050565" cy="900375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greyscales image intensity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blipFill rotWithShape="0">
                <a:blip r:embed="rId3"/>
                <a:stretch>
                  <a:fillRect l="-353" t="-87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4845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600200"/>
          </a:xfrm>
        </p:spPr>
        <p:txBody>
          <a:bodyPr/>
          <a:lstStyle/>
          <a:p>
            <a:pPr eaLnBrk="1" hangingPunct="1"/>
            <a:r>
              <a:rPr lang="en-US" dirty="0"/>
              <a:t>Backtracking the best seam</a:t>
            </a:r>
            <a:br>
              <a:rPr lang="en-US" dirty="0"/>
            </a:br>
            <a:r>
              <a:rPr lang="en-US" dirty="0"/>
              <a:t>(inverting the formula)</a:t>
            </a:r>
          </a:p>
        </p:txBody>
      </p:sp>
      <p:graphicFrame>
        <p:nvGraphicFramePr>
          <p:cNvPr id="1147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75064"/>
              </p:ext>
            </p:extLst>
          </p:nvPr>
        </p:nvGraphicFramePr>
        <p:xfrm>
          <a:off x="860936" y="2133600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1621348" y="3886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51843"/>
              </p:ext>
            </p:extLst>
          </p:nvPr>
        </p:nvGraphicFramePr>
        <p:xfrm>
          <a:off x="3390133" y="2134824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4151339" y="3338782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161" y="1720333"/>
            <a:ext cx="18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 </a:t>
            </a:r>
            <a:r>
              <a:rPr lang="en-US"/>
              <a:t>matrix M:</a:t>
            </a:r>
            <a:endParaRPr lang="en-US" dirty="0"/>
          </a:p>
        </p:txBody>
      </p:sp>
      <p:graphicFrame>
        <p:nvGraphicFramePr>
          <p:cNvPr id="1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21744"/>
              </p:ext>
            </p:extLst>
          </p:nvPr>
        </p:nvGraphicFramePr>
        <p:xfrm>
          <a:off x="5105400" y="434340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943600" y="563464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93468"/>
              </p:ext>
            </p:extLst>
          </p:nvPr>
        </p:nvGraphicFramePr>
        <p:xfrm>
          <a:off x="5945188" y="2133600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6783388" y="342484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 flipH="1">
            <a:off x="6915944" y="2933699"/>
            <a:ext cx="190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5943600" y="51095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58328"/>
              </p:ext>
            </p:extLst>
          </p:nvPr>
        </p:nvGraphicFramePr>
        <p:xfrm>
          <a:off x="2287588" y="434340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3125788" y="563464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3125788" y="51095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5484812" y="46482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Cross 4"/>
          <p:cNvSpPr/>
          <p:nvPr/>
        </p:nvSpPr>
        <p:spPr>
          <a:xfrm rot="2723566">
            <a:off x="5747876" y="1785638"/>
            <a:ext cx="2514600" cy="2514600"/>
          </a:xfrm>
          <a:prstGeom prst="plus">
            <a:avLst>
              <a:gd name="adj" fmla="val 431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7829" y="2996104"/>
            <a:ext cx="3860448" cy="1780191"/>
            <a:chOff x="1543725" y="2639408"/>
            <a:chExt cx="3860448" cy="1780191"/>
          </a:xfrm>
        </p:grpSpPr>
        <p:sp>
          <p:nvSpPr>
            <p:cNvPr id="6" name="Rounded Rectangular Callout 5"/>
            <p:cNvSpPr/>
            <p:nvPr/>
          </p:nvSpPr>
          <p:spPr>
            <a:xfrm rot="10800000">
              <a:off x="1543725" y="2639408"/>
              <a:ext cx="3860448" cy="1780191"/>
            </a:xfrm>
            <a:prstGeom prst="wedgeRoundRectCallout">
              <a:avLst>
                <a:gd name="adj1" fmla="val -63109"/>
                <a:gd name="adj2" fmla="val 35665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2814078"/>
              <a:ext cx="36941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Not necessarily the cell with the minimal value is selected.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78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0" grpId="0" animBg="1"/>
      <p:bldP spid="8" grpId="0" animBg="1"/>
      <p:bldP spid="20" grpId="0" animBg="1"/>
      <p:bldP spid="10" grpId="0" animBg="1"/>
      <p:bldP spid="10" grpId="1" animBg="1"/>
      <p:bldP spid="17" grpId="0" animBg="1"/>
      <p:bldP spid="17" grpId="1" animBg="1"/>
      <p:bldP spid="22" grpId="0" animBg="1"/>
      <p:bldP spid="25" grpId="0" animBg="1"/>
      <p:bldP spid="26" grpId="0" animBg="1"/>
      <p:bldP spid="27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600200"/>
          </a:xfrm>
        </p:spPr>
        <p:txBody>
          <a:bodyPr/>
          <a:lstStyle/>
          <a:p>
            <a:r>
              <a:rPr lang="en-US" dirty="0"/>
              <a:t>Backtracking the best seam</a:t>
            </a:r>
            <a:br>
              <a:rPr lang="en-US" dirty="0"/>
            </a:br>
            <a:r>
              <a:rPr lang="en-US" dirty="0"/>
              <a:t>(inverting the formula)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4850" y="1871031"/>
                <a:ext cx="7810500" cy="421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The first selected cell at the bottom row, is the one with the minimal value.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The next cell will be the one that accepts the following rule: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if</a:t>
                </a:r>
                <a:r>
                  <a:rPr lang="en-US" sz="2400" dirty="0"/>
                  <a:t>(</a:t>
                </a:r>
                <a:r>
                  <a:rPr lang="en-US" sz="2400" dirty="0" err="1"/>
                  <a:t>M</a:t>
                </a:r>
                <a:r>
                  <a:rPr lang="en-US" sz="2400" baseline="-25000" dirty="0" err="1"/>
                  <a:t>i,j</a:t>
                </a:r>
                <a:r>
                  <a:rPr lang="en-US" sz="2400" dirty="0"/>
                  <a:t> == </a:t>
                </a:r>
                <a:r>
                  <a:rPr lang="en-US" sz="2400" dirty="0" err="1"/>
                  <a:t>pixelEnergy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brk m:alnAt="7"/>
                      </m:rP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j;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else if</a:t>
                </a:r>
                <a:r>
                  <a:rPr lang="en-US" sz="2400" dirty="0"/>
                  <a:t>(</a:t>
                </a:r>
                <a:r>
                  <a:rPr lang="en-US" sz="2400" dirty="0" err="1"/>
                  <a:t>M</a:t>
                </a:r>
                <a:r>
                  <a:rPr lang="en-US" sz="2400" baseline="-25000" dirty="0" err="1"/>
                  <a:t>i,j</a:t>
                </a:r>
                <a:r>
                  <a:rPr lang="en-US" sz="2400" dirty="0"/>
                  <a:t> == </a:t>
                </a:r>
                <a:r>
                  <a:rPr lang="en-US" sz="2400" dirty="0" err="1"/>
                  <a:t>pixelEnergy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brk m:alnAt="7"/>
                      </m:rP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j-1;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else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j+1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871031"/>
                <a:ext cx="7810500" cy="4214487"/>
              </a:xfrm>
              <a:prstGeom prst="rect">
                <a:avLst/>
              </a:prstGeom>
              <a:blipFill rotWithShape="0">
                <a:blip r:embed="rId2"/>
                <a:stretch>
                  <a:fillRect l="-1093" t="-1158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50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need to remember the original indices of the seams (WHY?).</a:t>
                </a:r>
              </a:p>
              <a:p>
                <a:r>
                  <a:rPr lang="en-US" dirty="0"/>
                  <a:t>Use an index mapping:</a:t>
                </a:r>
              </a:p>
              <a:p>
                <a:pPr lvl="1"/>
                <a:r>
                  <a:rPr lang="en-US" dirty="0"/>
                  <a:t>The mapping will keep track of the actual pixel location in the original image.</a:t>
                </a:r>
              </a:p>
              <a:p>
                <a:pPr lvl="1"/>
                <a:r>
                  <a:rPr lang="en-US" dirty="0"/>
                  <a:t>Once you remove a seam, the mapping should be updated.</a:t>
                </a:r>
              </a:p>
              <a:p>
                <a:r>
                  <a:rPr lang="en-US" dirty="0"/>
                  <a:t>Initially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you remove pixel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along a vertical seam from the image you need to update the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sz="2000" b="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create a new array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dirty="0"/>
                  <a:t>, use shift operation on each row (think how).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03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FBF10-EAB5-4291-AE84-88B64E7EEA38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17127</TotalTime>
  <Words>1173</Words>
  <Application>Microsoft Macintosh PowerPoint</Application>
  <PresentationFormat>On-screen Show (4:3)</PresentationFormat>
  <Paragraphs>290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Cambria Math</vt:lpstr>
      <vt:lpstr>Courier New</vt:lpstr>
      <vt:lpstr>Office Theme</vt:lpstr>
      <vt:lpstr>“Ex1”</vt:lpstr>
      <vt:lpstr>HW1 – Overview</vt:lpstr>
      <vt:lpstr>Seam Carving – Vertical Seams</vt:lpstr>
      <vt:lpstr>Calculating cost matrix - Vertical Seams</vt:lpstr>
      <vt:lpstr>Calculating pixel’s energy</vt:lpstr>
      <vt:lpstr>Calculating pixel’s energy</vt:lpstr>
      <vt:lpstr>Backtracking the best seam (inverting the formula)</vt:lpstr>
      <vt:lpstr>Backtracking the best seam (inverting the formula) - Vertical Case</vt:lpstr>
      <vt:lpstr>Remembering the indices - Vertical Case</vt:lpstr>
      <vt:lpstr>Remembering the indices - Vertical Case</vt:lpstr>
      <vt:lpstr>Remembering the indices - Vertical Case</vt:lpstr>
      <vt:lpstr>Seam Carving – Horizontal case</vt:lpstr>
      <vt:lpstr>Seam Visualization</vt:lpstr>
      <vt:lpstr>Python</vt:lpstr>
      <vt:lpstr>Open Image with Pillow</vt:lpstr>
      <vt:lpstr>Working with images</vt:lpstr>
      <vt:lpstr>Save Image with Pillow</vt:lpstr>
      <vt:lpstr>Exercise 1: Any other questions? moabarar@mail.tau.ac.il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 L.</dc:creator>
  <cp:lastModifiedBy>Moab Arar</cp:lastModifiedBy>
  <cp:revision>419</cp:revision>
  <dcterms:created xsi:type="dcterms:W3CDTF">2006-08-16T00:00:00Z</dcterms:created>
  <dcterms:modified xsi:type="dcterms:W3CDTF">2022-03-20T10:15:55Z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