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1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351" autoAdjust="0"/>
    <p:restoredTop sz="94660"/>
  </p:normalViewPr>
  <p:slideViewPr>
    <p:cSldViewPr snapToGrid="0">
      <p:cViewPr varScale="1">
        <p:scale>
          <a:sx n="66" d="100"/>
          <a:sy n="66" d="100"/>
        </p:scale>
        <p:origin x="13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5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2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1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9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5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3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3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4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6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6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0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34E93-FBFB-490D-8C23-938FF508508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4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19BBEF89-A4FA-F0CC-79B7-601B535A305A}"/>
              </a:ext>
            </a:extLst>
          </p:cNvPr>
          <p:cNvGrpSpPr/>
          <p:nvPr/>
        </p:nvGrpSpPr>
        <p:grpSpPr>
          <a:xfrm>
            <a:off x="0" y="150692"/>
            <a:ext cx="9074889" cy="5841894"/>
            <a:chOff x="34555" y="357520"/>
            <a:chExt cx="9074889" cy="5463806"/>
          </a:xfrm>
        </p:grpSpPr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E394D1C2-9A40-F4C4-DD64-49817B760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55" y="357520"/>
              <a:ext cx="9074889" cy="5463806"/>
            </a:xfrm>
            <a:prstGeom prst="rect">
              <a:avLst/>
            </a:prstGeom>
          </p:spPr>
        </p:pic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F6BF82EA-A126-6929-DA4A-1CBEFE88290C}"/>
                </a:ext>
              </a:extLst>
            </p:cNvPr>
            <p:cNvSpPr/>
            <p:nvPr/>
          </p:nvSpPr>
          <p:spPr>
            <a:xfrm>
              <a:off x="34555" y="1141670"/>
              <a:ext cx="8965906" cy="43659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1F837325-F389-8B32-8CF9-E0A83713360C}"/>
                </a:ext>
              </a:extLst>
            </p:cNvPr>
            <p:cNvSpPr/>
            <p:nvPr/>
          </p:nvSpPr>
          <p:spPr>
            <a:xfrm>
              <a:off x="579473" y="898451"/>
              <a:ext cx="7612911" cy="175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1047EB82-02A1-D5FF-8622-7BB0C80614E5}"/>
                </a:ext>
              </a:extLst>
            </p:cNvPr>
            <p:cNvSpPr/>
            <p:nvPr/>
          </p:nvSpPr>
          <p:spPr>
            <a:xfrm>
              <a:off x="971105" y="680483"/>
              <a:ext cx="5716773" cy="138223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200" dirty="0">
                  <a:solidFill>
                    <a:schemeClr val="tx1"/>
                  </a:solidFill>
                  <a:latin typeface="Abadi" panose="020B0604020202020204" pitchFamily="34" charset="0"/>
                </a:rPr>
                <a:t>My favorite football website</a:t>
              </a:r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A96687C0-624C-B922-6317-75A1DC0EF358}"/>
                </a:ext>
              </a:extLst>
            </p:cNvPr>
            <p:cNvSpPr/>
            <p:nvPr/>
          </p:nvSpPr>
          <p:spPr>
            <a:xfrm>
              <a:off x="819591" y="918388"/>
              <a:ext cx="7132674" cy="166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  <a:latin typeface="Abadi" panose="020B0604020202020204" pitchFamily="34" charset="0"/>
                </a:rPr>
                <a:t>Football updates – BBC sport |  All you need to know about football - Wikipedia  |  Chris hogan fan’s page</a:t>
              </a:r>
            </a:p>
          </p:txBody>
        </p:sp>
      </p:grp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7B4B283-7E40-D3DC-A8E6-D7939661ABD7}"/>
              </a:ext>
            </a:extLst>
          </p:cNvPr>
          <p:cNvSpPr txBox="1"/>
          <p:nvPr/>
        </p:nvSpPr>
        <p:spPr>
          <a:xfrm>
            <a:off x="1214580" y="1073423"/>
            <a:ext cx="6645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Football statistics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</a:b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Are you a Football fan?</a:t>
            </a: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Do you love everting you know to be data based?</a:t>
            </a: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Then this is the right place for you!</a:t>
            </a:r>
          </a:p>
        </p:txBody>
      </p:sp>
      <p:grpSp>
        <p:nvGrpSpPr>
          <p:cNvPr id="35" name="קבוצה 34">
            <a:extLst>
              <a:ext uri="{FF2B5EF4-FFF2-40B4-BE49-F238E27FC236}">
                <a16:creationId xmlns:a16="http://schemas.microsoft.com/office/drawing/2014/main" id="{2AD440B9-A10A-3ED7-87C5-DC7D6CFA07C7}"/>
              </a:ext>
            </a:extLst>
          </p:cNvPr>
          <p:cNvGrpSpPr/>
          <p:nvPr/>
        </p:nvGrpSpPr>
        <p:grpSpPr>
          <a:xfrm>
            <a:off x="304659" y="2804138"/>
            <a:ext cx="2389560" cy="1092607"/>
            <a:chOff x="163141" y="2804138"/>
            <a:chExt cx="2389560" cy="1092607"/>
          </a:xfrm>
        </p:grpSpPr>
        <p:pic>
          <p:nvPicPr>
            <p:cNvPr id="28" name="גרפיקה 27" descr="גביע עם מילוי מלא">
              <a:extLst>
                <a:ext uri="{FF2B5EF4-FFF2-40B4-BE49-F238E27FC236}">
                  <a16:creationId xmlns:a16="http://schemas.microsoft.com/office/drawing/2014/main" id="{2FC31548-46D0-70BE-F97C-ED0F3261E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3141" y="3076121"/>
              <a:ext cx="548640" cy="548640"/>
            </a:xfrm>
            <a:prstGeom prst="rect">
              <a:avLst/>
            </a:prstGeom>
          </p:spPr>
        </p:pic>
        <p:sp>
          <p:nvSpPr>
            <p:cNvPr id="29" name="תיבת טקסט 28">
              <a:extLst>
                <a:ext uri="{FF2B5EF4-FFF2-40B4-BE49-F238E27FC236}">
                  <a16:creationId xmlns:a16="http://schemas.microsoft.com/office/drawing/2014/main" id="{AF019BB3-EF60-E1B5-67AE-D390F84A4DBD}"/>
                </a:ext>
              </a:extLst>
            </p:cNvPr>
            <p:cNvSpPr txBox="1"/>
            <p:nvPr/>
          </p:nvSpPr>
          <p:spPr>
            <a:xfrm>
              <a:off x="696186" y="2804138"/>
              <a:ext cx="1856515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latin typeface="Abadi Extra Light" panose="020B0604020202020204" pitchFamily="34" charset="0"/>
                </a:rPr>
                <a:t>Against all odds!</a:t>
              </a:r>
            </a:p>
            <a:p>
              <a:r>
                <a:rPr lang="en-US" sz="1300" dirty="0">
                  <a:latin typeface="Abadi Extra Light" panose="020B0604020202020204" pitchFamily="34" charset="0"/>
                </a:rPr>
                <a:t>Find all the data you want about teams who won even when the chances seem to be lost</a:t>
              </a:r>
            </a:p>
          </p:txBody>
        </p:sp>
      </p:grpSp>
      <p:grpSp>
        <p:nvGrpSpPr>
          <p:cNvPr id="36" name="קבוצה 35">
            <a:extLst>
              <a:ext uri="{FF2B5EF4-FFF2-40B4-BE49-F238E27FC236}">
                <a16:creationId xmlns:a16="http://schemas.microsoft.com/office/drawing/2014/main" id="{9F51DC7A-29E0-684D-1730-C8418BFA027E}"/>
              </a:ext>
            </a:extLst>
          </p:cNvPr>
          <p:cNvGrpSpPr/>
          <p:nvPr/>
        </p:nvGrpSpPr>
        <p:grpSpPr>
          <a:xfrm>
            <a:off x="304659" y="4210755"/>
            <a:ext cx="2384117" cy="1092607"/>
            <a:chOff x="163141" y="4199869"/>
            <a:chExt cx="2384117" cy="1092607"/>
          </a:xfrm>
        </p:grpSpPr>
        <p:pic>
          <p:nvPicPr>
            <p:cNvPr id="24" name="גרפיקה 23" descr="כדורי ספורט עם מילוי מלא">
              <a:extLst>
                <a:ext uri="{FF2B5EF4-FFF2-40B4-BE49-F238E27FC236}">
                  <a16:creationId xmlns:a16="http://schemas.microsoft.com/office/drawing/2014/main" id="{07600DA3-3938-1BC3-C6CD-DD5A2BE04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3141" y="4471852"/>
              <a:ext cx="548640" cy="548640"/>
            </a:xfrm>
            <a:prstGeom prst="rect">
              <a:avLst/>
            </a:prstGeom>
          </p:spPr>
        </p:pic>
        <p:sp>
          <p:nvSpPr>
            <p:cNvPr id="30" name="תיבת טקסט 29">
              <a:extLst>
                <a:ext uri="{FF2B5EF4-FFF2-40B4-BE49-F238E27FC236}">
                  <a16:creationId xmlns:a16="http://schemas.microsoft.com/office/drawing/2014/main" id="{55E396D3-DAC5-ADDF-6B70-37E7864D745C}"/>
                </a:ext>
              </a:extLst>
            </p:cNvPr>
            <p:cNvSpPr txBox="1"/>
            <p:nvPr/>
          </p:nvSpPr>
          <p:spPr>
            <a:xfrm>
              <a:off x="690743" y="4199869"/>
              <a:ext cx="1856515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latin typeface="Abadi Extra Light" panose="020B0604020202020204" pitchFamily="34" charset="0"/>
                </a:rPr>
                <a:t>Players’ stats according to roles</a:t>
              </a:r>
            </a:p>
            <a:p>
              <a:r>
                <a:rPr lang="en-US" sz="1300" dirty="0">
                  <a:latin typeface="Abadi Extra Light" panose="020B0604020202020204" pitchFamily="34" charset="0"/>
                </a:rPr>
                <a:t>Find out how players performed while playing different roles</a:t>
              </a:r>
            </a:p>
          </p:txBody>
        </p:sp>
      </p:grpSp>
      <p:grpSp>
        <p:nvGrpSpPr>
          <p:cNvPr id="40" name="קבוצה 39">
            <a:extLst>
              <a:ext uri="{FF2B5EF4-FFF2-40B4-BE49-F238E27FC236}">
                <a16:creationId xmlns:a16="http://schemas.microsoft.com/office/drawing/2014/main" id="{8772CC1D-486E-6A0B-B124-C55E2805CF13}"/>
              </a:ext>
            </a:extLst>
          </p:cNvPr>
          <p:cNvGrpSpPr/>
          <p:nvPr/>
        </p:nvGrpSpPr>
        <p:grpSpPr>
          <a:xfrm>
            <a:off x="3231043" y="2804138"/>
            <a:ext cx="2443255" cy="1092607"/>
            <a:chOff x="3236128" y="2804138"/>
            <a:chExt cx="2443255" cy="1092607"/>
          </a:xfrm>
        </p:grpSpPr>
        <p:pic>
          <p:nvPicPr>
            <p:cNvPr id="26" name="גרפיקה 25" descr="משרוקית עם מילוי מלא">
              <a:extLst>
                <a:ext uri="{FF2B5EF4-FFF2-40B4-BE49-F238E27FC236}">
                  <a16:creationId xmlns:a16="http://schemas.microsoft.com/office/drawing/2014/main" id="{41E91488-9A7F-4B30-BC3C-7AA764573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236128" y="3076121"/>
              <a:ext cx="548640" cy="548640"/>
            </a:xfrm>
            <a:prstGeom prst="rect">
              <a:avLst/>
            </a:prstGeom>
          </p:spPr>
        </p:pic>
        <p:sp>
          <p:nvSpPr>
            <p:cNvPr id="31" name="תיבת טקסט 30">
              <a:extLst>
                <a:ext uri="{FF2B5EF4-FFF2-40B4-BE49-F238E27FC236}">
                  <a16:creationId xmlns:a16="http://schemas.microsoft.com/office/drawing/2014/main" id="{C4AC381D-FCC8-BE1B-0EBA-9ED26BE41463}"/>
                </a:ext>
              </a:extLst>
            </p:cNvPr>
            <p:cNvSpPr txBox="1"/>
            <p:nvPr/>
          </p:nvSpPr>
          <p:spPr>
            <a:xfrm>
              <a:off x="3822869" y="2804138"/>
              <a:ext cx="1856514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latin typeface="Abadi Extra Light" panose="020B0604020202020204" pitchFamily="34" charset="0"/>
                </a:rPr>
                <a:t>team statistics</a:t>
              </a:r>
            </a:p>
            <a:p>
              <a:r>
                <a:rPr lang="en-US" sz="1300" dirty="0">
                  <a:latin typeface="Abadi Extra Light" panose="020B0604020202020204" pitchFamily="34" charset="0"/>
                </a:rPr>
                <a:t>Who won, who lost, and what were the odds for that to happen</a:t>
              </a:r>
            </a:p>
            <a:p>
              <a:endParaRPr lang="en-US" sz="1300" dirty="0">
                <a:latin typeface="Abadi Extra Light" panose="020B0604020202020204" pitchFamily="34" charset="0"/>
              </a:endParaRPr>
            </a:p>
          </p:txBody>
        </p:sp>
      </p:grpSp>
      <p:grpSp>
        <p:nvGrpSpPr>
          <p:cNvPr id="48" name="קבוצה 47">
            <a:extLst>
              <a:ext uri="{FF2B5EF4-FFF2-40B4-BE49-F238E27FC236}">
                <a16:creationId xmlns:a16="http://schemas.microsoft.com/office/drawing/2014/main" id="{634E450F-5A3F-BFF4-6C54-67D4336BCDAE}"/>
              </a:ext>
            </a:extLst>
          </p:cNvPr>
          <p:cNvGrpSpPr/>
          <p:nvPr/>
        </p:nvGrpSpPr>
        <p:grpSpPr>
          <a:xfrm>
            <a:off x="3231043" y="4199869"/>
            <a:ext cx="2625088" cy="1092607"/>
            <a:chOff x="3231043" y="4199869"/>
            <a:chExt cx="2625088" cy="1092607"/>
          </a:xfrm>
        </p:grpSpPr>
        <p:pic>
          <p:nvPicPr>
            <p:cNvPr id="22" name="גרפיקה 21" descr="אצטדיון עם מילוי מלא">
              <a:extLst>
                <a:ext uri="{FF2B5EF4-FFF2-40B4-BE49-F238E27FC236}">
                  <a16:creationId xmlns:a16="http://schemas.microsoft.com/office/drawing/2014/main" id="{AD91CE50-9F80-9342-84A7-895F51E57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31043" y="4460837"/>
              <a:ext cx="548640" cy="548640"/>
            </a:xfrm>
            <a:prstGeom prst="rect">
              <a:avLst/>
            </a:prstGeom>
          </p:spPr>
        </p:pic>
        <p:sp>
          <p:nvSpPr>
            <p:cNvPr id="32" name="תיבת טקסט 31">
              <a:extLst>
                <a:ext uri="{FF2B5EF4-FFF2-40B4-BE49-F238E27FC236}">
                  <a16:creationId xmlns:a16="http://schemas.microsoft.com/office/drawing/2014/main" id="{C2E71B8C-5FFC-B02D-7489-ECC52CB05CDA}"/>
                </a:ext>
              </a:extLst>
            </p:cNvPr>
            <p:cNvSpPr txBox="1"/>
            <p:nvPr/>
          </p:nvSpPr>
          <p:spPr>
            <a:xfrm>
              <a:off x="3770516" y="4199869"/>
              <a:ext cx="2085615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latin typeface="Abadi Extra Light" panose="020B0604020202020204" pitchFamily="34" charset="0"/>
                </a:rPr>
                <a:t>Biggest stadiums by states</a:t>
              </a:r>
            </a:p>
            <a:p>
              <a:r>
                <a:rPr lang="en-US" sz="1300" dirty="0">
                  <a:latin typeface="Abadi Extra Light" panose="020B0604020202020204" pitchFamily="34" charset="0"/>
                </a:rPr>
                <a:t>Where, according to states, you can watch a game while the potential capacity of the stadium is the largest</a:t>
              </a:r>
            </a:p>
          </p:txBody>
        </p:sp>
      </p:grpSp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12311059-93A2-48AD-CB45-9F171DBC9E56}"/>
              </a:ext>
            </a:extLst>
          </p:cNvPr>
          <p:cNvGrpSpPr/>
          <p:nvPr/>
        </p:nvGrpSpPr>
        <p:grpSpPr>
          <a:xfrm>
            <a:off x="6222009" y="2904165"/>
            <a:ext cx="2535545" cy="892552"/>
            <a:chOff x="6358084" y="2904165"/>
            <a:chExt cx="2535545" cy="892552"/>
          </a:xfrm>
        </p:grpSpPr>
        <p:pic>
          <p:nvPicPr>
            <p:cNvPr id="16" name="גרפיקה 15" descr="מתאבק סומו עם מילוי מלא">
              <a:extLst>
                <a:ext uri="{FF2B5EF4-FFF2-40B4-BE49-F238E27FC236}">
                  <a16:creationId xmlns:a16="http://schemas.microsoft.com/office/drawing/2014/main" id="{37CF4674-CAAF-EF1C-D58D-AE50047E0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358084" y="3076121"/>
              <a:ext cx="548640" cy="548640"/>
            </a:xfrm>
            <a:prstGeom prst="rect">
              <a:avLst/>
            </a:prstGeom>
          </p:spPr>
        </p:pic>
        <p:sp>
          <p:nvSpPr>
            <p:cNvPr id="33" name="תיבת טקסט 32">
              <a:extLst>
                <a:ext uri="{FF2B5EF4-FFF2-40B4-BE49-F238E27FC236}">
                  <a16:creationId xmlns:a16="http://schemas.microsoft.com/office/drawing/2014/main" id="{326F3A66-2B8A-D774-F7C1-56CE71201DEF}"/>
                </a:ext>
              </a:extLst>
            </p:cNvPr>
            <p:cNvSpPr txBox="1"/>
            <p:nvPr/>
          </p:nvSpPr>
          <p:spPr>
            <a:xfrm>
              <a:off x="6892753" y="2904165"/>
              <a:ext cx="200087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latin typeface="Abadi Extra Light" panose="020B0604020202020204" pitchFamily="34" charset="0"/>
                </a:rPr>
                <a:t>Players chosen in the “draft”</a:t>
              </a:r>
            </a:p>
            <a:p>
              <a:r>
                <a:rPr lang="en-US" sz="1300" dirty="0">
                  <a:latin typeface="Abadi Extra Light" panose="020B0604020202020204" pitchFamily="34" charset="0"/>
                </a:rPr>
                <a:t>What are the max and min height and weight of players, divided by roles</a:t>
              </a:r>
            </a:p>
          </p:txBody>
        </p:sp>
      </p:grpSp>
      <p:grpSp>
        <p:nvGrpSpPr>
          <p:cNvPr id="38" name="קבוצה 37">
            <a:extLst>
              <a:ext uri="{FF2B5EF4-FFF2-40B4-BE49-F238E27FC236}">
                <a16:creationId xmlns:a16="http://schemas.microsoft.com/office/drawing/2014/main" id="{06C926A8-927E-D7D8-F6DB-03D9FD2DA07A}"/>
              </a:ext>
            </a:extLst>
          </p:cNvPr>
          <p:cNvGrpSpPr/>
          <p:nvPr/>
        </p:nvGrpSpPr>
        <p:grpSpPr>
          <a:xfrm>
            <a:off x="6288948" y="4299896"/>
            <a:ext cx="2354306" cy="892552"/>
            <a:chOff x="6397808" y="4299896"/>
            <a:chExt cx="2354306" cy="892552"/>
          </a:xfrm>
        </p:grpSpPr>
        <p:pic>
          <p:nvPicPr>
            <p:cNvPr id="18" name="גרפיקה 17" descr="פוטבול עם מילוי מלא">
              <a:extLst>
                <a:ext uri="{FF2B5EF4-FFF2-40B4-BE49-F238E27FC236}">
                  <a16:creationId xmlns:a16="http://schemas.microsoft.com/office/drawing/2014/main" id="{07E05F46-E176-FF97-DAE5-59615C566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397808" y="4471852"/>
              <a:ext cx="548640" cy="548640"/>
            </a:xfrm>
            <a:prstGeom prst="rect">
              <a:avLst/>
            </a:prstGeom>
          </p:spPr>
        </p:pic>
        <p:sp>
          <p:nvSpPr>
            <p:cNvPr id="34" name="תיבת טקסט 33">
              <a:extLst>
                <a:ext uri="{FF2B5EF4-FFF2-40B4-BE49-F238E27FC236}">
                  <a16:creationId xmlns:a16="http://schemas.microsoft.com/office/drawing/2014/main" id="{27FA7D40-EDC0-4489-63A2-FAF32432899B}"/>
                </a:ext>
              </a:extLst>
            </p:cNvPr>
            <p:cNvSpPr txBox="1"/>
            <p:nvPr/>
          </p:nvSpPr>
          <p:spPr>
            <a:xfrm>
              <a:off x="6892753" y="4299896"/>
              <a:ext cx="1859361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latin typeface="Abadi Extra Light" panose="020B0604020202020204" pitchFamily="34" charset="0"/>
                </a:rPr>
                <a:t>Best “draft” choices</a:t>
              </a:r>
            </a:p>
            <a:p>
              <a:r>
                <a:rPr lang="en-US" sz="1300" dirty="0">
                  <a:latin typeface="Abadi Extra Light" panose="020B0604020202020204" pitchFamily="34" charset="0"/>
                </a:rPr>
                <a:t>Which team chose the best, according to the players’ rankings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92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26378622-5EBB-01BB-8E96-70436F9E8515}"/>
              </a:ext>
            </a:extLst>
          </p:cNvPr>
          <p:cNvGrpSpPr/>
          <p:nvPr/>
        </p:nvGrpSpPr>
        <p:grpSpPr>
          <a:xfrm>
            <a:off x="0" y="150692"/>
            <a:ext cx="9074889" cy="5841894"/>
            <a:chOff x="34555" y="357520"/>
            <a:chExt cx="9074889" cy="5463806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393B3CF2-38D0-DD95-F056-D8793CB8B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55" y="357520"/>
              <a:ext cx="9074889" cy="5463806"/>
            </a:xfrm>
            <a:prstGeom prst="rect">
              <a:avLst/>
            </a:prstGeom>
          </p:spPr>
        </p:pic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2CD4442D-05BF-925D-BC45-5C2BD4FC2DE9}"/>
                </a:ext>
              </a:extLst>
            </p:cNvPr>
            <p:cNvSpPr/>
            <p:nvPr/>
          </p:nvSpPr>
          <p:spPr>
            <a:xfrm>
              <a:off x="34555" y="1141670"/>
              <a:ext cx="8965906" cy="43659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84E51167-F66D-9FBB-D07B-B2ACB1E1DB3E}"/>
                </a:ext>
              </a:extLst>
            </p:cNvPr>
            <p:cNvSpPr/>
            <p:nvPr/>
          </p:nvSpPr>
          <p:spPr>
            <a:xfrm>
              <a:off x="579473" y="898451"/>
              <a:ext cx="7612911" cy="175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EA858586-537B-1079-896D-FDF2E0FFA4E0}"/>
                </a:ext>
              </a:extLst>
            </p:cNvPr>
            <p:cNvSpPr/>
            <p:nvPr/>
          </p:nvSpPr>
          <p:spPr>
            <a:xfrm>
              <a:off x="971105" y="680483"/>
              <a:ext cx="5716773" cy="138223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200" dirty="0">
                  <a:solidFill>
                    <a:schemeClr val="tx1"/>
                  </a:solidFill>
                  <a:latin typeface="Abadi" panose="020B0604020202020204" pitchFamily="34" charset="0"/>
                </a:rPr>
                <a:t>My favorite football website</a:t>
              </a:r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B575DDA7-46BD-2452-8770-3C57955155DF}"/>
                </a:ext>
              </a:extLst>
            </p:cNvPr>
            <p:cNvSpPr/>
            <p:nvPr/>
          </p:nvSpPr>
          <p:spPr>
            <a:xfrm>
              <a:off x="819591" y="918388"/>
              <a:ext cx="7132674" cy="166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  <a:latin typeface="Abadi" panose="020B0604020202020204" pitchFamily="34" charset="0"/>
                </a:rPr>
                <a:t>Football updates – BBC sport |  All you need to know about football - Wikipedia  |  Chris hogan fan’s page</a:t>
              </a:r>
            </a:p>
          </p:txBody>
        </p:sp>
      </p:grp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CD86F81B-FCFF-23AE-7306-A134F47199BA}"/>
              </a:ext>
            </a:extLst>
          </p:cNvPr>
          <p:cNvGrpSpPr/>
          <p:nvPr/>
        </p:nvGrpSpPr>
        <p:grpSpPr>
          <a:xfrm>
            <a:off x="304659" y="1230983"/>
            <a:ext cx="8088226" cy="612873"/>
            <a:chOff x="163141" y="3076121"/>
            <a:chExt cx="8088226" cy="612873"/>
          </a:xfrm>
        </p:grpSpPr>
        <p:pic>
          <p:nvPicPr>
            <p:cNvPr id="11" name="גרפיקה 10" descr="גביע עם מילוי מלא">
              <a:extLst>
                <a:ext uri="{FF2B5EF4-FFF2-40B4-BE49-F238E27FC236}">
                  <a16:creationId xmlns:a16="http://schemas.microsoft.com/office/drawing/2014/main" id="{8A58B29C-92E5-549E-F20F-ABAFC98B1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3141" y="3076121"/>
              <a:ext cx="548640" cy="548640"/>
            </a:xfrm>
            <a:prstGeom prst="rect">
              <a:avLst/>
            </a:prstGeom>
          </p:spPr>
        </p:pic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45A0D431-F07C-2927-2CA7-66AFA4A09897}"/>
                </a:ext>
              </a:extLst>
            </p:cNvPr>
            <p:cNvSpPr txBox="1"/>
            <p:nvPr/>
          </p:nvSpPr>
          <p:spPr>
            <a:xfrm>
              <a:off x="711780" y="3104219"/>
              <a:ext cx="75395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badi Extra Light" panose="020B0604020202020204" pitchFamily="34" charset="0"/>
                </a:rPr>
                <a:t>Against all odds!</a:t>
              </a:r>
            </a:p>
            <a:p>
              <a:r>
                <a:rPr lang="en-US" sz="1600" dirty="0">
                  <a:latin typeface="Abadi Extra Light" panose="020B0604020202020204" pitchFamily="34" charset="0"/>
                </a:rPr>
                <a:t>Find all the data you want about groups who won even when the chances seem to be lost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30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26378622-5EBB-01BB-8E96-70436F9E8515}"/>
              </a:ext>
            </a:extLst>
          </p:cNvPr>
          <p:cNvGrpSpPr/>
          <p:nvPr/>
        </p:nvGrpSpPr>
        <p:grpSpPr>
          <a:xfrm>
            <a:off x="0" y="150692"/>
            <a:ext cx="9074889" cy="5841894"/>
            <a:chOff x="34555" y="357520"/>
            <a:chExt cx="9074889" cy="5463806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393B3CF2-38D0-DD95-F056-D8793CB8B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55" y="357520"/>
              <a:ext cx="9074889" cy="5463806"/>
            </a:xfrm>
            <a:prstGeom prst="rect">
              <a:avLst/>
            </a:prstGeom>
          </p:spPr>
        </p:pic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2CD4442D-05BF-925D-BC45-5C2BD4FC2DE9}"/>
                </a:ext>
              </a:extLst>
            </p:cNvPr>
            <p:cNvSpPr/>
            <p:nvPr/>
          </p:nvSpPr>
          <p:spPr>
            <a:xfrm>
              <a:off x="34555" y="1141670"/>
              <a:ext cx="8965906" cy="43659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84E51167-F66D-9FBB-D07B-B2ACB1E1DB3E}"/>
                </a:ext>
              </a:extLst>
            </p:cNvPr>
            <p:cNvSpPr/>
            <p:nvPr/>
          </p:nvSpPr>
          <p:spPr>
            <a:xfrm>
              <a:off x="579473" y="898451"/>
              <a:ext cx="7612911" cy="175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EA858586-537B-1079-896D-FDF2E0FFA4E0}"/>
                </a:ext>
              </a:extLst>
            </p:cNvPr>
            <p:cNvSpPr/>
            <p:nvPr/>
          </p:nvSpPr>
          <p:spPr>
            <a:xfrm>
              <a:off x="971105" y="680483"/>
              <a:ext cx="5716773" cy="138223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200" dirty="0">
                  <a:solidFill>
                    <a:schemeClr val="tx1"/>
                  </a:solidFill>
                  <a:latin typeface="Abadi" panose="020B0604020202020204" pitchFamily="34" charset="0"/>
                </a:rPr>
                <a:t>My favorite football website</a:t>
              </a:r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B575DDA7-46BD-2452-8770-3C57955155DF}"/>
                </a:ext>
              </a:extLst>
            </p:cNvPr>
            <p:cNvSpPr/>
            <p:nvPr/>
          </p:nvSpPr>
          <p:spPr>
            <a:xfrm>
              <a:off x="819591" y="918388"/>
              <a:ext cx="7132674" cy="166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  <a:latin typeface="Abadi" panose="020B0604020202020204" pitchFamily="34" charset="0"/>
                </a:rPr>
                <a:t>Football updates – BBC sport |  All you need to know about football - Wikipedia  |  Chris hogan fan’s page</a:t>
              </a:r>
            </a:p>
          </p:txBody>
        </p:sp>
      </p:grp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A27DBB6D-590D-2FC3-C357-0D68CF357A58}"/>
              </a:ext>
            </a:extLst>
          </p:cNvPr>
          <p:cNvGrpSpPr/>
          <p:nvPr/>
        </p:nvGrpSpPr>
        <p:grpSpPr>
          <a:xfrm>
            <a:off x="304659" y="1265987"/>
            <a:ext cx="6844760" cy="585658"/>
            <a:chOff x="163141" y="4471852"/>
            <a:chExt cx="6844760" cy="585658"/>
          </a:xfrm>
        </p:grpSpPr>
        <p:pic>
          <p:nvPicPr>
            <p:cNvPr id="3" name="גרפיקה 2" descr="כדורי ספורט עם מילוי מלא">
              <a:extLst>
                <a:ext uri="{FF2B5EF4-FFF2-40B4-BE49-F238E27FC236}">
                  <a16:creationId xmlns:a16="http://schemas.microsoft.com/office/drawing/2014/main" id="{A6A6268A-787D-DFD2-79E0-ECD11FC28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3141" y="4471852"/>
              <a:ext cx="548640" cy="548640"/>
            </a:xfrm>
            <a:prstGeom prst="rect">
              <a:avLst/>
            </a:prstGeom>
          </p:spPr>
        </p:pic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9E7EEB5F-7AAA-7B0A-55F9-AF1E4D46DD70}"/>
                </a:ext>
              </a:extLst>
            </p:cNvPr>
            <p:cNvSpPr txBox="1"/>
            <p:nvPr/>
          </p:nvSpPr>
          <p:spPr>
            <a:xfrm>
              <a:off x="700894" y="4472735"/>
              <a:ext cx="63070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badi Extra Light" panose="020B0604020202020204" pitchFamily="34" charset="0"/>
                </a:rPr>
                <a:t>Players’ stats according to roles</a:t>
              </a:r>
            </a:p>
            <a:p>
              <a:r>
                <a:rPr lang="en-US" sz="1600" dirty="0">
                  <a:latin typeface="Abadi Extra Light" panose="020B0604020202020204" pitchFamily="34" charset="0"/>
                </a:rPr>
                <a:t>Find out how players performed while playing different roles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74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26378622-5EBB-01BB-8E96-70436F9E8515}"/>
              </a:ext>
            </a:extLst>
          </p:cNvPr>
          <p:cNvGrpSpPr/>
          <p:nvPr/>
        </p:nvGrpSpPr>
        <p:grpSpPr>
          <a:xfrm>
            <a:off x="0" y="150692"/>
            <a:ext cx="9074889" cy="5841894"/>
            <a:chOff x="34555" y="357520"/>
            <a:chExt cx="9074889" cy="5463806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393B3CF2-38D0-DD95-F056-D8793CB8B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55" y="357520"/>
              <a:ext cx="9074889" cy="5463806"/>
            </a:xfrm>
            <a:prstGeom prst="rect">
              <a:avLst/>
            </a:prstGeom>
          </p:spPr>
        </p:pic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2CD4442D-05BF-925D-BC45-5C2BD4FC2DE9}"/>
                </a:ext>
              </a:extLst>
            </p:cNvPr>
            <p:cNvSpPr/>
            <p:nvPr/>
          </p:nvSpPr>
          <p:spPr>
            <a:xfrm>
              <a:off x="34555" y="1141670"/>
              <a:ext cx="8965906" cy="43659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84E51167-F66D-9FBB-D07B-B2ACB1E1DB3E}"/>
                </a:ext>
              </a:extLst>
            </p:cNvPr>
            <p:cNvSpPr/>
            <p:nvPr/>
          </p:nvSpPr>
          <p:spPr>
            <a:xfrm>
              <a:off x="579473" y="898451"/>
              <a:ext cx="7612911" cy="175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EA858586-537B-1079-896D-FDF2E0FFA4E0}"/>
                </a:ext>
              </a:extLst>
            </p:cNvPr>
            <p:cNvSpPr/>
            <p:nvPr/>
          </p:nvSpPr>
          <p:spPr>
            <a:xfrm>
              <a:off x="971105" y="680483"/>
              <a:ext cx="5716773" cy="138223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200" dirty="0">
                  <a:solidFill>
                    <a:schemeClr val="tx1"/>
                  </a:solidFill>
                  <a:latin typeface="Abadi" panose="020B0604020202020204" pitchFamily="34" charset="0"/>
                </a:rPr>
                <a:t>My favorite football website</a:t>
              </a:r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B575DDA7-46BD-2452-8770-3C57955155DF}"/>
                </a:ext>
              </a:extLst>
            </p:cNvPr>
            <p:cNvSpPr/>
            <p:nvPr/>
          </p:nvSpPr>
          <p:spPr>
            <a:xfrm>
              <a:off x="819591" y="918388"/>
              <a:ext cx="7132674" cy="166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  <a:latin typeface="Abadi" panose="020B0604020202020204" pitchFamily="34" charset="0"/>
                </a:rPr>
                <a:t>Football updates – BBC sport |  All you need to know about football - Wikipedia  |  Chris hogan fan’s page</a:t>
              </a:r>
            </a:p>
          </p:txBody>
        </p:sp>
      </p:grp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B93CBE4D-AE2B-7A38-2C1E-70E5DE626252}"/>
              </a:ext>
            </a:extLst>
          </p:cNvPr>
          <p:cNvGrpSpPr/>
          <p:nvPr/>
        </p:nvGrpSpPr>
        <p:grpSpPr>
          <a:xfrm>
            <a:off x="291900" y="1164827"/>
            <a:ext cx="6456166" cy="584775"/>
            <a:chOff x="3236128" y="3071639"/>
            <a:chExt cx="6456166" cy="584775"/>
          </a:xfrm>
        </p:grpSpPr>
        <p:pic>
          <p:nvPicPr>
            <p:cNvPr id="11" name="גרפיקה 10" descr="משרוקית עם מילוי מלא">
              <a:extLst>
                <a:ext uri="{FF2B5EF4-FFF2-40B4-BE49-F238E27FC236}">
                  <a16:creationId xmlns:a16="http://schemas.microsoft.com/office/drawing/2014/main" id="{D4EA9B47-88C9-596E-6C48-D7037135F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36128" y="3076121"/>
              <a:ext cx="548640" cy="548640"/>
            </a:xfrm>
            <a:prstGeom prst="rect">
              <a:avLst/>
            </a:prstGeom>
          </p:spPr>
        </p:pic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9151F08F-FA50-2EEF-E177-264471895B14}"/>
                </a:ext>
              </a:extLst>
            </p:cNvPr>
            <p:cNvSpPr txBox="1"/>
            <p:nvPr/>
          </p:nvSpPr>
          <p:spPr>
            <a:xfrm>
              <a:off x="3800021" y="3071639"/>
              <a:ext cx="5892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badi Extra Light" panose="020B0604020202020204" pitchFamily="34" charset="0"/>
                </a:rPr>
                <a:t>Group statistics</a:t>
              </a:r>
            </a:p>
            <a:p>
              <a:r>
                <a:rPr lang="en-US" sz="1600" dirty="0">
                  <a:latin typeface="Abadi Extra Light" panose="020B0604020202020204" pitchFamily="34" charset="0"/>
                </a:rPr>
                <a:t>Who won, who lost, and what were the odds for that  to happen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165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26378622-5EBB-01BB-8E96-70436F9E8515}"/>
              </a:ext>
            </a:extLst>
          </p:cNvPr>
          <p:cNvGrpSpPr/>
          <p:nvPr/>
        </p:nvGrpSpPr>
        <p:grpSpPr>
          <a:xfrm>
            <a:off x="5443" y="150692"/>
            <a:ext cx="9074889" cy="5841894"/>
            <a:chOff x="34555" y="357520"/>
            <a:chExt cx="9074889" cy="5463806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393B3CF2-38D0-DD95-F056-D8793CB8B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55" y="357520"/>
              <a:ext cx="9074889" cy="5463806"/>
            </a:xfrm>
            <a:prstGeom prst="rect">
              <a:avLst/>
            </a:prstGeom>
          </p:spPr>
        </p:pic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2CD4442D-05BF-925D-BC45-5C2BD4FC2DE9}"/>
                </a:ext>
              </a:extLst>
            </p:cNvPr>
            <p:cNvSpPr/>
            <p:nvPr/>
          </p:nvSpPr>
          <p:spPr>
            <a:xfrm>
              <a:off x="34555" y="1141670"/>
              <a:ext cx="8965906" cy="43659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84E51167-F66D-9FBB-D07B-B2ACB1E1DB3E}"/>
                </a:ext>
              </a:extLst>
            </p:cNvPr>
            <p:cNvSpPr/>
            <p:nvPr/>
          </p:nvSpPr>
          <p:spPr>
            <a:xfrm>
              <a:off x="579473" y="898451"/>
              <a:ext cx="7612911" cy="175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EA858586-537B-1079-896D-FDF2E0FFA4E0}"/>
                </a:ext>
              </a:extLst>
            </p:cNvPr>
            <p:cNvSpPr/>
            <p:nvPr/>
          </p:nvSpPr>
          <p:spPr>
            <a:xfrm>
              <a:off x="971105" y="680483"/>
              <a:ext cx="5716773" cy="138223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200" dirty="0">
                  <a:solidFill>
                    <a:schemeClr val="tx1"/>
                  </a:solidFill>
                  <a:latin typeface="Abadi" panose="020B0604020202020204" pitchFamily="34" charset="0"/>
                </a:rPr>
                <a:t>My favorite football website</a:t>
              </a:r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B575DDA7-46BD-2452-8770-3C57955155DF}"/>
                </a:ext>
              </a:extLst>
            </p:cNvPr>
            <p:cNvSpPr/>
            <p:nvPr/>
          </p:nvSpPr>
          <p:spPr>
            <a:xfrm>
              <a:off x="819591" y="918388"/>
              <a:ext cx="7132674" cy="166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  <a:latin typeface="Abadi" panose="020B0604020202020204" pitchFamily="34" charset="0"/>
                </a:rPr>
                <a:t>Football updates – BBC sport |  All you need to know about football - Wikipedia  |  Chris hogan fan’s page</a:t>
              </a:r>
            </a:p>
          </p:txBody>
        </p:sp>
      </p:grp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A35C5AAB-D21C-6F43-640B-8C45CFC57073}"/>
              </a:ext>
            </a:extLst>
          </p:cNvPr>
          <p:cNvGrpSpPr/>
          <p:nvPr/>
        </p:nvGrpSpPr>
        <p:grpSpPr>
          <a:xfrm>
            <a:off x="104751" y="1222155"/>
            <a:ext cx="8500406" cy="584775"/>
            <a:chOff x="104751" y="1222155"/>
            <a:chExt cx="8500406" cy="584775"/>
          </a:xfrm>
        </p:grpSpPr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13BFA1F2-E40C-8DF4-FCF6-B44533349A57}"/>
                </a:ext>
              </a:extLst>
            </p:cNvPr>
            <p:cNvSpPr txBox="1"/>
            <p:nvPr/>
          </p:nvSpPr>
          <p:spPr>
            <a:xfrm>
              <a:off x="653391" y="1222155"/>
              <a:ext cx="79517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badi Extra Light" panose="020B0604020202020204" pitchFamily="34" charset="0"/>
                </a:rPr>
                <a:t>Biggest stadiums by states</a:t>
              </a:r>
            </a:p>
            <a:p>
              <a:r>
                <a:rPr lang="en-US" sz="1600" dirty="0">
                  <a:latin typeface="Abadi Extra Light" panose="020B0604020202020204" pitchFamily="34" charset="0"/>
                </a:rPr>
                <a:t>Where, according to states, you can watch a game while the potential capacity of the stadium is the largest</a:t>
              </a:r>
            </a:p>
          </p:txBody>
        </p:sp>
        <p:pic>
          <p:nvPicPr>
            <p:cNvPr id="14" name="גרפיקה 13" descr="אצטדיון עם מילוי מלא">
              <a:extLst>
                <a:ext uri="{FF2B5EF4-FFF2-40B4-BE49-F238E27FC236}">
                  <a16:creationId xmlns:a16="http://schemas.microsoft.com/office/drawing/2014/main" id="{42D18E64-BF60-963C-12E4-DB8683115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4751" y="1258290"/>
              <a:ext cx="548640" cy="548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31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26378622-5EBB-01BB-8E96-70436F9E8515}"/>
              </a:ext>
            </a:extLst>
          </p:cNvPr>
          <p:cNvGrpSpPr/>
          <p:nvPr/>
        </p:nvGrpSpPr>
        <p:grpSpPr>
          <a:xfrm>
            <a:off x="0" y="150692"/>
            <a:ext cx="9074889" cy="5841894"/>
            <a:chOff x="34555" y="357520"/>
            <a:chExt cx="9074889" cy="5463806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393B3CF2-38D0-DD95-F056-D8793CB8B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55" y="357520"/>
              <a:ext cx="9074889" cy="5463806"/>
            </a:xfrm>
            <a:prstGeom prst="rect">
              <a:avLst/>
            </a:prstGeom>
          </p:spPr>
        </p:pic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2CD4442D-05BF-925D-BC45-5C2BD4FC2DE9}"/>
                </a:ext>
              </a:extLst>
            </p:cNvPr>
            <p:cNvSpPr/>
            <p:nvPr/>
          </p:nvSpPr>
          <p:spPr>
            <a:xfrm>
              <a:off x="34555" y="1141670"/>
              <a:ext cx="8965906" cy="43659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84E51167-F66D-9FBB-D07B-B2ACB1E1DB3E}"/>
                </a:ext>
              </a:extLst>
            </p:cNvPr>
            <p:cNvSpPr/>
            <p:nvPr/>
          </p:nvSpPr>
          <p:spPr>
            <a:xfrm>
              <a:off x="579473" y="898451"/>
              <a:ext cx="7612911" cy="175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EA858586-537B-1079-896D-FDF2E0FFA4E0}"/>
                </a:ext>
              </a:extLst>
            </p:cNvPr>
            <p:cNvSpPr/>
            <p:nvPr/>
          </p:nvSpPr>
          <p:spPr>
            <a:xfrm>
              <a:off x="971105" y="680483"/>
              <a:ext cx="5716773" cy="138223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200" dirty="0">
                  <a:solidFill>
                    <a:schemeClr val="tx1"/>
                  </a:solidFill>
                  <a:latin typeface="Abadi" panose="020B0604020202020204" pitchFamily="34" charset="0"/>
                </a:rPr>
                <a:t>My favorite football website</a:t>
              </a:r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B575DDA7-46BD-2452-8770-3C57955155DF}"/>
                </a:ext>
              </a:extLst>
            </p:cNvPr>
            <p:cNvSpPr/>
            <p:nvPr/>
          </p:nvSpPr>
          <p:spPr>
            <a:xfrm>
              <a:off x="819591" y="918388"/>
              <a:ext cx="7132674" cy="166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  <a:latin typeface="Abadi" panose="020B0604020202020204" pitchFamily="34" charset="0"/>
                </a:rPr>
                <a:t>Football updates – BBC sport |  All you need to know about football - Wikipedia  |  Chris hogan fan’s page</a:t>
              </a:r>
            </a:p>
          </p:txBody>
        </p:sp>
      </p:grp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8C2BB42C-35E4-6102-7716-CA1962E7A6D2}"/>
              </a:ext>
            </a:extLst>
          </p:cNvPr>
          <p:cNvGrpSpPr/>
          <p:nvPr/>
        </p:nvGrpSpPr>
        <p:grpSpPr>
          <a:xfrm>
            <a:off x="286289" y="1197485"/>
            <a:ext cx="7017294" cy="584775"/>
            <a:chOff x="6358084" y="3068939"/>
            <a:chExt cx="7017294" cy="584775"/>
          </a:xfrm>
        </p:grpSpPr>
        <p:pic>
          <p:nvPicPr>
            <p:cNvPr id="3" name="גרפיקה 2" descr="מתאבק סומו עם מילוי מלא">
              <a:extLst>
                <a:ext uri="{FF2B5EF4-FFF2-40B4-BE49-F238E27FC236}">
                  <a16:creationId xmlns:a16="http://schemas.microsoft.com/office/drawing/2014/main" id="{976E10B3-06F3-1982-EAB0-942D6A488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58084" y="3076121"/>
              <a:ext cx="548640" cy="548640"/>
            </a:xfrm>
            <a:prstGeom prst="rect">
              <a:avLst/>
            </a:prstGeom>
          </p:spPr>
        </p:pic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2F0ABF6E-058B-4D13-A624-C6A5841688D2}"/>
                </a:ext>
              </a:extLst>
            </p:cNvPr>
            <p:cNvSpPr txBox="1"/>
            <p:nvPr/>
          </p:nvSpPr>
          <p:spPr>
            <a:xfrm>
              <a:off x="6878698" y="3068939"/>
              <a:ext cx="6496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badi Extra Light" panose="020B0604020202020204" pitchFamily="34" charset="0"/>
                </a:rPr>
                <a:t>Players chosen in the “draft”</a:t>
              </a:r>
            </a:p>
            <a:p>
              <a:r>
                <a:rPr lang="en-US" sz="1600" dirty="0">
                  <a:latin typeface="Abadi Extra Light" panose="020B0604020202020204" pitchFamily="34" charset="0"/>
                </a:rPr>
                <a:t>What are the max and min height and weight of players, divided by roles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496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26378622-5EBB-01BB-8E96-70436F9E8515}"/>
              </a:ext>
            </a:extLst>
          </p:cNvPr>
          <p:cNvGrpSpPr/>
          <p:nvPr/>
        </p:nvGrpSpPr>
        <p:grpSpPr>
          <a:xfrm>
            <a:off x="0" y="150692"/>
            <a:ext cx="9074889" cy="5841894"/>
            <a:chOff x="34555" y="357520"/>
            <a:chExt cx="9074889" cy="5463806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393B3CF2-38D0-DD95-F056-D8793CB8B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55" y="357520"/>
              <a:ext cx="9074889" cy="5463806"/>
            </a:xfrm>
            <a:prstGeom prst="rect">
              <a:avLst/>
            </a:prstGeom>
          </p:spPr>
        </p:pic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2CD4442D-05BF-925D-BC45-5C2BD4FC2DE9}"/>
                </a:ext>
              </a:extLst>
            </p:cNvPr>
            <p:cNvSpPr/>
            <p:nvPr/>
          </p:nvSpPr>
          <p:spPr>
            <a:xfrm>
              <a:off x="34555" y="1141670"/>
              <a:ext cx="8965906" cy="43659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84E51167-F66D-9FBB-D07B-B2ACB1E1DB3E}"/>
                </a:ext>
              </a:extLst>
            </p:cNvPr>
            <p:cNvSpPr/>
            <p:nvPr/>
          </p:nvSpPr>
          <p:spPr>
            <a:xfrm>
              <a:off x="579473" y="898451"/>
              <a:ext cx="7612911" cy="175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EA858586-537B-1079-896D-FDF2E0FFA4E0}"/>
                </a:ext>
              </a:extLst>
            </p:cNvPr>
            <p:cNvSpPr/>
            <p:nvPr/>
          </p:nvSpPr>
          <p:spPr>
            <a:xfrm>
              <a:off x="971105" y="680483"/>
              <a:ext cx="5716773" cy="138223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200" dirty="0">
                  <a:solidFill>
                    <a:schemeClr val="tx1"/>
                  </a:solidFill>
                  <a:latin typeface="Abadi" panose="020B0604020202020204" pitchFamily="34" charset="0"/>
                </a:rPr>
                <a:t>My favorite football website</a:t>
              </a:r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B575DDA7-46BD-2452-8770-3C57955155DF}"/>
                </a:ext>
              </a:extLst>
            </p:cNvPr>
            <p:cNvSpPr/>
            <p:nvPr/>
          </p:nvSpPr>
          <p:spPr>
            <a:xfrm>
              <a:off x="819591" y="918388"/>
              <a:ext cx="7132674" cy="166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  <a:latin typeface="Abadi" panose="020B0604020202020204" pitchFamily="34" charset="0"/>
                </a:rPr>
                <a:t>Football updates – BBC sport |  All you need to know about football - Wikipedia  |  Chris hogan fan’s page</a:t>
              </a:r>
            </a:p>
          </p:txBody>
        </p:sp>
      </p:grp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845466B8-B77D-0179-81BD-6A42880268A6}"/>
              </a:ext>
            </a:extLst>
          </p:cNvPr>
          <p:cNvGrpSpPr/>
          <p:nvPr/>
        </p:nvGrpSpPr>
        <p:grpSpPr>
          <a:xfrm>
            <a:off x="301525" y="1170270"/>
            <a:ext cx="7856304" cy="584775"/>
            <a:chOff x="6397808" y="4435717"/>
            <a:chExt cx="7856304" cy="584775"/>
          </a:xfrm>
        </p:grpSpPr>
        <p:pic>
          <p:nvPicPr>
            <p:cNvPr id="11" name="גרפיקה 10" descr="פוטבול עם מילוי מלא">
              <a:extLst>
                <a:ext uri="{FF2B5EF4-FFF2-40B4-BE49-F238E27FC236}">
                  <a16:creationId xmlns:a16="http://schemas.microsoft.com/office/drawing/2014/main" id="{E52E81AF-9D20-B00D-14B3-9D7F3DD44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97808" y="4471852"/>
              <a:ext cx="548640" cy="548640"/>
            </a:xfrm>
            <a:prstGeom prst="rect">
              <a:avLst/>
            </a:prstGeom>
          </p:spPr>
        </p:pic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390DEDA2-C2F4-10A1-8D85-E19DCB5489B8}"/>
                </a:ext>
              </a:extLst>
            </p:cNvPr>
            <p:cNvSpPr txBox="1"/>
            <p:nvPr/>
          </p:nvSpPr>
          <p:spPr>
            <a:xfrm>
              <a:off x="6946448" y="4435717"/>
              <a:ext cx="73076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badi Extra Light" panose="020B0604020202020204" pitchFamily="34" charset="0"/>
                </a:rPr>
                <a:t>Best “draft” choices</a:t>
              </a:r>
            </a:p>
            <a:p>
              <a:r>
                <a:rPr lang="en-US" sz="1600" dirty="0">
                  <a:latin typeface="Abadi Extra Light" panose="020B0604020202020204" pitchFamily="34" charset="0"/>
                </a:rPr>
                <a:t>Which team chose the best, according to the players’ rankings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291964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433</Words>
  <Application>Microsoft Office PowerPoint</Application>
  <PresentationFormat>Custom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Abadi</vt:lpstr>
      <vt:lpstr>Abadi Extra Light</vt:lpstr>
      <vt:lpstr>Arial</vt:lpstr>
      <vt:lpstr>Calibri</vt:lpstr>
      <vt:lpstr>Calibri Light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Ayala Schlesinger</dc:creator>
  <cp:lastModifiedBy>Ofer Tlusty</cp:lastModifiedBy>
  <cp:revision>3</cp:revision>
  <dcterms:created xsi:type="dcterms:W3CDTF">2023-01-18T13:59:47Z</dcterms:created>
  <dcterms:modified xsi:type="dcterms:W3CDTF">2023-01-18T16:07:42Z</dcterms:modified>
</cp:coreProperties>
</file>