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Amatic SC"/>
      <p:regular r:id="rId50"/>
      <p:bold r:id="rId51"/>
    </p:embeddedFont>
    <p:embeddedFont>
      <p:font typeface="Source Code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maticSC-bold.fntdata"/><Relationship Id="rId50" Type="http://schemas.openxmlformats.org/officeDocument/2006/relationships/font" Target="fonts/AmaticSC-regular.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6.xml"/><Relationship Id="rId55" Type="http://schemas.openxmlformats.org/officeDocument/2006/relationships/font" Target="fonts/SourceCodePro-boldItalic.fntdata"/><Relationship Id="rId10" Type="http://schemas.openxmlformats.org/officeDocument/2006/relationships/slide" Target="slides/slide5.xml"/><Relationship Id="rId54"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7b4c1043b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7b4c1043b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824bc32a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824bc32a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7b4c1043b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7b4c1043b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7b4c1043b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7b4c1043b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7b4c1043b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7b4c1043b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7b4c1043b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7b4c1043b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7b4c1043b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7b4c1043b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7b4c1043b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7b4c1043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7b4c1043b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7b4c1043b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00eb5c9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00eb5c9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00eb5c9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00eb5c9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7b4c1043b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7b4c1043b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7b4c1043b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7b4c1043b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7b4c1043b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7b4c1043b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7b4c1043b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7b4c1043b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99ed1df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99ed1df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99ed1df5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99ed1df5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99ed1df5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99ed1df5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99ed1df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99ed1df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99ed1df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99ed1df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99ed1df5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99ed1df5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7b4c10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7b4c10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7b4c1043b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7b4c1043b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00eb5c9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00eb5c9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00eb5c9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00eb5c9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00eb5c9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00eb5c9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00eb5c9b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00eb5c9b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7b4c1043b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7b4c1043b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7b4c1043b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7b4c1043b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7b4c1043b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7b4c1043b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7b4c1043b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7b4c1043b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00eb5c9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00eb5c9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7a49e5b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7a49e5b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7b4c1043b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7b4c1043b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00eb5c9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00eb5c9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00eb5c9b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00eb5c9b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00eb5c9b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00eb5c9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00eb5c9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00eb5c9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7a49e5b2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7a49e5b2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7a49e5b2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7a49e5b2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7a49e5b2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7a49e5b2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7b4c1043b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7b4c1043b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7b4c1043b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7b4c1043b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ultureamp.com/blog/employee-perk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 sz="4580">
                <a:latin typeface="Comic Sans MS"/>
                <a:ea typeface="Comic Sans MS"/>
                <a:cs typeface="Comic Sans MS"/>
                <a:sym typeface="Comic Sans MS"/>
              </a:rPr>
              <a:t>Design</a:t>
            </a:r>
            <a:r>
              <a:rPr b="0" lang="en" sz="4580">
                <a:latin typeface="Comic Sans MS"/>
                <a:ea typeface="Comic Sans MS"/>
                <a:cs typeface="Comic Sans MS"/>
                <a:sym typeface="Comic Sans MS"/>
              </a:rPr>
              <a:t> a research project</a:t>
            </a:r>
            <a:endParaRPr b="0" sz="4580">
              <a:latin typeface="Comic Sans MS"/>
              <a:ea typeface="Comic Sans MS"/>
              <a:cs typeface="Comic Sans MS"/>
              <a:sym typeface="Comic Sans MS"/>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a:t>Classwork - March 23, 2023</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target</a:t>
            </a:r>
            <a:endParaRPr/>
          </a:p>
        </p:txBody>
      </p:sp>
      <p:sp>
        <p:nvSpPr>
          <p:cNvPr id="109" name="Google Shape;109;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accent1"/>
                </a:solidFill>
                <a:latin typeface="Calibri"/>
                <a:ea typeface="Calibri"/>
                <a:cs typeface="Calibri"/>
                <a:sym typeface="Calibri"/>
              </a:rPr>
              <a:t>Our target is to </a:t>
            </a:r>
            <a:r>
              <a:rPr lang="en" sz="2000">
                <a:solidFill>
                  <a:schemeClr val="accent1"/>
                </a:solidFill>
                <a:latin typeface="Calibri"/>
                <a:ea typeface="Calibri"/>
                <a:cs typeface="Calibri"/>
                <a:sym typeface="Calibri"/>
              </a:rPr>
              <a:t>examine</a:t>
            </a:r>
            <a:r>
              <a:rPr lang="en" sz="2000">
                <a:solidFill>
                  <a:schemeClr val="accent1"/>
                </a:solidFill>
                <a:latin typeface="Calibri"/>
                <a:ea typeface="Calibri"/>
                <a:cs typeface="Calibri"/>
                <a:sym typeface="Calibri"/>
              </a:rPr>
              <a:t> whether pets in the workplace is indeed a good idea.</a:t>
            </a:r>
            <a:endParaRPr sz="2000">
              <a:solidFill>
                <a:schemeClr val="accent1"/>
              </a:solidFill>
              <a:latin typeface="Calibri"/>
              <a:ea typeface="Calibri"/>
              <a:cs typeface="Calibri"/>
              <a:sym typeface="Calibri"/>
            </a:endParaRPr>
          </a:p>
          <a:p>
            <a:pPr indent="0" lvl="0" marL="0" rtl="0" algn="l">
              <a:spcBef>
                <a:spcPts val="1200"/>
              </a:spcBef>
              <a:spcAft>
                <a:spcPts val="0"/>
              </a:spcAft>
              <a:buNone/>
            </a:pPr>
            <a:r>
              <a:rPr lang="en" sz="2000">
                <a:solidFill>
                  <a:schemeClr val="accent1"/>
                </a:solidFill>
                <a:latin typeface="Calibri"/>
                <a:ea typeface="Calibri"/>
                <a:cs typeface="Calibri"/>
                <a:sym typeface="Calibri"/>
              </a:rPr>
              <a:t>In past studies many aspects were examined in this topic </a:t>
            </a:r>
            <a:r>
              <a:rPr lang="en" sz="2000">
                <a:solidFill>
                  <a:schemeClr val="accent1"/>
                </a:solidFill>
                <a:latin typeface="Calibri"/>
                <a:ea typeface="Calibri"/>
                <a:cs typeface="Calibri"/>
                <a:sym typeface="Calibri"/>
              </a:rPr>
              <a:t>individually</a:t>
            </a:r>
            <a:r>
              <a:rPr lang="en" sz="2000">
                <a:solidFill>
                  <a:schemeClr val="accent1"/>
                </a:solidFill>
                <a:latin typeface="Calibri"/>
                <a:ea typeface="Calibri"/>
                <a:cs typeface="Calibri"/>
                <a:sym typeface="Calibri"/>
              </a:rPr>
              <a:t>. </a:t>
            </a:r>
            <a:endParaRPr sz="2000">
              <a:solidFill>
                <a:schemeClr val="accent1"/>
              </a:solidFill>
              <a:latin typeface="Calibri"/>
              <a:ea typeface="Calibri"/>
              <a:cs typeface="Calibri"/>
              <a:sym typeface="Calibri"/>
            </a:endParaRPr>
          </a:p>
          <a:p>
            <a:pPr indent="0" lvl="0" marL="0" rtl="0" algn="l">
              <a:spcBef>
                <a:spcPts val="1200"/>
              </a:spcBef>
              <a:spcAft>
                <a:spcPts val="0"/>
              </a:spcAft>
              <a:buNone/>
            </a:pPr>
            <a:r>
              <a:rPr lang="en" sz="2000">
                <a:solidFill>
                  <a:schemeClr val="accent1"/>
                </a:solidFill>
                <a:latin typeface="Calibri"/>
                <a:ea typeface="Calibri"/>
                <a:cs typeface="Calibri"/>
                <a:sym typeface="Calibri"/>
              </a:rPr>
              <a:t>We aim to asses the interaction between those aspects and reach interesting and </a:t>
            </a:r>
            <a:r>
              <a:rPr lang="en" sz="2000">
                <a:solidFill>
                  <a:schemeClr val="accent1"/>
                </a:solidFill>
                <a:latin typeface="Calibri"/>
                <a:ea typeface="Calibri"/>
                <a:cs typeface="Calibri"/>
                <a:sym typeface="Calibri"/>
              </a:rPr>
              <a:t>innovative</a:t>
            </a:r>
            <a:r>
              <a:rPr lang="en" sz="2000">
                <a:solidFill>
                  <a:schemeClr val="accent1"/>
                </a:solidFill>
                <a:latin typeface="Calibri"/>
                <a:ea typeface="Calibri"/>
                <a:cs typeface="Calibri"/>
                <a:sym typeface="Calibri"/>
              </a:rPr>
              <a:t> </a:t>
            </a:r>
            <a:r>
              <a:rPr lang="en" sz="2000">
                <a:solidFill>
                  <a:schemeClr val="accent1"/>
                </a:solidFill>
                <a:latin typeface="Calibri"/>
                <a:ea typeface="Calibri"/>
                <a:cs typeface="Calibri"/>
                <a:sym typeface="Calibri"/>
              </a:rPr>
              <a:t>conclusions</a:t>
            </a:r>
            <a:r>
              <a:rPr lang="en" sz="2000">
                <a:solidFill>
                  <a:schemeClr val="accent1"/>
                </a:solidFill>
                <a:latin typeface="Calibri"/>
                <a:ea typeface="Calibri"/>
                <a:cs typeface="Calibri"/>
                <a:sym typeface="Calibri"/>
              </a:rPr>
              <a:t>.</a:t>
            </a:r>
            <a:endParaRPr sz="2000">
              <a:solidFill>
                <a:schemeClr val="accent1"/>
              </a:solidFill>
              <a:latin typeface="Calibri"/>
              <a:ea typeface="Calibri"/>
              <a:cs typeface="Calibri"/>
              <a:sym typeface="Calibri"/>
            </a:endParaRPr>
          </a:p>
          <a:p>
            <a:pPr indent="0" lvl="0" marL="0" rtl="0" algn="l">
              <a:spcBef>
                <a:spcPts val="1200"/>
              </a:spcBef>
              <a:spcAft>
                <a:spcPts val="0"/>
              </a:spcAft>
              <a:buNone/>
            </a:pPr>
            <a:r>
              <a:t/>
            </a:r>
            <a:endParaRPr sz="2000">
              <a:solidFill>
                <a:schemeClr val="accent1"/>
              </a:solidFill>
              <a:latin typeface="Calibri"/>
              <a:ea typeface="Calibri"/>
              <a:cs typeface="Calibri"/>
              <a:sym typeface="Calibri"/>
            </a:endParaRPr>
          </a:p>
          <a:p>
            <a:pPr indent="0" lvl="0" marL="0" rtl="0" algn="l">
              <a:spcBef>
                <a:spcPts val="1200"/>
              </a:spcBef>
              <a:spcAft>
                <a:spcPts val="1200"/>
              </a:spcAft>
              <a:buNone/>
            </a:pPr>
            <a:r>
              <a:rPr lang="en" sz="2000">
                <a:solidFill>
                  <a:schemeClr val="accent1"/>
                </a:solidFill>
                <a:latin typeface="Calibri"/>
                <a:ea typeface="Calibri"/>
                <a:cs typeface="Calibri"/>
                <a:sym typeface="Calibri"/>
              </a:rPr>
              <a:t>We hope to create a product that companies can use when considering this topic and that could make a true difference in the workplace.</a:t>
            </a:r>
            <a:endParaRPr sz="1900">
              <a:solidFill>
                <a:schemeClr val="accen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target and questions</a:t>
            </a:r>
            <a:endParaRPr/>
          </a:p>
        </p:txBody>
      </p:sp>
      <p:sp>
        <p:nvSpPr>
          <p:cNvPr id="115" name="Google Shape;115;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accent1"/>
                </a:solidFill>
                <a:latin typeface="Calibri"/>
                <a:ea typeface="Calibri"/>
                <a:cs typeface="Calibri"/>
                <a:sym typeface="Calibri"/>
              </a:rPr>
              <a:t>Many aspects come to mind:</a:t>
            </a:r>
            <a:endParaRPr sz="2000">
              <a:solidFill>
                <a:schemeClr val="accent1"/>
              </a:solidFill>
              <a:latin typeface="Calibri"/>
              <a:ea typeface="Calibri"/>
              <a:cs typeface="Calibri"/>
              <a:sym typeface="Calibri"/>
            </a:endParaRPr>
          </a:p>
          <a:p>
            <a:pPr indent="-355600" lvl="0" marL="457200" rtl="0" algn="l">
              <a:spcBef>
                <a:spcPts val="120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Does it affect the decision of candidates to join the workplace?</a:t>
            </a:r>
            <a:endParaRPr sz="2000">
              <a:solidFill>
                <a:schemeClr val="accent1"/>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Does it increase productivity? </a:t>
            </a:r>
            <a:endParaRPr sz="2000">
              <a:solidFill>
                <a:schemeClr val="accent1"/>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Does it reduce productivity?</a:t>
            </a:r>
            <a:endParaRPr sz="2000">
              <a:solidFill>
                <a:schemeClr val="accent1"/>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Does it interrupt the workers?</a:t>
            </a:r>
            <a:endParaRPr sz="2000">
              <a:solidFill>
                <a:schemeClr val="accent1"/>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Does it make the workers work less from home?</a:t>
            </a:r>
            <a:endParaRPr sz="2000">
              <a:solidFill>
                <a:schemeClr val="accent1"/>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Does it increase workers motivation to work on-site?</a:t>
            </a:r>
            <a:endParaRPr sz="2000">
              <a:solidFill>
                <a:schemeClr val="accent1"/>
              </a:solidFill>
              <a:latin typeface="Calibri"/>
              <a:ea typeface="Calibri"/>
              <a:cs typeface="Calibri"/>
              <a:sym typeface="Calibri"/>
            </a:endParaRPr>
          </a:p>
          <a:p>
            <a:pPr indent="0" lvl="0" marL="457200" rtl="0" algn="l">
              <a:spcBef>
                <a:spcPts val="1200"/>
              </a:spcBef>
              <a:spcAft>
                <a:spcPts val="1200"/>
              </a:spcAft>
              <a:buNone/>
            </a:pPr>
            <a:r>
              <a:t/>
            </a:r>
            <a:endParaRPr sz="1900">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tools</a:t>
            </a:r>
            <a:endParaRPr/>
          </a:p>
        </p:txBody>
      </p:sp>
      <p:sp>
        <p:nvSpPr>
          <p:cNvPr id="121" name="Google Shape;121;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9250" lvl="0" marL="457200" rtl="0" algn="l">
              <a:lnSpc>
                <a:spcPct val="90000"/>
              </a:lnSpc>
              <a:spcBef>
                <a:spcPts val="1000"/>
              </a:spcBef>
              <a:spcAft>
                <a:spcPts val="0"/>
              </a:spcAft>
              <a:buClr>
                <a:srgbClr val="000000"/>
              </a:buClr>
              <a:buSzPts val="1900"/>
              <a:buFont typeface="Calibri"/>
              <a:buChar char="●"/>
            </a:pPr>
            <a:r>
              <a:rPr lang="en" sz="1900">
                <a:solidFill>
                  <a:srgbClr val="000000"/>
                </a:solidFill>
                <a:latin typeface="Calibri"/>
                <a:ea typeface="Calibri"/>
                <a:cs typeface="Calibri"/>
                <a:sym typeface="Calibri"/>
              </a:rPr>
              <a:t>We intend to continue a profound literature scan where we learn about what was done.</a:t>
            </a:r>
            <a:endParaRPr sz="1900">
              <a:solidFill>
                <a:srgbClr val="000000"/>
              </a:solidFill>
              <a:latin typeface="Calibri"/>
              <a:ea typeface="Calibri"/>
              <a:cs typeface="Calibri"/>
              <a:sym typeface="Calibri"/>
            </a:endParaRPr>
          </a:p>
          <a:p>
            <a:pPr indent="-349250" lvl="0" marL="457200" rtl="0" algn="l">
              <a:lnSpc>
                <a:spcPct val="90000"/>
              </a:lnSpc>
              <a:spcBef>
                <a:spcPts val="0"/>
              </a:spcBef>
              <a:spcAft>
                <a:spcPts val="0"/>
              </a:spcAft>
              <a:buClr>
                <a:srgbClr val="000000"/>
              </a:buClr>
              <a:buSzPts val="1900"/>
              <a:buFont typeface="Calibri"/>
              <a:buChar char="●"/>
            </a:pPr>
            <a:r>
              <a:rPr lang="en" sz="1900">
                <a:solidFill>
                  <a:srgbClr val="000000"/>
                </a:solidFill>
                <a:latin typeface="Calibri"/>
                <a:ea typeface="Calibri"/>
                <a:cs typeface="Calibri"/>
                <a:sym typeface="Calibri"/>
              </a:rPr>
              <a:t>We aim to collect and research what data was found about this topic so far. </a:t>
            </a:r>
            <a:endParaRPr sz="1900">
              <a:solidFill>
                <a:srgbClr val="000000"/>
              </a:solidFill>
              <a:latin typeface="Calibri"/>
              <a:ea typeface="Calibri"/>
              <a:cs typeface="Calibri"/>
              <a:sym typeface="Calibri"/>
            </a:endParaRPr>
          </a:p>
          <a:p>
            <a:pPr indent="-349250" lvl="0" marL="457200" rtl="0" algn="l">
              <a:lnSpc>
                <a:spcPct val="90000"/>
              </a:lnSpc>
              <a:spcBef>
                <a:spcPts val="0"/>
              </a:spcBef>
              <a:spcAft>
                <a:spcPts val="0"/>
              </a:spcAft>
              <a:buClr>
                <a:srgbClr val="000000"/>
              </a:buClr>
              <a:buSzPts val="1900"/>
              <a:buFont typeface="Calibri"/>
              <a:buChar char="●"/>
            </a:pPr>
            <a:r>
              <a:rPr lang="en" sz="1900">
                <a:solidFill>
                  <a:srgbClr val="000000"/>
                </a:solidFill>
                <a:latin typeface="Calibri"/>
                <a:ea typeface="Calibri"/>
                <a:cs typeface="Calibri"/>
                <a:sym typeface="Calibri"/>
              </a:rPr>
              <a:t>Moreover we </a:t>
            </a:r>
            <a:r>
              <a:rPr lang="en" sz="1900">
                <a:solidFill>
                  <a:srgbClr val="000000"/>
                </a:solidFill>
                <a:latin typeface="Calibri"/>
                <a:ea typeface="Calibri"/>
                <a:cs typeface="Calibri"/>
                <a:sym typeface="Calibri"/>
              </a:rPr>
              <a:t>intend to perform our own survey which we will distribute among our colleagues who work in different companies.</a:t>
            </a:r>
            <a:endParaRPr sz="1900">
              <a:solidFill>
                <a:srgbClr val="000000"/>
              </a:solidFill>
              <a:latin typeface="Calibri"/>
              <a:ea typeface="Calibri"/>
              <a:cs typeface="Calibri"/>
              <a:sym typeface="Calibri"/>
            </a:endParaRPr>
          </a:p>
          <a:p>
            <a:pPr indent="-349250" lvl="0" marL="457200" rtl="0" algn="l">
              <a:lnSpc>
                <a:spcPct val="90000"/>
              </a:lnSpc>
              <a:spcBef>
                <a:spcPts val="0"/>
              </a:spcBef>
              <a:spcAft>
                <a:spcPts val="0"/>
              </a:spcAft>
              <a:buClr>
                <a:srgbClr val="000000"/>
              </a:buClr>
              <a:buSzPts val="1900"/>
              <a:buFont typeface="Calibri"/>
              <a:buChar char="●"/>
            </a:pPr>
            <a:r>
              <a:rPr lang="en" sz="1900">
                <a:solidFill>
                  <a:srgbClr val="000000"/>
                </a:solidFill>
                <a:latin typeface="Calibri"/>
                <a:ea typeface="Calibri"/>
                <a:cs typeface="Calibri"/>
                <a:sym typeface="Calibri"/>
              </a:rPr>
              <a:t>We aim to use our knowledge in Data Science, Computer Science and Machine Learning in order to analyze the data with appropriate correlations, statistics, graphs, models and algorithms.</a:t>
            </a:r>
            <a:endParaRPr sz="1900">
              <a:solidFill>
                <a:srgbClr val="000000"/>
              </a:solidFill>
              <a:latin typeface="Calibri"/>
              <a:ea typeface="Calibri"/>
              <a:cs typeface="Calibri"/>
              <a:sym typeface="Calibri"/>
            </a:endParaRPr>
          </a:p>
          <a:p>
            <a:pPr indent="-349250" lvl="0" marL="457200" rtl="0" algn="l">
              <a:lnSpc>
                <a:spcPct val="90000"/>
              </a:lnSpc>
              <a:spcBef>
                <a:spcPts val="0"/>
              </a:spcBef>
              <a:spcAft>
                <a:spcPts val="0"/>
              </a:spcAft>
              <a:buClr>
                <a:srgbClr val="000000"/>
              </a:buClr>
              <a:buSzPts val="1900"/>
              <a:buFont typeface="Calibri"/>
              <a:buChar char="●"/>
            </a:pPr>
            <a:r>
              <a:rPr lang="en" sz="1900">
                <a:solidFill>
                  <a:srgbClr val="000000"/>
                </a:solidFill>
                <a:latin typeface="Calibri"/>
                <a:ea typeface="Calibri"/>
                <a:cs typeface="Calibri"/>
                <a:sym typeface="Calibri"/>
              </a:rPr>
              <a:t>We aim to use our knowledge in Economics and Psychology to give us another fresh perspective of the topic and business insight.</a:t>
            </a:r>
            <a:endParaRPr sz="19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קבוצה 3</a:t>
            </a:r>
            <a:endParaRPr/>
          </a:p>
          <a:p>
            <a:pPr indent="0" lvl="0" marL="0" rtl="1" algn="ctr">
              <a:spcBef>
                <a:spcPts val="0"/>
              </a:spcBef>
              <a:spcAft>
                <a:spcPts val="0"/>
              </a:spcAft>
              <a:buNone/>
            </a:pPr>
            <a:r>
              <a:rPr lang="en"/>
              <a:t>שמות:</a:t>
            </a:r>
            <a:br>
              <a:rPr lang="en"/>
            </a:br>
            <a:r>
              <a:rPr lang="en"/>
              <a:t>איתמר, ענבל, נוי</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Calibri"/>
                <a:ea typeface="Calibri"/>
                <a:cs typeface="Calibri"/>
                <a:sym typeface="Calibri"/>
              </a:rPr>
              <a:t>Identifying the best resume out of a large pool of applications can be a challenging task for recruiters due to several factors.</a:t>
            </a:r>
            <a:br>
              <a:rPr lang="en" sz="1700">
                <a:solidFill>
                  <a:srgbClr val="000000"/>
                </a:solidFill>
                <a:latin typeface="Calibri"/>
                <a:ea typeface="Calibri"/>
                <a:cs typeface="Calibri"/>
                <a:sym typeface="Calibri"/>
              </a:rPr>
            </a:br>
            <a:r>
              <a:rPr lang="en" sz="1700">
                <a:solidFill>
                  <a:srgbClr val="000000"/>
                </a:solidFill>
                <a:latin typeface="Calibri"/>
                <a:ea typeface="Calibri"/>
                <a:cs typeface="Calibri"/>
                <a:sym typeface="Calibri"/>
              </a:rPr>
              <a:t>Firstly, resumes can vary widely in terms of formatting, content, and quality, making it difficult to compare and evaluate them consistently.</a:t>
            </a:r>
            <a:br>
              <a:rPr lang="en" sz="1700">
                <a:solidFill>
                  <a:srgbClr val="000000"/>
                </a:solidFill>
                <a:latin typeface="Calibri"/>
                <a:ea typeface="Calibri"/>
                <a:cs typeface="Calibri"/>
                <a:sym typeface="Calibri"/>
              </a:rPr>
            </a:br>
            <a:r>
              <a:rPr lang="en" sz="1700">
                <a:solidFill>
                  <a:srgbClr val="000000"/>
                </a:solidFill>
                <a:latin typeface="Calibri"/>
                <a:ea typeface="Calibri"/>
                <a:cs typeface="Calibri"/>
                <a:sym typeface="Calibri"/>
              </a:rPr>
              <a:t>Additionally, candidates may use keywords or other tactics to optimize their resumes for automated screening tools, which can further complicate the evaluation process.</a:t>
            </a:r>
            <a:br>
              <a:rPr lang="en" sz="1700">
                <a:solidFill>
                  <a:srgbClr val="000000"/>
                </a:solidFill>
                <a:latin typeface="Calibri"/>
                <a:ea typeface="Calibri"/>
                <a:cs typeface="Calibri"/>
                <a:sym typeface="Calibri"/>
              </a:rPr>
            </a:br>
            <a:r>
              <a:rPr lang="en" sz="1700">
                <a:solidFill>
                  <a:srgbClr val="000000"/>
                </a:solidFill>
                <a:latin typeface="Calibri"/>
                <a:ea typeface="Calibri"/>
                <a:cs typeface="Calibri"/>
                <a:sym typeface="Calibri"/>
              </a:rPr>
              <a:t>Furthermore, there is a risk of unconscious bias during the resume review process, as recruiters may be influenced by factors such as name and gender. These challenges can lead to a time-consuming and potentially inaccurate selection process, which could ultimately result in missed opportunities to hire the best candidates.</a:t>
            </a:r>
            <a:endParaRPr sz="17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132" name="Google Shape;132;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a research problem: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Define a research target:</a:t>
            </a:r>
            <a:endParaRPr/>
          </a:p>
        </p:txBody>
      </p:sp>
      <p:sp>
        <p:nvSpPr>
          <p:cNvPr id="138" name="Google Shape;138;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00000"/>
                </a:solidFill>
                <a:latin typeface="Calibri"/>
                <a:ea typeface="Calibri"/>
                <a:cs typeface="Calibri"/>
                <a:sym typeface="Calibri"/>
              </a:rPr>
              <a:t>We aim to develop a tool that can effectively identify the best resumes from a large pool of applications.</a:t>
            </a:r>
            <a:br>
              <a:rPr lang="en" sz="2000">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The tool should be able to analyze resumes based on multiple factors, such as the candidate's skills, experience, education, and other relevant information. Additionally, the tool should help minimize the impact of unconscious bias and provide consistent and objective evaluations of all resumes.</a:t>
            </a:r>
            <a:endParaRPr sz="20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Formulate research questions:</a:t>
            </a:r>
            <a:endParaRPr/>
          </a:p>
        </p:txBody>
      </p:sp>
      <p:sp>
        <p:nvSpPr>
          <p:cNvPr id="144" name="Google Shape;144;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977900" rtl="0" algn="l">
              <a:spcBef>
                <a:spcPts val="0"/>
              </a:spcBef>
              <a:spcAft>
                <a:spcPts val="0"/>
              </a:spcAft>
              <a:buClr>
                <a:srgbClr val="000000"/>
              </a:buClr>
              <a:buSzPts val="1800"/>
              <a:buFont typeface="Calibri"/>
              <a:buAutoNum type="arabicPeriod"/>
            </a:pPr>
            <a:r>
              <a:rPr lang="en">
                <a:solidFill>
                  <a:srgbClr val="000000"/>
                </a:solidFill>
                <a:latin typeface="Arial"/>
                <a:ea typeface="Arial"/>
                <a:cs typeface="Arial"/>
                <a:sym typeface="Arial"/>
              </a:rPr>
              <a:t>What factors should be considered in the evaluation of resumes, and how can these factors be incorporated into a machine learning model?</a:t>
            </a:r>
            <a:endParaRPr>
              <a:solidFill>
                <a:srgbClr val="000000"/>
              </a:solidFill>
              <a:latin typeface="Arial"/>
              <a:ea typeface="Arial"/>
              <a:cs typeface="Arial"/>
              <a:sym typeface="Arial"/>
            </a:endParaRPr>
          </a:p>
          <a:p>
            <a:pPr indent="-342900" lvl="0" marL="977900" rtl="0" algn="l">
              <a:spcBef>
                <a:spcPts val="0"/>
              </a:spcBef>
              <a:spcAft>
                <a:spcPts val="0"/>
              </a:spcAft>
              <a:buClr>
                <a:srgbClr val="000000"/>
              </a:buClr>
              <a:buSzPts val="1800"/>
              <a:buFont typeface="Calibri"/>
              <a:buAutoNum type="arabicPeriod"/>
            </a:pPr>
            <a:r>
              <a:rPr lang="en">
                <a:solidFill>
                  <a:srgbClr val="000000"/>
                </a:solidFill>
                <a:latin typeface="Arial"/>
                <a:ea typeface="Arial"/>
                <a:cs typeface="Arial"/>
                <a:sym typeface="Arial"/>
              </a:rPr>
              <a:t>What techniques can be used to minimize the impact of unconscious bias in the resume review process?</a:t>
            </a:r>
            <a:endParaRPr>
              <a:solidFill>
                <a:srgbClr val="000000"/>
              </a:solidFill>
              <a:latin typeface="Arial"/>
              <a:ea typeface="Arial"/>
              <a:cs typeface="Arial"/>
              <a:sym typeface="Arial"/>
            </a:endParaRPr>
          </a:p>
          <a:p>
            <a:pPr indent="-342900" lvl="0" marL="977900" rtl="0" algn="l">
              <a:spcBef>
                <a:spcPts val="0"/>
              </a:spcBef>
              <a:spcAft>
                <a:spcPts val="0"/>
              </a:spcAft>
              <a:buClr>
                <a:srgbClr val="000000"/>
              </a:buClr>
              <a:buSzPts val="1800"/>
              <a:buFont typeface="Calibri"/>
              <a:buAutoNum type="arabicPeriod"/>
            </a:pPr>
            <a:r>
              <a:rPr lang="en">
                <a:solidFill>
                  <a:srgbClr val="000000"/>
                </a:solidFill>
                <a:latin typeface="Arial"/>
                <a:ea typeface="Arial"/>
                <a:cs typeface="Arial"/>
                <a:sym typeface="Arial"/>
              </a:rPr>
              <a:t>How can the model be trained to provide consistent, objective evaluations of resumes?</a:t>
            </a:r>
            <a:endParaRPr>
              <a:solidFill>
                <a:srgbClr val="000000"/>
              </a:solidFill>
              <a:latin typeface="Arial"/>
              <a:ea typeface="Arial"/>
              <a:cs typeface="Arial"/>
              <a:sym typeface="Arial"/>
            </a:endParaRPr>
          </a:p>
          <a:p>
            <a:pPr indent="-342900" lvl="0" marL="977900" rtl="0" algn="l">
              <a:spcBef>
                <a:spcPts val="0"/>
              </a:spcBef>
              <a:spcAft>
                <a:spcPts val="0"/>
              </a:spcAft>
              <a:buClr>
                <a:srgbClr val="000000"/>
              </a:buClr>
              <a:buSzPts val="1800"/>
              <a:buFont typeface="Calibri"/>
              <a:buAutoNum type="arabicPeriod"/>
            </a:pPr>
            <a:r>
              <a:rPr lang="en">
                <a:solidFill>
                  <a:srgbClr val="000000"/>
                </a:solidFill>
                <a:latin typeface="Arial"/>
                <a:ea typeface="Arial"/>
                <a:cs typeface="Arial"/>
                <a:sym typeface="Arial"/>
              </a:rPr>
              <a:t>What are the potential limitations or drawbacks of using a machine learning model to evaluate resumes, and how can these be addressed?</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Design data collection tools:</a:t>
            </a:r>
            <a:endParaRPr/>
          </a:p>
          <a:p>
            <a:pPr indent="0" lvl="0" marL="0" rtl="0" algn="l">
              <a:spcBef>
                <a:spcPts val="0"/>
              </a:spcBef>
              <a:spcAft>
                <a:spcPts val="0"/>
              </a:spcAft>
              <a:buNone/>
            </a:pPr>
            <a:r>
              <a:t/>
            </a:r>
            <a:endParaRPr/>
          </a:p>
        </p:txBody>
      </p:sp>
      <p:sp>
        <p:nvSpPr>
          <p:cNvPr id="150" name="Google Shape;150;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a:solidFill>
                  <a:srgbClr val="000000"/>
                </a:solidFill>
                <a:latin typeface="Calibri"/>
                <a:ea typeface="Calibri"/>
                <a:cs typeface="Calibri"/>
                <a:sym typeface="Calibri"/>
              </a:rPr>
              <a:t>To design a machine learning model, we will need a large dataset of resumes that have been previously evaluated by human recruiters. </a:t>
            </a:r>
            <a:br>
              <a:rPr lang="en">
                <a:solidFill>
                  <a:srgbClr val="000000"/>
                </a:solidFill>
                <a:latin typeface="Calibri"/>
                <a:ea typeface="Calibri"/>
                <a:cs typeface="Calibri"/>
                <a:sym typeface="Calibri"/>
              </a:rPr>
            </a:br>
            <a:r>
              <a:rPr lang="en">
                <a:solidFill>
                  <a:srgbClr val="000000"/>
                </a:solidFill>
                <a:latin typeface="Calibri"/>
                <a:ea typeface="Calibri"/>
                <a:cs typeface="Calibri"/>
                <a:sym typeface="Calibri"/>
              </a:rPr>
              <a:t>This dataset should include resumes from a diverse range of candidates, to ensure that the model is not biased towards any particular group. </a:t>
            </a:r>
            <a:br>
              <a:rPr lang="en">
                <a:solidFill>
                  <a:srgbClr val="000000"/>
                </a:solidFill>
                <a:latin typeface="Calibri"/>
                <a:ea typeface="Calibri"/>
                <a:cs typeface="Calibri"/>
                <a:sym typeface="Calibri"/>
              </a:rPr>
            </a:br>
            <a:r>
              <a:rPr lang="en">
                <a:solidFill>
                  <a:srgbClr val="000000"/>
                </a:solidFill>
                <a:latin typeface="Calibri"/>
                <a:ea typeface="Calibri"/>
                <a:cs typeface="Calibri"/>
                <a:sym typeface="Calibri"/>
              </a:rPr>
              <a:t>We can collect this data through various means, such as online job postings or partnerships with recruitment agencies. Additionally, we may need to develop tools to extract relevant information from the resumes, such as candidate skills or work experience, which can be used as features for the machine learning model. </a:t>
            </a:r>
            <a:br>
              <a:rPr lang="en">
                <a:solidFill>
                  <a:srgbClr val="000000"/>
                </a:solidFill>
                <a:latin typeface="Calibri"/>
                <a:ea typeface="Calibri"/>
                <a:cs typeface="Calibri"/>
                <a:sym typeface="Calibri"/>
              </a:rPr>
            </a:br>
            <a:r>
              <a:rPr lang="en">
                <a:solidFill>
                  <a:srgbClr val="000000"/>
                </a:solidFill>
                <a:latin typeface="Calibri"/>
                <a:ea typeface="Calibri"/>
                <a:cs typeface="Calibri"/>
                <a:sym typeface="Calibri"/>
              </a:rPr>
              <a:t>Finally, we will need to design a way to evaluate the performance of the model, such as through a test set of resumes that have not been previously evaluated.</a:t>
            </a:r>
            <a:endParaRPr>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4" name="Shape 154"/>
        <p:cNvGrpSpPr/>
        <p:nvPr/>
      </p:nvGrpSpPr>
      <p:grpSpPr>
        <a:xfrm>
          <a:off x="0" y="0"/>
          <a:ext cx="0" cy="0"/>
          <a:chOff x="0" y="0"/>
          <a:chExt cx="0" cy="0"/>
        </a:xfrm>
      </p:grpSpPr>
      <p:sp>
        <p:nvSpPr>
          <p:cNvPr id="155" name="Google Shape;155;p3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קבוצה 4</a:t>
            </a:r>
            <a:endParaRPr/>
          </a:p>
          <a:p>
            <a:pPr indent="0" lvl="0" marL="0" rtl="1" algn="ctr">
              <a:spcBef>
                <a:spcPts val="0"/>
              </a:spcBef>
              <a:spcAft>
                <a:spcPts val="0"/>
              </a:spcAft>
              <a:buNone/>
            </a:pPr>
            <a:r>
              <a:rPr lang="en"/>
              <a:t>שמות:</a:t>
            </a:r>
            <a:br>
              <a:rPr lang="en"/>
            </a:br>
            <a:r>
              <a:rPr lang="en"/>
              <a:t>עמיחי ושלי</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t/>
            </a:r>
            <a:endParaRPr b="0" sz="1800">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rPr b="0" lang="en" sz="1800">
                <a:solidFill>
                  <a:schemeClr val="dk2"/>
                </a:solidFill>
                <a:latin typeface="Source Code Pro"/>
                <a:ea typeface="Source Code Pro"/>
                <a:cs typeface="Source Code Pro"/>
                <a:sym typeface="Source Code Pro"/>
              </a:rPr>
              <a:t>RESEARCH PROBLEM:</a:t>
            </a:r>
            <a:endParaRPr b="0" sz="1800">
              <a:solidFill>
                <a:schemeClr val="dk2"/>
              </a:solidFill>
              <a:latin typeface="Source Code Pro"/>
              <a:ea typeface="Source Code Pro"/>
              <a:cs typeface="Source Code Pro"/>
              <a:sym typeface="Source Code Pro"/>
            </a:endParaRPr>
          </a:p>
        </p:txBody>
      </p:sp>
      <p:sp>
        <p:nvSpPr>
          <p:cNvPr id="161" name="Google Shape;161;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In what ways can a company allocate its resources towards employee experience in order to enhance employee engagement and affiliation to the organization, ultimately leading to an increase in their productivity?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lnSpc>
                <a:spcPct val="90000"/>
              </a:lnSpc>
              <a:spcBef>
                <a:spcPts val="1000"/>
              </a:spcBef>
              <a:spcAft>
                <a:spcPts val="0"/>
              </a:spcAft>
              <a:buNone/>
            </a:pPr>
            <a:r>
              <a:rPr lang="en" sz="2800">
                <a:solidFill>
                  <a:srgbClr val="000000"/>
                </a:solidFill>
                <a:latin typeface="Arial"/>
                <a:ea typeface="Arial"/>
                <a:cs typeface="Arial"/>
                <a:sym typeface="Arial"/>
              </a:rPr>
              <a:t>•</a:t>
            </a:r>
            <a:r>
              <a:rPr lang="en" sz="2800">
                <a:solidFill>
                  <a:srgbClr val="000000"/>
                </a:solidFill>
                <a:latin typeface="Calibri"/>
                <a:ea typeface="Calibri"/>
                <a:cs typeface="Calibri"/>
                <a:sym typeface="Calibri"/>
              </a:rPr>
              <a:t>Locate a case study in people analytics (or your project) and follow the following steps:</a:t>
            </a:r>
            <a:endParaRPr sz="2800">
              <a:solidFill>
                <a:srgbClr val="000000"/>
              </a:solidFill>
              <a:latin typeface="Calibri"/>
              <a:ea typeface="Calibri"/>
              <a:cs typeface="Calibri"/>
              <a:sym typeface="Calibri"/>
            </a:endParaRPr>
          </a:p>
          <a:p>
            <a:pPr indent="457200" lvl="0" marL="0" rtl="0" algn="l">
              <a:lnSpc>
                <a:spcPct val="90000"/>
              </a:lnSpc>
              <a:spcBef>
                <a:spcPts val="1000"/>
              </a:spcBef>
              <a:spcAft>
                <a:spcPts val="0"/>
              </a:spcAft>
              <a:buNone/>
            </a:pPr>
            <a:r>
              <a:rPr lang="en" sz="2800">
                <a:solidFill>
                  <a:srgbClr val="000000"/>
                </a:solidFill>
                <a:latin typeface="Calibri"/>
                <a:ea typeface="Calibri"/>
                <a:cs typeface="Calibri"/>
                <a:sym typeface="Calibri"/>
              </a:rPr>
              <a:t>Identify a research problem</a:t>
            </a:r>
            <a:endParaRPr sz="2800">
              <a:solidFill>
                <a:srgbClr val="000000"/>
              </a:solidFill>
              <a:latin typeface="Calibri"/>
              <a:ea typeface="Calibri"/>
              <a:cs typeface="Calibri"/>
              <a:sym typeface="Calibri"/>
            </a:endParaRPr>
          </a:p>
          <a:p>
            <a:pPr indent="457200" lvl="0" marL="0" rtl="0" algn="l">
              <a:lnSpc>
                <a:spcPct val="90000"/>
              </a:lnSpc>
              <a:spcBef>
                <a:spcPts val="1000"/>
              </a:spcBef>
              <a:spcAft>
                <a:spcPts val="0"/>
              </a:spcAft>
              <a:buNone/>
            </a:pPr>
            <a:r>
              <a:rPr lang="en" sz="2800">
                <a:solidFill>
                  <a:srgbClr val="000000"/>
                </a:solidFill>
                <a:latin typeface="Calibri"/>
                <a:ea typeface="Calibri"/>
                <a:cs typeface="Calibri"/>
                <a:sym typeface="Calibri"/>
              </a:rPr>
              <a:t>Define a research target  </a:t>
            </a:r>
            <a:endParaRPr sz="2800">
              <a:solidFill>
                <a:srgbClr val="000000"/>
              </a:solidFill>
              <a:latin typeface="Calibri"/>
              <a:ea typeface="Calibri"/>
              <a:cs typeface="Calibri"/>
              <a:sym typeface="Calibri"/>
            </a:endParaRPr>
          </a:p>
          <a:p>
            <a:pPr indent="457200" lvl="0" marL="0" rtl="0" algn="l">
              <a:lnSpc>
                <a:spcPct val="90000"/>
              </a:lnSpc>
              <a:spcBef>
                <a:spcPts val="1000"/>
              </a:spcBef>
              <a:spcAft>
                <a:spcPts val="0"/>
              </a:spcAft>
              <a:buNone/>
            </a:pPr>
            <a:r>
              <a:rPr lang="en" sz="2800">
                <a:solidFill>
                  <a:srgbClr val="000000"/>
                </a:solidFill>
                <a:latin typeface="Calibri"/>
                <a:ea typeface="Calibri"/>
                <a:cs typeface="Calibri"/>
                <a:sym typeface="Calibri"/>
              </a:rPr>
              <a:t>Formulate research questions</a:t>
            </a:r>
            <a:endParaRPr sz="2800">
              <a:solidFill>
                <a:srgbClr val="000000"/>
              </a:solidFill>
              <a:latin typeface="Calibri"/>
              <a:ea typeface="Calibri"/>
              <a:cs typeface="Calibri"/>
              <a:sym typeface="Calibri"/>
            </a:endParaRPr>
          </a:p>
          <a:p>
            <a:pPr indent="457200" lvl="0" marL="0" rtl="0" algn="l">
              <a:lnSpc>
                <a:spcPct val="90000"/>
              </a:lnSpc>
              <a:spcBef>
                <a:spcPts val="1000"/>
              </a:spcBef>
              <a:spcAft>
                <a:spcPts val="0"/>
              </a:spcAft>
              <a:buNone/>
            </a:pPr>
            <a:r>
              <a:rPr lang="en" sz="2800">
                <a:solidFill>
                  <a:srgbClr val="000000"/>
                </a:solidFill>
                <a:latin typeface="Calibri"/>
                <a:ea typeface="Calibri"/>
                <a:cs typeface="Calibri"/>
                <a:sym typeface="Calibri"/>
              </a:rPr>
              <a:t>Design data collection tools</a:t>
            </a:r>
            <a:endParaRPr sz="28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800">
                <a:solidFill>
                  <a:schemeClr val="dk2"/>
                </a:solidFill>
                <a:latin typeface="Source Code Pro"/>
                <a:ea typeface="Source Code Pro"/>
                <a:cs typeface="Source Code Pro"/>
                <a:sym typeface="Source Code Pro"/>
              </a:rPr>
              <a:t>DEFINE A RESEARCH TARGET:</a:t>
            </a:r>
            <a:endParaRPr b="0" sz="1800">
              <a:solidFill>
                <a:schemeClr val="dk2"/>
              </a:solidFill>
              <a:latin typeface="Source Code Pro"/>
              <a:ea typeface="Source Code Pro"/>
              <a:cs typeface="Source Code Pro"/>
              <a:sym typeface="Source Code Pro"/>
            </a:endParaRPr>
          </a:p>
          <a:p>
            <a:pPr indent="0" lvl="0" marL="0" rtl="0" algn="l">
              <a:spcBef>
                <a:spcPts val="1200"/>
              </a:spcBef>
              <a:spcAft>
                <a:spcPts val="0"/>
              </a:spcAft>
              <a:buNone/>
            </a:pPr>
            <a:r>
              <a:t/>
            </a:r>
            <a:endParaRPr/>
          </a:p>
        </p:txBody>
      </p:sp>
      <p:sp>
        <p:nvSpPr>
          <p:cNvPr id="167" name="Google Shape;167;p32"/>
          <p:cNvSpPr txBox="1"/>
          <p:nvPr>
            <p:ph idx="1" type="body"/>
          </p:nvPr>
        </p:nvSpPr>
        <p:spPr>
          <a:xfrm>
            <a:off x="311700" y="10035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Identify a strategy that optimizes employee productivity and delivery time.</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800">
                <a:solidFill>
                  <a:schemeClr val="dk2"/>
                </a:solidFill>
                <a:latin typeface="Source Code Pro"/>
                <a:ea typeface="Source Code Pro"/>
                <a:cs typeface="Source Code Pro"/>
                <a:sym typeface="Source Code Pro"/>
              </a:rPr>
              <a:t>FORMULATE RESEARCH QUESTIONS:</a:t>
            </a:r>
            <a:endParaRPr b="0" sz="1800">
              <a:solidFill>
                <a:schemeClr val="dk2"/>
              </a:solidFill>
              <a:latin typeface="Source Code Pro"/>
              <a:ea typeface="Source Code Pro"/>
              <a:cs typeface="Source Code Pro"/>
              <a:sym typeface="Source Code Pro"/>
            </a:endParaRPr>
          </a:p>
          <a:p>
            <a:pPr indent="0" lvl="0" marL="0" rtl="0" algn="l">
              <a:spcBef>
                <a:spcPts val="1200"/>
              </a:spcBef>
              <a:spcAft>
                <a:spcPts val="0"/>
              </a:spcAft>
              <a:buNone/>
            </a:pPr>
            <a:r>
              <a:t/>
            </a:r>
            <a:endParaRPr/>
          </a:p>
        </p:txBody>
      </p:sp>
      <p:sp>
        <p:nvSpPr>
          <p:cNvPr id="173" name="Google Shape;173;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Are organizations typically composed of homogeneous groups of employees, who share similar preferences?</a:t>
            </a:r>
            <a:endParaRPr/>
          </a:p>
          <a:p>
            <a:pPr indent="0" lvl="0" marL="0" rtl="0" algn="l">
              <a:spcBef>
                <a:spcPts val="1200"/>
              </a:spcBef>
              <a:spcAft>
                <a:spcPts val="0"/>
              </a:spcAft>
              <a:buNone/>
            </a:pPr>
            <a:r>
              <a:rPr lang="en"/>
              <a:t>What is the impact of extravagant events organized by companies on employee productivity?</a:t>
            </a:r>
            <a:endParaRPr/>
          </a:p>
          <a:p>
            <a:pPr indent="0" lvl="0" marL="0" rtl="0" algn="l">
              <a:spcBef>
                <a:spcPts val="1200"/>
              </a:spcBef>
              <a:spcAft>
                <a:spcPts val="0"/>
              </a:spcAft>
              <a:buNone/>
            </a:pPr>
            <a:r>
              <a:rPr lang="en"/>
              <a:t>How do small team events organized by companies affect employee productivity?</a:t>
            </a:r>
            <a:endParaRPr/>
          </a:p>
          <a:p>
            <a:pPr indent="0" lvl="0" marL="0" rtl="0" algn="l">
              <a:spcBef>
                <a:spcPts val="1200"/>
              </a:spcBef>
              <a:spcAft>
                <a:spcPts val="0"/>
              </a:spcAft>
              <a:buNone/>
            </a:pPr>
            <a:r>
              <a:rPr lang="en"/>
              <a:t>How does the location of an office impact employee productivity?</a:t>
            </a:r>
            <a:endParaRPr/>
          </a:p>
          <a:p>
            <a:pPr indent="0" lvl="0" marL="0" rtl="0" algn="l">
              <a:spcBef>
                <a:spcPts val="1200"/>
              </a:spcBef>
              <a:spcAft>
                <a:spcPts val="0"/>
              </a:spcAft>
              <a:buNone/>
            </a:pPr>
            <a:r>
              <a:rPr lang="en"/>
              <a:t>What is the impact of office facilities on employee productivity?</a:t>
            </a:r>
            <a:endParaRPr/>
          </a:p>
          <a:p>
            <a:pPr indent="0" lvl="0" marL="0" rtl="0" algn="l">
              <a:spcBef>
                <a:spcPts val="1200"/>
              </a:spcBef>
              <a:spcAft>
                <a:spcPts val="0"/>
              </a:spcAft>
              <a:buNone/>
            </a:pPr>
            <a:r>
              <a:rPr lang="en"/>
              <a:t>What is the relationship between the number of PTO (paid time off) days and employee productivity?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800">
                <a:solidFill>
                  <a:schemeClr val="dk2"/>
                </a:solidFill>
                <a:latin typeface="Source Code Pro"/>
                <a:ea typeface="Source Code Pro"/>
                <a:cs typeface="Source Code Pro"/>
                <a:sym typeface="Source Code Pro"/>
              </a:rPr>
              <a:t>DESIGN DATA COLLECTION TOOLS:</a:t>
            </a:r>
            <a:endParaRPr b="0" sz="1800">
              <a:solidFill>
                <a:schemeClr val="dk2"/>
              </a:solidFill>
              <a:latin typeface="Source Code Pro"/>
              <a:ea typeface="Source Code Pro"/>
              <a:cs typeface="Source Code Pro"/>
              <a:sym typeface="Source Code Pro"/>
            </a:endParaRPr>
          </a:p>
          <a:p>
            <a:pPr indent="0" lvl="0" marL="0" rtl="0" algn="l">
              <a:spcBef>
                <a:spcPts val="1200"/>
              </a:spcBef>
              <a:spcAft>
                <a:spcPts val="0"/>
              </a:spcAft>
              <a:buNone/>
            </a:pPr>
            <a:r>
              <a:t/>
            </a:r>
            <a:endParaRPr b="0" sz="1800">
              <a:solidFill>
                <a:schemeClr val="dk2"/>
              </a:solidFill>
              <a:latin typeface="Source Code Pro"/>
              <a:ea typeface="Source Code Pro"/>
              <a:cs typeface="Source Code Pro"/>
              <a:sym typeface="Source Code Pro"/>
            </a:endParaRPr>
          </a:p>
        </p:txBody>
      </p:sp>
      <p:sp>
        <p:nvSpPr>
          <p:cNvPr id="179" name="Google Shape;179;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Collect data on employee experience programs of various companies.</a:t>
            </a:r>
            <a:endParaRPr/>
          </a:p>
          <a:p>
            <a:pPr indent="0" lvl="0" marL="0" rtl="0" algn="l">
              <a:spcBef>
                <a:spcPts val="1200"/>
              </a:spcBef>
              <a:spcAft>
                <a:spcPts val="0"/>
              </a:spcAft>
              <a:buNone/>
            </a:pPr>
            <a:r>
              <a:rPr lang="en"/>
              <a:t> Subsequently, distribute anonymous questionnaires to employees, inquiring about their level of affiliation with the company and colleagues, and their rankings of events that contribute to the sense of affiliation. Finally, determine the extent to which such affiliation enhances their productivity.</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83" name="Shape 183"/>
        <p:cNvGrpSpPr/>
        <p:nvPr/>
      </p:nvGrpSpPr>
      <p:grpSpPr>
        <a:xfrm>
          <a:off x="0" y="0"/>
          <a:ext cx="0" cy="0"/>
          <a:chOff x="0" y="0"/>
          <a:chExt cx="0" cy="0"/>
        </a:xfrm>
      </p:grpSpPr>
      <p:sp>
        <p:nvSpPr>
          <p:cNvPr id="184" name="Google Shape;184;p3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קבוצה 5</a:t>
            </a:r>
            <a:endParaRPr/>
          </a:p>
          <a:p>
            <a:pPr indent="0" lvl="0" marL="0" rtl="1" algn="ctr">
              <a:spcBef>
                <a:spcPts val="0"/>
              </a:spcBef>
              <a:spcAft>
                <a:spcPts val="0"/>
              </a:spcAft>
              <a:buNone/>
            </a:pPr>
            <a:r>
              <a:rPr lang="en"/>
              <a:t>שמות: עופר טלוסטי, יובל מור, לירון כהן</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idx="1" type="body"/>
          </p:nvPr>
        </p:nvSpPr>
        <p:spPr>
          <a:xfrm>
            <a:off x="311700" y="1243925"/>
            <a:ext cx="8520600" cy="33402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900" u="sng">
                <a:solidFill>
                  <a:srgbClr val="000000"/>
                </a:solidFill>
                <a:latin typeface="Calibri"/>
                <a:ea typeface="Calibri"/>
                <a:cs typeface="Calibri"/>
                <a:sym typeface="Calibri"/>
              </a:rPr>
              <a:t>Title</a:t>
            </a:r>
            <a:r>
              <a:rPr lang="en" sz="1900">
                <a:solidFill>
                  <a:srgbClr val="000000"/>
                </a:solidFill>
                <a:latin typeface="Calibri"/>
                <a:ea typeface="Calibri"/>
                <a:cs typeface="Calibri"/>
                <a:sym typeface="Calibri"/>
              </a:rPr>
              <a:t>: Researching </a:t>
            </a:r>
            <a:r>
              <a:rPr lang="en" sz="1900">
                <a:solidFill>
                  <a:srgbClr val="000000"/>
                </a:solidFill>
                <a:latin typeface="Calibri"/>
                <a:ea typeface="Calibri"/>
                <a:cs typeface="Calibri"/>
                <a:sym typeface="Calibri"/>
              </a:rPr>
              <a:t>Gender-Based Differences in Job Descriptions in the Software Engineering Industry</a:t>
            </a:r>
            <a:endParaRPr sz="1900">
              <a:solidFill>
                <a:srgbClr val="000000"/>
              </a:solidFill>
              <a:latin typeface="Calibri"/>
              <a:ea typeface="Calibri"/>
              <a:cs typeface="Calibri"/>
              <a:sym typeface="Calibri"/>
            </a:endParaRPr>
          </a:p>
          <a:p>
            <a:pPr indent="0" lvl="0" marL="0" rtl="0" algn="l">
              <a:spcBef>
                <a:spcPts val="1500"/>
              </a:spcBef>
              <a:spcAft>
                <a:spcPts val="0"/>
              </a:spcAft>
              <a:buNone/>
            </a:pPr>
            <a:r>
              <a:rPr lang="en" sz="1900">
                <a:solidFill>
                  <a:srgbClr val="000000"/>
                </a:solidFill>
                <a:latin typeface="Calibri"/>
                <a:ea typeface="Calibri"/>
                <a:cs typeface="Calibri"/>
                <a:sym typeface="Calibri"/>
              </a:rPr>
              <a:t>The underrepresentation of women in the high-tech industry has been widely acknowledged. Despite efforts to increase gender diversity in the workplace, women continue to face barriers in job application processes. </a:t>
            </a:r>
            <a:endParaRPr sz="1900">
              <a:solidFill>
                <a:srgbClr val="000000"/>
              </a:solidFill>
              <a:latin typeface="Calibri"/>
              <a:ea typeface="Calibri"/>
              <a:cs typeface="Calibri"/>
              <a:sym typeface="Calibri"/>
            </a:endParaRPr>
          </a:p>
          <a:p>
            <a:pPr indent="0" lvl="0" marL="0" rtl="0" algn="l">
              <a:spcBef>
                <a:spcPts val="1500"/>
              </a:spcBef>
              <a:spcAft>
                <a:spcPts val="1500"/>
              </a:spcAft>
              <a:buNone/>
            </a:pPr>
            <a:r>
              <a:rPr lang="en" sz="1900">
                <a:solidFill>
                  <a:srgbClr val="000000"/>
                </a:solidFill>
                <a:latin typeface="Calibri"/>
                <a:ea typeface="Calibri"/>
                <a:cs typeface="Calibri"/>
                <a:sym typeface="Calibri"/>
              </a:rPr>
              <a:t>Women may be discouraged from applying for jobs in male-dominated or highly competitive environments, aspects that can be reflected in job descriptions.</a:t>
            </a:r>
            <a:endParaRPr sz="1900">
              <a:solidFill>
                <a:srgbClr val="000000"/>
              </a:solidFill>
              <a:latin typeface="Calibri"/>
              <a:ea typeface="Calibri"/>
              <a:cs typeface="Calibri"/>
              <a:sym typeface="Calibri"/>
            </a:endParaRPr>
          </a:p>
        </p:txBody>
      </p:sp>
      <p:sp>
        <p:nvSpPr>
          <p:cNvPr id="190" name="Google Shape;190;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a research problem: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idx="1" type="body"/>
          </p:nvPr>
        </p:nvSpPr>
        <p:spPr>
          <a:xfrm>
            <a:off x="311700" y="1243925"/>
            <a:ext cx="8520600" cy="33402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2000">
                <a:solidFill>
                  <a:srgbClr val="000000"/>
                </a:solidFill>
                <a:latin typeface="Calibri"/>
                <a:ea typeface="Calibri"/>
                <a:cs typeface="Calibri"/>
                <a:sym typeface="Calibri"/>
              </a:rPr>
              <a:t>Also, women tend to apply for jobs differently than men. While men are more likely to apply for a job if they meet some but not all of the job requirements, women are more likely to only apply if they meet all the requirements. </a:t>
            </a:r>
            <a:endParaRPr sz="2000">
              <a:solidFill>
                <a:srgbClr val="000000"/>
              </a:solidFill>
              <a:latin typeface="Calibri"/>
              <a:ea typeface="Calibri"/>
              <a:cs typeface="Calibri"/>
              <a:sym typeface="Calibri"/>
            </a:endParaRPr>
          </a:p>
          <a:p>
            <a:pPr indent="0" lvl="0" marL="0" rtl="0" algn="l">
              <a:spcBef>
                <a:spcPts val="1500"/>
              </a:spcBef>
              <a:spcAft>
                <a:spcPts val="1500"/>
              </a:spcAft>
              <a:buNone/>
            </a:pPr>
            <a:r>
              <a:rPr lang="en" sz="2000">
                <a:solidFill>
                  <a:srgbClr val="000000"/>
                </a:solidFill>
                <a:latin typeface="Calibri"/>
                <a:ea typeface="Calibri"/>
                <a:cs typeface="Calibri"/>
                <a:sym typeface="Calibri"/>
              </a:rPr>
              <a:t>This research proposal aims to examine job descriptions for software developers in the high-tech industry and explore the impact of job characteristics on women's job application decisions.</a:t>
            </a:r>
            <a:endParaRPr sz="2000">
              <a:solidFill>
                <a:srgbClr val="000000"/>
              </a:solidFill>
              <a:latin typeface="Calibri"/>
              <a:ea typeface="Calibri"/>
              <a:cs typeface="Calibri"/>
              <a:sym typeface="Calibri"/>
            </a:endParaRPr>
          </a:p>
        </p:txBody>
      </p:sp>
      <p:sp>
        <p:nvSpPr>
          <p:cNvPr id="196" name="Google Shape;196;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a research problem: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Define a research target:</a:t>
            </a:r>
            <a:endParaRPr/>
          </a:p>
        </p:txBody>
      </p:sp>
      <p:sp>
        <p:nvSpPr>
          <p:cNvPr id="202" name="Google Shape;202;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Calibri"/>
                <a:ea typeface="Calibri"/>
                <a:cs typeface="Calibri"/>
                <a:sym typeface="Calibri"/>
              </a:rPr>
              <a:t>Our goal is to help the recruitment teams create job descriptions that are gender inclusive and as applicable to women as possible.</a:t>
            </a:r>
            <a:endParaRPr sz="2000">
              <a:solidFill>
                <a:srgbClr val="000000"/>
              </a:solidFill>
              <a:latin typeface="Calibri"/>
              <a:ea typeface="Calibri"/>
              <a:cs typeface="Calibri"/>
              <a:sym typeface="Calibri"/>
            </a:endParaRPr>
          </a:p>
          <a:p>
            <a:pPr indent="0" lvl="0" marL="0" rtl="0" algn="l">
              <a:spcBef>
                <a:spcPts val="1200"/>
              </a:spcBef>
              <a:spcAft>
                <a:spcPts val="1200"/>
              </a:spcAft>
              <a:buNone/>
            </a:pPr>
            <a:r>
              <a:rPr lang="en" sz="2000">
                <a:solidFill>
                  <a:srgbClr val="000000"/>
                </a:solidFill>
                <a:latin typeface="Calibri"/>
                <a:ea typeface="Calibri"/>
                <a:cs typeface="Calibri"/>
                <a:sym typeface="Calibri"/>
              </a:rPr>
              <a:t>We want our work to help analyzing job descriptions and identify terms and phrases that may discourage women from applying.</a:t>
            </a:r>
            <a:endParaRPr sz="200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Define a research target:</a:t>
            </a:r>
            <a:endParaRPr/>
          </a:p>
        </p:txBody>
      </p:sp>
      <p:sp>
        <p:nvSpPr>
          <p:cNvPr id="208" name="Google Shape;208;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Calibri"/>
                <a:ea typeface="Calibri"/>
                <a:cs typeface="Calibri"/>
                <a:sym typeface="Calibri"/>
              </a:rPr>
              <a:t>We want our work to be relevant to the recruitment teams, so we will work closely with our teammates from labor studies. </a:t>
            </a:r>
            <a:endParaRPr sz="2000">
              <a:solidFill>
                <a:srgbClr val="000000"/>
              </a:solidFill>
              <a:latin typeface="Calibri"/>
              <a:ea typeface="Calibri"/>
              <a:cs typeface="Calibri"/>
              <a:sym typeface="Calibri"/>
            </a:endParaRPr>
          </a:p>
          <a:p>
            <a:pPr indent="0" lvl="0" marL="0" rtl="0" algn="l">
              <a:spcBef>
                <a:spcPts val="1200"/>
              </a:spcBef>
              <a:spcAft>
                <a:spcPts val="0"/>
              </a:spcAft>
              <a:buNone/>
            </a:pPr>
            <a:r>
              <a:rPr lang="en" sz="2000">
                <a:solidFill>
                  <a:srgbClr val="000000"/>
                </a:solidFill>
                <a:latin typeface="Calibri"/>
                <a:ea typeface="Calibri"/>
                <a:cs typeface="Calibri"/>
                <a:sym typeface="Calibri"/>
              </a:rPr>
              <a:t>We will use their domain knowledge to initially identify these terms and their surveys results to help our work be more accurate and relevant.</a:t>
            </a:r>
            <a:endParaRPr sz="2000">
              <a:solidFill>
                <a:srgbClr val="000000"/>
              </a:solidFill>
              <a:latin typeface="Calibri"/>
              <a:ea typeface="Calibri"/>
              <a:cs typeface="Calibri"/>
              <a:sym typeface="Calibri"/>
            </a:endParaRPr>
          </a:p>
          <a:p>
            <a:pPr indent="0" lvl="0" marL="0" rtl="0" algn="l">
              <a:spcBef>
                <a:spcPts val="1200"/>
              </a:spcBef>
              <a:spcAft>
                <a:spcPts val="120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Formulate research questions:</a:t>
            </a:r>
            <a:endParaRPr/>
          </a:p>
        </p:txBody>
      </p:sp>
      <p:sp>
        <p:nvSpPr>
          <p:cNvPr id="214" name="Google Shape;214;p40"/>
          <p:cNvSpPr txBox="1"/>
          <p:nvPr>
            <p:ph idx="1" type="body"/>
          </p:nvPr>
        </p:nvSpPr>
        <p:spPr>
          <a:xfrm>
            <a:off x="311700" y="1011075"/>
            <a:ext cx="8520600" cy="3340200"/>
          </a:xfrm>
          <a:prstGeom prst="rect">
            <a:avLst/>
          </a:prstGeom>
        </p:spPr>
        <p:txBody>
          <a:bodyPr anchorCtr="0" anchor="t" bIns="91425" lIns="91425" spcFirstLastPara="1" rIns="91425" wrap="square" tIns="91425">
            <a:noAutofit/>
          </a:bodyPr>
          <a:lstStyle/>
          <a:p>
            <a:pPr indent="-342900" lvl="0" marL="977900" rtl="0" algn="l">
              <a:spcBef>
                <a:spcPts val="0"/>
              </a:spcBef>
              <a:spcAft>
                <a:spcPts val="0"/>
              </a:spcAft>
              <a:buClr>
                <a:srgbClr val="000000"/>
              </a:buClr>
              <a:buSzPts val="1800"/>
              <a:buFont typeface="Calibri"/>
              <a:buAutoNum type="arabicPeriod"/>
            </a:pPr>
            <a:r>
              <a:rPr lang="en">
                <a:solidFill>
                  <a:srgbClr val="000000"/>
                </a:solidFill>
                <a:latin typeface="Arial"/>
                <a:ea typeface="Arial"/>
                <a:cs typeface="Arial"/>
                <a:sym typeface="Arial"/>
              </a:rPr>
              <a:t>How does the use of gendered language in job descriptions impact women's perceptions of the job and their likelihood of applying?</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342900" lvl="0" marL="977900" rtl="0" algn="l">
              <a:spcBef>
                <a:spcPts val="0"/>
              </a:spcBef>
              <a:spcAft>
                <a:spcPts val="0"/>
              </a:spcAft>
              <a:buClr>
                <a:srgbClr val="000000"/>
              </a:buClr>
              <a:buSzPts val="1800"/>
              <a:buFont typeface="Calibri"/>
              <a:buAutoNum type="arabicPeriod"/>
            </a:pPr>
            <a:r>
              <a:rPr lang="en">
                <a:solidFill>
                  <a:srgbClr val="000000"/>
                </a:solidFill>
                <a:latin typeface="Arial"/>
                <a:ea typeface="Arial"/>
                <a:cs typeface="Arial"/>
                <a:sym typeface="Arial"/>
              </a:rPr>
              <a:t>What is the impact of each semantic group of words (such as work environment, skills, experience, etc.) on the likelihood of applying?</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42900" lvl="0" marL="977900" marR="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Arial"/>
                <a:ea typeface="Arial"/>
                <a:cs typeface="Arial"/>
                <a:sym typeface="Arial"/>
              </a:rPr>
              <a:t>What is the effect of the </a:t>
            </a:r>
            <a:r>
              <a:rPr lang="en">
                <a:solidFill>
                  <a:srgbClr val="000000"/>
                </a:solidFill>
                <a:latin typeface="Arial"/>
                <a:ea typeface="Arial"/>
                <a:cs typeface="Arial"/>
                <a:sym typeface="Arial"/>
              </a:rPr>
              <a:t>number</a:t>
            </a:r>
            <a:r>
              <a:rPr lang="en">
                <a:solidFill>
                  <a:srgbClr val="000000"/>
                </a:solidFill>
                <a:latin typeface="Arial"/>
                <a:ea typeface="Arial"/>
                <a:cs typeface="Arial"/>
                <a:sym typeface="Arial"/>
              </a:rPr>
              <a:t> of </a:t>
            </a:r>
            <a:r>
              <a:rPr lang="en">
                <a:solidFill>
                  <a:srgbClr val="000000"/>
                </a:solidFill>
                <a:latin typeface="Arial"/>
                <a:ea typeface="Arial"/>
                <a:cs typeface="Arial"/>
                <a:sym typeface="Arial"/>
              </a:rPr>
              <a:t>requirements or the number of set of specific skills (such as coding languages) on the likelihood of applying?</a:t>
            </a:r>
            <a:endParaRPr>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342900" lvl="0" marL="977900" marR="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Arial"/>
                <a:ea typeface="Arial"/>
                <a:cs typeface="Arial"/>
                <a:sym typeface="Arial"/>
              </a:rPr>
              <a:t>Is there an effect on the applying rate when a disclaimer to encourage women to apply is found in the job description? </a:t>
            </a:r>
            <a:endParaRPr>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Design data collection tools:</a:t>
            </a:r>
            <a:endParaRPr/>
          </a:p>
          <a:p>
            <a:pPr indent="0" lvl="0" marL="0" rtl="0" algn="l">
              <a:spcBef>
                <a:spcPts val="0"/>
              </a:spcBef>
              <a:spcAft>
                <a:spcPts val="0"/>
              </a:spcAft>
              <a:buNone/>
            </a:pPr>
            <a:r>
              <a:t/>
            </a:r>
            <a:endParaRPr/>
          </a:p>
        </p:txBody>
      </p:sp>
      <p:sp>
        <p:nvSpPr>
          <p:cNvPr id="220" name="Google Shape;220;p4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2000">
                <a:solidFill>
                  <a:srgbClr val="000000"/>
                </a:solidFill>
                <a:latin typeface="Calibri"/>
                <a:ea typeface="Calibri"/>
                <a:cs typeface="Calibri"/>
                <a:sym typeface="Calibri"/>
              </a:rPr>
              <a:t>Create a database of job descriptions for software engineering positions from a variety of sources:</a:t>
            </a:r>
            <a:endParaRPr sz="2000">
              <a:solidFill>
                <a:srgbClr val="000000"/>
              </a:solidFill>
              <a:latin typeface="Calibri"/>
              <a:ea typeface="Calibri"/>
              <a:cs typeface="Calibri"/>
              <a:sym typeface="Calibri"/>
            </a:endParaRPr>
          </a:p>
          <a:p>
            <a:pPr indent="0" lvl="0" marL="0" rtl="0" algn="l">
              <a:spcBef>
                <a:spcPts val="1500"/>
              </a:spcBef>
              <a:spcAft>
                <a:spcPts val="0"/>
              </a:spcAft>
              <a:buNone/>
            </a:pPr>
            <a:r>
              <a:rPr lang="en" sz="2000">
                <a:solidFill>
                  <a:srgbClr val="000000"/>
                </a:solidFill>
                <a:latin typeface="Calibri"/>
                <a:ea typeface="Calibri"/>
                <a:cs typeface="Calibri"/>
                <a:sym typeface="Calibri"/>
              </a:rPr>
              <a:t>	Kaggle - sets of databases for data </a:t>
            </a:r>
            <a:r>
              <a:rPr lang="en" sz="2000">
                <a:solidFill>
                  <a:srgbClr val="000000"/>
                </a:solidFill>
                <a:latin typeface="Calibri"/>
                <a:ea typeface="Calibri"/>
                <a:cs typeface="Calibri"/>
                <a:sym typeface="Calibri"/>
              </a:rPr>
              <a:t>science analysis</a:t>
            </a:r>
            <a:endParaRPr sz="2000">
              <a:solidFill>
                <a:srgbClr val="000000"/>
              </a:solidFill>
              <a:latin typeface="Calibri"/>
              <a:ea typeface="Calibri"/>
              <a:cs typeface="Calibri"/>
              <a:sym typeface="Calibri"/>
            </a:endParaRPr>
          </a:p>
          <a:p>
            <a:pPr indent="457200" lvl="0" marL="0" rtl="0" algn="l">
              <a:spcBef>
                <a:spcPts val="1500"/>
              </a:spcBef>
              <a:spcAft>
                <a:spcPts val="0"/>
              </a:spcAft>
              <a:buNone/>
            </a:pPr>
            <a:r>
              <a:rPr lang="en" sz="2000">
                <a:solidFill>
                  <a:srgbClr val="000000"/>
                </a:solidFill>
                <a:latin typeface="Calibri"/>
                <a:ea typeface="Calibri"/>
                <a:cs typeface="Calibri"/>
                <a:sym typeface="Calibri"/>
              </a:rPr>
              <a:t>Linkedin - job descriptions collected by our teammates from labor studies.</a:t>
            </a:r>
            <a:endParaRPr sz="2000">
              <a:solidFill>
                <a:srgbClr val="000000"/>
              </a:solidFill>
              <a:latin typeface="Calibri"/>
              <a:ea typeface="Calibri"/>
              <a:cs typeface="Calibri"/>
              <a:sym typeface="Calibri"/>
            </a:endParaRPr>
          </a:p>
          <a:p>
            <a:pPr indent="0" lvl="0" marL="0" rtl="0" algn="l">
              <a:spcBef>
                <a:spcPts val="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קבוצה </a:t>
            </a:r>
            <a:r>
              <a:rPr lang="en"/>
              <a:t>1</a:t>
            </a:r>
            <a:endParaRPr/>
          </a:p>
          <a:p>
            <a:pPr indent="0" lvl="0" marL="0" rtl="1" algn="ctr">
              <a:spcBef>
                <a:spcPts val="0"/>
              </a:spcBef>
              <a:spcAft>
                <a:spcPts val="0"/>
              </a:spcAft>
              <a:buNone/>
            </a:pPr>
            <a:r>
              <a:rPr lang="en"/>
              <a:t>שמות:</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24" name="Shape 224"/>
        <p:cNvGrpSpPr/>
        <p:nvPr/>
      </p:nvGrpSpPr>
      <p:grpSpPr>
        <a:xfrm>
          <a:off x="0" y="0"/>
          <a:ext cx="0" cy="0"/>
          <a:chOff x="0" y="0"/>
          <a:chExt cx="0" cy="0"/>
        </a:xfrm>
      </p:grpSpPr>
      <p:sp>
        <p:nvSpPr>
          <p:cNvPr id="225" name="Google Shape;225;p4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קבוצה 6</a:t>
            </a:r>
            <a:endParaRPr/>
          </a:p>
          <a:p>
            <a:pPr indent="0" lvl="0" marL="0" rtl="1" algn="ctr">
              <a:spcBef>
                <a:spcPts val="0"/>
              </a:spcBef>
              <a:spcAft>
                <a:spcPts val="0"/>
              </a:spcAft>
              <a:buNone/>
            </a:pPr>
            <a:r>
              <a:rPr lang="en"/>
              <a:t>שמות:</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1" name="Google Shape;231;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7" name="Google Shape;237;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3" name="Google Shape;243;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9" name="Google Shape;249;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53" name="Shape 253"/>
        <p:cNvGrpSpPr/>
        <p:nvPr/>
      </p:nvGrpSpPr>
      <p:grpSpPr>
        <a:xfrm>
          <a:off x="0" y="0"/>
          <a:ext cx="0" cy="0"/>
          <a:chOff x="0" y="0"/>
          <a:chExt cx="0" cy="0"/>
        </a:xfrm>
      </p:grpSpPr>
      <p:sp>
        <p:nvSpPr>
          <p:cNvPr id="254" name="Google Shape;254;p4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קבוצה 7</a:t>
            </a:r>
            <a:endParaRPr/>
          </a:p>
          <a:p>
            <a:pPr indent="0" lvl="0" marL="0" rtl="1" algn="ctr">
              <a:spcBef>
                <a:spcPts val="0"/>
              </a:spcBef>
              <a:spcAft>
                <a:spcPts val="0"/>
              </a:spcAft>
              <a:buNone/>
            </a:pPr>
            <a:r>
              <a:rPr lang="en"/>
              <a:t>שמות:</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t/>
            </a:r>
            <a:endParaRPr/>
          </a:p>
        </p:txBody>
      </p:sp>
      <p:sp>
        <p:nvSpPr>
          <p:cNvPr id="260" name="Google Shape;260;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t/>
            </a:r>
            <a:endParaRPr/>
          </a:p>
          <a:p>
            <a:pPr indent="0" lvl="0" marL="0" rtl="1" algn="r">
              <a:spcBef>
                <a:spcPts val="1200"/>
              </a:spcBef>
              <a:spcAft>
                <a:spcPts val="0"/>
              </a:spcAft>
              <a:buNone/>
            </a:pPr>
            <a:r>
              <a:t/>
            </a:r>
            <a:endParaRPr/>
          </a:p>
          <a:p>
            <a:pPr indent="0" lvl="0" marL="0" rtl="1" algn="r">
              <a:spcBef>
                <a:spcPts val="1200"/>
              </a:spcBef>
              <a:spcAft>
                <a:spcPts val="0"/>
              </a:spcAft>
              <a:buNone/>
            </a:pPr>
            <a:r>
              <a:rPr lang="en"/>
              <a:t> </a:t>
            </a:r>
            <a:endParaRPr/>
          </a:p>
          <a:p>
            <a:pPr indent="0" lvl="0" marL="0" rtl="1" algn="r">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6" name="Google Shape;266;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2" name="Google Shape;272;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8" name="Google Shape;278;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0" lvl="0" marL="0" rtl="0" algn="l">
              <a:lnSpc>
                <a:spcPct val="90000"/>
              </a:lnSpc>
              <a:spcBef>
                <a:spcPts val="1000"/>
              </a:spcBef>
              <a:spcAft>
                <a:spcPts val="0"/>
              </a:spcAft>
              <a:buNone/>
            </a:pPr>
            <a:r>
              <a:rPr lang="en" sz="2800">
                <a:solidFill>
                  <a:srgbClr val="000000"/>
                </a:solidFill>
                <a:latin typeface="Arial"/>
                <a:ea typeface="Arial"/>
                <a:cs typeface="Arial"/>
                <a:sym typeface="Arial"/>
              </a:rPr>
              <a:t>Student positions are a </a:t>
            </a:r>
            <a:r>
              <a:rPr lang="en" sz="2800">
                <a:solidFill>
                  <a:srgbClr val="000000"/>
                </a:solidFill>
                <a:latin typeface="Arial"/>
                <a:ea typeface="Arial"/>
                <a:cs typeface="Arial"/>
                <a:sym typeface="Arial"/>
              </a:rPr>
              <a:t>sensitive</a:t>
            </a:r>
            <a:r>
              <a:rPr lang="en" sz="2800">
                <a:solidFill>
                  <a:srgbClr val="000000"/>
                </a:solidFill>
                <a:latin typeface="Arial"/>
                <a:ea typeface="Arial"/>
                <a:cs typeface="Arial"/>
                <a:sym typeface="Arial"/>
              </a:rPr>
              <a:t> matter, </a:t>
            </a:r>
            <a:r>
              <a:rPr lang="en" sz="2800">
                <a:solidFill>
                  <a:srgbClr val="000000"/>
                </a:solidFill>
                <a:latin typeface="Arial"/>
                <a:ea typeface="Arial"/>
                <a:cs typeface="Arial"/>
                <a:sym typeface="Arial"/>
              </a:rPr>
              <a:t>especially</a:t>
            </a:r>
            <a:r>
              <a:rPr lang="en" sz="2800">
                <a:solidFill>
                  <a:srgbClr val="000000"/>
                </a:solidFill>
                <a:latin typeface="Arial"/>
                <a:ea typeface="Arial"/>
                <a:cs typeface="Arial"/>
                <a:sym typeface="Arial"/>
              </a:rPr>
              <a:t> in Israel.</a:t>
            </a:r>
            <a:endParaRPr sz="28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2800">
                <a:solidFill>
                  <a:srgbClr val="000000"/>
                </a:solidFill>
                <a:latin typeface="Arial"/>
                <a:ea typeface="Arial"/>
                <a:cs typeface="Arial"/>
                <a:sym typeface="Arial"/>
              </a:rPr>
              <a:t>Companies </a:t>
            </a:r>
            <a:r>
              <a:rPr lang="en" sz="2800">
                <a:solidFill>
                  <a:srgbClr val="000000"/>
                </a:solidFill>
                <a:latin typeface="Arial"/>
                <a:ea typeface="Arial"/>
                <a:cs typeface="Arial"/>
                <a:sym typeface="Arial"/>
              </a:rPr>
              <a:t>receive benefits for hiring students, while getting creative, innovative and enthusiastic personal, with a flexible time schedule.</a:t>
            </a:r>
            <a:endParaRPr sz="28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2800">
                <a:solidFill>
                  <a:srgbClr val="000000"/>
                </a:solidFill>
                <a:latin typeface="Arial"/>
                <a:ea typeface="Arial"/>
                <a:cs typeface="Arial"/>
                <a:sym typeface="Arial"/>
              </a:rPr>
              <a:t>While the students, who are eager for an opportunity to get into the industry, compete for such positions.</a:t>
            </a:r>
            <a:endParaRPr sz="28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2800">
                <a:solidFill>
                  <a:srgbClr val="000000"/>
                </a:solidFill>
                <a:latin typeface="Arial"/>
                <a:ea typeface="Arial"/>
                <a:cs typeface="Arial"/>
                <a:sym typeface="Arial"/>
              </a:rPr>
              <a:t>Some companies rank their candidates based on their grades, while others don’t even bother, and focus solely on the candidate’s experience.</a:t>
            </a:r>
            <a:endParaRPr sz="28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2800">
                <a:solidFill>
                  <a:srgbClr val="000000"/>
                </a:solidFill>
                <a:latin typeface="Arial"/>
                <a:ea typeface="Arial"/>
                <a:cs typeface="Arial"/>
                <a:sym typeface="Arial"/>
              </a:rPr>
              <a:t>The problem we’re researching is the appropriate evaluation for a student positions - how can a company predict best the productivity it will get from a said employ, before hiring him.</a:t>
            </a:r>
            <a:endParaRPr sz="2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a research problem: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82" name="Shape 282"/>
        <p:cNvGrpSpPr/>
        <p:nvPr/>
      </p:nvGrpSpPr>
      <p:grpSpPr>
        <a:xfrm>
          <a:off x="0" y="0"/>
          <a:ext cx="0" cy="0"/>
          <a:chOff x="0" y="0"/>
          <a:chExt cx="0" cy="0"/>
        </a:xfrm>
      </p:grpSpPr>
      <p:sp>
        <p:nvSpPr>
          <p:cNvPr id="283" name="Google Shape;283;p5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קבוצה 8</a:t>
            </a:r>
            <a:endParaRPr/>
          </a:p>
          <a:p>
            <a:pPr indent="0" lvl="0" marL="0" rtl="1" algn="ctr">
              <a:spcBef>
                <a:spcPts val="0"/>
              </a:spcBef>
              <a:spcAft>
                <a:spcPts val="0"/>
              </a:spcAft>
              <a:buNone/>
            </a:pPr>
            <a:r>
              <a:rPr lang="en"/>
              <a:t>שמות:</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9" name="Google Shape;289;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5" name="Google Shape;295;p5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1" name="Google Shape;301;p5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7" name="Google Shape;307;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lnSpc>
                <a:spcPct val="90000"/>
              </a:lnSpc>
              <a:spcBef>
                <a:spcPts val="1000"/>
              </a:spcBef>
              <a:spcAft>
                <a:spcPts val="0"/>
              </a:spcAft>
              <a:buNone/>
            </a:pPr>
            <a:r>
              <a:rPr lang="en" sz="2800">
                <a:solidFill>
                  <a:srgbClr val="000000"/>
                </a:solidFill>
                <a:latin typeface="Arial"/>
                <a:ea typeface="Arial"/>
                <a:cs typeface="Arial"/>
                <a:sym typeface="Arial"/>
              </a:rPr>
              <a:t>Our goal is to find a dynamic, </a:t>
            </a:r>
            <a:r>
              <a:rPr lang="en" sz="2800">
                <a:solidFill>
                  <a:srgbClr val="000000"/>
                </a:solidFill>
                <a:latin typeface="Arial"/>
                <a:ea typeface="Arial"/>
                <a:cs typeface="Arial"/>
                <a:sym typeface="Arial"/>
              </a:rPr>
              <a:t>accurate measure for the candidate’s productivity for a student position, given a different number of variables.</a:t>
            </a:r>
            <a:endParaRPr sz="28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 sz="2800">
                <a:solidFill>
                  <a:srgbClr val="000000"/>
                </a:solidFill>
                <a:latin typeface="Arial"/>
                <a:ea typeface="Arial"/>
                <a:cs typeface="Arial"/>
                <a:sym typeface="Arial"/>
              </a:rPr>
              <a:t>A resolution for this issue would benefit both the companies - by giving them proper tools to hire the best candidates, and the students - that would be able to adjust and prepare properly.</a:t>
            </a:r>
            <a:endParaRPr sz="2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Define a research target: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lnSpc>
                <a:spcPct val="90000"/>
              </a:lnSpc>
              <a:spcBef>
                <a:spcPts val="1000"/>
              </a:spcBef>
              <a:spcAft>
                <a:spcPts val="0"/>
              </a:spcAft>
              <a:buNone/>
            </a:pPr>
            <a:r>
              <a:rPr lang="en" sz="2800">
                <a:solidFill>
                  <a:srgbClr val="000000"/>
                </a:solidFill>
                <a:latin typeface="Arial"/>
                <a:ea typeface="Arial"/>
                <a:cs typeface="Arial"/>
                <a:sym typeface="Arial"/>
              </a:rPr>
              <a:t>Given a company’s needs and </a:t>
            </a:r>
            <a:r>
              <a:rPr lang="en" sz="2800">
                <a:solidFill>
                  <a:srgbClr val="000000"/>
                </a:solidFill>
                <a:latin typeface="Arial"/>
                <a:ea typeface="Arial"/>
                <a:cs typeface="Arial"/>
                <a:sym typeface="Arial"/>
              </a:rPr>
              <a:t>demands</a:t>
            </a:r>
            <a:r>
              <a:rPr lang="en" sz="2800">
                <a:solidFill>
                  <a:srgbClr val="000000"/>
                </a:solidFill>
                <a:latin typeface="Arial"/>
                <a:ea typeface="Arial"/>
                <a:cs typeface="Arial"/>
                <a:sym typeface="Arial"/>
              </a:rPr>
              <a:t> for said student position, what would be the best way to </a:t>
            </a:r>
            <a:r>
              <a:rPr lang="en" sz="2800">
                <a:solidFill>
                  <a:srgbClr val="000000"/>
                </a:solidFill>
                <a:latin typeface="Arial"/>
                <a:ea typeface="Arial"/>
                <a:cs typeface="Arial"/>
                <a:sym typeface="Arial"/>
              </a:rPr>
              <a:t>evaluate</a:t>
            </a:r>
            <a:r>
              <a:rPr lang="en" sz="2800">
                <a:solidFill>
                  <a:srgbClr val="000000"/>
                </a:solidFill>
                <a:latin typeface="Arial"/>
                <a:ea typeface="Arial"/>
                <a:cs typeface="Arial"/>
                <a:sym typeface="Arial"/>
              </a:rPr>
              <a:t> a candidate’s productivity?</a:t>
            </a:r>
            <a:endParaRPr sz="2800">
              <a:solidFill>
                <a:srgbClr val="000000"/>
              </a:solidFill>
              <a:latin typeface="Arial"/>
              <a:ea typeface="Arial"/>
              <a:cs typeface="Arial"/>
              <a:sym typeface="Arial"/>
            </a:endParaRPr>
          </a:p>
          <a:p>
            <a:pPr indent="-366395" lvl="0" marL="457200" rtl="0" algn="l">
              <a:lnSpc>
                <a:spcPct val="90000"/>
              </a:lnSpc>
              <a:spcBef>
                <a:spcPts val="1000"/>
              </a:spcBef>
              <a:spcAft>
                <a:spcPts val="0"/>
              </a:spcAft>
              <a:buClr>
                <a:srgbClr val="000000"/>
              </a:buClr>
              <a:buSzPct val="100000"/>
              <a:buFont typeface="Arial"/>
              <a:buChar char="●"/>
            </a:pPr>
            <a:r>
              <a:rPr lang="en" sz="2800">
                <a:solidFill>
                  <a:srgbClr val="000000"/>
                </a:solidFill>
                <a:latin typeface="Arial"/>
                <a:ea typeface="Arial"/>
                <a:cs typeface="Arial"/>
                <a:sym typeface="Arial"/>
              </a:rPr>
              <a:t>How do we evaluate productivity properly?</a:t>
            </a:r>
            <a:endParaRPr sz="2800">
              <a:solidFill>
                <a:srgbClr val="000000"/>
              </a:solidFill>
              <a:latin typeface="Arial"/>
              <a:ea typeface="Arial"/>
              <a:cs typeface="Arial"/>
              <a:sym typeface="Arial"/>
            </a:endParaRPr>
          </a:p>
          <a:p>
            <a:pPr indent="-366395" lvl="0" marL="457200" rtl="0" algn="l">
              <a:lnSpc>
                <a:spcPct val="90000"/>
              </a:lnSpc>
              <a:spcBef>
                <a:spcPts val="0"/>
              </a:spcBef>
              <a:spcAft>
                <a:spcPts val="0"/>
              </a:spcAft>
              <a:buClr>
                <a:srgbClr val="000000"/>
              </a:buClr>
              <a:buSzPct val="100000"/>
              <a:buFont typeface="Arial"/>
              <a:buChar char="●"/>
            </a:pPr>
            <a:r>
              <a:rPr lang="en" sz="2800">
                <a:solidFill>
                  <a:srgbClr val="000000"/>
                </a:solidFill>
                <a:latin typeface="Arial"/>
                <a:ea typeface="Arial"/>
                <a:cs typeface="Arial"/>
                <a:sym typeface="Arial"/>
              </a:rPr>
              <a:t>Are Bs.c grades the best measure a company can use?</a:t>
            </a:r>
            <a:endParaRPr sz="2800">
              <a:solidFill>
                <a:srgbClr val="000000"/>
              </a:solidFill>
              <a:latin typeface="Arial"/>
              <a:ea typeface="Arial"/>
              <a:cs typeface="Arial"/>
              <a:sym typeface="Arial"/>
            </a:endParaRPr>
          </a:p>
          <a:p>
            <a:pPr indent="-366395" lvl="0" marL="457200" rtl="0" algn="l">
              <a:lnSpc>
                <a:spcPct val="90000"/>
              </a:lnSpc>
              <a:spcBef>
                <a:spcPts val="0"/>
              </a:spcBef>
              <a:spcAft>
                <a:spcPts val="0"/>
              </a:spcAft>
              <a:buClr>
                <a:srgbClr val="000000"/>
              </a:buClr>
              <a:buSzPct val="100000"/>
              <a:buFont typeface="Arial"/>
              <a:buChar char="●"/>
            </a:pPr>
            <a:r>
              <a:rPr lang="en" sz="2800">
                <a:solidFill>
                  <a:srgbClr val="000000"/>
                </a:solidFill>
                <a:latin typeface="Arial"/>
                <a:ea typeface="Arial"/>
                <a:cs typeface="Arial"/>
                <a:sym typeface="Arial"/>
              </a:rPr>
              <a:t>How important is the </a:t>
            </a:r>
            <a:r>
              <a:rPr lang="en" sz="2800">
                <a:solidFill>
                  <a:srgbClr val="000000"/>
                </a:solidFill>
                <a:latin typeface="Arial"/>
                <a:ea typeface="Arial"/>
                <a:cs typeface="Arial"/>
                <a:sym typeface="Arial"/>
              </a:rPr>
              <a:t>military</a:t>
            </a:r>
            <a:r>
              <a:rPr lang="en" sz="2800">
                <a:solidFill>
                  <a:srgbClr val="000000"/>
                </a:solidFill>
                <a:latin typeface="Arial"/>
                <a:ea typeface="Arial"/>
                <a:cs typeface="Arial"/>
                <a:sym typeface="Arial"/>
              </a:rPr>
              <a:t> experience, as opposed to grades - and how can students without military </a:t>
            </a:r>
            <a:r>
              <a:rPr lang="en" sz="2800">
                <a:solidFill>
                  <a:srgbClr val="000000"/>
                </a:solidFill>
                <a:latin typeface="Arial"/>
                <a:ea typeface="Arial"/>
                <a:cs typeface="Arial"/>
                <a:sym typeface="Arial"/>
              </a:rPr>
              <a:t>experience</a:t>
            </a:r>
            <a:r>
              <a:rPr lang="en" sz="2800">
                <a:solidFill>
                  <a:srgbClr val="000000"/>
                </a:solidFill>
                <a:latin typeface="Arial"/>
                <a:ea typeface="Arial"/>
                <a:cs typeface="Arial"/>
                <a:sym typeface="Arial"/>
              </a:rPr>
              <a:t> overcome such adversary?</a:t>
            </a:r>
            <a:endParaRPr sz="2800">
              <a:solidFill>
                <a:srgbClr val="000000"/>
              </a:solidFill>
              <a:latin typeface="Arial"/>
              <a:ea typeface="Arial"/>
              <a:cs typeface="Arial"/>
              <a:sym typeface="Arial"/>
            </a:endParaRPr>
          </a:p>
          <a:p>
            <a:pPr indent="-366395" lvl="0" marL="457200" rtl="0" algn="l">
              <a:lnSpc>
                <a:spcPct val="90000"/>
              </a:lnSpc>
              <a:spcBef>
                <a:spcPts val="0"/>
              </a:spcBef>
              <a:spcAft>
                <a:spcPts val="0"/>
              </a:spcAft>
              <a:buClr>
                <a:srgbClr val="000000"/>
              </a:buClr>
              <a:buSzPct val="100000"/>
              <a:buFont typeface="Arial"/>
              <a:buChar char="●"/>
            </a:pPr>
            <a:r>
              <a:rPr lang="en" sz="2800">
                <a:solidFill>
                  <a:srgbClr val="000000"/>
                </a:solidFill>
                <a:latin typeface="Arial"/>
                <a:ea typeface="Arial"/>
                <a:cs typeface="Arial"/>
                <a:sym typeface="Arial"/>
              </a:rPr>
              <a:t>Can we find or create a new, dynamic measure to overcome the </a:t>
            </a:r>
            <a:r>
              <a:rPr lang="en" sz="2800">
                <a:solidFill>
                  <a:srgbClr val="000000"/>
                </a:solidFill>
                <a:latin typeface="Arial"/>
                <a:ea typeface="Arial"/>
                <a:cs typeface="Arial"/>
                <a:sym typeface="Arial"/>
              </a:rPr>
              <a:t>multifaceted</a:t>
            </a:r>
            <a:r>
              <a:rPr lang="en" sz="2800">
                <a:solidFill>
                  <a:srgbClr val="000000"/>
                </a:solidFill>
                <a:latin typeface="Arial"/>
                <a:ea typeface="Arial"/>
                <a:cs typeface="Arial"/>
                <a:sym typeface="Arial"/>
              </a:rPr>
              <a:t> approach currently implemented in the industry.</a:t>
            </a:r>
            <a:endParaRPr sz="2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86" name="Google Shape;86;p18"/>
          <p:cNvSpPr txBox="1"/>
          <p:nvPr>
            <p:ph type="title"/>
          </p:nvPr>
        </p:nvSpPr>
        <p:spPr>
          <a:xfrm>
            <a:off x="311700" y="292850"/>
            <a:ext cx="8520600" cy="6669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Formulate research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10000"/>
          </a:bodyPr>
          <a:lstStyle/>
          <a:p>
            <a:pPr indent="-339725" lvl="0" marL="457200" rtl="0" algn="l">
              <a:lnSpc>
                <a:spcPct val="90000"/>
              </a:lnSpc>
              <a:spcBef>
                <a:spcPts val="1000"/>
              </a:spcBef>
              <a:spcAft>
                <a:spcPts val="0"/>
              </a:spcAft>
              <a:buClr>
                <a:srgbClr val="000000"/>
              </a:buClr>
              <a:buSzPct val="100000"/>
              <a:buFont typeface="Arial"/>
              <a:buChar char="●"/>
            </a:pPr>
            <a:r>
              <a:rPr lang="en" sz="2800">
                <a:solidFill>
                  <a:srgbClr val="000000"/>
                </a:solidFill>
                <a:latin typeface="Arial"/>
                <a:ea typeface="Arial"/>
                <a:cs typeface="Arial"/>
                <a:sym typeface="Arial"/>
              </a:rPr>
              <a:t>First, we decide on the evaluation measure:</a:t>
            </a:r>
            <a:br>
              <a:rPr lang="en" sz="2800">
                <a:solidFill>
                  <a:srgbClr val="000000"/>
                </a:solidFill>
                <a:latin typeface="Arial"/>
                <a:ea typeface="Arial"/>
                <a:cs typeface="Arial"/>
                <a:sym typeface="Arial"/>
              </a:rPr>
            </a:br>
            <a:r>
              <a:rPr lang="en" sz="2800">
                <a:solidFill>
                  <a:srgbClr val="000000"/>
                </a:solidFill>
                <a:latin typeface="Arial"/>
                <a:ea typeface="Arial"/>
                <a:cs typeface="Arial"/>
                <a:sym typeface="Arial"/>
              </a:rPr>
              <a:t>A performance metric can be measured by the output of the candidate, his time spent on his tasks, or an evaluation (by his peers, or by his manager) regarding his work quality and efficiency.</a:t>
            </a:r>
            <a:br>
              <a:rPr lang="en" sz="2800">
                <a:solidFill>
                  <a:srgbClr val="000000"/>
                </a:solidFill>
                <a:latin typeface="Arial"/>
                <a:ea typeface="Arial"/>
                <a:cs typeface="Arial"/>
                <a:sym typeface="Arial"/>
              </a:rPr>
            </a:br>
            <a:r>
              <a:rPr lang="en" sz="2800">
                <a:solidFill>
                  <a:srgbClr val="000000"/>
                </a:solidFill>
                <a:latin typeface="Arial"/>
                <a:ea typeface="Arial"/>
                <a:cs typeface="Arial"/>
                <a:sym typeface="Arial"/>
              </a:rPr>
              <a:t>We could also use a current literature work’s measure, and work accordingly.</a:t>
            </a:r>
            <a:endParaRPr sz="2800">
              <a:solidFill>
                <a:srgbClr val="000000"/>
              </a:solidFill>
              <a:latin typeface="Arial"/>
              <a:ea typeface="Arial"/>
              <a:cs typeface="Arial"/>
              <a:sym typeface="Arial"/>
            </a:endParaRPr>
          </a:p>
          <a:p>
            <a:pPr indent="-339725" lvl="0" marL="457200" rtl="0" algn="l">
              <a:lnSpc>
                <a:spcPct val="90000"/>
              </a:lnSpc>
              <a:spcBef>
                <a:spcPts val="0"/>
              </a:spcBef>
              <a:spcAft>
                <a:spcPts val="0"/>
              </a:spcAft>
              <a:buClr>
                <a:srgbClr val="000000"/>
              </a:buClr>
              <a:buSzPct val="100000"/>
              <a:buFont typeface="Arial"/>
              <a:buChar char="●"/>
            </a:pPr>
            <a:r>
              <a:rPr lang="en" sz="2800">
                <a:solidFill>
                  <a:srgbClr val="000000"/>
                </a:solidFill>
                <a:latin typeface="Arial"/>
                <a:ea typeface="Arial"/>
                <a:cs typeface="Arial"/>
                <a:sym typeface="Arial"/>
              </a:rPr>
              <a:t>Second, we </a:t>
            </a:r>
            <a:r>
              <a:rPr lang="en" sz="2800">
                <a:solidFill>
                  <a:srgbClr val="000000"/>
                </a:solidFill>
                <a:latin typeface="Arial"/>
                <a:ea typeface="Arial"/>
                <a:cs typeface="Arial"/>
                <a:sym typeface="Arial"/>
              </a:rPr>
              <a:t>identify the data sources and</a:t>
            </a:r>
            <a:r>
              <a:rPr lang="en" sz="2800">
                <a:solidFill>
                  <a:srgbClr val="000000"/>
                </a:solidFill>
                <a:latin typeface="Arial"/>
                <a:ea typeface="Arial"/>
                <a:cs typeface="Arial"/>
                <a:sym typeface="Arial"/>
              </a:rPr>
              <a:t> choose the data collection method: </a:t>
            </a:r>
            <a:br>
              <a:rPr lang="en" sz="2800">
                <a:solidFill>
                  <a:srgbClr val="000000"/>
                </a:solidFill>
                <a:latin typeface="Arial"/>
                <a:ea typeface="Arial"/>
                <a:cs typeface="Arial"/>
                <a:sym typeface="Arial"/>
              </a:rPr>
            </a:br>
            <a:r>
              <a:rPr lang="en" sz="2800">
                <a:solidFill>
                  <a:srgbClr val="000000"/>
                </a:solidFill>
                <a:latin typeface="Arial"/>
                <a:ea typeface="Arial"/>
                <a:cs typeface="Arial"/>
                <a:sym typeface="Arial"/>
              </a:rPr>
              <a:t>This information be can extracted using surveys, given to either the worker’s manager or peers.</a:t>
            </a:r>
            <a:br>
              <a:rPr lang="en" sz="2800">
                <a:solidFill>
                  <a:srgbClr val="000000"/>
                </a:solidFill>
                <a:latin typeface="Arial"/>
                <a:ea typeface="Arial"/>
                <a:cs typeface="Arial"/>
                <a:sym typeface="Arial"/>
              </a:rPr>
            </a:br>
            <a:r>
              <a:rPr lang="en" sz="2800">
                <a:solidFill>
                  <a:srgbClr val="000000"/>
                </a:solidFill>
                <a:latin typeface="Arial"/>
                <a:ea typeface="Arial"/>
                <a:cs typeface="Arial"/>
                <a:sym typeface="Arial"/>
              </a:rPr>
              <a:t>We will also need the employees’ relevant data from the HR.</a:t>
            </a:r>
            <a:endParaRPr sz="2800">
              <a:solidFill>
                <a:srgbClr val="000000"/>
              </a:solidFill>
              <a:latin typeface="Arial"/>
              <a:ea typeface="Arial"/>
              <a:cs typeface="Arial"/>
              <a:sym typeface="Arial"/>
            </a:endParaRPr>
          </a:p>
          <a:p>
            <a:pPr indent="-339725" lvl="0" marL="457200" rtl="0" algn="l">
              <a:lnSpc>
                <a:spcPct val="90000"/>
              </a:lnSpc>
              <a:spcBef>
                <a:spcPts val="0"/>
              </a:spcBef>
              <a:spcAft>
                <a:spcPts val="0"/>
              </a:spcAft>
              <a:buClr>
                <a:srgbClr val="000000"/>
              </a:buClr>
              <a:buSzPct val="100000"/>
              <a:buFont typeface="Arial"/>
              <a:buChar char="●"/>
            </a:pPr>
            <a:r>
              <a:rPr lang="en" sz="2800">
                <a:solidFill>
                  <a:srgbClr val="000000"/>
                </a:solidFill>
                <a:latin typeface="Arial"/>
                <a:ea typeface="Arial"/>
                <a:cs typeface="Arial"/>
                <a:sym typeface="Arial"/>
              </a:rPr>
              <a:t>And last, we develop the data collection tools: </a:t>
            </a:r>
            <a:br>
              <a:rPr lang="en" sz="2800">
                <a:solidFill>
                  <a:srgbClr val="000000"/>
                </a:solidFill>
                <a:latin typeface="Arial"/>
                <a:ea typeface="Arial"/>
                <a:cs typeface="Arial"/>
                <a:sym typeface="Arial"/>
              </a:rPr>
            </a:br>
            <a:r>
              <a:rPr lang="en" sz="2800">
                <a:solidFill>
                  <a:srgbClr val="000000"/>
                </a:solidFill>
                <a:latin typeface="Arial"/>
                <a:ea typeface="Arial"/>
                <a:cs typeface="Arial"/>
                <a:sym typeface="Arial"/>
              </a:rPr>
              <a:t>This may include survey questionnaires, for the worker’s peers and manager, and the Dataset template we need from the HR regarding the employees’ attributes.</a:t>
            </a:r>
            <a:endParaRPr/>
          </a:p>
        </p:txBody>
      </p:sp>
      <p:sp>
        <p:nvSpPr>
          <p:cNvPr id="92" name="Google Shape;92;p19"/>
          <p:cNvSpPr txBox="1"/>
          <p:nvPr>
            <p:ph type="title"/>
          </p:nvPr>
        </p:nvSpPr>
        <p:spPr>
          <a:xfrm>
            <a:off x="311700" y="292850"/>
            <a:ext cx="8520600" cy="6669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a:t>Design data collection tools:</a:t>
            </a:r>
            <a:endParaRPr/>
          </a:p>
          <a:p>
            <a:pPr indent="0" lvl="0" marL="0" rtl="0" algn="l">
              <a:lnSpc>
                <a:spcPct val="90000"/>
              </a:lnSpc>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קבוצה 2</a:t>
            </a:r>
            <a:endParaRPr/>
          </a:p>
          <a:p>
            <a:pPr indent="0" lvl="0" marL="0" rtl="1" algn="ctr">
              <a:spcBef>
                <a:spcPts val="0"/>
              </a:spcBef>
              <a:spcAft>
                <a:spcPts val="0"/>
              </a:spcAft>
              <a:buNone/>
            </a:pPr>
            <a:r>
              <a:rPr lang="en"/>
              <a:t>שמות:</a:t>
            </a:r>
            <a:endParaRPr/>
          </a:p>
          <a:p>
            <a:pPr indent="0" lvl="0" marL="0" rtl="1" algn="ctr">
              <a:spcBef>
                <a:spcPts val="0"/>
              </a:spcBef>
              <a:spcAft>
                <a:spcPts val="0"/>
              </a:spcAft>
              <a:buNone/>
            </a:pPr>
            <a:r>
              <a:rPr lang="en"/>
              <a:t>נועה, ניר, גבי</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61950" lvl="0" marL="457200" marR="0" rtl="0" algn="l">
              <a:lnSpc>
                <a:spcPct val="80000"/>
              </a:lnSpc>
              <a:spcBef>
                <a:spcPts val="1000"/>
              </a:spcBef>
              <a:spcAft>
                <a:spcPts val="0"/>
              </a:spcAft>
              <a:buClr>
                <a:srgbClr val="000000"/>
              </a:buClr>
              <a:buSzPts val="2100"/>
              <a:buFont typeface="Calibri"/>
              <a:buChar char="●"/>
            </a:pPr>
            <a:r>
              <a:rPr lang="en" sz="2100">
                <a:solidFill>
                  <a:srgbClr val="000000"/>
                </a:solidFill>
                <a:latin typeface="Calibri"/>
                <a:ea typeface="Calibri"/>
                <a:cs typeface="Calibri"/>
                <a:sym typeface="Calibri"/>
              </a:rPr>
              <a:t>More companies are offering pet-friendly workplaces on their list of </a:t>
            </a:r>
            <a:r>
              <a:rPr lang="en" sz="2100">
                <a:solidFill>
                  <a:srgbClr val="000000"/>
                </a:solidFill>
                <a:uFill>
                  <a:noFill/>
                </a:uFill>
                <a:latin typeface="Calibri"/>
                <a:ea typeface="Calibri"/>
                <a:cs typeface="Calibri"/>
                <a:sym typeface="Calibri"/>
                <a:hlinkClick r:id="rId3">
                  <a:extLst>
                    <a:ext uri="{A12FA001-AC4F-418D-AE19-62706E023703}">
                      <ahyp:hlinkClr val="tx"/>
                    </a:ext>
                  </a:extLst>
                </a:hlinkClick>
              </a:rPr>
              <a:t>perks</a:t>
            </a:r>
            <a:r>
              <a:rPr lang="en" sz="2100">
                <a:solidFill>
                  <a:srgbClr val="000000"/>
                </a:solidFill>
                <a:latin typeface="Calibri"/>
                <a:ea typeface="Calibri"/>
                <a:cs typeface="Calibri"/>
                <a:sym typeface="Calibri"/>
              </a:rPr>
              <a:t>.</a:t>
            </a:r>
            <a:endParaRPr sz="2100">
              <a:solidFill>
                <a:srgbClr val="000000"/>
              </a:solidFill>
              <a:latin typeface="Calibri"/>
              <a:ea typeface="Calibri"/>
              <a:cs typeface="Calibri"/>
              <a:sym typeface="Calibri"/>
            </a:endParaRPr>
          </a:p>
          <a:p>
            <a:pPr indent="-361950" lvl="0" marL="457200" marR="0" rtl="0" algn="l">
              <a:lnSpc>
                <a:spcPct val="80000"/>
              </a:lnSpc>
              <a:spcBef>
                <a:spcPts val="0"/>
              </a:spcBef>
              <a:spcAft>
                <a:spcPts val="0"/>
              </a:spcAft>
              <a:buClr>
                <a:srgbClr val="000000"/>
              </a:buClr>
              <a:buSzPts val="2100"/>
              <a:buFont typeface="Calibri"/>
              <a:buChar char="●"/>
            </a:pPr>
            <a:r>
              <a:rPr lang="en" sz="2100">
                <a:solidFill>
                  <a:srgbClr val="000000"/>
                </a:solidFill>
                <a:latin typeface="Calibri"/>
                <a:ea typeface="Calibri"/>
                <a:cs typeface="Calibri"/>
                <a:sym typeface="Calibri"/>
              </a:rPr>
              <a:t>But why? Moreover, is it a good idea?</a:t>
            </a:r>
            <a:endParaRPr sz="2100">
              <a:solidFill>
                <a:srgbClr val="000000"/>
              </a:solidFill>
              <a:latin typeface="Calibri"/>
              <a:ea typeface="Calibri"/>
              <a:cs typeface="Calibri"/>
              <a:sym typeface="Calibri"/>
            </a:endParaRPr>
          </a:p>
          <a:p>
            <a:pPr indent="0" lvl="0" marL="457200" marR="0" rtl="0" algn="l">
              <a:lnSpc>
                <a:spcPct val="80000"/>
              </a:lnSpc>
              <a:spcBef>
                <a:spcPts val="1000"/>
              </a:spcBef>
              <a:spcAft>
                <a:spcPts val="0"/>
              </a:spcAft>
              <a:buNone/>
            </a:pPr>
            <a:r>
              <a:t/>
            </a:r>
            <a:endParaRPr sz="2100">
              <a:solidFill>
                <a:srgbClr val="000000"/>
              </a:solidFill>
              <a:latin typeface="Calibri"/>
              <a:ea typeface="Calibri"/>
              <a:cs typeface="Calibri"/>
              <a:sym typeface="Calibri"/>
            </a:endParaRPr>
          </a:p>
          <a:p>
            <a:pPr indent="-361950" lvl="0" marL="457200" marR="0" rtl="0" algn="l">
              <a:lnSpc>
                <a:spcPct val="80000"/>
              </a:lnSpc>
              <a:spcBef>
                <a:spcPts val="1000"/>
              </a:spcBef>
              <a:spcAft>
                <a:spcPts val="0"/>
              </a:spcAft>
              <a:buClr>
                <a:srgbClr val="000000"/>
              </a:buClr>
              <a:buSzPts val="2100"/>
              <a:buFont typeface="Calibri"/>
              <a:buChar char="●"/>
            </a:pPr>
            <a:r>
              <a:rPr lang="en" sz="2100">
                <a:solidFill>
                  <a:srgbClr val="000000"/>
                </a:solidFill>
                <a:latin typeface="Calibri"/>
                <a:ea typeface="Calibri"/>
                <a:cs typeface="Calibri"/>
                <a:sym typeface="Calibri"/>
              </a:rPr>
              <a:t>In past research participants perceived pets in the workplace to reduce stress and to positively affect employee health and the organization. Participants who brought their pets to work perceived greater benefits than participants who did not bring their pets to work. </a:t>
            </a:r>
            <a:br>
              <a:rPr lang="en" sz="2100">
                <a:solidFill>
                  <a:srgbClr val="000000"/>
                </a:solidFill>
                <a:latin typeface="Calibri"/>
                <a:ea typeface="Calibri"/>
                <a:cs typeface="Calibri"/>
                <a:sym typeface="Calibri"/>
              </a:rPr>
            </a:br>
            <a:r>
              <a:rPr lang="en" sz="1500">
                <a:solidFill>
                  <a:srgbClr val="000000"/>
                </a:solidFill>
                <a:latin typeface="Calibri"/>
                <a:ea typeface="Calibri"/>
                <a:cs typeface="Calibri"/>
                <a:sym typeface="Calibri"/>
              </a:rPr>
              <a:t>(Wells &amp; Perrine; 2001)</a:t>
            </a:r>
            <a:endParaRPr sz="1500">
              <a:solidFill>
                <a:srgbClr val="000000"/>
              </a:solidFill>
              <a:latin typeface="Calibri"/>
              <a:ea typeface="Calibri"/>
              <a:cs typeface="Calibri"/>
              <a:sym typeface="Calibri"/>
            </a:endParaRPr>
          </a:p>
        </p:txBody>
      </p:sp>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