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5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18" autoAdjust="0"/>
  </p:normalViewPr>
  <p:slideViewPr>
    <p:cSldViewPr snapToGrid="0">
      <p:cViewPr varScale="1">
        <p:scale>
          <a:sx n="140" d="100"/>
          <a:sy n="140" d="100"/>
        </p:scale>
        <p:origin x="11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6689D8F-2917-48B7-89E0-4BBCEC790B5E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B05F3A-7FC3-499F-8D59-952C43FA2F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9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decided to research this topic as we are all connected to the gender-biased problem in the high-tech industry. We want to help the effort of gender-equality and help the recruitment teams to encourage women to apply and be as much inclusive as possible when they are writing job descriptions.</a:t>
            </a:r>
          </a:p>
          <a:p>
            <a:r>
              <a:rPr lang="en-US" dirty="0"/>
              <a:t>We used labor studies team as domain experts.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013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מיטל: הסבר לפער 1. שינוי מגמה (בסקירה הספרותית המחקרים מלפני 10 שנים, ראינו שרב העונות לסקר היו בטווח של 6-8 שנים ניסיון מה שמעיד על דור ה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Z/Y </a:t>
            </a:r>
            <a:endParaRPr lang="en-US" b="0" dirty="0">
              <a:effectLst/>
            </a:endParaRPr>
          </a:p>
          <a:p>
            <a:pPr rt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החסרנו </a:t>
            </a:r>
            <a:r>
              <a:rPr lang="he-I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כטנולוגיות</a:t>
            </a:r>
            <a:r>
              <a:rPr lang="he-I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מראש לטובת גנריות של תיאורי המשרה וראינו שרב הגברים אמרו שלא הגישו בגלל חוסר בטכנולוגיות לעומת נשים שחלקן הגישו דווקא בגלל : חוסר דרישות טכנולוגי </a:t>
            </a:r>
            <a:endParaRPr lang="he-IL" b="0" dirty="0">
              <a:effectLst/>
            </a:endParaRPr>
          </a:p>
          <a:p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05F3A-7FC3-499F-8D59-952C43FA2F4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159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3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20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595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71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584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37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071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53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85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57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14D-2907-490C-A2E6-B3A4524781B1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977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314D-2907-490C-A2E6-B3A4524781B1}" type="datetimeFigureOut">
              <a:rPr lang="he-IL" smtClean="0"/>
              <a:t>כ"ז/אייר/תשפ"ג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0244-79F0-4CD6-8CA2-D54ABAEC2CB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50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ym typeface="Comic Sans MS"/>
              </a:rPr>
              <a:t>Gender-Based </a:t>
            </a:r>
            <a:r>
              <a:rPr lang="en-GB" b="1" dirty="0" smtClean="0">
                <a:sym typeface="Comic Sans MS"/>
              </a:rPr>
              <a:t>Differences</a:t>
            </a:r>
            <a:br>
              <a:rPr lang="en-GB" b="1" dirty="0" smtClean="0">
                <a:sym typeface="Comic Sans MS"/>
              </a:rPr>
            </a:br>
            <a:r>
              <a:rPr lang="en-GB" b="1" dirty="0" smtClean="0">
                <a:sym typeface="Comic Sans MS"/>
              </a:rPr>
              <a:t>in </a:t>
            </a:r>
            <a:r>
              <a:rPr lang="en-GB" b="1" dirty="0">
                <a:sym typeface="Comic Sans MS"/>
              </a:rPr>
              <a:t>Job Descriptions</a:t>
            </a:r>
            <a:endParaRPr lang="he-I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86988"/>
            <a:ext cx="9144000" cy="1070811"/>
          </a:xfrm>
        </p:spPr>
        <p:txBody>
          <a:bodyPr/>
          <a:lstStyle/>
          <a:p>
            <a:pPr lvl="0"/>
            <a:r>
              <a:rPr lang="en-US" b="0" dirty="0"/>
              <a:t>Team 5 – Liron Cohen, Yuval Mor, </a:t>
            </a:r>
            <a:r>
              <a:rPr lang="en-US" b="0" dirty="0" err="1"/>
              <a:t>Ofer</a:t>
            </a:r>
            <a:r>
              <a:rPr lang="en-US" b="0" dirty="0"/>
              <a:t> </a:t>
            </a:r>
            <a:r>
              <a:rPr lang="en-US" b="0" dirty="0" err="1"/>
              <a:t>Tlusty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8131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Gender-based differences in job descriptions in the software engineering industry</a:t>
            </a:r>
            <a:endParaRPr lang="en-US" dirty="0">
              <a:sym typeface="Calibri"/>
            </a:endParaRP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Women may be discouraged from applying for jobs in male-dominated or highly competitive environments, aspects that can be reflected in job descriptions.</a:t>
            </a: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We aim to examine job descriptions and explore the impact of job characteristics on women's job application decisions.</a:t>
            </a:r>
          </a:p>
          <a:p>
            <a:pPr lvl="0"/>
            <a:endParaRPr lang="en-US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14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he-IL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06316" y="1579440"/>
            <a:ext cx="10515600" cy="2359513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all connected to the gender-biased problem in the high-tech industry.</a:t>
            </a:r>
          </a:p>
          <a:p>
            <a:r>
              <a:rPr lang="en-US" dirty="0"/>
              <a:t>We strive for gender-equality and we want to help the recruitment teams to be as much inclusive as possible when they are writing job descriptions.</a:t>
            </a:r>
          </a:p>
          <a:p>
            <a:r>
              <a:rPr lang="en-US" dirty="0"/>
              <a:t>We also used labor studies team as domain experts.</a:t>
            </a:r>
            <a:endParaRPr lang="he-I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1CC7A1-C9E2-E490-4CBF-D5ABDAE1D7BA}"/>
              </a:ext>
            </a:extLst>
          </p:cNvPr>
          <p:cNvGrpSpPr/>
          <p:nvPr/>
        </p:nvGrpSpPr>
        <p:grpSpPr>
          <a:xfrm>
            <a:off x="2374212" y="4099073"/>
            <a:ext cx="7443575" cy="2473876"/>
            <a:chOff x="276071" y="4160019"/>
            <a:chExt cx="7443575" cy="24738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071" y="4334608"/>
              <a:ext cx="2252380" cy="223999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5642" y="4274381"/>
              <a:ext cx="2374004" cy="2300217"/>
            </a:xfrm>
            <a:prstGeom prst="rect">
              <a:avLst/>
            </a:prstGeom>
          </p:spPr>
        </p:pic>
        <p:pic>
          <p:nvPicPr>
            <p:cNvPr id="8" name="Picture 7" descr="A person smiling at the camera&#10;&#10;Description automatically generated with low confidence">
              <a:extLst>
                <a:ext uri="{FF2B5EF4-FFF2-40B4-BE49-F238E27FC236}">
                  <a16:creationId xmlns:a16="http://schemas.microsoft.com/office/drawing/2014/main" id="{9C251859-3126-19F9-2EEF-94200F002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838" y="4160019"/>
              <a:ext cx="1855407" cy="2473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92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2 Summary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~75 working hours total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661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 job description analysis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55"/>
            <a:ext cx="10515600" cy="4351338"/>
          </a:xfrm>
        </p:spPr>
        <p:txBody>
          <a:bodyPr/>
          <a:lstStyle/>
          <a:p>
            <a:r>
              <a:rPr lang="en-US" dirty="0"/>
              <a:t>Analyzed our LinkedIn job description database – extracted phrases that can discourage women from applying to the job</a:t>
            </a:r>
          </a:p>
          <a:p>
            <a:r>
              <a:rPr lang="en-US" dirty="0"/>
              <a:t>Looked for phrases </a:t>
            </a:r>
            <a:r>
              <a:rPr lang="en-US" dirty="0" smtClean="0"/>
              <a:t>from </a:t>
            </a:r>
            <a:r>
              <a:rPr lang="en-US" dirty="0"/>
              <a:t>our experts (labor studies team) and used </a:t>
            </a:r>
            <a:r>
              <a:rPr lang="en-US" dirty="0" smtClean="0"/>
              <a:t>an NLP </a:t>
            </a:r>
            <a:r>
              <a:rPr lang="en-US" dirty="0"/>
              <a:t>model to enrich the list</a:t>
            </a:r>
          </a:p>
          <a:p>
            <a:r>
              <a:rPr lang="en-US" dirty="0"/>
              <a:t>Analyzed statistically the phrases per </a:t>
            </a:r>
            <a:r>
              <a:rPr lang="en-US" dirty="0" smtClean="0"/>
              <a:t>category</a:t>
            </a:r>
            <a:br>
              <a:rPr lang="en-US" dirty="0" smtClean="0"/>
            </a:br>
            <a:r>
              <a:rPr lang="en-US" dirty="0" smtClean="0"/>
              <a:t>(work </a:t>
            </a:r>
            <a:r>
              <a:rPr lang="en-US" dirty="0"/>
              <a:t>environment, skills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results per description and per phrase:</a:t>
            </a:r>
          </a:p>
          <a:p>
            <a:endParaRPr lang="he-IL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3392"/>
              </p:ext>
            </p:extLst>
          </p:nvPr>
        </p:nvGraphicFramePr>
        <p:xfrm>
          <a:off x="1938215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Worksheet" showAsIcon="1" r:id="rId3" imgW="914400" imgH="792360" progId="Excel.Sheet.12">
                  <p:embed/>
                </p:oleObj>
              </mc:Choice>
              <mc:Fallback>
                <p:oleObj name="Worksheet" showAsIcon="1" r:id="rId3" imgW="914400" imgH="792360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215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873064"/>
              </p:ext>
            </p:extLst>
          </p:nvPr>
        </p:nvGraphicFramePr>
        <p:xfrm>
          <a:off x="3340686" y="509874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Worksheet" showAsIcon="1" r:id="rId5" imgW="914400" imgH="792360" progId="Excel.Sheet.12">
                  <p:embed/>
                </p:oleObj>
              </mc:Choice>
              <mc:Fallback>
                <p:oleObj name="Worksheet" showAsIcon="1" r:id="rId5" imgW="914400" imgH="792360" progId="Excel.Shee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0686" y="509874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74" y="3131269"/>
            <a:ext cx="3557023" cy="35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2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sources collection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two job description datasets from </a:t>
            </a:r>
            <a:r>
              <a:rPr lang="en-US" dirty="0" err="1"/>
              <a:t>Kaggle</a:t>
            </a:r>
            <a:r>
              <a:rPr lang="en-US" dirty="0"/>
              <a:t> </a:t>
            </a:r>
          </a:p>
          <a:p>
            <a:r>
              <a:rPr lang="en-US" dirty="0"/>
              <a:t>We also found one small dataset about Glassdoor job reviews from </a:t>
            </a:r>
            <a:r>
              <a:rPr lang="en-US" dirty="0" err="1"/>
              <a:t>Kaggle</a:t>
            </a:r>
            <a:r>
              <a:rPr lang="en-US" dirty="0"/>
              <a:t> that we may use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777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 studies survey results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1" y="1562442"/>
            <a:ext cx="10515600" cy="4351338"/>
          </a:xfrm>
        </p:spPr>
        <p:txBody>
          <a:bodyPr/>
          <a:lstStyle/>
          <a:p>
            <a:r>
              <a:rPr lang="en-US" dirty="0"/>
              <a:t>We conducted a survey in collaboration with labor studies team with interesting results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4098" name="Picture 2" descr="https://lh5.googleusercontent.com/aXAQ2RWV1DNDwK1DuhAZQYzyPZbe4eyUOeMvM-fM2V5KNh3UD08EbHPgpRUvqLSd-hdZBadIf_ZDp3SpDT8OKeTJQ2K7BzIcnWYRxE0KZgLhny5-nB2cZZz_hb3INq7Z6bdvYzY4nX6XyV0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58" y="2161089"/>
            <a:ext cx="7500403" cy="44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06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3 planning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continue cleaning the data sources from </a:t>
            </a:r>
            <a:r>
              <a:rPr lang="en-US" dirty="0" err="1"/>
              <a:t>Kaggle</a:t>
            </a:r>
            <a:r>
              <a:rPr lang="en-US" dirty="0"/>
              <a:t> and improve our current NLP statistical model to enrich the biased phrases list </a:t>
            </a:r>
          </a:p>
          <a:p>
            <a:r>
              <a:rPr lang="en-US" dirty="0"/>
              <a:t>We will ask the expert (GPT or BARD) for 1-5 grading for our Israeli LinkedIn set, as our testbench</a:t>
            </a:r>
          </a:p>
          <a:p>
            <a:r>
              <a:rPr lang="en-US" dirty="0"/>
              <a:t>We will build and train an ML model to grade job descriptions on how gender-inclusive (or gender-biased) it is, based on our expert opinion and biased phrases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~60-70 working hours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916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84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400</Words>
  <Application>Microsoft Office PowerPoint</Application>
  <PresentationFormat>Widescreen</PresentationFormat>
  <Paragraphs>35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Times New Roman</vt:lpstr>
      <vt:lpstr>Office Theme</vt:lpstr>
      <vt:lpstr>Worksheet</vt:lpstr>
      <vt:lpstr>Microsoft Excel Worksheet</vt:lpstr>
      <vt:lpstr>Gender-Based Differences in Job Descriptions</vt:lpstr>
      <vt:lpstr>Research problem</vt:lpstr>
      <vt:lpstr>About us</vt:lpstr>
      <vt:lpstr>Iteration 2 Summary</vt:lpstr>
      <vt:lpstr>LinkedIn job description analysis</vt:lpstr>
      <vt:lpstr>More data sources collection</vt:lpstr>
      <vt:lpstr>Labor studies survey results</vt:lpstr>
      <vt:lpstr>Iteration 3 planning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47</cp:revision>
  <dcterms:created xsi:type="dcterms:W3CDTF">2023-05-13T11:55:14Z</dcterms:created>
  <dcterms:modified xsi:type="dcterms:W3CDTF">2023-05-18T05:54:54Z</dcterms:modified>
</cp:coreProperties>
</file>