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7" r:id="rId5"/>
    <p:sldId id="265" r:id="rId6"/>
    <p:sldId id="260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318" autoAdjust="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96689D8F-2917-48B7-89E0-4BBCEC790B5E}" type="datetimeFigureOut">
              <a:rPr lang="he-IL" smtClean="0"/>
              <a:t>כ"ב/אייר/תשפ"ג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59B05F3A-7FC3-499F-8D59-952C43FA2F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597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decided to research this topic as we are all connected to the gender-biased problem in the high-tech industry. We want to help the effort of gender-equality and help the recruitment teams to encourage women to apply and be as much inclusive as possible when they are writing job descriptions.</a:t>
            </a:r>
          </a:p>
          <a:p>
            <a:r>
              <a:rPr lang="en-US" dirty="0" smtClean="0"/>
              <a:t>We used labor studies team as domain experts.</a:t>
            </a:r>
            <a:endParaRPr lang="he-IL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05F3A-7FC3-499F-8D59-952C43FA2F4A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0131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1"/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מיטל: הסבר לפער 1. שינוי מגמה (בסקירה הספרותית המחקרים מלפני 10 שנים, ראינו שרב העונות לסקר היו בטווח של 6-8 שנים ניסיון מה שמעיד על דור ה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Z/Y </a:t>
            </a:r>
            <a:endParaRPr lang="en-US" b="0" dirty="0" smtClean="0">
              <a:effectLst/>
            </a:endParaRPr>
          </a:p>
          <a:p>
            <a:pPr rtl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החסרנו </a:t>
            </a:r>
            <a:r>
              <a:rPr lang="he-IL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כטנולוגיות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מראש לטובת גנריות של תיאורי המשרה וראינו שרב הגברים אמרו שלא הגישו בגלל חוסר בטכנולוגיות לעומת נשים שחלקן הגישו דווקא בגלל : חוסר דרישות טכנולוגי </a:t>
            </a:r>
            <a:endParaRPr lang="he-IL" b="0" dirty="0" smtClean="0">
              <a:effectLst/>
            </a:endParaRPr>
          </a:p>
          <a:p>
            <a:r>
              <a:rPr lang="he-IL" dirty="0" smtClean="0"/>
              <a:t/>
            </a:r>
            <a:br>
              <a:rPr lang="he-IL" dirty="0" smtClean="0"/>
            </a:b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05F3A-7FC3-499F-8D59-952C43FA2F4A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1591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כ"ב/אייר/תשפ"ג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738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כ"ב/אייר/תשפ"ג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420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כ"ב/אייר/תשפ"ג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595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כ"ב/אייר/תשפ"ג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714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כ"ב/אייר/תשפ"ג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584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כ"ב/אייר/תשפ"ג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137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כ"ב/אייר/תשפ"ג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071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כ"ב/אייר/תשפ"ג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053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כ"ב/אייר/תשפ"ג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985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כ"ב/אייר/תשפ"ג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574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כ"ב/אייר/תשפ"ג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977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6314D-2907-490C-A2E6-B3A4524781B1}" type="datetimeFigureOut">
              <a:rPr lang="he-IL" smtClean="0"/>
              <a:t>כ"ב/אייר/תשפ"ג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750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Comic Sans MS"/>
                <a:ea typeface="Comic Sans MS"/>
                <a:cs typeface="Comic Sans MS"/>
                <a:sym typeface="Comic Sans MS"/>
              </a:rPr>
              <a:t>Gender-Based Differences in Job Descriptions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86988"/>
            <a:ext cx="9144000" cy="1070811"/>
          </a:xfrm>
        </p:spPr>
        <p:txBody>
          <a:bodyPr/>
          <a:lstStyle/>
          <a:p>
            <a:pPr lvl="0"/>
            <a:r>
              <a:rPr lang="en-US" b="0" dirty="0" smtClean="0"/>
              <a:t>Team 5 – Liron Cohen, Yuval Mor, </a:t>
            </a:r>
            <a:r>
              <a:rPr lang="en-US" b="0" dirty="0" err="1" smtClean="0"/>
              <a:t>Ofer</a:t>
            </a:r>
            <a:r>
              <a:rPr lang="en-US" b="0" dirty="0" smtClean="0"/>
              <a:t> </a:t>
            </a:r>
            <a:r>
              <a:rPr lang="en-US" b="0" dirty="0" err="1" smtClean="0"/>
              <a:t>Tlusty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88131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problem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Gender-based 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</a:t>
            </a:r>
            <a:r>
              <a:rPr lang="en-US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ifferences 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in </a:t>
            </a:r>
            <a:r>
              <a:rPr lang="en-US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job 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</a:t>
            </a:r>
            <a:r>
              <a:rPr lang="en-US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escriptions 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in the </a:t>
            </a:r>
            <a:r>
              <a:rPr lang="en-US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software 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e</a:t>
            </a:r>
            <a:r>
              <a:rPr lang="en-US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ngineering 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</a:t>
            </a:r>
            <a:r>
              <a:rPr lang="en-US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ndustry</a:t>
            </a:r>
            <a:endParaRPr lang="en-US" dirty="0" smtClean="0">
              <a:sym typeface="Calibri"/>
            </a:endParaRPr>
          </a:p>
          <a:p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Women may be discouraged from applying for jobs in male-dominated or highly competitive environments, aspects that can be reflected in job descriptions.</a:t>
            </a:r>
          </a:p>
          <a:p>
            <a:r>
              <a:rPr lang="en-US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We aim 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to examine job descriptions </a:t>
            </a:r>
            <a:r>
              <a:rPr lang="en-US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and 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explore the impact of job characteristics on women's job application decisions.</a:t>
            </a:r>
          </a:p>
          <a:p>
            <a:pPr lvl="0"/>
            <a:endParaRPr lang="en-US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414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71" y="4334608"/>
            <a:ext cx="2252380" cy="22399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25013" r="14995"/>
          <a:stretch/>
        </p:blipFill>
        <p:spPr>
          <a:xfrm>
            <a:off x="2669047" y="4330053"/>
            <a:ext cx="2535999" cy="22445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5642" y="4274381"/>
            <a:ext cx="2374004" cy="230021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06316" y="1579440"/>
            <a:ext cx="10515600" cy="235951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We </a:t>
            </a:r>
            <a:r>
              <a:rPr lang="en-US" dirty="0" smtClean="0"/>
              <a:t>are all connected to the gender-biased problem in the high-tech </a:t>
            </a:r>
            <a:r>
              <a:rPr lang="en-US" dirty="0" smtClean="0"/>
              <a:t>industry.</a:t>
            </a:r>
          </a:p>
          <a:p>
            <a:r>
              <a:rPr lang="en-US" dirty="0" smtClean="0"/>
              <a:t>We strive for gender-equality </a:t>
            </a:r>
            <a:r>
              <a:rPr lang="en-US" dirty="0" smtClean="0"/>
              <a:t>and </a:t>
            </a:r>
            <a:r>
              <a:rPr lang="en-US" dirty="0" smtClean="0"/>
              <a:t>we want to help </a:t>
            </a:r>
            <a:r>
              <a:rPr lang="en-US" dirty="0" smtClean="0"/>
              <a:t>the recruitment teams </a:t>
            </a:r>
            <a:r>
              <a:rPr lang="en-US" dirty="0" smtClean="0"/>
              <a:t>to be </a:t>
            </a:r>
            <a:r>
              <a:rPr lang="en-US" dirty="0" smtClean="0"/>
              <a:t>as much inclusive as possible when they are writing job descriptions.</a:t>
            </a:r>
          </a:p>
          <a:p>
            <a:r>
              <a:rPr lang="en-US" dirty="0" smtClean="0"/>
              <a:t>We </a:t>
            </a:r>
            <a:r>
              <a:rPr lang="en-US" dirty="0" smtClean="0"/>
              <a:t>also used </a:t>
            </a:r>
            <a:r>
              <a:rPr lang="en-US" dirty="0" smtClean="0"/>
              <a:t>labor studies team as domain experts.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3792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Iteration 2 Summary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661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LinkedIn job description analysis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Analyzed </a:t>
            </a:r>
            <a:r>
              <a:rPr lang="en-US" dirty="0" smtClean="0"/>
              <a:t>our LinkedIn job </a:t>
            </a:r>
            <a:r>
              <a:rPr lang="en-US" dirty="0" smtClean="0"/>
              <a:t>description </a:t>
            </a:r>
            <a:r>
              <a:rPr lang="en-US" dirty="0" smtClean="0"/>
              <a:t>database – extracted </a:t>
            </a:r>
            <a:r>
              <a:rPr lang="en-US" dirty="0" smtClean="0"/>
              <a:t>phrases that can discourage women from applying to the job</a:t>
            </a:r>
          </a:p>
          <a:p>
            <a:r>
              <a:rPr lang="en-US" dirty="0" smtClean="0"/>
              <a:t>Looked for </a:t>
            </a:r>
            <a:r>
              <a:rPr lang="en-US" dirty="0" smtClean="0"/>
              <a:t>phrases for our experts </a:t>
            </a:r>
            <a:r>
              <a:rPr lang="en-US" dirty="0" smtClean="0"/>
              <a:t>(labor studies team) </a:t>
            </a:r>
            <a:r>
              <a:rPr lang="en-US" dirty="0" smtClean="0"/>
              <a:t>and </a:t>
            </a:r>
            <a:r>
              <a:rPr lang="en-US" dirty="0" smtClean="0"/>
              <a:t>used NLP model to enrich </a:t>
            </a:r>
            <a:r>
              <a:rPr lang="en-US" dirty="0" smtClean="0"/>
              <a:t>the list</a:t>
            </a:r>
            <a:endParaRPr lang="en-US" dirty="0" smtClean="0"/>
          </a:p>
          <a:p>
            <a:r>
              <a:rPr lang="en-US" dirty="0" smtClean="0"/>
              <a:t>Analyzed statistically the </a:t>
            </a:r>
            <a:r>
              <a:rPr lang="en-US" dirty="0" smtClean="0"/>
              <a:t>phrases per category (work environment, skills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results per description and per phrase:</a:t>
            </a:r>
            <a:endParaRPr lang="en-US" dirty="0"/>
          </a:p>
          <a:p>
            <a:endParaRPr lang="he-IL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531192"/>
              </p:ext>
            </p:extLst>
          </p:nvPr>
        </p:nvGraphicFramePr>
        <p:xfrm>
          <a:off x="1938215" y="5098744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Worksheet" showAsIcon="1" r:id="rId3" imgW="914400" imgH="792360" progId="Excel.Sheet.12">
                  <p:embed/>
                </p:oleObj>
              </mc:Choice>
              <mc:Fallback>
                <p:oleObj name="Worksheet" showAsIcon="1" r:id="rId3" imgW="914400" imgH="792360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8215" y="5098744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908206"/>
              </p:ext>
            </p:extLst>
          </p:nvPr>
        </p:nvGraphicFramePr>
        <p:xfrm>
          <a:off x="3340686" y="5098744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Worksheet" showAsIcon="1" r:id="rId5" imgW="914400" imgH="792360" progId="Excel.Sheet.12">
                  <p:embed/>
                </p:oleObj>
              </mc:Choice>
              <mc:Fallback>
                <p:oleObj name="Worksheet" showAsIcon="1" r:id="rId5" imgW="914400" imgH="792360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0686" y="5098744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582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data sources </a:t>
            </a:r>
            <a:r>
              <a:rPr lang="en-US" dirty="0" smtClean="0"/>
              <a:t>collection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found two </a:t>
            </a:r>
            <a:r>
              <a:rPr lang="en-US" dirty="0" smtClean="0"/>
              <a:t>job description datasets from </a:t>
            </a:r>
            <a:r>
              <a:rPr lang="en-US" dirty="0" err="1" smtClean="0"/>
              <a:t>Kaggle</a:t>
            </a:r>
            <a:r>
              <a:rPr lang="en-US" dirty="0" smtClean="0"/>
              <a:t> </a:t>
            </a:r>
          </a:p>
          <a:p>
            <a:r>
              <a:rPr lang="en-US" dirty="0" smtClean="0"/>
              <a:t>We also found one </a:t>
            </a:r>
            <a:r>
              <a:rPr lang="en-US" dirty="0" smtClean="0"/>
              <a:t>small dataset about Glassdoor job reviews from </a:t>
            </a:r>
            <a:r>
              <a:rPr lang="en-US" dirty="0" err="1" smtClean="0"/>
              <a:t>Kaggle</a:t>
            </a:r>
            <a:r>
              <a:rPr lang="en-US" dirty="0" smtClean="0"/>
              <a:t> that we may use</a:t>
            </a:r>
            <a:endParaRPr lang="en-US" dirty="0" smtClean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57776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Labor studies survey results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261" y="1562442"/>
            <a:ext cx="10515600" cy="4351338"/>
          </a:xfrm>
        </p:spPr>
        <p:txBody>
          <a:bodyPr/>
          <a:lstStyle/>
          <a:p>
            <a:r>
              <a:rPr lang="en-US" dirty="0" smtClean="0"/>
              <a:t>We conducted a survey in collaboration with labor studies team with </a:t>
            </a:r>
            <a:r>
              <a:rPr lang="en-US" dirty="0" smtClean="0"/>
              <a:t>interesting </a:t>
            </a:r>
            <a:r>
              <a:rPr lang="en-US" dirty="0" smtClean="0"/>
              <a:t>results</a:t>
            </a:r>
          </a:p>
          <a:p>
            <a:endParaRPr lang="en-US" dirty="0"/>
          </a:p>
          <a:p>
            <a:endParaRPr lang="he-IL" dirty="0"/>
          </a:p>
        </p:txBody>
      </p:sp>
      <p:pic>
        <p:nvPicPr>
          <p:cNvPr id="4098" name="Picture 2" descr="https://lh5.googleusercontent.com/aXAQ2RWV1DNDwK1DuhAZQYzyPZbe4eyUOeMvM-fM2V5KNh3UD08EbHPgpRUvqLSd-hdZBadIf_ZDp3SpDT8OKeTJQ2K7BzIcnWYRxE0KZgLhny5-nB2cZZz_hb3INq7Z6bdvYzY4nX6XyV0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558" y="2161089"/>
            <a:ext cx="7500403" cy="442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063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3 planning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continue </a:t>
            </a:r>
            <a:r>
              <a:rPr lang="en-US" dirty="0" smtClean="0"/>
              <a:t>cleaning the </a:t>
            </a:r>
            <a:r>
              <a:rPr lang="en-US" dirty="0" smtClean="0"/>
              <a:t>data sources from </a:t>
            </a:r>
            <a:r>
              <a:rPr lang="en-US" dirty="0" err="1" smtClean="0"/>
              <a:t>Kaggle</a:t>
            </a:r>
            <a:r>
              <a:rPr lang="en-US" dirty="0" smtClean="0"/>
              <a:t> and improve </a:t>
            </a:r>
            <a:r>
              <a:rPr lang="en-US" dirty="0" smtClean="0"/>
              <a:t>our current NLP statistical model to enrich the </a:t>
            </a:r>
            <a:r>
              <a:rPr lang="en-US" dirty="0" smtClean="0"/>
              <a:t>biased phrases </a:t>
            </a:r>
            <a:r>
              <a:rPr lang="en-US" dirty="0" smtClean="0"/>
              <a:t>list </a:t>
            </a:r>
          </a:p>
          <a:p>
            <a:r>
              <a:rPr lang="en-US" dirty="0" smtClean="0"/>
              <a:t>We will ask </a:t>
            </a:r>
            <a:r>
              <a:rPr lang="en-US" dirty="0" smtClean="0"/>
              <a:t>the expert (GPT or BARD) for 1-5 grading for our Israeli LinkedIn </a:t>
            </a:r>
            <a:r>
              <a:rPr lang="en-US" dirty="0" smtClean="0"/>
              <a:t>set, as our testbench</a:t>
            </a:r>
            <a:endParaRPr lang="en-US" dirty="0" smtClean="0"/>
          </a:p>
          <a:p>
            <a:r>
              <a:rPr lang="en-US" dirty="0" smtClean="0"/>
              <a:t>We will build </a:t>
            </a:r>
            <a:r>
              <a:rPr lang="en-US" dirty="0" smtClean="0"/>
              <a:t>and </a:t>
            </a:r>
            <a:r>
              <a:rPr lang="en-US" dirty="0" smtClean="0"/>
              <a:t>train </a:t>
            </a:r>
            <a:r>
              <a:rPr lang="en-US" dirty="0" smtClean="0"/>
              <a:t>an ML model to grade job descriptions on how gender-inclusive (or gender-biased) it </a:t>
            </a:r>
            <a:r>
              <a:rPr lang="en-US" dirty="0" smtClean="0"/>
              <a:t>is, based on our expert opinion and biased phrases list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99164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484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407</Words>
  <Application>Microsoft Office PowerPoint</Application>
  <PresentationFormat>Widescreen</PresentationFormat>
  <Paragraphs>33</Paragraphs>
  <Slides>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Times New Roman</vt:lpstr>
      <vt:lpstr>Office Theme</vt:lpstr>
      <vt:lpstr>Worksheet</vt:lpstr>
      <vt:lpstr>Gender-Based Differences in Job Descriptions</vt:lpstr>
      <vt:lpstr>Research problem</vt:lpstr>
      <vt:lpstr>About us</vt:lpstr>
      <vt:lpstr>Iteration 2 Summary</vt:lpstr>
      <vt:lpstr>LinkedIn job description analysis</vt:lpstr>
      <vt:lpstr>More data sources collection</vt:lpstr>
      <vt:lpstr>Labor studies survey results</vt:lpstr>
      <vt:lpstr>Iteration 3 planning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35</cp:revision>
  <dcterms:created xsi:type="dcterms:W3CDTF">2023-05-13T11:55:14Z</dcterms:created>
  <dcterms:modified xsi:type="dcterms:W3CDTF">2023-05-13T15:17:00Z</dcterms:modified>
</cp:coreProperties>
</file>