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7" r:id="rId5"/>
    <p:sldId id="278" r:id="rId6"/>
    <p:sldId id="265" r:id="rId7"/>
    <p:sldId id="262" r:id="rId8"/>
    <p:sldId id="261" r:id="rId9"/>
    <p:sldId id="266" r:id="rId10"/>
    <p:sldId id="268" r:id="rId11"/>
    <p:sldId id="270" r:id="rId12"/>
    <p:sldId id="272" r:id="rId13"/>
    <p:sldId id="274" r:id="rId14"/>
    <p:sldId id="275" r:id="rId15"/>
    <p:sldId id="279" r:id="rId16"/>
    <p:sldId id="273" r:id="rId17"/>
    <p:sldId id="269" r:id="rId18"/>
    <p:sldId id="264" r:id="rId1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18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6689D8F-2917-48B7-89E0-4BBCEC790B5E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B05F3A-7FC3-499F-8D59-952C43FA2F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9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research this topic as we are all connected to the gender-biased problem in the high-tech industry. We want to help the effort of gender-equality and help the recruitment teams to encourage women to apply and be as much inclusive as possible when they are writing job descriptions.</a:t>
            </a:r>
          </a:p>
          <a:p>
            <a:r>
              <a:rPr lang="en-US" dirty="0"/>
              <a:t>We used labor studies team as domain experts.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01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מיטל: הסבר לפער 1. שינוי מגמה (בסקירה הספרותית המחקרים מלפני 10 שנים, ראינו שרב העונות לסקר היו בטווח של 6-8 שנים ניסיון מה שמעיד על דור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Z/Y </a:t>
            </a:r>
            <a:endParaRPr lang="en-US" b="0" dirty="0">
              <a:effectLst/>
            </a:endParaRPr>
          </a:p>
          <a:p>
            <a:pPr rt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החסרנו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כטנולוגיות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מראש לטובת גנריות של תיאורי המשרה וראינו שרב הגברים אמרו שלא הגישו בגלל חוסר בטכנולוגיות לעומת נשים שחלקן הגישו דווקא בגלל : חוסר דרישות טכנולוגי </a:t>
            </a:r>
            <a:endParaRPr lang="he-IL" b="0" dirty="0">
              <a:effectLst/>
            </a:endParaRPr>
          </a:p>
          <a:p>
            <a:br>
              <a:rPr lang="he-IL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9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להציג כותרת בלבד מקוצר הזמן</a:t>
            </a:r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276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3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8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71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8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5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ym typeface="Comic Sans MS"/>
              </a:rPr>
              <a:t>Gender-Based Differences</a:t>
            </a:r>
            <a:br>
              <a:rPr lang="en-GB" b="1" dirty="0">
                <a:sym typeface="Comic Sans MS"/>
              </a:rPr>
            </a:br>
            <a:r>
              <a:rPr lang="en-GB" b="1" dirty="0">
                <a:sym typeface="Comic Sans MS"/>
              </a:rPr>
              <a:t>in Job Descriptions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</p:spPr>
        <p:txBody>
          <a:bodyPr/>
          <a:lstStyle/>
          <a:p>
            <a:pPr lvl="0"/>
            <a:r>
              <a:rPr lang="en-US" b="0" dirty="0"/>
              <a:t>Team 5 – Liron Cohen, Yuval Mor, </a:t>
            </a:r>
            <a:r>
              <a:rPr lang="en-US" b="0" dirty="0" err="1"/>
              <a:t>Ofer</a:t>
            </a:r>
            <a:r>
              <a:rPr lang="en-US" b="0" dirty="0"/>
              <a:t> </a:t>
            </a:r>
            <a:r>
              <a:rPr lang="en-US" b="0" dirty="0" err="1"/>
              <a:t>Tlusty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131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prompt for labeling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540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1484431"/>
            <a:ext cx="10515600" cy="4351338"/>
          </a:xfrm>
        </p:spPr>
        <p:txBody>
          <a:bodyPr/>
          <a:lstStyle/>
          <a:p>
            <a:r>
              <a:rPr lang="en-US" dirty="0"/>
              <a:t>We built ML model that given a</a:t>
            </a:r>
            <a:br>
              <a:rPr lang="en-US" dirty="0"/>
            </a:br>
            <a:r>
              <a:rPr lang="en-US" dirty="0"/>
              <a:t>sentence, grades it on a gender-</a:t>
            </a:r>
            <a:br>
              <a:rPr lang="en-US" dirty="0"/>
            </a:br>
            <a:r>
              <a:rPr lang="en-US" dirty="0"/>
              <a:t>biased scale based on examples </a:t>
            </a:r>
            <a:br>
              <a:rPr lang="en-US" dirty="0"/>
            </a:br>
            <a:r>
              <a:rPr lang="en-US" dirty="0"/>
              <a:t>we gave it in the training phase.</a:t>
            </a:r>
          </a:p>
          <a:p>
            <a:r>
              <a:rPr lang="en-US" dirty="0"/>
              <a:t>Model accuracy on a 80-20 </a:t>
            </a:r>
            <a:br>
              <a:rPr lang="en-US" dirty="0"/>
            </a:br>
            <a:r>
              <a:rPr lang="en-US" dirty="0"/>
              <a:t>test set is </a:t>
            </a:r>
            <a:r>
              <a:rPr lang="en-US" b="1" dirty="0"/>
              <a:t>0.87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1008" r="1999" b="1778"/>
          <a:stretch/>
        </p:blipFill>
        <p:spPr>
          <a:xfrm>
            <a:off x="5902658" y="1124468"/>
            <a:ext cx="6080078" cy="4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b="1" dirty="0">
                <a:highlight>
                  <a:srgbClr val="FFFF00"/>
                </a:highlight>
              </a:rPr>
              <a:t>[size up the values in axis]</a:t>
            </a:r>
            <a:endParaRPr lang="he-IL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Our main program gets a job description, split it into main sentences, send them to our model and calculates a final grade to the job description.</a:t>
            </a:r>
          </a:p>
          <a:p>
            <a:r>
              <a:rPr lang="en-US" dirty="0"/>
              <a:t>Results for our</a:t>
            </a:r>
            <a:br>
              <a:rPr lang="en-US" dirty="0"/>
            </a:br>
            <a:r>
              <a:rPr lang="en-US" dirty="0"/>
              <a:t>LinkedIn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47" y="2490717"/>
            <a:ext cx="6158387" cy="4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Gender-neutral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59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Gender-biased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630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Privacy Protection</a:t>
            </a:r>
          </a:p>
          <a:p>
            <a:r>
              <a:rPr lang="en-GB" dirty="0"/>
              <a:t>Biases in Labelling and Sentence Generation</a:t>
            </a:r>
          </a:p>
          <a:p>
            <a:r>
              <a:rPr lang="en-GB" dirty="0"/>
              <a:t>Ethical Use of Findings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842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accomplishments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program that gets a job description and grades it based on how gender-biased it 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bank of phrases and words that can discourage women from applying to job descriptions. </a:t>
            </a:r>
          </a:p>
          <a:p>
            <a:endParaRPr lang="en-US" dirty="0"/>
          </a:p>
          <a:p>
            <a:r>
              <a:rPr lang="en-US" dirty="0"/>
              <a:t>Knowledge on the recruitment and HR domain.</a:t>
            </a:r>
          </a:p>
          <a:p>
            <a:endParaRPr lang="en-US" dirty="0"/>
          </a:p>
          <a:p>
            <a:r>
              <a:rPr lang="en-US" dirty="0"/>
              <a:t>Knowledge on research process, troubleshooting and challenges overcoming.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3074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5" y="1617259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2906800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4122913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5182868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33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8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Gender-based differences in job descriptions in the software engineering industry</a:t>
            </a:r>
            <a:endParaRPr lang="en-US" dirty="0">
              <a:sym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Women may be discouraged from applying for jobs in male-dominated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aim to examine job descriptions and explore the impact of job characteristics on women's job application decisions.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6316" y="1579440"/>
            <a:ext cx="10515600" cy="235951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all connected to the gender-biased problem in the high-tech industry.</a:t>
            </a:r>
          </a:p>
          <a:p>
            <a:r>
              <a:rPr lang="en-US" dirty="0"/>
              <a:t>We strive for gender-equality and we want to help the recruitment teams to be as much inclusive as possible when they are writing job descriptions.</a:t>
            </a:r>
          </a:p>
          <a:p>
            <a:r>
              <a:rPr lang="en-US" dirty="0"/>
              <a:t>We also used labor studies team as domain experts.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12" y="4273662"/>
            <a:ext cx="2252380" cy="2239991"/>
          </a:xfrm>
          <a:prstGeom prst="rect">
            <a:avLst/>
          </a:prstGeom>
        </p:spPr>
      </p:pic>
      <p:pic>
        <p:nvPicPr>
          <p:cNvPr id="8" name="Picture 7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9C251859-3126-19F9-2EEF-94200F002D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79" y="4099073"/>
            <a:ext cx="1855407" cy="2473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686" y="4055482"/>
            <a:ext cx="2154254" cy="26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A059E-1FDD-1596-5B96-7AC4CE64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5" y="1877677"/>
            <a:ext cx="6732290" cy="1510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1FF36-71E1-6E5E-8547-E07E57A0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0" y="3565160"/>
            <a:ext cx="5181866" cy="546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D8661-69AA-3EF0-88A1-B0CC2F76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95" y="3551829"/>
            <a:ext cx="5181866" cy="567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019BD-958E-E568-3BE0-B1805BC2E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09" y="4719276"/>
            <a:ext cx="5181866" cy="62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BCDBBD-33B4-4FB3-BE10-453BF8AE4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695" y="4800606"/>
            <a:ext cx="5156465" cy="462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0D8F9-C478-6A2A-BDAF-0373B15A4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067" y="5669921"/>
            <a:ext cx="5181866" cy="616464"/>
          </a:xfrm>
          <a:prstGeom prst="rect">
            <a:avLst/>
          </a:prstGeom>
        </p:spPr>
      </p:pic>
      <p:pic>
        <p:nvPicPr>
          <p:cNvPr id="2050" name="Picture 2" descr="Lecture of Prof Danielle Gaucher">
            <a:extLst>
              <a:ext uri="{FF2B5EF4-FFF2-40B4-BE49-F238E27FC236}">
                <a16:creationId xmlns:a16="http://schemas.microsoft.com/office/drawing/2014/main" id="{0BC893F2-BC17-62C6-34BE-3293B64B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85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stin FRIESEN | Professor (Assistant) | Ph.D. | The University of  Winnipeg, Winnipeg | Department of Psychology | Research profile">
            <a:extLst>
              <a:ext uri="{FF2B5EF4-FFF2-40B4-BE49-F238E27FC236}">
                <a16:creationId xmlns:a16="http://schemas.microsoft.com/office/drawing/2014/main" id="{DFAF1355-6566-21A1-E79D-C33C0C0D5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r="36445" b="12738"/>
          <a:stretch/>
        </p:blipFill>
        <p:spPr bwMode="auto">
          <a:xfrm>
            <a:off x="9373590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aron Kay — International Society for the Science of Existential Psychology">
            <a:extLst>
              <a:ext uri="{FF2B5EF4-FFF2-40B4-BE49-F238E27FC236}">
                <a16:creationId xmlns:a16="http://schemas.microsoft.com/office/drawing/2014/main" id="{3B597834-4230-9DF2-F52C-56F5EFE8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9" t="1847" r="28598"/>
          <a:stretch/>
        </p:blipFill>
        <p:spPr bwMode="auto">
          <a:xfrm>
            <a:off x="10782795" y="-16591"/>
            <a:ext cx="1409204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74187-2A09-569B-C3B3-ACB414BE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67" y="1877677"/>
            <a:ext cx="6153466" cy="1803493"/>
          </a:xfrm>
          <a:prstGeom prst="rect">
            <a:avLst/>
          </a:prstGeom>
        </p:spPr>
      </p:pic>
      <p:pic>
        <p:nvPicPr>
          <p:cNvPr id="8" name="Picture 2" descr="Public Speaking">
            <a:extLst>
              <a:ext uri="{FF2B5EF4-FFF2-40B4-BE49-F238E27FC236}">
                <a16:creationId xmlns:a16="http://schemas.microsoft.com/office/drawing/2014/main" id="{968C4B06-5389-8038-76A1-7432E256C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8"/>
          <a:stretch/>
        </p:blipFill>
        <p:spPr bwMode="auto">
          <a:xfrm>
            <a:off x="9904022" y="0"/>
            <a:ext cx="2308760" cy="36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job description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Analyzed our LinkedIn job description database – extracted phrases that can discourage women from applying to the job</a:t>
            </a:r>
          </a:p>
          <a:p>
            <a:r>
              <a:rPr lang="en-US" dirty="0"/>
              <a:t>Looked for phrases from our experts (labor studies team) and used an NLP model to enrich the list</a:t>
            </a:r>
          </a:p>
          <a:p>
            <a:r>
              <a:rPr lang="en-US" dirty="0"/>
              <a:t>Analyzed statistically the phrases per category</a:t>
            </a:r>
            <a:br>
              <a:rPr lang="en-US" dirty="0"/>
            </a:br>
            <a:r>
              <a:rPr lang="en-US" dirty="0"/>
              <a:t>(work environment, skills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results per description and per phrase:</a:t>
            </a:r>
          </a:p>
          <a:p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3392"/>
              </p:ext>
            </p:extLst>
          </p:nvPr>
        </p:nvGraphicFramePr>
        <p:xfrm>
          <a:off x="1938215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12">
                  <p:embed/>
                </p:oleObj>
              </mc:Choice>
              <mc:Fallback>
                <p:oleObj name="Worksheet" showAsIcon="1" r:id="rId2" imgW="914400" imgH="79236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8215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73064"/>
              </p:ext>
            </p:extLst>
          </p:nvPr>
        </p:nvGraphicFramePr>
        <p:xfrm>
          <a:off x="3340686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0686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4" y="3131269"/>
            <a:ext cx="3557023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studies survey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2442"/>
            <a:ext cx="10515600" cy="4351338"/>
          </a:xfrm>
        </p:spPr>
        <p:txBody>
          <a:bodyPr/>
          <a:lstStyle/>
          <a:p>
            <a:r>
              <a:rPr lang="en-US" dirty="0"/>
              <a:t>We conducted a survey in collaboration with labor studies team with interesting results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098" name="Picture 2" descr="https://lh5.googleusercontent.com/aXAQ2RWV1DNDwK1DuhAZQYzyPZbe4eyUOeMvM-fM2V5KNh3UD08EbHPgpRUvqLSd-hdZBadIf_ZDp3SpDT8OKeTJQ2K7BzIcnWYRxE0KZgLhny5-nB2cZZz_hb3INq7Z6bdvYzY4nX6XyV0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58" y="2161089"/>
            <a:ext cx="7500403" cy="44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last iteration 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/>
              <a:t>The last iteration’s goal was to build and train an </a:t>
            </a:r>
            <a:br>
              <a:rPr lang="en-US" sz="3600" dirty="0"/>
            </a:br>
            <a:r>
              <a:rPr lang="en-US" sz="3600" dirty="0"/>
              <a:t>ML model to grade job descriptions on </a:t>
            </a:r>
            <a:br>
              <a:rPr lang="en-US" sz="3600" dirty="0"/>
            </a:br>
            <a:r>
              <a:rPr lang="en-US" sz="3600" dirty="0"/>
              <a:t>how gender-inclusive (or gender-biased) it is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don’t have labeled data</a:t>
            </a:r>
          </a:p>
          <a:p>
            <a:r>
              <a:rPr lang="en-US" dirty="0"/>
              <a:t>We wanted to use a survey for labeled data – not enough</a:t>
            </a:r>
          </a:p>
          <a:p>
            <a:r>
              <a:rPr lang="en-US" dirty="0"/>
              <a:t>Labeling with an LLM</a:t>
            </a:r>
          </a:p>
          <a:p>
            <a:pPr lvl="1"/>
            <a:r>
              <a:rPr lang="en-US" dirty="0"/>
              <a:t>Building an ideal prompt</a:t>
            </a:r>
          </a:p>
          <a:p>
            <a:pPr lvl="1"/>
            <a:r>
              <a:rPr lang="en-US" dirty="0"/>
              <a:t>Didn’t agree to give us what we needed</a:t>
            </a:r>
          </a:p>
          <a:p>
            <a:pPr lvl="1"/>
            <a:r>
              <a:rPr lang="en-US" dirty="0"/>
              <a:t>Manual labeling</a:t>
            </a:r>
          </a:p>
          <a:p>
            <a:r>
              <a:rPr lang="en-US" dirty="0"/>
              <a:t>We don’t have data of a very gender-biased job descriptions</a:t>
            </a:r>
          </a:p>
          <a:p>
            <a:r>
              <a:rPr lang="en-US" dirty="0"/>
              <a:t>LLM doesn’t label whole job descriptions very well</a:t>
            </a:r>
          </a:p>
          <a:p>
            <a:pPr lvl="1"/>
            <a:r>
              <a:rPr lang="en-US" dirty="0"/>
              <a:t>Changed to sentences</a:t>
            </a:r>
          </a:p>
          <a:p>
            <a:r>
              <a:rPr lang="en-US" dirty="0"/>
              <a:t>Training a model on an unbalanced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2052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4" y="143751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6" y="1992526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299108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38326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9" y="4488181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1" y="52119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612</Words>
  <Application>Microsoft Office PowerPoint</Application>
  <PresentationFormat>Widescreen</PresentationFormat>
  <Paragraphs>82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Worksheet</vt:lpstr>
      <vt:lpstr>Gender-Based Differences in Job Descriptions</vt:lpstr>
      <vt:lpstr>Research problem</vt:lpstr>
      <vt:lpstr>About us</vt:lpstr>
      <vt:lpstr>Literature review</vt:lpstr>
      <vt:lpstr>Literature review</vt:lpstr>
      <vt:lpstr>LinkedIn job description analysis</vt:lpstr>
      <vt:lpstr>Labor studies survey results</vt:lpstr>
      <vt:lpstr>Our last iteration goal</vt:lpstr>
      <vt:lpstr>Challenges and solutions</vt:lpstr>
      <vt:lpstr>Our final prompt for labeling</vt:lpstr>
      <vt:lpstr>Results</vt:lpstr>
      <vt:lpstr>Results [size up the values in axis]</vt:lpstr>
      <vt:lpstr>Gender-neutral example</vt:lpstr>
      <vt:lpstr>Gender-biased example</vt:lpstr>
      <vt:lpstr>Ethical Considerations</vt:lpstr>
      <vt:lpstr>Project accomplishments</vt:lpstr>
      <vt:lpstr>Future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Ofer Tlusty</cp:lastModifiedBy>
  <cp:revision>89</cp:revision>
  <dcterms:created xsi:type="dcterms:W3CDTF">2023-05-13T11:55:14Z</dcterms:created>
  <dcterms:modified xsi:type="dcterms:W3CDTF">2023-06-13T20:24:20Z</dcterms:modified>
</cp:coreProperties>
</file>