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5" r:id="rId5"/>
    <p:sldId id="262" r:id="rId6"/>
    <p:sldId id="261" r:id="rId7"/>
    <p:sldId id="266" r:id="rId8"/>
    <p:sldId id="268" r:id="rId9"/>
    <p:sldId id="270" r:id="rId10"/>
    <p:sldId id="272" r:id="rId11"/>
    <p:sldId id="274" r:id="rId12"/>
    <p:sldId id="275" r:id="rId13"/>
    <p:sldId id="273" r:id="rId14"/>
    <p:sldId id="269" r:id="rId15"/>
    <p:sldId id="264" r:id="rId16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318" autoAdjust="0"/>
  </p:normalViewPr>
  <p:slideViewPr>
    <p:cSldViewPr snapToGrid="0">
      <p:cViewPr varScale="1">
        <p:scale>
          <a:sx n="140" d="100"/>
          <a:sy n="140" d="100"/>
        </p:scale>
        <p:origin x="110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96689D8F-2917-48B7-89E0-4BBCEC790B5E}" type="datetimeFigureOut">
              <a:rPr lang="he-IL" smtClean="0"/>
              <a:t>כ"א/סיון/תשפ"ג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59B05F3A-7FC3-499F-8D59-952C43FA2F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5974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decided to research this topic as we are all connected to the gender-biased problem in the high-tech industry. We want to help the effort of gender-equality and help the recruitment teams to encourage women to apply and be as much inclusive as possible when they are writing job descriptions.</a:t>
            </a:r>
          </a:p>
          <a:p>
            <a:r>
              <a:rPr lang="en-US" dirty="0"/>
              <a:t>We used labor studies team as domain experts.</a:t>
            </a:r>
            <a:endParaRPr lang="he-IL" dirty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05F3A-7FC3-499F-8D59-952C43FA2F4A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40131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1"/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מיטל: הסבר לפער 1. שינוי מגמה (בסקירה הספרותית המחקרים מלפני 10 שנים, ראינו שרב העונות לסקר היו בטווח של 6-8 שנים ניסיון מה שמעיד על דור ה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Z/Y </a:t>
            </a:r>
            <a:endParaRPr lang="en-US" b="0" dirty="0">
              <a:effectLst/>
            </a:endParaRPr>
          </a:p>
          <a:p>
            <a:pPr rtl="1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</a:t>
            </a:r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החסרנו </a:t>
            </a:r>
            <a:r>
              <a:rPr lang="he-I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כטנולוגיות</a:t>
            </a:r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מראש לטובת גנריות של תיאורי המשרה וראינו שרב הגברים אמרו שלא הגישו בגלל חוסר בטכנולוגיות לעומת נשים שחלקן הגישו דווקא בגלל : חוסר דרישות טכנולוגי </a:t>
            </a:r>
            <a:endParaRPr lang="he-IL" b="0" dirty="0">
              <a:effectLst/>
            </a:endParaRPr>
          </a:p>
          <a:p>
            <a:r>
              <a:rPr lang="he-IL" dirty="0"/>
              <a:t/>
            </a:r>
            <a:br>
              <a:rPr lang="he-IL" dirty="0"/>
            </a:b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05F3A-7FC3-499F-8D59-952C43FA2F4A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1591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314D-2907-490C-A2E6-B3A4524781B1}" type="datetimeFigureOut">
              <a:rPr lang="he-IL" smtClean="0"/>
              <a:t>כ"א/סיון/תשפ"ג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27389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314D-2907-490C-A2E6-B3A4524781B1}" type="datetimeFigureOut">
              <a:rPr lang="he-IL" smtClean="0"/>
              <a:t>כ"א/סיון/תשפ"ג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4207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314D-2907-490C-A2E6-B3A4524781B1}" type="datetimeFigureOut">
              <a:rPr lang="he-IL" smtClean="0"/>
              <a:t>כ"א/סיון/תשפ"ג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5952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314D-2907-490C-A2E6-B3A4524781B1}" type="datetimeFigureOut">
              <a:rPr lang="he-IL" smtClean="0"/>
              <a:t>כ"א/סיון/תשפ"ג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7141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314D-2907-490C-A2E6-B3A4524781B1}" type="datetimeFigureOut">
              <a:rPr lang="he-IL" smtClean="0"/>
              <a:t>כ"א/סיון/תשפ"ג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5840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314D-2907-490C-A2E6-B3A4524781B1}" type="datetimeFigureOut">
              <a:rPr lang="he-IL" smtClean="0"/>
              <a:t>כ"א/סיון/תשפ"ג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1375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314D-2907-490C-A2E6-B3A4524781B1}" type="datetimeFigureOut">
              <a:rPr lang="he-IL" smtClean="0"/>
              <a:t>כ"א/סיון/תשפ"ג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0713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314D-2907-490C-A2E6-B3A4524781B1}" type="datetimeFigureOut">
              <a:rPr lang="he-IL" smtClean="0"/>
              <a:t>כ"א/סיון/תשפ"ג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0531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314D-2907-490C-A2E6-B3A4524781B1}" type="datetimeFigureOut">
              <a:rPr lang="he-IL" smtClean="0"/>
              <a:t>כ"א/סיון/תשפ"ג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9852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314D-2907-490C-A2E6-B3A4524781B1}" type="datetimeFigureOut">
              <a:rPr lang="he-IL" smtClean="0"/>
              <a:t>כ"א/סיון/תשפ"ג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4574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314D-2907-490C-A2E6-B3A4524781B1}" type="datetimeFigureOut">
              <a:rPr lang="he-IL" smtClean="0"/>
              <a:t>כ"א/סיון/תשפ"ג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977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6314D-2907-490C-A2E6-B3A4524781B1}" type="datetimeFigureOut">
              <a:rPr lang="he-IL" smtClean="0"/>
              <a:t>כ"א/סיון/תשפ"ג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7500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ym typeface="Comic Sans MS"/>
              </a:rPr>
              <a:t>Gender-Based </a:t>
            </a:r>
            <a:r>
              <a:rPr lang="en-GB" b="1" dirty="0" smtClean="0">
                <a:sym typeface="Comic Sans MS"/>
              </a:rPr>
              <a:t>Differences</a:t>
            </a:r>
            <a:br>
              <a:rPr lang="en-GB" b="1" dirty="0" smtClean="0">
                <a:sym typeface="Comic Sans MS"/>
              </a:rPr>
            </a:br>
            <a:r>
              <a:rPr lang="en-GB" b="1" dirty="0" smtClean="0">
                <a:sym typeface="Comic Sans MS"/>
              </a:rPr>
              <a:t>in </a:t>
            </a:r>
            <a:r>
              <a:rPr lang="en-GB" b="1" dirty="0">
                <a:sym typeface="Comic Sans MS"/>
              </a:rPr>
              <a:t>Job Descriptions</a:t>
            </a:r>
            <a:endParaRPr lang="he-IL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86988"/>
            <a:ext cx="9144000" cy="1070811"/>
          </a:xfrm>
        </p:spPr>
        <p:txBody>
          <a:bodyPr/>
          <a:lstStyle/>
          <a:p>
            <a:pPr lvl="0"/>
            <a:r>
              <a:rPr lang="en-US" b="0" dirty="0"/>
              <a:t>Team 5 – Liron Cohen, Yuval Mor, </a:t>
            </a:r>
            <a:r>
              <a:rPr lang="en-US" b="0" dirty="0" err="1"/>
              <a:t>Ofer</a:t>
            </a:r>
            <a:r>
              <a:rPr lang="en-US" b="0" dirty="0"/>
              <a:t> </a:t>
            </a:r>
            <a:r>
              <a:rPr lang="en-US" b="0" dirty="0" err="1"/>
              <a:t>Tlusty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881310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1255"/>
            <a:ext cx="10515600" cy="4351338"/>
          </a:xfrm>
        </p:spPr>
        <p:txBody>
          <a:bodyPr/>
          <a:lstStyle/>
          <a:p>
            <a:r>
              <a:rPr lang="en-US" dirty="0" smtClean="0"/>
              <a:t>Our main program gets a job description, split it into main sentences, send them to our model and calculates a final grade to the job description.</a:t>
            </a:r>
          </a:p>
          <a:p>
            <a:r>
              <a:rPr lang="en-US" dirty="0" smtClean="0"/>
              <a:t>Results for our</a:t>
            </a:r>
            <a:br>
              <a:rPr lang="en-US" dirty="0" smtClean="0"/>
            </a:br>
            <a:r>
              <a:rPr lang="en-US" dirty="0" smtClean="0"/>
              <a:t>LinkedIn database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647" y="2490717"/>
            <a:ext cx="6158387" cy="416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892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Gender-neutral example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1255"/>
            <a:ext cx="10515600" cy="4351338"/>
          </a:xfrm>
        </p:spPr>
        <p:txBody>
          <a:bodyPr/>
          <a:lstStyle/>
          <a:p>
            <a:r>
              <a:rPr lang="en-US" dirty="0" smtClean="0"/>
              <a:t> 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75940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Gender-biased example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1255"/>
            <a:ext cx="10515600" cy="4351338"/>
          </a:xfrm>
        </p:spPr>
        <p:txBody>
          <a:bodyPr/>
          <a:lstStyle/>
          <a:p>
            <a:r>
              <a:rPr lang="en-US" dirty="0" smtClean="0"/>
              <a:t> 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56301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accomplishments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125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program that gets a job description and grades it based on how gender-biased it is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 bank of phrases and words that can discourage women from applying to job descriptions.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Knowledge on the recruitment and HR domain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Knowledge on research process, troubleshooting and challenges overcoming.</a:t>
            </a:r>
          </a:p>
          <a:p>
            <a:endParaRPr lang="en-US" dirty="0" smtClean="0"/>
          </a:p>
          <a:p>
            <a:endParaRPr lang="en-US" dirty="0"/>
          </a:p>
          <a:p>
            <a:endParaRPr lang="he-IL" dirty="0"/>
          </a:p>
        </p:txBody>
      </p:sp>
      <p:pic>
        <p:nvPicPr>
          <p:cNvPr id="3074" name="Picture 2" descr="File:Checkmark green.svg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95" y="1617259"/>
            <a:ext cx="570105" cy="49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File:Checkmark green.svg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94" y="2906800"/>
            <a:ext cx="570105" cy="49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File:Checkmark green.svg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94" y="4122913"/>
            <a:ext cx="570105" cy="49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File:Checkmark green.svg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94" y="5182868"/>
            <a:ext cx="570105" cy="49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34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improvements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1255"/>
            <a:ext cx="10515600" cy="4351338"/>
          </a:xfrm>
        </p:spPr>
        <p:txBody>
          <a:bodyPr/>
          <a:lstStyle/>
          <a:p>
            <a:r>
              <a:rPr lang="en-US" dirty="0" smtClean="0"/>
              <a:t> 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5338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54847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problem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Gender-based differences in job descriptions in the software engineering industry</a:t>
            </a:r>
            <a:endParaRPr lang="en-US" dirty="0">
              <a:sym typeface="Calibri"/>
            </a:endParaRPr>
          </a:p>
          <a:p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Women may be discouraged from applying for jobs in male-dominated or highly competitive environments, aspects that can be reflected in job descriptions.</a:t>
            </a:r>
          </a:p>
          <a:p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We aim to examine job descriptions and explore the impact of job characteristics on women's job application decisions.</a:t>
            </a:r>
          </a:p>
          <a:p>
            <a:pPr lvl="0"/>
            <a:endParaRPr lang="en-US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94145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  <a:endParaRPr lang="he-IL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06316" y="1579440"/>
            <a:ext cx="10515600" cy="2359513"/>
          </a:xfrm>
        </p:spPr>
        <p:txBody>
          <a:bodyPr>
            <a:normAutofit fontScale="92500"/>
          </a:bodyPr>
          <a:lstStyle/>
          <a:p>
            <a:r>
              <a:rPr lang="en-US" dirty="0"/>
              <a:t>We are all connected to the gender-biased problem in the high-tech industry.</a:t>
            </a:r>
          </a:p>
          <a:p>
            <a:r>
              <a:rPr lang="en-US" dirty="0"/>
              <a:t>We strive for gender-equality and we want to help the recruitment teams to be as much inclusive as possible when they are writing job descriptions.</a:t>
            </a:r>
          </a:p>
          <a:p>
            <a:r>
              <a:rPr lang="en-US" dirty="0"/>
              <a:t>We also used labor studies team as domain experts.</a:t>
            </a:r>
            <a:endParaRPr lang="he-IL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21CC7A1-C9E2-E490-4CBF-D5ABDAE1D7BA}"/>
              </a:ext>
            </a:extLst>
          </p:cNvPr>
          <p:cNvGrpSpPr/>
          <p:nvPr/>
        </p:nvGrpSpPr>
        <p:grpSpPr>
          <a:xfrm>
            <a:off x="2374212" y="4099073"/>
            <a:ext cx="4679174" cy="2473876"/>
            <a:chOff x="276071" y="4160019"/>
            <a:chExt cx="4679174" cy="247387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6071" y="4334608"/>
              <a:ext cx="2252380" cy="2239991"/>
            </a:xfrm>
            <a:prstGeom prst="rect">
              <a:avLst/>
            </a:prstGeom>
          </p:spPr>
        </p:pic>
        <p:pic>
          <p:nvPicPr>
            <p:cNvPr id="8" name="Picture 7" descr="A person smiling at the camera&#10;&#10;Description automatically generated with low confidence">
              <a:extLst>
                <a:ext uri="{FF2B5EF4-FFF2-40B4-BE49-F238E27FC236}">
                  <a16:creationId xmlns:a16="http://schemas.microsoft.com/office/drawing/2014/main" id="{9C251859-3126-19F9-2EEF-94200F002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9838" y="4160019"/>
              <a:ext cx="1855407" cy="2473876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7686" y="4055482"/>
            <a:ext cx="2154254" cy="267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923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LinkedIn job description analysis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1255"/>
            <a:ext cx="10515600" cy="4351338"/>
          </a:xfrm>
        </p:spPr>
        <p:txBody>
          <a:bodyPr/>
          <a:lstStyle/>
          <a:p>
            <a:r>
              <a:rPr lang="en-US" dirty="0"/>
              <a:t>Analyzed our LinkedIn job description database – extracted phrases that can discourage women from applying to the job</a:t>
            </a:r>
          </a:p>
          <a:p>
            <a:r>
              <a:rPr lang="en-US" dirty="0"/>
              <a:t>Looked for phrases </a:t>
            </a:r>
            <a:r>
              <a:rPr lang="en-US" dirty="0" smtClean="0"/>
              <a:t>from </a:t>
            </a:r>
            <a:r>
              <a:rPr lang="en-US" dirty="0"/>
              <a:t>our experts (labor studies team) and used </a:t>
            </a:r>
            <a:r>
              <a:rPr lang="en-US" dirty="0" smtClean="0"/>
              <a:t>an NLP </a:t>
            </a:r>
            <a:r>
              <a:rPr lang="en-US" dirty="0"/>
              <a:t>model to enrich the list</a:t>
            </a:r>
          </a:p>
          <a:p>
            <a:r>
              <a:rPr lang="en-US" dirty="0"/>
              <a:t>Analyzed statistically the phrases per </a:t>
            </a:r>
            <a:r>
              <a:rPr lang="en-US" dirty="0" smtClean="0"/>
              <a:t>category</a:t>
            </a:r>
            <a:br>
              <a:rPr lang="en-US" dirty="0" smtClean="0"/>
            </a:br>
            <a:r>
              <a:rPr lang="en-US" dirty="0" smtClean="0"/>
              <a:t>(work </a:t>
            </a:r>
            <a:r>
              <a:rPr lang="en-US" dirty="0"/>
              <a:t>environment, skills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results per description and per phrase:</a:t>
            </a:r>
          </a:p>
          <a:p>
            <a:endParaRPr lang="he-IL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133392"/>
              </p:ext>
            </p:extLst>
          </p:nvPr>
        </p:nvGraphicFramePr>
        <p:xfrm>
          <a:off x="1938215" y="5098744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" name="Worksheet" showAsIcon="1" r:id="rId3" imgW="914400" imgH="792360" progId="Excel.Sheet.12">
                  <p:embed/>
                </p:oleObj>
              </mc:Choice>
              <mc:Fallback>
                <p:oleObj name="Worksheet" showAsIcon="1" r:id="rId3" imgW="914400" imgH="792360" progId="Excel.Shee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38215" y="5098744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7873064"/>
              </p:ext>
            </p:extLst>
          </p:nvPr>
        </p:nvGraphicFramePr>
        <p:xfrm>
          <a:off x="3340686" y="5098744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" name="Worksheet" showAsIcon="1" r:id="rId5" imgW="914400" imgH="792360" progId="Excel.Sheet.12">
                  <p:embed/>
                </p:oleObj>
              </mc:Choice>
              <mc:Fallback>
                <p:oleObj name="Worksheet" showAsIcon="1" r:id="rId5" imgW="914400" imgH="792360" progId="Excel.Shee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40686" y="5098744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774" y="3131269"/>
            <a:ext cx="3557023" cy="355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823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Labor studies survey results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261" y="1562442"/>
            <a:ext cx="10515600" cy="4351338"/>
          </a:xfrm>
        </p:spPr>
        <p:txBody>
          <a:bodyPr/>
          <a:lstStyle/>
          <a:p>
            <a:r>
              <a:rPr lang="en-US" dirty="0"/>
              <a:t>We conducted a survey in collaboration with labor studies team with interesting results</a:t>
            </a:r>
          </a:p>
          <a:p>
            <a:endParaRPr lang="en-US" dirty="0"/>
          </a:p>
          <a:p>
            <a:endParaRPr lang="he-IL" dirty="0"/>
          </a:p>
        </p:txBody>
      </p:sp>
      <p:pic>
        <p:nvPicPr>
          <p:cNvPr id="4098" name="Picture 2" descr="https://lh5.googleusercontent.com/aXAQ2RWV1DNDwK1DuhAZQYzyPZbe4eyUOeMvM-fM2V5KNh3UD08EbHPgpRUvqLSd-hdZBadIf_ZDp3SpDT8OKeTJQ2K7BzIcnWYRxE0KZgLhny5-nB2cZZz_hb3INq7Z6bdvYzY4nX6XyV0=s20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558" y="2161089"/>
            <a:ext cx="7500403" cy="442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063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last iteration goal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3600" dirty="0" smtClean="0"/>
              <a:t>The last iteration’s goal was to </a:t>
            </a:r>
            <a:r>
              <a:rPr lang="en-US" sz="3600" dirty="0"/>
              <a:t>build and train an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ML </a:t>
            </a:r>
            <a:r>
              <a:rPr lang="en-US" sz="3600" dirty="0"/>
              <a:t>model to grade job descriptions on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how gender-inclusive </a:t>
            </a:r>
            <a:r>
              <a:rPr lang="en-US" sz="3600" dirty="0"/>
              <a:t>(or gender-biased) it </a:t>
            </a:r>
            <a:r>
              <a:rPr lang="en-US" sz="3600" dirty="0" smtClean="0"/>
              <a:t>is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164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and solutions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125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don’t have labeled data</a:t>
            </a:r>
          </a:p>
          <a:p>
            <a:r>
              <a:rPr lang="en-US" dirty="0" smtClean="0"/>
              <a:t>We wanted to use a survey for labeled data – not enough</a:t>
            </a:r>
          </a:p>
          <a:p>
            <a:r>
              <a:rPr lang="en-US" dirty="0" smtClean="0"/>
              <a:t>Labeling with an LLM</a:t>
            </a:r>
          </a:p>
          <a:p>
            <a:pPr lvl="1"/>
            <a:r>
              <a:rPr lang="en-US" dirty="0" smtClean="0"/>
              <a:t>Building an ideal prompt</a:t>
            </a:r>
          </a:p>
          <a:p>
            <a:pPr lvl="1"/>
            <a:r>
              <a:rPr lang="en-US" dirty="0" smtClean="0"/>
              <a:t>Didn’t agree to give us what we needed</a:t>
            </a:r>
          </a:p>
          <a:p>
            <a:pPr lvl="1"/>
            <a:r>
              <a:rPr lang="en-US" dirty="0" smtClean="0"/>
              <a:t>Manual labeling</a:t>
            </a:r>
          </a:p>
          <a:p>
            <a:r>
              <a:rPr lang="en-US" dirty="0" smtClean="0"/>
              <a:t>We don’t have data of a very gender-biased job descriptions</a:t>
            </a:r>
          </a:p>
          <a:p>
            <a:r>
              <a:rPr lang="en-US" dirty="0" smtClean="0"/>
              <a:t>LLM doesn’t label whole job descriptions very well</a:t>
            </a:r>
          </a:p>
          <a:p>
            <a:pPr lvl="1"/>
            <a:r>
              <a:rPr lang="en-US" dirty="0" smtClean="0"/>
              <a:t>Changed to sentences</a:t>
            </a:r>
          </a:p>
          <a:p>
            <a:r>
              <a:rPr lang="en-US" dirty="0" smtClean="0"/>
              <a:t>Training a model on an unbalanced data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he-IL" dirty="0"/>
          </a:p>
        </p:txBody>
      </p:sp>
      <p:pic>
        <p:nvPicPr>
          <p:cNvPr id="2052" name="Picture 4" descr="Flexed biceps emoji clipart. Free download transparent .PNG | Creazil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34" y="1437517"/>
            <a:ext cx="506341" cy="50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Flexed biceps emoji clipart. Free download transparent .PNG | Creazil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96" y="1992526"/>
            <a:ext cx="506341" cy="50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Flexed biceps emoji clipart. Free download transparent .PNG | Creazil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77" y="2991087"/>
            <a:ext cx="506341" cy="50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Flexed biceps emoji clipart. Free download transparent .PNG | Creazil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77" y="3832699"/>
            <a:ext cx="506341" cy="50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Flexed biceps emoji clipart. Free download transparent .PNG | Creazil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59" y="4488181"/>
            <a:ext cx="506341" cy="50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Flexed biceps emoji clipart. Free download transparent .PNG | Creazil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11" y="5211999"/>
            <a:ext cx="506341" cy="50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595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final prompt for labeling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1255"/>
            <a:ext cx="10515600" cy="4351338"/>
          </a:xfrm>
        </p:spPr>
        <p:txBody>
          <a:bodyPr/>
          <a:lstStyle/>
          <a:p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65407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949" y="1484431"/>
            <a:ext cx="10515600" cy="4351338"/>
          </a:xfrm>
        </p:spPr>
        <p:txBody>
          <a:bodyPr/>
          <a:lstStyle/>
          <a:p>
            <a:r>
              <a:rPr lang="en-US" dirty="0" smtClean="0"/>
              <a:t>We built ML model that given a</a:t>
            </a:r>
            <a:br>
              <a:rPr lang="en-US" dirty="0" smtClean="0"/>
            </a:br>
            <a:r>
              <a:rPr lang="en-US" dirty="0" smtClean="0"/>
              <a:t>sentence, grades it on a gender-</a:t>
            </a:r>
            <a:br>
              <a:rPr lang="en-US" dirty="0" smtClean="0"/>
            </a:br>
            <a:r>
              <a:rPr lang="en-US" dirty="0" smtClean="0"/>
              <a:t>biased scale based on examples </a:t>
            </a:r>
            <a:br>
              <a:rPr lang="en-US" dirty="0" smtClean="0"/>
            </a:br>
            <a:r>
              <a:rPr lang="en-US" dirty="0" smtClean="0"/>
              <a:t>we gave it in the training phase.</a:t>
            </a:r>
            <a:endParaRPr lang="en-US" dirty="0"/>
          </a:p>
          <a:p>
            <a:r>
              <a:rPr lang="en-US" dirty="0" smtClean="0"/>
              <a:t>Model accuracy on a 80-20 </a:t>
            </a:r>
            <a:br>
              <a:rPr lang="en-US" dirty="0" smtClean="0"/>
            </a:br>
            <a:r>
              <a:rPr lang="en-US" dirty="0" smtClean="0"/>
              <a:t>test set is </a:t>
            </a:r>
            <a:r>
              <a:rPr lang="en-US" b="1" dirty="0" smtClean="0"/>
              <a:t>0.87</a:t>
            </a:r>
            <a:r>
              <a:rPr lang="en-US" dirty="0" smtClean="0"/>
              <a:t>!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" t="1008" r="1999" b="1778"/>
          <a:stretch/>
        </p:blipFill>
        <p:spPr>
          <a:xfrm>
            <a:off x="5902658" y="1124468"/>
            <a:ext cx="6080078" cy="492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035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474</Words>
  <Application>Microsoft Office PowerPoint</Application>
  <PresentationFormat>Widescreen</PresentationFormat>
  <Paragraphs>72</Paragraphs>
  <Slides>15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Comic Sans MS</vt:lpstr>
      <vt:lpstr>Times New Roman</vt:lpstr>
      <vt:lpstr>Office Theme</vt:lpstr>
      <vt:lpstr>Worksheet</vt:lpstr>
      <vt:lpstr>Gender-Based Differences in Job Descriptions</vt:lpstr>
      <vt:lpstr>Research problem</vt:lpstr>
      <vt:lpstr>About us</vt:lpstr>
      <vt:lpstr>LinkedIn job description analysis</vt:lpstr>
      <vt:lpstr>Labor studies survey results</vt:lpstr>
      <vt:lpstr>Our last iteration goal</vt:lpstr>
      <vt:lpstr>Challenges and solutions</vt:lpstr>
      <vt:lpstr>Our final prompt for labeling</vt:lpstr>
      <vt:lpstr>Results</vt:lpstr>
      <vt:lpstr>Results</vt:lpstr>
      <vt:lpstr>Gender-neutral example</vt:lpstr>
      <vt:lpstr>Gender-biased example</vt:lpstr>
      <vt:lpstr>Project accomplishments</vt:lpstr>
      <vt:lpstr>Future improvements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84</cp:revision>
  <dcterms:created xsi:type="dcterms:W3CDTF">2023-05-13T11:55:14Z</dcterms:created>
  <dcterms:modified xsi:type="dcterms:W3CDTF">2023-06-10T08:23:00Z</dcterms:modified>
</cp:coreProperties>
</file>