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8235" autoAdjust="0"/>
  </p:normalViewPr>
  <p:slideViewPr>
    <p:cSldViewPr>
      <p:cViewPr>
        <p:scale>
          <a:sx n="90" d="100"/>
          <a:sy n="90" d="100"/>
        </p:scale>
        <p:origin x="-3372" y="-25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30" y="5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12F76-4318-4CF8-BD8C-E23556223DDF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0652-4CB7-4836-84E8-8E8D49B8CF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5588-A188-480D-8DDC-8BCC1A8D6458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3AF6-8AFB-4E9C-AFE2-543A1C458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8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4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076E-F3A3-4B61-BE53-9D81EC8B35D4}" type="datetime1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7A87-C1BD-4C27-9D78-A22AF3362E50}" type="datetime1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288-6B8C-4057-B7E3-83EE6B8ED158}" type="datetime1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E20-3937-43A0-AA88-CB0821998096}" type="datetime1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6083-FBBD-4A68-BE29-82398D07056F}" type="datetime1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489-DF2C-4FCB-B58C-0A5420464D35}" type="datetime1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1DAA-ADF8-4B50-B6CC-A3469588A2F0}" type="datetime1">
              <a:rPr lang="en-US" smtClean="0"/>
              <a:pPr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3028-8FCA-4A05-A284-52AF1B60E799}" type="datetime1">
              <a:rPr lang="en-US" smtClean="0"/>
              <a:pPr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C126-3662-4897-A0AA-0EC7A0471ADF}" type="datetime1">
              <a:rPr lang="en-US" smtClean="0"/>
              <a:pPr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2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6B2-89A0-488D-921A-EDE83EFB599D}" type="datetime1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785-F8CE-4EF2-80A9-298B98B3797B}" type="datetime1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77E8-CD30-4483-A451-B6463A56954E}" type="datetime1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jpeg"/><Relationship Id="rId21" Type="http://schemas.openxmlformats.org/officeDocument/2006/relationships/image" Target="../media/image21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19" Type="http://schemas.openxmlformats.org/officeDocument/2006/relationships/image" Target="../media/image19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9C43-9E7E-457B-8F1D-5F56DE239726}" type="slidenum">
              <a:rPr lang="he-IL" smtClean="0"/>
              <a:pPr/>
              <a:t>1</a:t>
            </a:fld>
            <a:endParaRPr lang="he-IL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8346" y="35747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algn="ctr" rtl="1">
              <a:spcBef>
                <a:spcPct val="0"/>
              </a:spcBef>
              <a:defRPr/>
            </a:pPr>
            <a:r>
              <a:rPr lang="en-US" sz="4400" dirty="0" smtClean="0"/>
              <a:t>1 Methods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 </a:t>
            </a:r>
            <a:endParaRPr kumimoji="0" lang="he-IL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219200" y="2057401"/>
            <a:ext cx="3313559" cy="2341004"/>
            <a:chOff x="3220278" y="2767647"/>
            <a:chExt cx="3045718" cy="1956753"/>
          </a:xfrm>
        </p:grpSpPr>
        <p:grpSp>
          <p:nvGrpSpPr>
            <p:cNvPr id="19" name="Group 18"/>
            <p:cNvGrpSpPr/>
            <p:nvPr/>
          </p:nvGrpSpPr>
          <p:grpSpPr>
            <a:xfrm>
              <a:off x="3220278" y="2767647"/>
              <a:ext cx="3045718" cy="1956753"/>
              <a:chOff x="4755226" y="559419"/>
              <a:chExt cx="3941516" cy="2853022"/>
            </a:xfrm>
          </p:grpSpPr>
          <p:pic>
            <p:nvPicPr>
              <p:cNvPr id="28" name="Picture 27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54" r="3333"/>
              <a:stretch/>
            </p:blipFill>
            <p:spPr bwMode="auto">
              <a:xfrm>
                <a:off x="4755226" y="559419"/>
                <a:ext cx="3941516" cy="28530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6639215" y="679677"/>
                <a:ext cx="1860657" cy="808403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/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latin typeface="Calibri" pitchFamily="34" charset="0"/>
                    <a:ea typeface="Times New Roman"/>
                    <a:cs typeface="Arial"/>
                  </a:rPr>
                  <a:t>Large : 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  <a:ea typeface="Times New Roman"/>
                    <a:cs typeface="Arial"/>
                  </a:rPr>
                  <a:t>2.90°/10.80°</a:t>
                </a:r>
                <a:endParaRPr lang="en-US" sz="1200" dirty="0">
                  <a:latin typeface="Calibri" pitchFamily="34" charset="0"/>
                  <a:ea typeface="Times New Roman"/>
                </a:endParaRP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  <a:ea typeface="Times New Roman"/>
                    <a:cs typeface="Arial"/>
                  </a:rPr>
                  <a:t>Small : 0.24°/0.90 °</a:t>
                </a:r>
                <a:endParaRPr lang="en-US" sz="1200" dirty="0">
                  <a:latin typeface="Calibri" pitchFamily="34" charset="0"/>
                  <a:ea typeface="Times New Roman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3429000" y="4419600"/>
              <a:ext cx="5334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5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272226" y="14177"/>
            <a:ext cx="6366970" cy="1222088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algn="ctr" rtl="1">
              <a:spcBef>
                <a:spcPct val="0"/>
              </a:spcBef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2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</a:t>
            </a:r>
            <a:r>
              <a:rPr lang="en-US" sz="4400" noProof="0" dirty="0" smtClean="0">
                <a:latin typeface="+mj-lt"/>
                <a:ea typeface="+mj-ea"/>
                <a:cs typeface="+mj-cs"/>
              </a:rPr>
              <a:t>isit rates </a:t>
            </a:r>
            <a:r>
              <a:rPr lang="en-US" sz="4400" dirty="0">
                <a:latin typeface="+mj-lt"/>
                <a:ea typeface="+mj-ea"/>
                <a:cs typeface="+mj-cs"/>
              </a:rPr>
              <a:t>heat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maps </a:t>
            </a:r>
            <a:endParaRPr lang="he-IL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2639922" y="3940897"/>
            <a:ext cx="1467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64274" y="1094615"/>
            <a:ext cx="5195907" cy="4396250"/>
            <a:chOff x="664274" y="1094615"/>
            <a:chExt cx="5195907" cy="4396250"/>
          </a:xfrm>
        </p:grpSpPr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664274" y="1094615"/>
              <a:ext cx="5195907" cy="4148304"/>
              <a:chOff x="1460364" y="92218"/>
              <a:chExt cx="5412680" cy="4321470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45"/>
              <a:stretch/>
            </p:blipFill>
            <p:spPr>
              <a:xfrm>
                <a:off x="1460364" y="502886"/>
                <a:ext cx="1371868" cy="88336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124" b="1"/>
              <a:stretch/>
            </p:blipFill>
            <p:spPr>
              <a:xfrm>
                <a:off x="1460364" y="1254973"/>
                <a:ext cx="1371868" cy="893861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83"/>
              <a:stretch/>
            </p:blipFill>
            <p:spPr>
              <a:xfrm>
                <a:off x="1460364" y="2018034"/>
                <a:ext cx="1371868" cy="875770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719"/>
              <a:stretch/>
            </p:blipFill>
            <p:spPr>
              <a:xfrm>
                <a:off x="5451741" y="486378"/>
                <a:ext cx="1421303" cy="930392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407"/>
              <a:stretch/>
            </p:blipFill>
            <p:spPr>
              <a:xfrm>
                <a:off x="5451741" y="1238465"/>
                <a:ext cx="1421303" cy="912400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327"/>
              <a:stretch/>
            </p:blipFill>
            <p:spPr>
              <a:xfrm>
                <a:off x="5451741" y="2001526"/>
                <a:ext cx="1421303" cy="902592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334" b="1"/>
              <a:stretch/>
            </p:blipFill>
            <p:spPr>
              <a:xfrm>
                <a:off x="4102297" y="486378"/>
                <a:ext cx="1446432" cy="929320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025"/>
              <a:stretch/>
            </p:blipFill>
            <p:spPr>
              <a:xfrm>
                <a:off x="4102297" y="1238465"/>
                <a:ext cx="1446432" cy="921823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412"/>
              <a:stretch/>
            </p:blipFill>
            <p:spPr>
              <a:xfrm>
                <a:off x="5451741" y="2756413"/>
                <a:ext cx="1421303" cy="901682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66"/>
              <a:stretch/>
            </p:blipFill>
            <p:spPr>
              <a:xfrm>
                <a:off x="1460364" y="2772920"/>
                <a:ext cx="1371868" cy="883145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30" b="-1"/>
              <a:stretch/>
            </p:blipFill>
            <p:spPr>
              <a:xfrm>
                <a:off x="4102297" y="2001526"/>
                <a:ext cx="1446432" cy="912015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013"/>
              <a:stretch/>
            </p:blipFill>
            <p:spPr>
              <a:xfrm>
                <a:off x="4102297" y="2756413"/>
                <a:ext cx="1446432" cy="911106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675"/>
              <a:stretch/>
            </p:blipFill>
            <p:spPr>
              <a:xfrm>
                <a:off x="4102297" y="3509756"/>
                <a:ext cx="1446432" cy="903932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263"/>
              <a:stretch/>
            </p:blipFill>
            <p:spPr>
              <a:xfrm>
                <a:off x="2752853" y="486378"/>
                <a:ext cx="1416000" cy="899909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73"/>
              <a:stretch/>
            </p:blipFill>
            <p:spPr>
              <a:xfrm>
                <a:off x="2752853" y="1238466"/>
                <a:ext cx="1416000" cy="910411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197"/>
              <a:stretch/>
            </p:blipFill>
            <p:spPr>
              <a:xfrm>
                <a:off x="2752853" y="2001526"/>
                <a:ext cx="1416000" cy="900602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13"/>
              <a:stretch/>
            </p:blipFill>
            <p:spPr>
              <a:xfrm>
                <a:off x="2752853" y="2756413"/>
                <a:ext cx="1416000" cy="912119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58"/>
              <a:stretch/>
            </p:blipFill>
            <p:spPr>
              <a:xfrm>
                <a:off x="2752853" y="3509758"/>
                <a:ext cx="1416000" cy="892518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63"/>
              <a:stretch/>
            </p:blipFill>
            <p:spPr>
              <a:xfrm>
                <a:off x="1460364" y="3526265"/>
                <a:ext cx="1371868" cy="875967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086"/>
              <a:stretch/>
            </p:blipFill>
            <p:spPr>
              <a:xfrm>
                <a:off x="5451741" y="3509756"/>
                <a:ext cx="1421303" cy="894508"/>
              </a:xfrm>
              <a:prstGeom prst="rect">
                <a:avLst/>
              </a:prstGeom>
            </p:spPr>
          </p:pic>
          <p:sp>
            <p:nvSpPr>
              <p:cNvPr id="75" name="TextBox 69"/>
              <p:cNvSpPr txBox="1"/>
              <p:nvPr/>
            </p:nvSpPr>
            <p:spPr>
              <a:xfrm>
                <a:off x="1486213" y="92218"/>
                <a:ext cx="4432822" cy="38475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kern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A                     B                        C                      </a:t>
                </a:r>
                <a:r>
                  <a:rPr lang="en-US" sz="1800" b="1" kern="1200" dirty="0" smtClean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D</a:t>
                </a:r>
                <a:endParaRPr lang="en-US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315872" y="5029200"/>
              <a:ext cx="4421750" cy="461665"/>
              <a:chOff x="1315872" y="5029200"/>
              <a:chExt cx="4421750" cy="461665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13772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1315872" y="5029200"/>
                <a:ext cx="442175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5</a:t>
                </a:r>
                <a:r>
                  <a:rPr lang="en-US" sz="1200" dirty="0"/>
                  <a:t>°       </a:t>
                </a:r>
                <a:r>
                  <a:rPr lang="en-US" sz="1200" dirty="0" smtClean="0"/>
                  <a:t>                           5°                                 1°                                 1°       </a:t>
                </a:r>
                <a:endParaRPr lang="he-IL" sz="1200" dirty="0"/>
              </a:p>
              <a:p>
                <a:endParaRPr lang="he-IL" sz="1200" dirty="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26726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9680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257800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653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71"/>
          <a:stretch/>
        </p:blipFill>
        <p:spPr>
          <a:xfrm>
            <a:off x="0" y="7000432"/>
            <a:ext cx="6858000" cy="1762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0" y="5079207"/>
            <a:ext cx="6858000" cy="2007393"/>
          </a:xfrm>
          <a:prstGeom prst="rect">
            <a:avLst/>
          </a:prstGeom>
        </p:spPr>
      </p:pic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1866899" y="762000"/>
            <a:ext cx="3124200" cy="4453430"/>
            <a:chOff x="1143000" y="249744"/>
            <a:chExt cx="3299460" cy="4703256"/>
          </a:xfrm>
        </p:grpSpPr>
        <p:pic>
          <p:nvPicPr>
            <p:cNvPr id="65" name="Picture 64"/>
            <p:cNvPicPr preferRelativeResize="0"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3581400"/>
              <a:ext cx="1828800" cy="1371600"/>
            </a:xfrm>
            <a:prstGeom prst="rect">
              <a:avLst/>
            </a:prstGeom>
          </p:spPr>
        </p:pic>
        <p:pic>
          <p:nvPicPr>
            <p:cNvPr id="66" name="Picture 65"/>
            <p:cNvPicPr preferRelativeResize="0"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978"/>
            <a:stretch/>
          </p:blipFill>
          <p:spPr>
            <a:xfrm>
              <a:off x="1143000" y="2774913"/>
              <a:ext cx="1828800" cy="1111287"/>
            </a:xfrm>
            <a:prstGeom prst="rect">
              <a:avLst/>
            </a:prstGeom>
          </p:spPr>
        </p:pic>
        <p:pic>
          <p:nvPicPr>
            <p:cNvPr id="67" name="Picture 66"/>
            <p:cNvPicPr preferRelativeResize="0"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43"/>
            <a:stretch/>
          </p:blipFill>
          <p:spPr>
            <a:xfrm>
              <a:off x="1143000" y="1945076"/>
              <a:ext cx="1828800" cy="1110406"/>
            </a:xfrm>
            <a:prstGeom prst="rect">
              <a:avLst/>
            </a:prstGeom>
          </p:spPr>
        </p:pic>
        <p:pic>
          <p:nvPicPr>
            <p:cNvPr id="68" name="Picture 67"/>
            <p:cNvPicPr preferRelativeResize="0"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92"/>
            <a:stretch/>
          </p:blipFill>
          <p:spPr>
            <a:xfrm>
              <a:off x="1143000" y="1098516"/>
              <a:ext cx="1828800" cy="1104239"/>
            </a:xfrm>
            <a:prstGeom prst="rect">
              <a:avLst/>
            </a:prstGeom>
          </p:spPr>
        </p:pic>
        <p:pic>
          <p:nvPicPr>
            <p:cNvPr id="69" name="Picture 68"/>
            <p:cNvPicPr preferRelativeResize="0"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71"/>
            <a:stretch/>
          </p:blipFill>
          <p:spPr>
            <a:xfrm>
              <a:off x="1143000" y="249744"/>
              <a:ext cx="1828800" cy="1108644"/>
            </a:xfrm>
            <a:prstGeom prst="rect">
              <a:avLst/>
            </a:prstGeom>
          </p:spPr>
        </p:pic>
        <p:pic>
          <p:nvPicPr>
            <p:cNvPr id="70" name="Picture 69"/>
            <p:cNvPicPr preferRelativeResize="0"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/>
            <a:stretch/>
          </p:blipFill>
          <p:spPr>
            <a:xfrm>
              <a:off x="2819400" y="3581400"/>
              <a:ext cx="1623060" cy="1371600"/>
            </a:xfrm>
            <a:prstGeom prst="rect">
              <a:avLst/>
            </a:prstGeom>
          </p:spPr>
        </p:pic>
        <p:pic>
          <p:nvPicPr>
            <p:cNvPr id="71" name="Picture 70"/>
            <p:cNvPicPr preferRelativeResize="0"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8978"/>
            <a:stretch/>
          </p:blipFill>
          <p:spPr>
            <a:xfrm>
              <a:off x="2819400" y="2774913"/>
              <a:ext cx="1623060" cy="1111287"/>
            </a:xfrm>
            <a:prstGeom prst="rect">
              <a:avLst/>
            </a:prstGeom>
          </p:spPr>
        </p:pic>
        <p:pic>
          <p:nvPicPr>
            <p:cNvPr id="72" name="Picture 71"/>
            <p:cNvPicPr preferRelativeResize="0"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043"/>
            <a:stretch/>
          </p:blipFill>
          <p:spPr>
            <a:xfrm>
              <a:off x="2819400" y="1945076"/>
              <a:ext cx="1623060" cy="1110406"/>
            </a:xfrm>
            <a:prstGeom prst="rect">
              <a:avLst/>
            </a:prstGeom>
          </p:spPr>
        </p:pic>
        <p:pic>
          <p:nvPicPr>
            <p:cNvPr id="73" name="Picture 72"/>
            <p:cNvPicPr preferRelativeResize="0"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492"/>
            <a:stretch/>
          </p:blipFill>
          <p:spPr>
            <a:xfrm>
              <a:off x="2819400" y="1098516"/>
              <a:ext cx="1623060" cy="1104239"/>
            </a:xfrm>
            <a:prstGeom prst="rect">
              <a:avLst/>
            </a:prstGeom>
          </p:spPr>
        </p:pic>
        <p:pic>
          <p:nvPicPr>
            <p:cNvPr id="74" name="Picture 73"/>
            <p:cNvPicPr preferRelativeResize="0"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171"/>
            <a:stretch/>
          </p:blipFill>
          <p:spPr>
            <a:xfrm>
              <a:off x="2819400" y="249744"/>
              <a:ext cx="1623060" cy="1108644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-12406" y="0"/>
            <a:ext cx="6870405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 Saccades and drift detection</a:t>
            </a:r>
            <a:r>
              <a:rPr lang="en-US" sz="2400" dirty="0"/>
              <a:t/>
            </a:r>
            <a:br>
              <a:rPr lang="en-US" sz="2400" dirty="0"/>
            </a:br>
            <a:endParaRPr lang="en-US" sz="2200" dirty="0"/>
          </a:p>
        </p:txBody>
      </p:sp>
      <p:sp>
        <p:nvSpPr>
          <p:cNvPr id="18" name="TextBox 69"/>
          <p:cNvSpPr txBox="1"/>
          <p:nvPr/>
        </p:nvSpPr>
        <p:spPr>
          <a:xfrm>
            <a:off x="76200" y="1855476"/>
            <a:ext cx="381000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 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3430390"/>
            <a:ext cx="1462857" cy="85638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2633638"/>
            <a:ext cx="1462857" cy="85638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1836885"/>
            <a:ext cx="1462857" cy="85638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1040132"/>
            <a:ext cx="1462857" cy="856381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641312" y="973433"/>
            <a:ext cx="1462857" cy="4043392"/>
            <a:chOff x="641312" y="1180079"/>
            <a:chExt cx="1462857" cy="4043392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4367090"/>
              <a:ext cx="1462857" cy="856381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3570338"/>
              <a:ext cx="1462857" cy="856381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2773585"/>
              <a:ext cx="1462857" cy="856381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976832"/>
              <a:ext cx="1462857" cy="85638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180079"/>
              <a:ext cx="1462857" cy="856381"/>
            </a:xfrm>
            <a:prstGeom prst="rect">
              <a:avLst/>
            </a:prstGeom>
          </p:spPr>
        </p:pic>
      </p:grpSp>
      <p:grpSp>
        <p:nvGrpSpPr>
          <p:cNvPr id="96" name="Group 95"/>
          <p:cNvGrpSpPr/>
          <p:nvPr/>
        </p:nvGrpSpPr>
        <p:grpSpPr>
          <a:xfrm>
            <a:off x="4861743" y="973433"/>
            <a:ext cx="1462857" cy="4043391"/>
            <a:chOff x="641312" y="1180079"/>
            <a:chExt cx="1462857" cy="4043391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4367090"/>
              <a:ext cx="1462857" cy="856380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3570338"/>
              <a:ext cx="1462857" cy="856380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2773585"/>
              <a:ext cx="1462857" cy="856380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976832"/>
              <a:ext cx="1462857" cy="856380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180079"/>
              <a:ext cx="1462857" cy="85638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2538668" y="4924352"/>
            <a:ext cx="377026" cy="307777"/>
            <a:chOff x="2538668" y="5130998"/>
            <a:chExt cx="377026" cy="307777"/>
          </a:xfrm>
        </p:grpSpPr>
        <p:sp>
          <p:nvSpPr>
            <p:cNvPr id="2" name="Rectangle 1"/>
            <p:cNvSpPr/>
            <p:nvPr/>
          </p:nvSpPr>
          <p:spPr>
            <a:xfrm>
              <a:off x="2538668" y="5130998"/>
              <a:ext cx="3770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5° 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966374" y="4927329"/>
            <a:ext cx="377026" cy="307777"/>
            <a:chOff x="2538668" y="5130998"/>
            <a:chExt cx="377026" cy="307777"/>
          </a:xfrm>
        </p:grpSpPr>
        <p:sp>
          <p:nvSpPr>
            <p:cNvPr id="38" name="Rectangle 37"/>
            <p:cNvSpPr/>
            <p:nvPr/>
          </p:nvSpPr>
          <p:spPr>
            <a:xfrm>
              <a:off x="2538668" y="5130998"/>
              <a:ext cx="3770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5°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2539852" y="8763000"/>
            <a:ext cx="18288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 drift?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6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6858000" cy="40147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6854" y="228600"/>
            <a:ext cx="6172200" cy="1524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4 </a:t>
            </a:r>
            <a:r>
              <a:rPr lang="en-US" dirty="0"/>
              <a:t>Eye movement motor </a:t>
            </a:r>
            <a:br>
              <a:rPr lang="en-US" dirty="0"/>
            </a:br>
            <a:r>
              <a:rPr lang="en-US" sz="2200" dirty="0"/>
              <a:t>-saccadic rate and drift velocity increased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7" name="TextBox 69"/>
          <p:cNvSpPr txBox="1"/>
          <p:nvPr/>
        </p:nvSpPr>
        <p:spPr>
          <a:xfrm>
            <a:off x="228600" y="1723072"/>
            <a:ext cx="38100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                    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5299" y="2148840"/>
            <a:ext cx="426721" cy="179070"/>
            <a:chOff x="1765299" y="2156460"/>
            <a:chExt cx="426721" cy="179070"/>
          </a:xfrm>
        </p:grpSpPr>
        <p:sp>
          <p:nvSpPr>
            <p:cNvPr id="3" name="Left Brace 2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3909" y="2148840"/>
            <a:ext cx="426721" cy="179070"/>
            <a:chOff x="1765299" y="2156460"/>
            <a:chExt cx="426721" cy="179070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e 14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80459" y="2148840"/>
            <a:ext cx="426721" cy="179070"/>
            <a:chOff x="1765299" y="2156460"/>
            <a:chExt cx="426721" cy="179070"/>
          </a:xfrm>
        </p:grpSpPr>
        <p:sp>
          <p:nvSpPr>
            <p:cNvPr id="17" name="Left Brace 16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Brace 17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Brace 18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04509" y="2148840"/>
            <a:ext cx="426721" cy="179070"/>
            <a:chOff x="1765299" y="2156460"/>
            <a:chExt cx="426721" cy="179070"/>
          </a:xfrm>
        </p:grpSpPr>
        <p:sp>
          <p:nvSpPr>
            <p:cNvPr id="21" name="Left Brace 20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Left Brace 25"/>
          <p:cNvSpPr/>
          <p:nvPr/>
        </p:nvSpPr>
        <p:spPr>
          <a:xfrm rot="5400000">
            <a:off x="4747259" y="2152650"/>
            <a:ext cx="76200" cy="2743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06"/>
          <a:stretch/>
        </p:blipFill>
        <p:spPr>
          <a:xfrm>
            <a:off x="-21078" y="5691187"/>
            <a:ext cx="6746874" cy="2590800"/>
          </a:xfrm>
        </p:spPr>
      </p:pic>
      <p:sp>
        <p:nvSpPr>
          <p:cNvPr id="2" name="TextBox 1"/>
          <p:cNvSpPr txBox="1"/>
          <p:nvPr/>
        </p:nvSpPr>
        <p:spPr>
          <a:xfrm>
            <a:off x="1524000" y="6705600"/>
            <a:ext cx="36576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Switch colors – border/</a:t>
            </a:r>
            <a:r>
              <a:rPr lang="en-US" dirty="0" err="1" smtClean="0">
                <a:solidFill>
                  <a:srgbClr val="FF0000"/>
                </a:solidFill>
              </a:rPr>
              <a:t>noborder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Switch rows (large/small)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8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606"/>
            <a:ext cx="6858000" cy="4014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 5 </a:t>
            </a:r>
            <a:r>
              <a:rPr lang="en-US" dirty="0"/>
              <a:t>Variations </a:t>
            </a:r>
            <a:br>
              <a:rPr lang="en-US" dirty="0"/>
            </a:br>
            <a:r>
              <a:rPr lang="en-US" sz="2200" dirty="0"/>
              <a:t>-Saccadic main sequence </a:t>
            </a:r>
            <a:br>
              <a:rPr lang="en-US" sz="2200" dirty="0"/>
            </a:br>
            <a:r>
              <a:rPr lang="en-US" sz="2200" dirty="0"/>
              <a:t>-Drift Velocity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69"/>
          <p:cNvSpPr txBox="1"/>
          <p:nvPr/>
        </p:nvSpPr>
        <p:spPr>
          <a:xfrm>
            <a:off x="63500" y="2582783"/>
            <a:ext cx="3810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 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6574630"/>
            <a:ext cx="6324600" cy="23083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Let’s check for convergence here: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Add panels showing the variance vs time (all 4 conditions, each with a diff color. With error bars)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Add </a:t>
            </a:r>
            <a:r>
              <a:rPr lang="en-US" dirty="0">
                <a:solidFill>
                  <a:srgbClr val="FF0000"/>
                </a:solidFill>
              </a:rPr>
              <a:t>panels showing the spread of </a:t>
            </a:r>
            <a:r>
              <a:rPr lang="en-US" dirty="0" smtClean="0">
                <a:solidFill>
                  <a:srgbClr val="FF0000"/>
                </a:solidFill>
              </a:rPr>
              <a:t>‘start velocity’ and ‘end </a:t>
            </a:r>
            <a:r>
              <a:rPr lang="en-US" dirty="0">
                <a:solidFill>
                  <a:srgbClr val="FF0000"/>
                </a:solidFill>
              </a:rPr>
              <a:t>velocity’ </a:t>
            </a:r>
            <a:r>
              <a:rPr lang="en-US" dirty="0" smtClean="0">
                <a:solidFill>
                  <a:srgbClr val="FF0000"/>
                </a:solidFill>
              </a:rPr>
              <a:t>(velocity </a:t>
            </a:r>
            <a:r>
              <a:rPr lang="en-US" dirty="0">
                <a:solidFill>
                  <a:srgbClr val="FF0000"/>
                </a:solidFill>
              </a:rPr>
              <a:t>at the </a:t>
            </a:r>
            <a:r>
              <a:rPr lang="en-US" dirty="0" smtClean="0">
                <a:solidFill>
                  <a:srgbClr val="FF0000"/>
                </a:solidFill>
              </a:rPr>
              <a:t>start and end </a:t>
            </a:r>
            <a:r>
              <a:rPr lang="en-US" dirty="0">
                <a:solidFill>
                  <a:srgbClr val="FF0000"/>
                </a:solidFill>
              </a:rPr>
              <a:t>of a </a:t>
            </a:r>
            <a:r>
              <a:rPr lang="en-US" dirty="0" smtClean="0">
                <a:solidFill>
                  <a:srgbClr val="FF0000"/>
                </a:solidFill>
              </a:rPr>
              <a:t>pause) vs pause duration. Let’s see if they ‘converge’ to about the same velocity at the end of a pause, regardless </a:t>
            </a:r>
            <a:r>
              <a:rPr lang="en-US" smtClean="0">
                <a:solidFill>
                  <a:srgbClr val="FF0000"/>
                </a:solidFill>
              </a:rPr>
              <a:t>of its duration.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5212"/>
            <a:ext cx="6858000" cy="4014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61722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 Instantaneous Velocity</a:t>
            </a:r>
            <a:br>
              <a:rPr lang="en-US" dirty="0" smtClean="0"/>
            </a:br>
            <a:r>
              <a:rPr lang="en-US" sz="2200" dirty="0"/>
              <a:t>- Instantaneous Velocity</a:t>
            </a:r>
            <a:br>
              <a:rPr lang="en-US" sz="2200" dirty="0"/>
            </a:br>
            <a:r>
              <a:rPr lang="en-US" sz="2200" dirty="0"/>
              <a:t>- Traveled Distance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8"/>
          <a:stretch/>
        </p:blipFill>
        <p:spPr>
          <a:xfrm>
            <a:off x="0" y="7531983"/>
            <a:ext cx="6858000" cy="1231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5"/>
          <a:stretch/>
        </p:blipFill>
        <p:spPr>
          <a:xfrm>
            <a:off x="0" y="1578617"/>
            <a:ext cx="6858000" cy="3208803"/>
          </a:xfrm>
          <a:prstGeom prst="rect">
            <a:avLst/>
          </a:prstGeom>
        </p:spPr>
      </p:pic>
      <p:sp>
        <p:nvSpPr>
          <p:cNvPr id="10" name="TextBox 69"/>
          <p:cNvSpPr txBox="1"/>
          <p:nvPr/>
        </p:nvSpPr>
        <p:spPr>
          <a:xfrm>
            <a:off x="83862" y="1567985"/>
            <a:ext cx="381000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C</a:t>
            </a: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08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177830</TotalTime>
  <Words>164</Words>
  <Application>Microsoft Office PowerPoint</Application>
  <PresentationFormat>On-screen Show (4:3)</PresentationFormat>
  <Paragraphs>86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3 Saccades and drift detection </vt:lpstr>
      <vt:lpstr>4 Eye movement motor  -saccadic rate and drift velocity increased  </vt:lpstr>
      <vt:lpstr> 5 Variations  -Saccadic main sequence  -Drift Velocity  </vt:lpstr>
      <vt:lpstr>6 Instantaneous Velocity - Instantaneous Velocity - Traveled Distance   </vt:lpstr>
    </vt:vector>
  </TitlesOfParts>
  <Company>Weizmann Institute of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lirongr</dc:creator>
  <cp:lastModifiedBy>bnapp</cp:lastModifiedBy>
  <cp:revision>308</cp:revision>
  <dcterms:created xsi:type="dcterms:W3CDTF">2016-02-03T12:53:11Z</dcterms:created>
  <dcterms:modified xsi:type="dcterms:W3CDTF">2018-01-24T12:43:57Z</dcterms:modified>
</cp:coreProperties>
</file>