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0" r:id="rId2"/>
    <p:sldId id="407" r:id="rId3"/>
    <p:sldId id="271" r:id="rId4"/>
    <p:sldId id="350" r:id="rId5"/>
    <p:sldId id="362" r:id="rId6"/>
    <p:sldId id="414" r:id="rId7"/>
    <p:sldId id="409" r:id="rId8"/>
    <p:sldId id="416" r:id="rId9"/>
    <p:sldId id="411" r:id="rId10"/>
    <p:sldId id="412" r:id="rId11"/>
    <p:sldId id="417" r:id="rId1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2" autoAdjust="0"/>
    <p:restoredTop sz="87814" autoAdjust="0"/>
  </p:normalViewPr>
  <p:slideViewPr>
    <p:cSldViewPr>
      <p:cViewPr>
        <p:scale>
          <a:sx n="100" d="100"/>
          <a:sy n="100" d="100"/>
        </p:scale>
        <p:origin x="-3144" y="-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12F76-4318-4CF8-BD8C-E23556223DDF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0652-4CB7-4836-84E8-8E8D49B8CF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5588-A188-480D-8DDC-8BCC1A8D6458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3AF6-8AFB-4E9C-AFE2-543A1C458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Personal</a:t>
            </a:r>
            <a:r>
              <a:rPr lang="en-US" baseline="0" dirty="0" smtClean="0"/>
              <a:t> note….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DCFCC-B1DA-4134-B213-06752042A4B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21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sz="1200" b="0" dirty="0" smtClean="0">
                <a:effectLst/>
                <a:latin typeface="Times New Roman"/>
                <a:ea typeface="Times"/>
                <a:cs typeface="Times New Roman"/>
              </a:rPr>
              <a:t>The vision to touch SenSub device: 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dirty="0" smtClean="0">
                <a:effectLst/>
                <a:latin typeface="Times New Roman"/>
                <a:ea typeface="Times"/>
                <a:cs typeface="Times New Roman"/>
              </a:rPr>
              <a:t>3 fingertip pads with 8x4 pins each.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dirty="0" smtClean="0">
                <a:effectLst/>
                <a:latin typeface="Times New Roman"/>
                <a:ea typeface="Times"/>
                <a:cs typeface="Times New Roman"/>
              </a:rPr>
              <a:t>a camera at the tip of the device. 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/>
                <a:ea typeface="Times"/>
                <a:cs typeface="Times New Roman"/>
              </a:rPr>
              <a:t>5 alternative force-choice identification task.</a:t>
            </a:r>
            <a:endParaRPr lang="en-US" sz="1200" b="0" dirty="0" smtClean="0">
              <a:effectLst/>
              <a:latin typeface="Times New Roman"/>
              <a:ea typeface="Times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100" dirty="0" smtClean="0">
                <a:effectLst/>
                <a:latin typeface="Times New Roman"/>
                <a:ea typeface="Times"/>
                <a:cs typeface="Times New Roman"/>
              </a:rPr>
              <a:t> </a:t>
            </a:r>
            <a:endParaRPr lang="en-US" sz="1100" dirty="0" smtClean="0">
              <a:effectLst/>
              <a:latin typeface="Times"/>
              <a:ea typeface="Times"/>
              <a:cs typeface="Times New Roman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effectLst/>
                <a:latin typeface="Times New Roman"/>
                <a:ea typeface="Times"/>
                <a:cs typeface="Times New Roman"/>
              </a:rPr>
              <a:t>Each pin’s height is determined by the intensity of one matched pixel in the camera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effectLst/>
              <a:latin typeface="Times New Roman"/>
              <a:ea typeface="Times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sz="1200" b="1" dirty="0" smtClean="0">
                <a:effectLst/>
                <a:latin typeface="Times New Roman"/>
                <a:ea typeface="Times"/>
                <a:cs typeface="Times New Roman"/>
              </a:rPr>
              <a:t>A.(1)</a:t>
            </a:r>
            <a:r>
              <a:rPr lang="en-US" sz="1200" b="0" dirty="0" smtClean="0">
                <a:effectLst/>
                <a:latin typeface="Times New Roman"/>
                <a:ea typeface="Times"/>
                <a:cs typeface="Times New Roman"/>
              </a:rPr>
              <a:t> Reducing the amount of informative pixels. </a:t>
            </a:r>
          </a:p>
          <a:p>
            <a:pPr algn="just">
              <a:spcAft>
                <a:spcPts val="0"/>
              </a:spcAft>
            </a:pPr>
            <a:r>
              <a:rPr lang="en-US" sz="1200" b="1" dirty="0" smtClean="0">
                <a:latin typeface="Times New Roman"/>
                <a:ea typeface="Times"/>
                <a:cs typeface="Times New Roman"/>
              </a:rPr>
              <a:t>    </a:t>
            </a:r>
            <a:r>
              <a:rPr lang="en-US" sz="1200" b="1" dirty="0" smtClean="0">
                <a:effectLst/>
                <a:latin typeface="Times New Roman"/>
                <a:ea typeface="Times"/>
                <a:cs typeface="Times New Roman"/>
              </a:rPr>
              <a:t>(2)</a:t>
            </a:r>
            <a:r>
              <a:rPr lang="en-US" sz="1200" b="0" dirty="0" smtClean="0">
                <a:effectLst/>
                <a:latin typeface="Times New Roman"/>
                <a:ea typeface="Times"/>
                <a:cs typeface="Times New Roman"/>
              </a:rPr>
              <a:t> resizing the image to its final size.</a:t>
            </a:r>
          </a:p>
          <a:p>
            <a:pPr algn="just">
              <a:spcAft>
                <a:spcPts val="0"/>
              </a:spcAft>
            </a:pPr>
            <a:r>
              <a:rPr lang="en-US" sz="1200" b="1" dirty="0" smtClean="0">
                <a:effectLst/>
                <a:latin typeface="Times New Roman"/>
                <a:ea typeface="Times"/>
                <a:cs typeface="Times New Roman"/>
              </a:rPr>
              <a:t>    (3)</a:t>
            </a:r>
            <a:r>
              <a:rPr lang="en-US" sz="1200" b="0" dirty="0" smtClean="0">
                <a:effectLst/>
                <a:latin typeface="Times New Roman"/>
                <a:ea typeface="Times"/>
                <a:cs typeface="Times New Roman"/>
              </a:rPr>
              <a:t> “finger” filtering the image - Elastic Modulus,</a:t>
            </a:r>
            <a:r>
              <a:rPr lang="en-US" sz="1200" b="0" dirty="0" smtClean="0">
                <a:effectLst/>
                <a:latin typeface="Times"/>
                <a:ea typeface="Times"/>
                <a:cs typeface="Times New Roman"/>
              </a:rPr>
              <a:t> (Haven, 1989|).</a:t>
            </a:r>
          </a:p>
          <a:p>
            <a:pPr algn="just">
              <a:spcAft>
                <a:spcPts val="0"/>
              </a:spcAft>
            </a:pPr>
            <a:r>
              <a:rPr lang="en-US" sz="1200" b="1" dirty="0" smtClean="0">
                <a:effectLst/>
                <a:latin typeface="Times New Roman"/>
                <a:ea typeface="Times"/>
                <a:cs typeface="Times New Roman"/>
              </a:rPr>
              <a:t>B.</a:t>
            </a:r>
            <a:r>
              <a:rPr lang="en-US" sz="1200" b="0" dirty="0" smtClean="0">
                <a:effectLst/>
                <a:latin typeface="Times New Roman"/>
                <a:ea typeface="Times"/>
                <a:cs typeface="Times New Roman"/>
              </a:rPr>
              <a:t> Only a window around the participant gaze was revealed.</a:t>
            </a:r>
            <a:endParaRPr lang="en-US" sz="1200" b="1" dirty="0" smtClean="0">
              <a:effectLst/>
              <a:latin typeface="Times"/>
              <a:ea typeface="Times"/>
              <a:cs typeface="Times New Roman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effectLst/>
              <a:latin typeface="Times"/>
              <a:ea typeface="Times"/>
              <a:cs typeface="Times New Roman"/>
            </a:endParaRPr>
          </a:p>
          <a:p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velocity based algorithm developed by Amos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Arieli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(based on previous algorithm introduced by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Engbert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Kliegl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2003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improved by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Bonneh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al., 2010).</a:t>
            </a:r>
          </a:p>
          <a:p>
            <a:pPr marL="0" lvl="1"/>
            <a:r>
              <a:rPr lang="en-US" sz="2000" b="1" dirty="0" smtClean="0">
                <a:solidFill>
                  <a:srgbClr val="7030A0"/>
                </a:solidFill>
              </a:rPr>
              <a:t>saccades</a:t>
            </a:r>
            <a:r>
              <a:rPr lang="en-US" sz="2000" dirty="0" smtClean="0"/>
              <a:t> (includes all saccades):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min amp=0.16 </a:t>
            </a:r>
            <a:r>
              <a:rPr lang="en-US" sz="2000" dirty="0" err="1" smtClean="0"/>
              <a:t>deg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min velocity=8deg/sec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min peak velocity=16 </a:t>
            </a:r>
            <a:r>
              <a:rPr lang="en-US" sz="2000" dirty="0" err="1" smtClean="0"/>
              <a:t>deg</a:t>
            </a:r>
            <a:r>
              <a:rPr lang="en-US" sz="2000" dirty="0" smtClean="0"/>
              <a:t>/sec</a:t>
            </a:r>
          </a:p>
          <a:p>
            <a:pPr rtl="0"/>
            <a:r>
              <a:rPr lang="en-US" sz="2000" b="1" dirty="0" smtClean="0">
                <a:solidFill>
                  <a:srgbClr val="7030A0"/>
                </a:solidFill>
              </a:rPr>
              <a:t>drifts</a:t>
            </a:r>
            <a:r>
              <a:rPr lang="en-US" sz="2000" dirty="0" smtClean="0"/>
              <a:t>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dirty="0" smtClean="0"/>
              <a:t> anything between the saccades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dirty="0" smtClean="0"/>
              <a:t> min duration=30 </a:t>
            </a:r>
            <a:r>
              <a:rPr lang="en-US" sz="2000" dirty="0" err="1" smtClean="0"/>
              <a:t>msec</a:t>
            </a:r>
            <a:endParaRPr lang="he-IL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3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Natural - &gt; Tunneled. </a:t>
            </a:r>
            <a:r>
              <a:rPr lang="en-US" baseline="0" dirty="0" smtClean="0"/>
              <a:t> more saccades and the drift velocity follows.</a:t>
            </a:r>
          </a:p>
          <a:p>
            <a:r>
              <a:rPr lang="en-US" dirty="0" smtClean="0"/>
              <a:t>Big - &gt;</a:t>
            </a:r>
            <a:r>
              <a:rPr lang="en-US" baseline="0" dirty="0" smtClean="0"/>
              <a:t> Small.  Longer drift and the saccadic rate follows.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CEEDD-4FE4-44BD-B75D-49F73782E4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7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076E-F3A3-4B61-BE53-9D81EC8B35D4}" type="datetime1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7A87-C1BD-4C27-9D78-A22AF3362E50}" type="datetime1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288-6B8C-4057-B7E3-83EE6B8ED158}" type="datetime1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E20-3937-43A0-AA88-CB0821998096}" type="datetime1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6083-FBBD-4A68-BE29-82398D07056F}" type="datetime1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489-DF2C-4FCB-B58C-0A5420464D35}" type="datetime1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1DAA-ADF8-4B50-B6CC-A3469588A2F0}" type="datetime1">
              <a:rPr lang="en-US" smtClean="0"/>
              <a:pPr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3028-8FCA-4A05-A284-52AF1B60E799}" type="datetime1">
              <a:rPr lang="en-US" smtClean="0"/>
              <a:pPr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C126-3662-4897-A0AA-0EC7A0471ADF}" type="datetime1">
              <a:rPr lang="en-US" smtClean="0"/>
              <a:pPr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6B2-89A0-488D-921A-EDE83EFB599D}" type="datetime1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785-F8CE-4EF2-80A9-298B98B3797B}" type="datetime1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77E8-CD30-4483-A451-B6463A56954E}" type="datetime1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33.png"/><Relationship Id="rId5" Type="http://schemas.openxmlformats.org/officeDocument/2006/relationships/image" Target="../media/image4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18" Type="http://schemas.openxmlformats.org/officeDocument/2006/relationships/image" Target="../media/image19.jpeg"/><Relationship Id="rId3" Type="http://schemas.openxmlformats.org/officeDocument/2006/relationships/image" Target="../media/image4.jpeg"/><Relationship Id="rId21" Type="http://schemas.openxmlformats.org/officeDocument/2006/relationships/image" Target="../media/image22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17" Type="http://schemas.openxmlformats.org/officeDocument/2006/relationships/image" Target="../media/image18.jpeg"/><Relationship Id="rId2" Type="http://schemas.openxmlformats.org/officeDocument/2006/relationships/image" Target="../media/image3.jpeg"/><Relationship Id="rId16" Type="http://schemas.openxmlformats.org/officeDocument/2006/relationships/image" Target="../media/image17.jpeg"/><Relationship Id="rId20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10" Type="http://schemas.openxmlformats.org/officeDocument/2006/relationships/image" Target="../media/image11.jpeg"/><Relationship Id="rId19" Type="http://schemas.openxmlformats.org/officeDocument/2006/relationships/image" Target="../media/image20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117600"/>
            <a:ext cx="4987629" cy="2400267"/>
          </a:xfrm>
        </p:spPr>
        <p:txBody>
          <a:bodyPr>
            <a:normAutofit/>
          </a:bodyPr>
          <a:lstStyle/>
          <a:p>
            <a:pPr rtl="1"/>
            <a:r>
              <a:rPr lang="en-US" sz="3600" dirty="0"/>
              <a:t>D</a:t>
            </a:r>
            <a:r>
              <a:rPr lang="en-US" sz="3600" dirty="0" smtClean="0"/>
              <a:t>rift </a:t>
            </a:r>
            <a:r>
              <a:rPr lang="en-US" sz="3600" dirty="0"/>
              <a:t>and saccadic eye movements depend on the visual spatial bandwidth</a:t>
            </a:r>
            <a:endParaRPr lang="en-US" sz="3600" i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82865" y="3830761"/>
            <a:ext cx="2971800" cy="2400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endParaRPr lang="en-US" sz="2800" i="1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2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991784"/>
            <a:ext cx="6172200" cy="6034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visual perception with limited sensory spatial bandwidth required </a:t>
            </a:r>
            <a:r>
              <a:rPr lang="en-US" b="1" dirty="0"/>
              <a:t>strategical changes </a:t>
            </a:r>
            <a:r>
              <a:rPr lang="en-US" dirty="0"/>
              <a:t>in the </a:t>
            </a:r>
            <a:r>
              <a:rPr lang="en-US" b="1" dirty="0"/>
              <a:t>control</a:t>
            </a:r>
            <a:r>
              <a:rPr lang="en-US" dirty="0"/>
              <a:t> of </a:t>
            </a:r>
            <a:r>
              <a:rPr lang="en-US" dirty="0" smtClean="0"/>
              <a:t>both </a:t>
            </a:r>
            <a:r>
              <a:rPr lang="en-US" dirty="0" smtClean="0">
                <a:solidFill>
                  <a:srgbClr val="00B050"/>
                </a:solidFill>
              </a:rPr>
              <a:t>saccades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7030A0"/>
                </a:solidFill>
              </a:rPr>
              <a:t>drift</a:t>
            </a:r>
            <a:r>
              <a:rPr lang="en-US" dirty="0" smtClean="0"/>
              <a:t>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203479" y="3048001"/>
            <a:ext cx="1179669" cy="2750431"/>
            <a:chOff x="5715000" y="4771762"/>
            <a:chExt cx="1572892" cy="2062823"/>
          </a:xfrm>
        </p:grpSpPr>
        <p:pic>
          <p:nvPicPr>
            <p:cNvPr id="5" name="Picture 6" descr="תוצאת תמונה עבור עין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6324600"/>
              <a:ext cx="762000" cy="509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urved Right Arrow 5"/>
            <p:cNvSpPr/>
            <p:nvPr/>
          </p:nvSpPr>
          <p:spPr>
            <a:xfrm>
              <a:off x="5715000" y="5222653"/>
              <a:ext cx="533400" cy="1371600"/>
            </a:xfrm>
            <a:prstGeom prst="curved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Curved Right Arrow 6"/>
            <p:cNvSpPr/>
            <p:nvPr/>
          </p:nvSpPr>
          <p:spPr>
            <a:xfrm rot="9786453">
              <a:off x="6754492" y="5105697"/>
              <a:ext cx="533400" cy="1400214"/>
            </a:xfrm>
            <a:prstGeom prst="curved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urved Right Arrow 7"/>
            <p:cNvSpPr/>
            <p:nvPr/>
          </p:nvSpPr>
          <p:spPr>
            <a:xfrm>
              <a:off x="6000068" y="5496192"/>
              <a:ext cx="304800" cy="823943"/>
            </a:xfrm>
            <a:prstGeom prst="curved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Curved Right Arrow 8"/>
            <p:cNvSpPr/>
            <p:nvPr/>
          </p:nvSpPr>
          <p:spPr>
            <a:xfrm rot="10800000">
              <a:off x="6629400" y="5500656"/>
              <a:ext cx="304800" cy="823943"/>
            </a:xfrm>
            <a:prstGeom prst="curved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0613" y="4771762"/>
              <a:ext cx="190991" cy="57708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">
                  <a:rot lat="0" lon="0" rev="18900000"/>
                </a:lightRig>
              </a:scene3d>
              <a:sp3d extrusionH="31750" contourW="6350" prstMaterial="powder">
                <a:bevelT w="19050" h="19050" prst="angle"/>
                <a:contourClr>
                  <a:schemeClr val="accent3">
                    <a:tint val="100000"/>
                    <a:shade val="100000"/>
                    <a:satMod val="100000"/>
                    <a:hueMod val="100000"/>
                  </a:schemeClr>
                </a:contourClr>
              </a:sp3d>
            </a:bodyPr>
            <a:lstStyle/>
            <a:p>
              <a:pPr algn="ctr"/>
              <a:r>
                <a:rPr lang="en-US" sz="4400" b="1" cap="none" spc="0" dirty="0" smtClean="0">
                  <a:ln/>
                  <a:solidFill>
                    <a:schemeClr val="accent3"/>
                  </a:solidFill>
                  <a:effectLst/>
                </a:rPr>
                <a:t>s</a:t>
              </a:r>
              <a:endParaRPr lang="en-US" sz="44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71575" y="5168674"/>
              <a:ext cx="190991" cy="57708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">
                  <a:rot lat="0" lon="0" rev="18900000"/>
                </a:lightRig>
              </a:scene3d>
              <a:sp3d extrusionH="31750" contourW="6350" prstMaterial="powder">
                <a:bevelT w="19050" h="19050" prst="angle"/>
                <a:contourClr>
                  <a:schemeClr val="accent3">
                    <a:tint val="100000"/>
                    <a:shade val="100000"/>
                    <a:satMod val="100000"/>
                    <a:hueMod val="100000"/>
                  </a:schemeClr>
                </a:contourClr>
              </a:sp3d>
            </a:bodyPr>
            <a:lstStyle/>
            <a:p>
              <a:pPr algn="ctr"/>
              <a:r>
                <a:rPr lang="en-US" sz="4400" b="1" cap="none" spc="0" dirty="0" smtClean="0">
                  <a:ln/>
                  <a:solidFill>
                    <a:schemeClr val="accent3"/>
                  </a:solidFill>
                  <a:effectLst/>
                </a:rPr>
                <a:t>d</a:t>
              </a:r>
              <a:endParaRPr lang="en-US" sz="44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755283"/>
              </p:ext>
            </p:extLst>
          </p:nvPr>
        </p:nvGraphicFramePr>
        <p:xfrm>
          <a:off x="394564" y="4793296"/>
          <a:ext cx="4572000" cy="216877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24000"/>
                <a:gridCol w="1524000"/>
                <a:gridCol w="1524000"/>
              </a:tblGrid>
              <a:tr h="7229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Type/ Size</a:t>
                      </a:r>
                      <a:endParaRPr lang="en-US" sz="2400" b="1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Natural</a:t>
                      </a:r>
                      <a:endParaRPr 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Tunneled</a:t>
                      </a:r>
                      <a:endParaRPr lang="en-US" sz="2400" dirty="0"/>
                    </a:p>
                  </a:txBody>
                  <a:tcPr marL="68580" marR="68580" marT="60960" marB="60960"/>
                </a:tc>
              </a:tr>
              <a:tr h="7229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Big</a:t>
                      </a:r>
                      <a:endParaRPr lang="en-US" sz="2400" b="1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68580" marR="68580" marT="60960" marB="60960"/>
                </a:tc>
              </a:tr>
              <a:tr h="7229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Small</a:t>
                      </a:r>
                      <a:endParaRPr lang="en-US" sz="2400" b="1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68580" marR="68580" marT="60960" marB="60960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00730" y="547428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More saccades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192857" y="5843617"/>
            <a:ext cx="62865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86100" y="579119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030A0"/>
                </a:solidFill>
              </a:rPr>
              <a:t>Faster drift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192857" y="6160531"/>
            <a:ext cx="62865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86100" y="650239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030A0"/>
                </a:solidFill>
              </a:rPr>
              <a:t>Faster drift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192857" y="6871731"/>
            <a:ext cx="62865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15819" y="618354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More saccades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192857" y="6548239"/>
            <a:ext cx="62865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43100" y="591164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Less saccades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86050" y="5911648"/>
            <a:ext cx="0" cy="62813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43350" y="589279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Less saccades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686300" y="5892799"/>
            <a:ext cx="0" cy="62813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1464" y="7213601"/>
            <a:ext cx="4580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controlled parameter?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Number of samples &lt;-&gt; Amount of information per sample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Information &lt;-&gt; Preciseness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5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3" grpId="0"/>
      <p:bldP spid="25" grpId="0"/>
      <p:bldP spid="27" grpId="0"/>
      <p:bldP spid="30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143000" y="249744"/>
            <a:ext cx="3299460" cy="4703256"/>
            <a:chOff x="1143000" y="249744"/>
            <a:chExt cx="3299460" cy="4703256"/>
          </a:xfrm>
        </p:grpSpPr>
        <p:pic>
          <p:nvPicPr>
            <p:cNvPr id="15" name="Picture 14"/>
            <p:cNvPicPr preferRelativeResize="0"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3581400"/>
              <a:ext cx="1828800" cy="1371600"/>
            </a:xfrm>
            <a:prstGeom prst="rect">
              <a:avLst/>
            </a:prstGeom>
          </p:spPr>
        </p:pic>
        <p:pic>
          <p:nvPicPr>
            <p:cNvPr id="13" name="Picture 12"/>
            <p:cNvPicPr preferRelativeResize="0"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978"/>
            <a:stretch/>
          </p:blipFill>
          <p:spPr>
            <a:xfrm>
              <a:off x="1143000" y="2774913"/>
              <a:ext cx="1828800" cy="1111287"/>
            </a:xfrm>
            <a:prstGeom prst="rect">
              <a:avLst/>
            </a:prstGeom>
          </p:spPr>
        </p:pic>
        <p:pic>
          <p:nvPicPr>
            <p:cNvPr id="11" name="Picture 10"/>
            <p:cNvPicPr preferRelativeResize="0"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43"/>
            <a:stretch/>
          </p:blipFill>
          <p:spPr>
            <a:xfrm>
              <a:off x="1143000" y="1945076"/>
              <a:ext cx="1828800" cy="1110406"/>
            </a:xfrm>
            <a:prstGeom prst="rect">
              <a:avLst/>
            </a:prstGeom>
          </p:spPr>
        </p:pic>
        <p:pic>
          <p:nvPicPr>
            <p:cNvPr id="9" name="Picture 8"/>
            <p:cNvPicPr preferRelativeResize="0"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92"/>
            <a:stretch/>
          </p:blipFill>
          <p:spPr>
            <a:xfrm>
              <a:off x="1143000" y="1098516"/>
              <a:ext cx="1828800" cy="1104239"/>
            </a:xfrm>
            <a:prstGeom prst="rect">
              <a:avLst/>
            </a:prstGeom>
          </p:spPr>
        </p:pic>
        <p:pic>
          <p:nvPicPr>
            <p:cNvPr id="7" name="Picture 6"/>
            <p:cNvPicPr preferRelativeResize="0"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71"/>
            <a:stretch/>
          </p:blipFill>
          <p:spPr>
            <a:xfrm>
              <a:off x="1143000" y="249744"/>
              <a:ext cx="1828800" cy="1108644"/>
            </a:xfrm>
            <a:prstGeom prst="rect">
              <a:avLst/>
            </a:prstGeom>
          </p:spPr>
        </p:pic>
        <p:pic>
          <p:nvPicPr>
            <p:cNvPr id="16" name="Picture 15"/>
            <p:cNvPicPr preferRelativeResize="0"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/>
            <a:stretch/>
          </p:blipFill>
          <p:spPr>
            <a:xfrm>
              <a:off x="2819400" y="3581400"/>
              <a:ext cx="1623060" cy="1371600"/>
            </a:xfrm>
            <a:prstGeom prst="rect">
              <a:avLst/>
            </a:prstGeom>
          </p:spPr>
        </p:pic>
        <p:pic>
          <p:nvPicPr>
            <p:cNvPr id="14" name="Picture 13"/>
            <p:cNvPicPr preferRelativeResize="0"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8978"/>
            <a:stretch/>
          </p:blipFill>
          <p:spPr>
            <a:xfrm>
              <a:off x="2819400" y="2774913"/>
              <a:ext cx="1623060" cy="1111287"/>
            </a:xfrm>
            <a:prstGeom prst="rect">
              <a:avLst/>
            </a:prstGeom>
          </p:spPr>
        </p:pic>
        <p:pic>
          <p:nvPicPr>
            <p:cNvPr id="12" name="Picture 11"/>
            <p:cNvPicPr preferRelativeResize="0"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043"/>
            <a:stretch/>
          </p:blipFill>
          <p:spPr>
            <a:xfrm>
              <a:off x="2819400" y="1945076"/>
              <a:ext cx="1623060" cy="1110406"/>
            </a:xfrm>
            <a:prstGeom prst="rect">
              <a:avLst/>
            </a:prstGeom>
          </p:spPr>
        </p:pic>
        <p:pic>
          <p:nvPicPr>
            <p:cNvPr id="10" name="Picture 9"/>
            <p:cNvPicPr preferRelativeResize="0"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492"/>
            <a:stretch/>
          </p:blipFill>
          <p:spPr>
            <a:xfrm>
              <a:off x="2819400" y="1098516"/>
              <a:ext cx="1623060" cy="1104239"/>
            </a:xfrm>
            <a:prstGeom prst="rect">
              <a:avLst/>
            </a:prstGeom>
          </p:spPr>
        </p:pic>
        <p:pic>
          <p:nvPicPr>
            <p:cNvPr id="8" name="Picture 7"/>
            <p:cNvPicPr preferRelativeResize="0"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171"/>
            <a:stretch/>
          </p:blipFill>
          <p:spPr>
            <a:xfrm>
              <a:off x="2819400" y="249744"/>
              <a:ext cx="1623060" cy="11086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01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828801"/>
            <a:ext cx="6172200" cy="6034617"/>
          </a:xfrm>
        </p:spPr>
        <p:txBody>
          <a:bodyPr>
            <a:normAutofit/>
          </a:bodyPr>
          <a:lstStyle/>
          <a:p>
            <a:r>
              <a:rPr lang="en-US" dirty="0" smtClean="0"/>
              <a:t>Is there a control mechanism to the </a:t>
            </a:r>
            <a:r>
              <a:rPr lang="en-US" b="1" dirty="0" smtClean="0"/>
              <a:t>saccadic</a:t>
            </a:r>
            <a:r>
              <a:rPr lang="en-US" dirty="0" smtClean="0"/>
              <a:t> movement?</a:t>
            </a:r>
          </a:p>
          <a:p>
            <a:r>
              <a:rPr lang="en-US" dirty="0"/>
              <a:t>Is there a control mechanism to the </a:t>
            </a:r>
            <a:r>
              <a:rPr lang="en-US" b="1" dirty="0" smtClean="0"/>
              <a:t>drift</a:t>
            </a:r>
            <a:r>
              <a:rPr lang="en-US" dirty="0" smtClean="0"/>
              <a:t> movement?</a:t>
            </a:r>
          </a:p>
          <a:p>
            <a:r>
              <a:rPr lang="en-US" dirty="0" smtClean="0"/>
              <a:t>What are the </a:t>
            </a:r>
            <a:r>
              <a:rPr lang="en-US" b="1" dirty="0" smtClean="0"/>
              <a:t>controlled parameters </a:t>
            </a:r>
            <a:r>
              <a:rPr lang="en-US" dirty="0" smtClean="0"/>
              <a:t>of each movement?</a:t>
            </a:r>
          </a:p>
          <a:p>
            <a:r>
              <a:rPr lang="en-US" dirty="0" smtClean="0"/>
              <a:t>What is the </a:t>
            </a:r>
            <a:r>
              <a:rPr lang="en-US" b="1" dirty="0" smtClean="0"/>
              <a:t>inner dynamic </a:t>
            </a:r>
            <a:r>
              <a:rPr lang="en-US" dirty="0" smtClean="0"/>
              <a:t>of each control loop?</a:t>
            </a:r>
          </a:p>
          <a:p>
            <a:r>
              <a:rPr lang="en-US" dirty="0" smtClean="0"/>
              <a:t>What are the </a:t>
            </a:r>
            <a:r>
              <a:rPr lang="en-US" b="1" dirty="0" smtClean="0"/>
              <a:t>relationships</a:t>
            </a:r>
            <a:r>
              <a:rPr lang="en-US" dirty="0" smtClean="0"/>
              <a:t> between these two kinds of movements?  </a:t>
            </a:r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286250" y="6362350"/>
            <a:ext cx="1179669" cy="2750431"/>
            <a:chOff x="5715000" y="4771762"/>
            <a:chExt cx="1572892" cy="2062823"/>
          </a:xfrm>
        </p:grpSpPr>
        <p:pic>
          <p:nvPicPr>
            <p:cNvPr id="2054" name="Picture 6" descr="תוצאת תמונה עבור עין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6324600"/>
              <a:ext cx="762000" cy="509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urved Right Arrow 3"/>
            <p:cNvSpPr/>
            <p:nvPr/>
          </p:nvSpPr>
          <p:spPr>
            <a:xfrm>
              <a:off x="5715000" y="5222653"/>
              <a:ext cx="533400" cy="1371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Curved Right Arrow 4"/>
            <p:cNvSpPr/>
            <p:nvPr/>
          </p:nvSpPr>
          <p:spPr>
            <a:xfrm rot="9786453">
              <a:off x="6754492" y="5105697"/>
              <a:ext cx="533400" cy="1400214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urved Right Arrow 5"/>
            <p:cNvSpPr/>
            <p:nvPr/>
          </p:nvSpPr>
          <p:spPr>
            <a:xfrm>
              <a:off x="6000068" y="5496192"/>
              <a:ext cx="304800" cy="82394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Curved Right Arrow 6"/>
            <p:cNvSpPr/>
            <p:nvPr/>
          </p:nvSpPr>
          <p:spPr>
            <a:xfrm rot="10800000">
              <a:off x="6629400" y="5500656"/>
              <a:ext cx="304800" cy="82394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340613" y="4771762"/>
              <a:ext cx="190991" cy="57708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">
                  <a:rot lat="0" lon="0" rev="18900000"/>
                </a:lightRig>
              </a:scene3d>
              <a:sp3d extrusionH="31750" contourW="6350" prstMaterial="powder">
                <a:bevelT w="19050" h="19050" prst="angle"/>
                <a:contourClr>
                  <a:schemeClr val="accent3">
                    <a:tint val="100000"/>
                    <a:shade val="100000"/>
                    <a:satMod val="100000"/>
                    <a:hueMod val="100000"/>
                  </a:schemeClr>
                </a:contourClr>
              </a:sp3d>
            </a:bodyPr>
            <a:lstStyle/>
            <a:p>
              <a:pPr algn="ctr"/>
              <a:r>
                <a:rPr lang="en-US" sz="4400" b="1" cap="none" spc="0" dirty="0" smtClean="0">
                  <a:ln/>
                  <a:solidFill>
                    <a:schemeClr val="accent3"/>
                  </a:solidFill>
                  <a:effectLst/>
                </a:rPr>
                <a:t>s</a:t>
              </a:r>
              <a:endParaRPr lang="en-US" sz="44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371575" y="5168674"/>
              <a:ext cx="190991" cy="57708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">
                  <a:rot lat="0" lon="0" rev="18900000"/>
                </a:lightRig>
              </a:scene3d>
              <a:sp3d extrusionH="31750" contourW="6350" prstMaterial="powder">
                <a:bevelT w="19050" h="19050" prst="angle"/>
                <a:contourClr>
                  <a:schemeClr val="accent3">
                    <a:tint val="100000"/>
                    <a:shade val="100000"/>
                    <a:satMod val="100000"/>
                    <a:hueMod val="100000"/>
                  </a:schemeClr>
                </a:contourClr>
              </a:sp3d>
            </a:bodyPr>
            <a:lstStyle/>
            <a:p>
              <a:pPr algn="ctr"/>
              <a:r>
                <a:rPr lang="en-US" sz="4400" b="1" cap="none" spc="0" dirty="0" smtClean="0">
                  <a:ln/>
                  <a:solidFill>
                    <a:schemeClr val="accent3"/>
                  </a:solidFill>
                  <a:effectLst/>
                </a:rPr>
                <a:t>d</a:t>
              </a:r>
              <a:endParaRPr lang="en-US" sz="44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sp>
        <p:nvSpPr>
          <p:cNvPr id="10" name="AutoShape 2" descr="תוצאת תמונה עבור עין"/>
          <p:cNvSpPr>
            <a:spLocks noChangeAspect="1" noChangeArrowheads="1"/>
          </p:cNvSpPr>
          <p:nvPr/>
        </p:nvSpPr>
        <p:spPr bwMode="auto">
          <a:xfrm>
            <a:off x="116681" y="-192617"/>
            <a:ext cx="2286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תוצאת תמונה עבור עין"/>
          <p:cNvSpPr>
            <a:spLocks noChangeAspect="1" noChangeArrowheads="1"/>
          </p:cNvSpPr>
          <p:nvPr/>
        </p:nvSpPr>
        <p:spPr bwMode="auto">
          <a:xfrm>
            <a:off x="230981" y="10584"/>
            <a:ext cx="2286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4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9C43-9E7E-457B-8F1D-5F56DE239726}" type="slidenum">
              <a:rPr lang="he-IL" smtClean="0"/>
              <a:pPr/>
              <a:t>3</a:t>
            </a:fld>
            <a:endParaRPr lang="he-IL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8346" y="35747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algn="ctr" rtl="1">
              <a:spcBef>
                <a:spcPct val="0"/>
              </a:spcBef>
              <a:defRPr/>
            </a:pPr>
            <a:r>
              <a:rPr lang="en-US" sz="4400" dirty="0" smtClean="0"/>
              <a:t>1 Methods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 </a:t>
            </a:r>
            <a:endParaRPr kumimoji="0" lang="he-IL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219200" y="2057401"/>
            <a:ext cx="3313559" cy="2341004"/>
            <a:chOff x="3220278" y="2767647"/>
            <a:chExt cx="3045718" cy="1956753"/>
          </a:xfrm>
        </p:grpSpPr>
        <p:grpSp>
          <p:nvGrpSpPr>
            <p:cNvPr id="19" name="Group 18"/>
            <p:cNvGrpSpPr/>
            <p:nvPr/>
          </p:nvGrpSpPr>
          <p:grpSpPr>
            <a:xfrm>
              <a:off x="3220278" y="2767647"/>
              <a:ext cx="3045718" cy="1956753"/>
              <a:chOff x="4755226" y="559419"/>
              <a:chExt cx="3941516" cy="2853022"/>
            </a:xfrm>
          </p:grpSpPr>
          <p:pic>
            <p:nvPicPr>
              <p:cNvPr id="28" name="Picture 27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54" r="3333"/>
              <a:stretch/>
            </p:blipFill>
            <p:spPr bwMode="auto">
              <a:xfrm>
                <a:off x="4755226" y="559419"/>
                <a:ext cx="3941516" cy="28530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6639215" y="679677"/>
                <a:ext cx="1860657" cy="80840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/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latin typeface="Calibri" pitchFamily="34" charset="0"/>
                    <a:ea typeface="Times New Roman"/>
                    <a:cs typeface="Arial"/>
                  </a:rPr>
                  <a:t>Large :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ea typeface="Times New Roman"/>
                    <a:cs typeface="Arial"/>
                  </a:rPr>
                  <a:t>2.90°/10.80°</a:t>
                </a:r>
                <a:endParaRPr lang="en-US" sz="1200" dirty="0">
                  <a:latin typeface="Calibri" pitchFamily="34" charset="0"/>
                  <a:ea typeface="Times New Roman"/>
                </a:endParaRP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ea typeface="Times New Roman"/>
                    <a:cs typeface="Arial"/>
                  </a:rPr>
                  <a:t>Small : 0.24°/0.90 °</a:t>
                </a:r>
                <a:endParaRPr lang="en-US" sz="1200" dirty="0">
                  <a:latin typeface="Calibri" pitchFamily="34" charset="0"/>
                  <a:ea typeface="Times New Roman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3429000" y="4419600"/>
              <a:ext cx="5334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20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272226" y="14177"/>
            <a:ext cx="6366970" cy="1222088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algn="ctr" rtl="1">
              <a:spcBef>
                <a:spcPct val="0"/>
              </a:spcBef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2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</a:t>
            </a:r>
            <a:r>
              <a:rPr lang="en-US" sz="4400" noProof="0" dirty="0" smtClean="0">
                <a:latin typeface="+mj-lt"/>
                <a:ea typeface="+mj-ea"/>
                <a:cs typeface="+mj-cs"/>
              </a:rPr>
              <a:t>isit rates </a:t>
            </a:r>
            <a:r>
              <a:rPr lang="en-US" sz="4400" dirty="0">
                <a:latin typeface="+mj-lt"/>
                <a:ea typeface="+mj-ea"/>
                <a:cs typeface="+mj-cs"/>
              </a:rPr>
              <a:t>heat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maps </a:t>
            </a:r>
            <a:endParaRPr lang="he-IL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2639922" y="3940897"/>
            <a:ext cx="1467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64274" y="1094615"/>
            <a:ext cx="5195907" cy="4396250"/>
            <a:chOff x="664274" y="1094615"/>
            <a:chExt cx="5195907" cy="4396250"/>
          </a:xfrm>
        </p:grpSpPr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664274" y="1094615"/>
              <a:ext cx="5195907" cy="4148304"/>
              <a:chOff x="1460364" y="92218"/>
              <a:chExt cx="5412680" cy="432147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45"/>
              <a:stretch/>
            </p:blipFill>
            <p:spPr>
              <a:xfrm>
                <a:off x="1460364" y="502886"/>
                <a:ext cx="1371868" cy="88336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124" b="1"/>
              <a:stretch/>
            </p:blipFill>
            <p:spPr>
              <a:xfrm>
                <a:off x="1460364" y="1254973"/>
                <a:ext cx="1371868" cy="893861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83"/>
              <a:stretch/>
            </p:blipFill>
            <p:spPr>
              <a:xfrm>
                <a:off x="1460364" y="2018034"/>
                <a:ext cx="1371868" cy="875770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719"/>
              <a:stretch/>
            </p:blipFill>
            <p:spPr>
              <a:xfrm>
                <a:off x="5451741" y="486378"/>
                <a:ext cx="1421303" cy="930392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407"/>
              <a:stretch/>
            </p:blipFill>
            <p:spPr>
              <a:xfrm>
                <a:off x="5451741" y="1238465"/>
                <a:ext cx="1421303" cy="912400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327"/>
              <a:stretch/>
            </p:blipFill>
            <p:spPr>
              <a:xfrm>
                <a:off x="5451741" y="2001526"/>
                <a:ext cx="1421303" cy="902592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334" b="1"/>
              <a:stretch/>
            </p:blipFill>
            <p:spPr>
              <a:xfrm>
                <a:off x="4102297" y="486378"/>
                <a:ext cx="1446432" cy="929320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025"/>
              <a:stretch/>
            </p:blipFill>
            <p:spPr>
              <a:xfrm>
                <a:off x="4102297" y="1238465"/>
                <a:ext cx="1446432" cy="921823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412"/>
              <a:stretch/>
            </p:blipFill>
            <p:spPr>
              <a:xfrm>
                <a:off x="5451741" y="2756413"/>
                <a:ext cx="1421303" cy="901682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66"/>
              <a:stretch/>
            </p:blipFill>
            <p:spPr>
              <a:xfrm>
                <a:off x="1460364" y="2772920"/>
                <a:ext cx="1371868" cy="883145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30" b="-1"/>
              <a:stretch/>
            </p:blipFill>
            <p:spPr>
              <a:xfrm>
                <a:off x="4102297" y="2001526"/>
                <a:ext cx="1446432" cy="912015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013"/>
              <a:stretch/>
            </p:blipFill>
            <p:spPr>
              <a:xfrm>
                <a:off x="4102297" y="2756413"/>
                <a:ext cx="1446432" cy="911106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675"/>
              <a:stretch/>
            </p:blipFill>
            <p:spPr>
              <a:xfrm>
                <a:off x="4102297" y="3509756"/>
                <a:ext cx="1446432" cy="903932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263"/>
              <a:stretch/>
            </p:blipFill>
            <p:spPr>
              <a:xfrm>
                <a:off x="2752853" y="486378"/>
                <a:ext cx="1416000" cy="899909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73"/>
              <a:stretch/>
            </p:blipFill>
            <p:spPr>
              <a:xfrm>
                <a:off x="2752853" y="1238466"/>
                <a:ext cx="1416000" cy="910411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197"/>
              <a:stretch/>
            </p:blipFill>
            <p:spPr>
              <a:xfrm>
                <a:off x="2752853" y="2001526"/>
                <a:ext cx="1416000" cy="900602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13"/>
              <a:stretch/>
            </p:blipFill>
            <p:spPr>
              <a:xfrm>
                <a:off x="2752853" y="2756413"/>
                <a:ext cx="1416000" cy="912119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58"/>
              <a:stretch/>
            </p:blipFill>
            <p:spPr>
              <a:xfrm>
                <a:off x="2752853" y="3509758"/>
                <a:ext cx="1416000" cy="892518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63"/>
              <a:stretch/>
            </p:blipFill>
            <p:spPr>
              <a:xfrm>
                <a:off x="1460364" y="3526265"/>
                <a:ext cx="1371868" cy="875967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086"/>
              <a:stretch/>
            </p:blipFill>
            <p:spPr>
              <a:xfrm>
                <a:off x="5451741" y="3509756"/>
                <a:ext cx="1421303" cy="894508"/>
              </a:xfrm>
              <a:prstGeom prst="rect">
                <a:avLst/>
              </a:prstGeom>
            </p:spPr>
          </p:pic>
          <p:sp>
            <p:nvSpPr>
              <p:cNvPr id="75" name="TextBox 69"/>
              <p:cNvSpPr txBox="1"/>
              <p:nvPr/>
            </p:nvSpPr>
            <p:spPr>
              <a:xfrm>
                <a:off x="1486213" y="92218"/>
                <a:ext cx="4432822" cy="38475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kern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A                     B                        C                      </a:t>
                </a:r>
                <a:r>
                  <a:rPr lang="en-US" sz="1800" b="1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D</a:t>
                </a:r>
                <a:endParaRPr lang="en-US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315872" y="5029200"/>
              <a:ext cx="4421750" cy="461665"/>
              <a:chOff x="1315872" y="5029200"/>
              <a:chExt cx="4421750" cy="461665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13772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1315872" y="5029200"/>
                <a:ext cx="442175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5</a:t>
                </a:r>
                <a:r>
                  <a:rPr lang="en-US" sz="1200" dirty="0"/>
                  <a:t>°       </a:t>
                </a:r>
                <a:r>
                  <a:rPr lang="en-US" sz="1200" dirty="0" smtClean="0"/>
                  <a:t>                           5°                                 1°                                 1°       </a:t>
                </a:r>
                <a:endParaRPr lang="he-IL" sz="1200" dirty="0"/>
              </a:p>
              <a:p>
                <a:endParaRPr lang="he-IL" sz="1200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26726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9680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257800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3001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0" y="6069807"/>
            <a:ext cx="6858000" cy="2007393"/>
          </a:xfrm>
          <a:prstGeom prst="rect">
            <a:avLst/>
          </a:prstGeom>
        </p:spPr>
      </p:pic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1866899" y="1680641"/>
            <a:ext cx="3124200" cy="4453430"/>
            <a:chOff x="1143000" y="249744"/>
            <a:chExt cx="3299460" cy="4703256"/>
          </a:xfrm>
        </p:grpSpPr>
        <p:pic>
          <p:nvPicPr>
            <p:cNvPr id="65" name="Picture 64"/>
            <p:cNvPicPr preferRelativeResize="0"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3581400"/>
              <a:ext cx="1828800" cy="1371600"/>
            </a:xfrm>
            <a:prstGeom prst="rect">
              <a:avLst/>
            </a:prstGeom>
          </p:spPr>
        </p:pic>
        <p:pic>
          <p:nvPicPr>
            <p:cNvPr id="66" name="Picture 65"/>
            <p:cNvPicPr preferRelativeResize="0"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978"/>
            <a:stretch/>
          </p:blipFill>
          <p:spPr>
            <a:xfrm>
              <a:off x="1143000" y="2774913"/>
              <a:ext cx="1828800" cy="1111287"/>
            </a:xfrm>
            <a:prstGeom prst="rect">
              <a:avLst/>
            </a:prstGeom>
          </p:spPr>
        </p:pic>
        <p:pic>
          <p:nvPicPr>
            <p:cNvPr id="67" name="Picture 66"/>
            <p:cNvPicPr preferRelativeResize="0"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43"/>
            <a:stretch/>
          </p:blipFill>
          <p:spPr>
            <a:xfrm>
              <a:off x="1143000" y="1945076"/>
              <a:ext cx="1828800" cy="1110406"/>
            </a:xfrm>
            <a:prstGeom prst="rect">
              <a:avLst/>
            </a:prstGeom>
          </p:spPr>
        </p:pic>
        <p:pic>
          <p:nvPicPr>
            <p:cNvPr id="68" name="Picture 67"/>
            <p:cNvPicPr preferRelativeResize="0"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92"/>
            <a:stretch/>
          </p:blipFill>
          <p:spPr>
            <a:xfrm>
              <a:off x="1143000" y="1098516"/>
              <a:ext cx="1828800" cy="1104239"/>
            </a:xfrm>
            <a:prstGeom prst="rect">
              <a:avLst/>
            </a:prstGeom>
          </p:spPr>
        </p:pic>
        <p:pic>
          <p:nvPicPr>
            <p:cNvPr id="69" name="Picture 68"/>
            <p:cNvPicPr preferRelativeResize="0"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71"/>
            <a:stretch/>
          </p:blipFill>
          <p:spPr>
            <a:xfrm>
              <a:off x="1143000" y="249744"/>
              <a:ext cx="1828800" cy="1108644"/>
            </a:xfrm>
            <a:prstGeom prst="rect">
              <a:avLst/>
            </a:prstGeom>
          </p:spPr>
        </p:pic>
        <p:pic>
          <p:nvPicPr>
            <p:cNvPr id="70" name="Picture 69"/>
            <p:cNvPicPr preferRelativeResize="0"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/>
            <a:stretch/>
          </p:blipFill>
          <p:spPr>
            <a:xfrm>
              <a:off x="2819400" y="3581400"/>
              <a:ext cx="1623060" cy="1371600"/>
            </a:xfrm>
            <a:prstGeom prst="rect">
              <a:avLst/>
            </a:prstGeom>
          </p:spPr>
        </p:pic>
        <p:pic>
          <p:nvPicPr>
            <p:cNvPr id="71" name="Picture 70"/>
            <p:cNvPicPr preferRelativeResize="0"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8978"/>
            <a:stretch/>
          </p:blipFill>
          <p:spPr>
            <a:xfrm>
              <a:off x="2819400" y="2774913"/>
              <a:ext cx="1623060" cy="1111287"/>
            </a:xfrm>
            <a:prstGeom prst="rect">
              <a:avLst/>
            </a:prstGeom>
          </p:spPr>
        </p:pic>
        <p:pic>
          <p:nvPicPr>
            <p:cNvPr id="72" name="Picture 71"/>
            <p:cNvPicPr preferRelativeResize="0"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043"/>
            <a:stretch/>
          </p:blipFill>
          <p:spPr>
            <a:xfrm>
              <a:off x="2819400" y="1945076"/>
              <a:ext cx="1623060" cy="1110406"/>
            </a:xfrm>
            <a:prstGeom prst="rect">
              <a:avLst/>
            </a:prstGeom>
          </p:spPr>
        </p:pic>
        <p:pic>
          <p:nvPicPr>
            <p:cNvPr id="73" name="Picture 72"/>
            <p:cNvPicPr preferRelativeResize="0"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492"/>
            <a:stretch/>
          </p:blipFill>
          <p:spPr>
            <a:xfrm>
              <a:off x="2819400" y="1098516"/>
              <a:ext cx="1623060" cy="1104239"/>
            </a:xfrm>
            <a:prstGeom prst="rect">
              <a:avLst/>
            </a:prstGeom>
          </p:spPr>
        </p:pic>
        <p:pic>
          <p:nvPicPr>
            <p:cNvPr id="74" name="Picture 73"/>
            <p:cNvPicPr preferRelativeResize="0"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171"/>
            <a:stretch/>
          </p:blipFill>
          <p:spPr>
            <a:xfrm>
              <a:off x="2819400" y="249744"/>
              <a:ext cx="1623060" cy="1108644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-12406" y="0"/>
            <a:ext cx="6870405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 Saccades and drift detection</a:t>
            </a:r>
            <a:r>
              <a:rPr lang="en-US" sz="2400" dirty="0"/>
              <a:t/>
            </a:r>
            <a:br>
              <a:rPr lang="en-US" sz="2400" dirty="0"/>
            </a:br>
            <a:endParaRPr lang="en-US" sz="2200" dirty="0"/>
          </a:p>
        </p:txBody>
      </p:sp>
      <p:sp>
        <p:nvSpPr>
          <p:cNvPr id="18" name="TextBox 69"/>
          <p:cNvSpPr txBox="1"/>
          <p:nvPr/>
        </p:nvSpPr>
        <p:spPr>
          <a:xfrm>
            <a:off x="76200" y="1855476"/>
            <a:ext cx="381000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 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4349031"/>
            <a:ext cx="1462857" cy="85638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3552279"/>
            <a:ext cx="1462857" cy="85638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2755526"/>
            <a:ext cx="1462857" cy="85638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1958773"/>
            <a:ext cx="1462857" cy="856381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641312" y="1892074"/>
            <a:ext cx="1462857" cy="4043392"/>
            <a:chOff x="641312" y="1180079"/>
            <a:chExt cx="1462857" cy="4043392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4367090"/>
              <a:ext cx="1462857" cy="856381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3570338"/>
              <a:ext cx="1462857" cy="856381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2773585"/>
              <a:ext cx="1462857" cy="856381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976832"/>
              <a:ext cx="1462857" cy="85638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180079"/>
              <a:ext cx="1462857" cy="856381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4861743" y="1892074"/>
            <a:ext cx="1462857" cy="4043391"/>
            <a:chOff x="641312" y="1180079"/>
            <a:chExt cx="1462857" cy="4043391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4367090"/>
              <a:ext cx="1462857" cy="856380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3570338"/>
              <a:ext cx="1462857" cy="856380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2773585"/>
              <a:ext cx="1462857" cy="856380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976832"/>
              <a:ext cx="1462857" cy="856380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180079"/>
              <a:ext cx="1462857" cy="85638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538668" y="5842993"/>
            <a:ext cx="377026" cy="307777"/>
            <a:chOff x="2538668" y="5130998"/>
            <a:chExt cx="377026" cy="307777"/>
          </a:xfrm>
        </p:grpSpPr>
        <p:sp>
          <p:nvSpPr>
            <p:cNvPr id="2" name="Rectangle 1"/>
            <p:cNvSpPr/>
            <p:nvPr/>
          </p:nvSpPr>
          <p:spPr>
            <a:xfrm>
              <a:off x="2538668" y="5130998"/>
              <a:ext cx="3770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5° 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966374" y="5845970"/>
            <a:ext cx="377026" cy="307777"/>
            <a:chOff x="2538668" y="5130998"/>
            <a:chExt cx="377026" cy="307777"/>
          </a:xfrm>
        </p:grpSpPr>
        <p:sp>
          <p:nvSpPr>
            <p:cNvPr id="38" name="Rectangle 37"/>
            <p:cNvSpPr/>
            <p:nvPr/>
          </p:nvSpPr>
          <p:spPr>
            <a:xfrm>
              <a:off x="2538668" y="5130998"/>
              <a:ext cx="3770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5°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0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6858000" cy="40147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6854" y="228600"/>
            <a:ext cx="6172200" cy="1524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4 </a:t>
            </a:r>
            <a:r>
              <a:rPr lang="en-US" dirty="0"/>
              <a:t>Eye movement motor </a:t>
            </a:r>
            <a:br>
              <a:rPr lang="en-US" dirty="0"/>
            </a:br>
            <a:r>
              <a:rPr lang="en-US" sz="2200" dirty="0"/>
              <a:t>-saccadic rate and drift velocity increased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7" name="TextBox 69"/>
          <p:cNvSpPr txBox="1"/>
          <p:nvPr/>
        </p:nvSpPr>
        <p:spPr>
          <a:xfrm>
            <a:off x="228600" y="1723072"/>
            <a:ext cx="38100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                    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5299" y="2148840"/>
            <a:ext cx="426721" cy="179070"/>
            <a:chOff x="1765299" y="2156460"/>
            <a:chExt cx="426721" cy="179070"/>
          </a:xfrm>
        </p:grpSpPr>
        <p:sp>
          <p:nvSpPr>
            <p:cNvPr id="3" name="Left Brace 2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3909" y="2148840"/>
            <a:ext cx="426721" cy="179070"/>
            <a:chOff x="1765299" y="2156460"/>
            <a:chExt cx="426721" cy="179070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e 14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80459" y="2148840"/>
            <a:ext cx="426721" cy="179070"/>
            <a:chOff x="1765299" y="2156460"/>
            <a:chExt cx="426721" cy="179070"/>
          </a:xfrm>
        </p:grpSpPr>
        <p:sp>
          <p:nvSpPr>
            <p:cNvPr id="17" name="Left Brace 16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Brace 17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Brace 18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04509" y="2148840"/>
            <a:ext cx="426721" cy="179070"/>
            <a:chOff x="1765299" y="2156460"/>
            <a:chExt cx="426721" cy="179070"/>
          </a:xfrm>
        </p:grpSpPr>
        <p:sp>
          <p:nvSpPr>
            <p:cNvPr id="21" name="Left Brace 20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Left Brace 25"/>
          <p:cNvSpPr/>
          <p:nvPr/>
        </p:nvSpPr>
        <p:spPr>
          <a:xfrm rot="5400000">
            <a:off x="4747259" y="2152650"/>
            <a:ext cx="76200" cy="2743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9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606"/>
            <a:ext cx="6858000" cy="4014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 5 </a:t>
            </a:r>
            <a:r>
              <a:rPr lang="en-US" dirty="0"/>
              <a:t>Variations </a:t>
            </a:r>
            <a:br>
              <a:rPr lang="en-US" dirty="0"/>
            </a:br>
            <a:r>
              <a:rPr lang="en-US" sz="2200" dirty="0"/>
              <a:t>-Saccadic main sequence </a:t>
            </a:r>
            <a:br>
              <a:rPr lang="en-US" sz="2200" dirty="0"/>
            </a:br>
            <a:r>
              <a:rPr lang="en-US" sz="2200" dirty="0"/>
              <a:t>-Drift Velocity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69"/>
          <p:cNvSpPr txBox="1"/>
          <p:nvPr/>
        </p:nvSpPr>
        <p:spPr>
          <a:xfrm>
            <a:off x="63500" y="2582783"/>
            <a:ext cx="3810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 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526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5212"/>
            <a:ext cx="6858000" cy="4014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61722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Instantaneous Velocity</a:t>
            </a:r>
            <a:br>
              <a:rPr lang="en-US" dirty="0" smtClean="0"/>
            </a:br>
            <a:r>
              <a:rPr lang="en-US" sz="2200" dirty="0"/>
              <a:t>- Instantaneous Velocity</a:t>
            </a:r>
            <a:br>
              <a:rPr lang="en-US" sz="2200" dirty="0"/>
            </a:br>
            <a:r>
              <a:rPr lang="en-US" sz="2200" dirty="0"/>
              <a:t>- Traveled Distance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8"/>
          <a:stretch/>
        </p:blipFill>
        <p:spPr>
          <a:xfrm>
            <a:off x="0" y="7531983"/>
            <a:ext cx="6858000" cy="1231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5"/>
          <a:stretch/>
        </p:blipFill>
        <p:spPr>
          <a:xfrm>
            <a:off x="0" y="1578617"/>
            <a:ext cx="6858000" cy="3208803"/>
          </a:xfrm>
          <a:prstGeom prst="rect">
            <a:avLst/>
          </a:prstGeom>
        </p:spPr>
      </p:pic>
      <p:sp>
        <p:nvSpPr>
          <p:cNvPr id="10" name="TextBox 69"/>
          <p:cNvSpPr txBox="1"/>
          <p:nvPr/>
        </p:nvSpPr>
        <p:spPr>
          <a:xfrm>
            <a:off x="83862" y="1567985"/>
            <a:ext cx="381000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C</a:t>
            </a: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562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b="1" dirty="0"/>
              <a:t>mode of the distribution </a:t>
            </a:r>
            <a:r>
              <a:rPr lang="en-US" dirty="0"/>
              <a:t>of visual gaze moved from the center of the images to their contours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Majority of </a:t>
            </a:r>
            <a:r>
              <a:rPr lang="en-US" b="1" dirty="0" smtClean="0"/>
              <a:t>saccades</a:t>
            </a:r>
            <a:r>
              <a:rPr lang="en-US" dirty="0" smtClean="0"/>
              <a:t> followed the </a:t>
            </a:r>
            <a:r>
              <a:rPr lang="en-US" b="1" dirty="0" smtClean="0"/>
              <a:t>borders</a:t>
            </a:r>
            <a:r>
              <a:rPr lang="en-US" dirty="0" smtClean="0"/>
              <a:t>, where also </a:t>
            </a:r>
            <a:r>
              <a:rPr lang="en-US" b="1" dirty="0" smtClean="0"/>
              <a:t>drift</a:t>
            </a:r>
            <a:r>
              <a:rPr lang="en-US" dirty="0" smtClean="0"/>
              <a:t> </a:t>
            </a:r>
            <a:r>
              <a:rPr lang="en-US" b="1" dirty="0" smtClean="0"/>
              <a:t>shape</a:t>
            </a:r>
            <a:r>
              <a:rPr lang="en-US" dirty="0" smtClean="0"/>
              <a:t> was always straight.</a:t>
            </a:r>
          </a:p>
          <a:p>
            <a:r>
              <a:rPr lang="en-US" b="1" dirty="0" smtClean="0"/>
              <a:t>Saccadic rate </a:t>
            </a:r>
            <a:r>
              <a:rPr lang="en-US" dirty="0"/>
              <a:t>as well as </a:t>
            </a:r>
            <a:r>
              <a:rPr lang="en-US" b="1" dirty="0"/>
              <a:t>drift velocity </a:t>
            </a:r>
            <a:r>
              <a:rPr lang="en-US" dirty="0" smtClean="0"/>
              <a:t>increased</a:t>
            </a:r>
            <a:r>
              <a:rPr lang="en-US" b="1" dirty="0" smtClean="0"/>
              <a:t>. </a:t>
            </a:r>
          </a:p>
          <a:p>
            <a:r>
              <a:rPr lang="en-US" dirty="0" smtClean="0"/>
              <a:t>Saccadic and drift velocity were more variant.</a:t>
            </a:r>
          </a:p>
          <a:p>
            <a:r>
              <a:rPr lang="en-US" dirty="0" smtClean="0"/>
              <a:t>More </a:t>
            </a:r>
            <a:r>
              <a:rPr lang="en-US" b="1" dirty="0" smtClean="0"/>
              <a:t>periodicity</a:t>
            </a:r>
            <a:r>
              <a:rPr lang="en-US" dirty="0" smtClean="0"/>
              <a:t> was found in drift velocity.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9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201655</TotalTime>
  <Words>372</Words>
  <Application>Microsoft Office PowerPoint</Application>
  <PresentationFormat>On-screen Show (4:3)</PresentationFormat>
  <Paragraphs>142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Drift and saccadic eye movements depend on the visual spatial bandwidth</vt:lpstr>
      <vt:lpstr>Questions to keep in mind</vt:lpstr>
      <vt:lpstr>PowerPoint Presentation</vt:lpstr>
      <vt:lpstr>PowerPoint Presentation</vt:lpstr>
      <vt:lpstr>3 Saccades and drift detection </vt:lpstr>
      <vt:lpstr>4 Eye movement motor  -saccadic rate and drift velocity increased  </vt:lpstr>
      <vt:lpstr> 5 Variations  -Saccadic main sequence  -Drift Velocity  </vt:lpstr>
      <vt:lpstr>6 Instantaneous Velocity - Instantaneous Velocity - Traveled Distance   </vt:lpstr>
      <vt:lpstr>Results Summary</vt:lpstr>
      <vt:lpstr>Conclusion</vt:lpstr>
      <vt:lpstr>PowerPoint Presentation</vt:lpstr>
    </vt:vector>
  </TitlesOfParts>
  <Company>Weizmann Institute of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lirongr</dc:creator>
  <cp:lastModifiedBy>bnapp</cp:lastModifiedBy>
  <cp:revision>361</cp:revision>
  <dcterms:created xsi:type="dcterms:W3CDTF">2016-02-03T12:53:11Z</dcterms:created>
  <dcterms:modified xsi:type="dcterms:W3CDTF">2018-01-22T14:21:47Z</dcterms:modified>
</cp:coreProperties>
</file>