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259" r:id="rId4"/>
    <p:sldId id="260" r:id="rId5"/>
    <p:sldId id="269" r:id="rId6"/>
    <p:sldId id="272" r:id="rId7"/>
    <p:sldId id="270" r:id="rId8"/>
    <p:sldId id="273" r:id="rId9"/>
    <p:sldId id="277" r:id="rId10"/>
    <p:sldId id="256" r:id="rId11"/>
    <p:sldId id="275" r:id="rId12"/>
    <p:sldId id="274" r:id="rId13"/>
    <p:sldId id="262" r:id="rId14"/>
    <p:sldId id="264" r:id="rId15"/>
    <p:sldId id="261" r:id="rId16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8235" autoAdjust="0"/>
  </p:normalViewPr>
  <p:slideViewPr>
    <p:cSldViewPr>
      <p:cViewPr>
        <p:scale>
          <a:sx n="150" d="100"/>
          <a:sy n="150" d="100"/>
        </p:scale>
        <p:origin x="-2064" y="33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30" y="5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12F76-4318-4CF8-BD8C-E23556223DDF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70652-4CB7-4836-84E8-8E8D49B8CF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15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5588-A188-480D-8DDC-8BCC1A8D6458}" type="datetimeFigureOut">
              <a:rPr lang="en-US" smtClean="0"/>
              <a:pPr/>
              <a:t>2/13/2018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3AF6-8AFB-4E9C-AFE2-543A1C458F0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3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4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8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0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0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3AF6-8AFB-4E9C-AFE2-543A1C458F0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4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1076E-F3A3-4B61-BE53-9D81EC8B35D4}" type="datetime1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97A87-C1BD-4C27-9D78-A22AF3362E50}" type="datetime1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1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1288-6B8C-4057-B7E3-83EE6B8ED158}" type="datetime1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8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4E20-3937-43A0-AA88-CB0821998096}" type="datetime1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C6083-FBBD-4A68-BE29-82398D07056F}" type="datetime1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0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10489-DF2C-4FCB-B58C-0A5420464D35}" type="datetime1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1DAA-ADF8-4B50-B6CC-A3469588A2F0}" type="datetime1">
              <a:rPr lang="en-US" smtClean="0"/>
              <a:pPr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3028-8FCA-4A05-A284-52AF1B60E799}" type="datetime1">
              <a:rPr lang="en-US" smtClean="0"/>
              <a:pPr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4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7C126-3662-4897-A0AA-0EC7A0471ADF}" type="datetime1">
              <a:rPr lang="en-US" smtClean="0"/>
              <a:pPr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86B2-89A0-488D-921A-EDE83EFB599D}" type="datetime1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1785-F8CE-4EF2-80A9-298B98B3797B}" type="datetime1">
              <a:rPr lang="en-US" smtClean="0"/>
              <a:pPr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77E8-CD30-4483-A451-B6463A56954E}" type="datetime1">
              <a:rPr lang="en-US" smtClean="0"/>
              <a:pPr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ADB1-78C8-4457-9F96-8FFEAC7948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272226" y="14177"/>
            <a:ext cx="6366970" cy="1222088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lvl="0" algn="ctr" rtl="1">
              <a:spcBef>
                <a:spcPct val="0"/>
              </a:spcBef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1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</a:t>
            </a:r>
            <a:r>
              <a:rPr lang="en-US" sz="4400" noProof="0" dirty="0" smtClean="0">
                <a:latin typeface="+mj-lt"/>
                <a:ea typeface="+mj-ea"/>
                <a:cs typeface="+mj-cs"/>
              </a:rPr>
              <a:t>isit rates </a:t>
            </a:r>
            <a:r>
              <a:rPr lang="en-US" sz="4400" dirty="0">
                <a:latin typeface="+mj-lt"/>
                <a:ea typeface="+mj-ea"/>
                <a:cs typeface="+mj-cs"/>
              </a:rPr>
              <a:t>heat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maps </a:t>
            </a:r>
            <a:endParaRPr lang="he-IL" sz="4400" dirty="0">
              <a:latin typeface="+mj-lt"/>
              <a:ea typeface="+mj-ea"/>
              <a:cs typeface="+mj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4274" y="1094615"/>
            <a:ext cx="5195907" cy="4396250"/>
            <a:chOff x="664274" y="1094615"/>
            <a:chExt cx="5195907" cy="4396250"/>
          </a:xfrm>
        </p:grpSpPr>
        <p:grpSp>
          <p:nvGrpSpPr>
            <p:cNvPr id="35" name="Group 34"/>
            <p:cNvGrpSpPr>
              <a:grpSpLocks noChangeAspect="1"/>
            </p:cNvGrpSpPr>
            <p:nvPr/>
          </p:nvGrpSpPr>
          <p:grpSpPr>
            <a:xfrm>
              <a:off x="664274" y="1094615"/>
              <a:ext cx="5195907" cy="4148304"/>
              <a:chOff x="1460364" y="92218"/>
              <a:chExt cx="5412680" cy="4321470"/>
            </a:xfrm>
          </p:grpSpPr>
          <p:pic>
            <p:nvPicPr>
              <p:cNvPr id="38" name="Picture 3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45"/>
              <a:stretch/>
            </p:blipFill>
            <p:spPr>
              <a:xfrm>
                <a:off x="1460364" y="502886"/>
                <a:ext cx="1371868" cy="883360"/>
              </a:xfrm>
              <a:prstGeom prst="rect">
                <a:avLst/>
              </a:prstGeom>
            </p:spPr>
          </p:pic>
          <p:pic>
            <p:nvPicPr>
              <p:cNvPr id="39" name="Picture 38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124" b="1"/>
              <a:stretch/>
            </p:blipFill>
            <p:spPr>
              <a:xfrm>
                <a:off x="1460364" y="1254973"/>
                <a:ext cx="1371868" cy="893861"/>
              </a:xfrm>
              <a:prstGeom prst="rect">
                <a:avLst/>
              </a:prstGeom>
            </p:spPr>
          </p:pic>
          <p:pic>
            <p:nvPicPr>
              <p:cNvPr id="40" name="Picture 39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83"/>
              <a:stretch/>
            </p:blipFill>
            <p:spPr>
              <a:xfrm>
                <a:off x="1460364" y="2018034"/>
                <a:ext cx="1371868" cy="875770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719"/>
              <a:stretch/>
            </p:blipFill>
            <p:spPr>
              <a:xfrm>
                <a:off x="5451741" y="486378"/>
                <a:ext cx="1421303" cy="930392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407"/>
              <a:stretch/>
            </p:blipFill>
            <p:spPr>
              <a:xfrm>
                <a:off x="5451741" y="1238465"/>
                <a:ext cx="1421303" cy="912400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327"/>
              <a:stretch/>
            </p:blipFill>
            <p:spPr>
              <a:xfrm>
                <a:off x="5451741" y="2001526"/>
                <a:ext cx="1421303" cy="902592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334" b="1"/>
              <a:stretch/>
            </p:blipFill>
            <p:spPr>
              <a:xfrm>
                <a:off x="4102297" y="486378"/>
                <a:ext cx="1446432" cy="929320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025"/>
              <a:stretch/>
            </p:blipFill>
            <p:spPr>
              <a:xfrm>
                <a:off x="4102297" y="1238465"/>
                <a:ext cx="1446432" cy="921823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412"/>
              <a:stretch/>
            </p:blipFill>
            <p:spPr>
              <a:xfrm>
                <a:off x="5451741" y="2756413"/>
                <a:ext cx="1421303" cy="901682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66"/>
              <a:stretch/>
            </p:blipFill>
            <p:spPr>
              <a:xfrm>
                <a:off x="1460364" y="2772920"/>
                <a:ext cx="1371868" cy="883145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30" b="-1"/>
              <a:stretch/>
            </p:blipFill>
            <p:spPr>
              <a:xfrm>
                <a:off x="4102297" y="2001526"/>
                <a:ext cx="1446432" cy="912015"/>
              </a:xfrm>
              <a:prstGeom prst="rect">
                <a:avLst/>
              </a:prstGeom>
            </p:spPr>
          </p:pic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13"/>
              <a:stretch/>
            </p:blipFill>
            <p:spPr>
              <a:xfrm>
                <a:off x="4102297" y="2756413"/>
                <a:ext cx="1446432" cy="911106"/>
              </a:xfrm>
              <a:prstGeom prst="rect">
                <a:avLst/>
              </a:prstGeom>
            </p:spPr>
          </p:pic>
          <p:pic>
            <p:nvPicPr>
              <p:cNvPr id="60" name="Picture 59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675"/>
              <a:stretch/>
            </p:blipFill>
            <p:spPr>
              <a:xfrm>
                <a:off x="4102297" y="3509756"/>
                <a:ext cx="1446432" cy="903932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263"/>
              <a:stretch/>
            </p:blipFill>
            <p:spPr>
              <a:xfrm>
                <a:off x="2752853" y="486378"/>
                <a:ext cx="1416000" cy="899909"/>
              </a:xfrm>
              <a:prstGeom prst="rect">
                <a:avLst/>
              </a:prstGeom>
            </p:spPr>
          </p:pic>
          <p:pic>
            <p:nvPicPr>
              <p:cNvPr id="77" name="Picture 76"/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273"/>
              <a:stretch/>
            </p:blipFill>
            <p:spPr>
              <a:xfrm>
                <a:off x="2752853" y="1238466"/>
                <a:ext cx="1416000" cy="910411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197"/>
              <a:stretch/>
            </p:blipFill>
            <p:spPr>
              <a:xfrm>
                <a:off x="2752853" y="2001526"/>
                <a:ext cx="1416000" cy="900602"/>
              </a:xfrm>
              <a:prstGeom prst="rect">
                <a:avLst/>
              </a:prstGeom>
            </p:spPr>
          </p:pic>
          <p:pic>
            <p:nvPicPr>
              <p:cNvPr id="80" name="Picture 79"/>
              <p:cNvPicPr>
                <a:picLocks noChangeAspect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113"/>
              <a:stretch/>
            </p:blipFill>
            <p:spPr>
              <a:xfrm>
                <a:off x="2752853" y="2756413"/>
                <a:ext cx="1416000" cy="912119"/>
              </a:xfrm>
              <a:prstGeom prst="rect">
                <a:avLst/>
              </a:prstGeom>
            </p:spPr>
          </p:pic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958"/>
              <a:stretch/>
            </p:blipFill>
            <p:spPr>
              <a:xfrm>
                <a:off x="2752853" y="3509758"/>
                <a:ext cx="1416000" cy="892518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863"/>
              <a:stretch/>
            </p:blipFill>
            <p:spPr>
              <a:xfrm>
                <a:off x="1460364" y="3526265"/>
                <a:ext cx="1371868" cy="875967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086"/>
              <a:stretch/>
            </p:blipFill>
            <p:spPr>
              <a:xfrm>
                <a:off x="5451741" y="3509756"/>
                <a:ext cx="1421303" cy="894508"/>
              </a:xfrm>
              <a:prstGeom prst="rect">
                <a:avLst/>
              </a:prstGeom>
            </p:spPr>
          </p:pic>
          <p:sp>
            <p:nvSpPr>
              <p:cNvPr id="75" name="TextBox 69"/>
              <p:cNvSpPr txBox="1"/>
              <p:nvPr/>
            </p:nvSpPr>
            <p:spPr>
              <a:xfrm>
                <a:off x="1486213" y="92218"/>
                <a:ext cx="4432822" cy="38475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kern="1200" dirty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A                     B                        C                      </a:t>
                </a:r>
                <a:r>
                  <a:rPr lang="en-US" sz="1800" b="1" kern="1200" dirty="0" smtClean="0">
                    <a:solidFill>
                      <a:srgbClr val="000000"/>
                    </a:solidFill>
                    <a:effectLst/>
                    <a:latin typeface="Calibri"/>
                    <a:ea typeface="Times New Roman"/>
                    <a:cs typeface="Arial"/>
                  </a:rPr>
                  <a:t>D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1315872" y="5029200"/>
              <a:ext cx="4421750" cy="461665"/>
              <a:chOff x="1315872" y="5029200"/>
              <a:chExt cx="4421750" cy="461665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>
                <a:off x="13772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1315872" y="5029200"/>
                <a:ext cx="442175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200" dirty="0" smtClean="0"/>
                  <a:t>5</a:t>
                </a:r>
                <a:r>
                  <a:rPr lang="en-US" sz="1200" dirty="0"/>
                  <a:t>°       </a:t>
                </a:r>
                <a:r>
                  <a:rPr lang="en-US" sz="1200" dirty="0" smtClean="0"/>
                  <a:t>                           5°                                 1°                                 1°       </a:t>
                </a:r>
                <a:endParaRPr lang="he-IL" sz="1200" dirty="0"/>
              </a:p>
              <a:p>
                <a:endParaRPr lang="he-IL" sz="1200" dirty="0"/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26726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968064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5257800" y="5078104"/>
                <a:ext cx="1467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972312" y="1578254"/>
            <a:ext cx="1870895" cy="3374746"/>
            <a:chOff x="972312" y="1578254"/>
            <a:chExt cx="1870895" cy="3374746"/>
          </a:xfrm>
        </p:grpSpPr>
        <p:sp>
          <p:nvSpPr>
            <p:cNvPr id="5" name="Isosceles Triangle 4"/>
            <p:cNvSpPr/>
            <p:nvPr/>
          </p:nvSpPr>
          <p:spPr>
            <a:xfrm>
              <a:off x="2353281" y="4438652"/>
              <a:ext cx="489926" cy="485744"/>
            </a:xfrm>
            <a:prstGeom prst="triangl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1129318" y="4467256"/>
              <a:ext cx="489926" cy="485744"/>
            </a:xfrm>
            <a:prstGeom prst="triangl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242106" y="1578254"/>
              <a:ext cx="475488" cy="475488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32552" y="3733799"/>
              <a:ext cx="486848" cy="45159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arallelogram 7"/>
            <p:cNvSpPr/>
            <p:nvPr/>
          </p:nvSpPr>
          <p:spPr>
            <a:xfrm>
              <a:off x="2353579" y="2286000"/>
              <a:ext cx="465821" cy="504332"/>
            </a:xfrm>
            <a:prstGeom prst="parallelogram">
              <a:avLst>
                <a:gd name="adj" fmla="val 46425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16517" y="2971800"/>
              <a:ext cx="326683" cy="5334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arallelogram 45"/>
            <p:cNvSpPr/>
            <p:nvPr/>
          </p:nvSpPr>
          <p:spPr>
            <a:xfrm>
              <a:off x="1219200" y="2286000"/>
              <a:ext cx="465821" cy="504332"/>
            </a:xfrm>
            <a:prstGeom prst="parallelogram">
              <a:avLst>
                <a:gd name="adj" fmla="val 46425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295400" y="2971800"/>
              <a:ext cx="326683" cy="533400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143000" y="3733800"/>
              <a:ext cx="486848" cy="451591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972312" y="1581912"/>
              <a:ext cx="475488" cy="475488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53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B9C43-9E7E-457B-8F1D-5F56DE239726}" type="slidenum">
              <a:rPr lang="he-IL" smtClean="0"/>
              <a:pPr/>
              <a:t>10</a:t>
            </a:fld>
            <a:endParaRPr lang="he-IL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58346" y="35747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pPr algn="ctr" rtl="1">
              <a:spcBef>
                <a:spcPct val="0"/>
              </a:spcBef>
              <a:defRPr/>
            </a:pPr>
            <a:r>
              <a:rPr lang="en-US" sz="4400" dirty="0" smtClean="0"/>
              <a:t>Methods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 </a:t>
            </a:r>
            <a:endParaRPr kumimoji="0" lang="he-IL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219200" y="2057401"/>
            <a:ext cx="3313559" cy="2341004"/>
            <a:chOff x="3220278" y="2767647"/>
            <a:chExt cx="3045718" cy="1956753"/>
          </a:xfrm>
        </p:grpSpPr>
        <p:grpSp>
          <p:nvGrpSpPr>
            <p:cNvPr id="19" name="Group 18"/>
            <p:cNvGrpSpPr/>
            <p:nvPr/>
          </p:nvGrpSpPr>
          <p:grpSpPr>
            <a:xfrm>
              <a:off x="3220278" y="2767647"/>
              <a:ext cx="3045718" cy="1956753"/>
              <a:chOff x="4755226" y="559419"/>
              <a:chExt cx="3941516" cy="2853022"/>
            </a:xfrm>
          </p:grpSpPr>
          <p:pic>
            <p:nvPicPr>
              <p:cNvPr id="28" name="Picture 27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54" r="3333"/>
              <a:stretch/>
            </p:blipFill>
            <p:spPr bwMode="auto">
              <a:xfrm>
                <a:off x="4755226" y="559419"/>
                <a:ext cx="3941516" cy="28530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6639215" y="679677"/>
                <a:ext cx="1860657" cy="80840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/>
                <a:r>
                  <a:rPr lang="en-US" sz="1200" kern="1200" dirty="0" smtClean="0">
                    <a:solidFill>
                      <a:srgbClr val="000000"/>
                    </a:solidFill>
                    <a:effectLst/>
                    <a:latin typeface="Calibri" pitchFamily="34" charset="0"/>
                    <a:ea typeface="Times New Roman"/>
                    <a:cs typeface="Arial"/>
                  </a:rPr>
                  <a:t>Large :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ea typeface="Times New Roman"/>
                    <a:cs typeface="Arial"/>
                  </a:rPr>
                  <a:t>2.90°/10.80°</a:t>
                </a:r>
                <a:endParaRPr lang="en-US" sz="1200" dirty="0">
                  <a:latin typeface="Calibri" pitchFamily="34" charset="0"/>
                  <a:ea typeface="Times New Roman"/>
                </a:endParaRPr>
              </a:p>
              <a:p>
                <a:pPr algn="ctr"/>
                <a:r>
                  <a:rPr lang="en-US" sz="1200" dirty="0" smtClean="0">
                    <a:solidFill>
                      <a:srgbClr val="000000"/>
                    </a:solidFill>
                    <a:latin typeface="Calibri" pitchFamily="34" charset="0"/>
                    <a:ea typeface="Times New Roman"/>
                    <a:cs typeface="Arial"/>
                  </a:rPr>
                  <a:t>Small : 0.24°/0.90 °</a:t>
                </a:r>
                <a:endParaRPr lang="en-US" sz="1200" dirty="0">
                  <a:latin typeface="Calibri" pitchFamily="34" charset="0"/>
                  <a:ea typeface="Times New Roman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3429000" y="4419600"/>
              <a:ext cx="533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85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954" y="1143000"/>
            <a:ext cx="6172200" cy="603461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850"/>
          <a:stretch/>
        </p:blipFill>
        <p:spPr>
          <a:xfrm>
            <a:off x="990600" y="3962400"/>
            <a:ext cx="3900880" cy="35052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46854" y="228600"/>
            <a:ext cx="6172200" cy="1524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 2 drift ratio</a:t>
            </a:r>
            <a:br>
              <a:rPr lang="en-US" dirty="0" smtClean="0"/>
            </a:b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42222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04"/>
          <a:stretch/>
        </p:blipFill>
        <p:spPr>
          <a:xfrm>
            <a:off x="-1" y="1676399"/>
            <a:ext cx="6858001" cy="299085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46854" y="228600"/>
            <a:ext cx="6172200" cy="1524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 3a+5 (3sec control)</a:t>
            </a:r>
            <a:br>
              <a:rPr lang="en-US" dirty="0" smtClean="0"/>
            </a:b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165586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 3cd</a:t>
            </a:r>
            <a:br>
              <a:rPr lang="en-US" dirty="0" smtClean="0"/>
            </a:br>
            <a:r>
              <a:rPr lang="en-US" dirty="0" smtClean="0"/>
              <a:t> per subject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005014"/>
            <a:ext cx="6857997" cy="4014786"/>
          </a:xfrm>
        </p:spPr>
      </p:pic>
    </p:spTree>
    <p:extLst>
      <p:ext uri="{BB962C8B-B14F-4D97-AF65-F5344CB8AC3E}">
        <p14:creationId xmlns:p14="http://schemas.microsoft.com/office/powerpoint/2010/main" val="228649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4606"/>
            <a:ext cx="6858000" cy="401478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Sup3cd</a:t>
            </a:r>
            <a:br>
              <a:rPr lang="en-US" dirty="0" smtClean="0"/>
            </a:br>
            <a:r>
              <a:rPr lang="en-US" dirty="0" smtClean="0"/>
              <a:t> per subject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8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5212"/>
            <a:ext cx="6858000" cy="4014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61722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Instantaneous Velocity</a:t>
            </a:r>
            <a:br>
              <a:rPr lang="en-US" dirty="0" smtClean="0"/>
            </a:br>
            <a:r>
              <a:rPr lang="en-US" sz="2200" dirty="0"/>
              <a:t>- Instantaneous Velocity</a:t>
            </a:r>
            <a:br>
              <a:rPr lang="en-US" sz="2200" dirty="0"/>
            </a:br>
            <a:r>
              <a:rPr lang="en-US" sz="2200" dirty="0"/>
              <a:t>- Traveled Distance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338"/>
          <a:stretch/>
        </p:blipFill>
        <p:spPr>
          <a:xfrm>
            <a:off x="0" y="7531983"/>
            <a:ext cx="6858000" cy="1231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5"/>
          <a:stretch/>
        </p:blipFill>
        <p:spPr>
          <a:xfrm>
            <a:off x="0" y="1578617"/>
            <a:ext cx="6858000" cy="3208803"/>
          </a:xfrm>
          <a:prstGeom prst="rect">
            <a:avLst/>
          </a:prstGeom>
        </p:spPr>
      </p:pic>
      <p:sp>
        <p:nvSpPr>
          <p:cNvPr id="10" name="TextBox 69"/>
          <p:cNvSpPr txBox="1"/>
          <p:nvPr/>
        </p:nvSpPr>
        <p:spPr>
          <a:xfrm>
            <a:off x="83862" y="1567985"/>
            <a:ext cx="381000" cy="61863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 smtClean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latin typeface="Calibri"/>
                <a:ea typeface="Times New Roman"/>
                <a:cs typeface="Arial"/>
              </a:rPr>
              <a:t>C</a:t>
            </a: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08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654" y="5867400"/>
            <a:ext cx="2373346" cy="2667501"/>
          </a:xfrm>
          <a:prstGeom prst="rect">
            <a:avLst/>
          </a:prstGeom>
        </p:spPr>
      </p:pic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1866898" y="1097386"/>
            <a:ext cx="3124200" cy="4453431"/>
            <a:chOff x="1142999" y="249743"/>
            <a:chExt cx="3299461" cy="4703257"/>
          </a:xfrm>
        </p:grpSpPr>
        <p:pic>
          <p:nvPicPr>
            <p:cNvPr id="65" name="Picture 64"/>
            <p:cNvPicPr preferRelativeResize="0"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0" y="3581400"/>
              <a:ext cx="1828800" cy="1371600"/>
            </a:xfrm>
            <a:prstGeom prst="rect">
              <a:avLst/>
            </a:prstGeom>
          </p:spPr>
        </p:pic>
        <p:pic>
          <p:nvPicPr>
            <p:cNvPr id="66" name="Picture 65"/>
            <p:cNvPicPr preferRelativeResize="0"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8"/>
            <a:stretch/>
          </p:blipFill>
          <p:spPr>
            <a:xfrm>
              <a:off x="1143000" y="2774913"/>
              <a:ext cx="1828800" cy="1111287"/>
            </a:xfrm>
            <a:prstGeom prst="rect">
              <a:avLst/>
            </a:prstGeom>
          </p:spPr>
        </p:pic>
        <p:pic>
          <p:nvPicPr>
            <p:cNvPr id="67" name="Picture 66"/>
            <p:cNvPicPr preferRelativeResize="0"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43"/>
            <a:stretch/>
          </p:blipFill>
          <p:spPr>
            <a:xfrm>
              <a:off x="1143000" y="1945076"/>
              <a:ext cx="1828800" cy="1110406"/>
            </a:xfrm>
            <a:prstGeom prst="rect">
              <a:avLst/>
            </a:prstGeom>
          </p:spPr>
        </p:pic>
        <p:pic>
          <p:nvPicPr>
            <p:cNvPr id="68" name="Picture 67"/>
            <p:cNvPicPr preferRelativeResize="0"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492"/>
            <a:stretch/>
          </p:blipFill>
          <p:spPr>
            <a:xfrm>
              <a:off x="1143000" y="1098516"/>
              <a:ext cx="1828800" cy="1104239"/>
            </a:xfrm>
            <a:prstGeom prst="rect">
              <a:avLst/>
            </a:prstGeom>
          </p:spPr>
        </p:pic>
        <p:pic>
          <p:nvPicPr>
            <p:cNvPr id="69" name="Picture 68"/>
            <p:cNvPicPr preferRelativeResize="0"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872"/>
            <a:stretch/>
          </p:blipFill>
          <p:spPr>
            <a:xfrm>
              <a:off x="1142999" y="249743"/>
              <a:ext cx="1822038" cy="1108645"/>
            </a:xfrm>
            <a:prstGeom prst="rect">
              <a:avLst/>
            </a:prstGeom>
          </p:spPr>
        </p:pic>
        <p:pic>
          <p:nvPicPr>
            <p:cNvPr id="70" name="Picture 69"/>
            <p:cNvPicPr preferRelativeResize="0"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/>
            <a:stretch/>
          </p:blipFill>
          <p:spPr>
            <a:xfrm>
              <a:off x="2819400" y="3581400"/>
              <a:ext cx="1623060" cy="1371600"/>
            </a:xfrm>
            <a:prstGeom prst="rect">
              <a:avLst/>
            </a:prstGeom>
          </p:spPr>
        </p:pic>
        <p:pic>
          <p:nvPicPr>
            <p:cNvPr id="71" name="Picture 70"/>
            <p:cNvPicPr preferRelativeResize="0"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8978"/>
            <a:stretch/>
          </p:blipFill>
          <p:spPr>
            <a:xfrm>
              <a:off x="2819400" y="2774913"/>
              <a:ext cx="1623060" cy="1111287"/>
            </a:xfrm>
            <a:prstGeom prst="rect">
              <a:avLst/>
            </a:prstGeom>
          </p:spPr>
        </p:pic>
        <p:pic>
          <p:nvPicPr>
            <p:cNvPr id="72" name="Picture 71"/>
            <p:cNvPicPr preferRelativeResize="0"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043"/>
            <a:stretch/>
          </p:blipFill>
          <p:spPr>
            <a:xfrm>
              <a:off x="2819400" y="1945076"/>
              <a:ext cx="1623060" cy="1110406"/>
            </a:xfrm>
            <a:prstGeom prst="rect">
              <a:avLst/>
            </a:prstGeom>
          </p:spPr>
        </p:pic>
        <p:pic>
          <p:nvPicPr>
            <p:cNvPr id="73" name="Picture 72"/>
            <p:cNvPicPr preferRelativeResize="0"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50" b="19492"/>
            <a:stretch/>
          </p:blipFill>
          <p:spPr>
            <a:xfrm>
              <a:off x="2819400" y="1098516"/>
              <a:ext cx="1623060" cy="1104239"/>
            </a:xfrm>
            <a:prstGeom prst="rect">
              <a:avLst/>
            </a:prstGeom>
          </p:spPr>
        </p:pic>
        <p:pic>
          <p:nvPicPr>
            <p:cNvPr id="74" name="Picture 73"/>
            <p:cNvPicPr preferRelativeResize="0"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3" b="19867"/>
            <a:stretch/>
          </p:blipFill>
          <p:spPr>
            <a:xfrm>
              <a:off x="2838717" y="250998"/>
              <a:ext cx="1603743" cy="1087784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-12406" y="0"/>
            <a:ext cx="6870405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2 Border movement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200" dirty="0"/>
          </a:p>
        </p:txBody>
      </p:sp>
      <p:sp>
        <p:nvSpPr>
          <p:cNvPr id="18" name="TextBox 69"/>
          <p:cNvSpPr txBox="1"/>
          <p:nvPr/>
        </p:nvSpPr>
        <p:spPr>
          <a:xfrm>
            <a:off x="0" y="1239312"/>
            <a:ext cx="1296540" cy="70173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3765777"/>
            <a:ext cx="1462857" cy="856381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2969025"/>
            <a:ext cx="1462857" cy="856381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2172272"/>
            <a:ext cx="1462857" cy="856381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2" y="1375519"/>
            <a:ext cx="1462857" cy="856381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641312" y="1308820"/>
            <a:ext cx="1462857" cy="4043391"/>
            <a:chOff x="641312" y="1180079"/>
            <a:chExt cx="1462857" cy="4043391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4367090"/>
              <a:ext cx="1462857" cy="85638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3570338"/>
              <a:ext cx="1462857" cy="85638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2773585"/>
              <a:ext cx="1462857" cy="856380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976832"/>
              <a:ext cx="1462857" cy="856380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2" y="1180079"/>
              <a:ext cx="1462857" cy="856380"/>
            </a:xfrm>
            <a:prstGeom prst="rect">
              <a:avLst/>
            </a:prstGeom>
          </p:spPr>
        </p:pic>
      </p:grpSp>
      <p:grpSp>
        <p:nvGrpSpPr>
          <p:cNvPr id="96" name="Group 95"/>
          <p:cNvGrpSpPr/>
          <p:nvPr/>
        </p:nvGrpSpPr>
        <p:grpSpPr>
          <a:xfrm>
            <a:off x="4861744" y="1308820"/>
            <a:ext cx="1462855" cy="4043391"/>
            <a:chOff x="641313" y="1180079"/>
            <a:chExt cx="1462855" cy="4043391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3" y="4367090"/>
              <a:ext cx="1462855" cy="856380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3" y="3570338"/>
              <a:ext cx="1462855" cy="856380"/>
            </a:xfrm>
            <a:prstGeom prst="rect">
              <a:avLst/>
            </a:prstGeom>
          </p:spPr>
        </p:pic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3" y="2773585"/>
              <a:ext cx="1462855" cy="856380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3" y="1976832"/>
              <a:ext cx="1462855" cy="856380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313" y="1180079"/>
              <a:ext cx="1462855" cy="856380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2538668" y="5259739"/>
            <a:ext cx="377026" cy="307777"/>
            <a:chOff x="2538668" y="5130998"/>
            <a:chExt cx="377026" cy="307777"/>
          </a:xfrm>
        </p:grpSpPr>
        <p:sp>
          <p:nvSpPr>
            <p:cNvPr id="2" name="Rectangle 1"/>
            <p:cNvSpPr/>
            <p:nvPr/>
          </p:nvSpPr>
          <p:spPr>
            <a:xfrm>
              <a:off x="2538668" y="5130998"/>
              <a:ext cx="377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5° 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966374" y="5262716"/>
            <a:ext cx="377026" cy="307777"/>
            <a:chOff x="2538668" y="5130998"/>
            <a:chExt cx="377026" cy="307777"/>
          </a:xfrm>
        </p:grpSpPr>
        <p:sp>
          <p:nvSpPr>
            <p:cNvPr id="38" name="Rectangle 37"/>
            <p:cNvSpPr/>
            <p:nvPr/>
          </p:nvSpPr>
          <p:spPr>
            <a:xfrm>
              <a:off x="2538668" y="5130998"/>
              <a:ext cx="37702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5° 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590800" y="5181600"/>
              <a:ext cx="1467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20" b="48504"/>
          <a:stretch/>
        </p:blipFill>
        <p:spPr>
          <a:xfrm>
            <a:off x="228601" y="5662551"/>
            <a:ext cx="2046514" cy="180504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1" r="34850" b="48504"/>
          <a:stretch/>
        </p:blipFill>
        <p:spPr>
          <a:xfrm>
            <a:off x="533400" y="7338951"/>
            <a:ext cx="1866241" cy="18050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54" y="5867400"/>
            <a:ext cx="2373346" cy="26675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15000" y="7162800"/>
            <a:ext cx="1143000" cy="1238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554821" y="7201150"/>
            <a:ext cx="1112429" cy="1199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113054" y="8518936"/>
            <a:ext cx="27432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Think about 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8" name="TextBox 69"/>
          <p:cNvSpPr txBox="1"/>
          <p:nvPr/>
        </p:nvSpPr>
        <p:spPr>
          <a:xfrm>
            <a:off x="2464784" y="1489293"/>
            <a:ext cx="1296540" cy="67403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466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6858000" cy="38469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46854" y="228600"/>
            <a:ext cx="6172200" cy="1524000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3 </a:t>
            </a:r>
            <a:r>
              <a:rPr lang="en-US" dirty="0"/>
              <a:t>Eye movement motor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100" dirty="0"/>
          </a:p>
        </p:txBody>
      </p:sp>
      <p:sp>
        <p:nvSpPr>
          <p:cNvPr id="7" name="TextBox 69"/>
          <p:cNvSpPr txBox="1"/>
          <p:nvPr/>
        </p:nvSpPr>
        <p:spPr>
          <a:xfrm>
            <a:off x="46714" y="1897082"/>
            <a:ext cx="38100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A                    </a:t>
            </a: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B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kern="1200" dirty="0" smtClean="0">
              <a:solidFill>
                <a:srgbClr val="000000"/>
              </a:solidFill>
              <a:effectLst/>
              <a:latin typeface="Calibri"/>
              <a:ea typeface="Times New Roman"/>
              <a:cs typeface="Arial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 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5299" y="2148840"/>
            <a:ext cx="426721" cy="179070"/>
            <a:chOff x="1765299" y="2156460"/>
            <a:chExt cx="426721" cy="179070"/>
          </a:xfrm>
        </p:grpSpPr>
        <p:sp>
          <p:nvSpPr>
            <p:cNvPr id="8" name="Left Brace 7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3909" y="2148840"/>
            <a:ext cx="426721" cy="179070"/>
            <a:chOff x="1765299" y="2156460"/>
            <a:chExt cx="426721" cy="179070"/>
          </a:xfrm>
        </p:grpSpPr>
        <p:sp>
          <p:nvSpPr>
            <p:cNvPr id="13" name="Left Brace 12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e 13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e 14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80459" y="2148840"/>
            <a:ext cx="426721" cy="179070"/>
            <a:chOff x="1765299" y="2156460"/>
            <a:chExt cx="426721" cy="179070"/>
          </a:xfrm>
        </p:grpSpPr>
        <p:sp>
          <p:nvSpPr>
            <p:cNvPr id="17" name="Left Brace 16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Brace 17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e 18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604509" y="2148840"/>
            <a:ext cx="426721" cy="179070"/>
            <a:chOff x="1765299" y="2156460"/>
            <a:chExt cx="426721" cy="179070"/>
          </a:xfrm>
        </p:grpSpPr>
        <p:sp>
          <p:nvSpPr>
            <p:cNvPr id="21" name="Left Brace 20"/>
            <p:cNvSpPr/>
            <p:nvPr/>
          </p:nvSpPr>
          <p:spPr>
            <a:xfrm rot="5400000">
              <a:off x="181864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/>
            <p:cNvSpPr/>
            <p:nvPr/>
          </p:nvSpPr>
          <p:spPr>
            <a:xfrm rot="5400000">
              <a:off x="1864359" y="2160270"/>
              <a:ext cx="76200" cy="2743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Left Brace 22"/>
            <p:cNvSpPr/>
            <p:nvPr/>
          </p:nvSpPr>
          <p:spPr>
            <a:xfrm rot="5400000">
              <a:off x="2092960" y="2103120"/>
              <a:ext cx="45719" cy="1524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Left Brace 25"/>
          <p:cNvSpPr/>
          <p:nvPr/>
        </p:nvSpPr>
        <p:spPr>
          <a:xfrm rot="5400000">
            <a:off x="4747259" y="2152650"/>
            <a:ext cx="76200" cy="2743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65" b="47322"/>
          <a:stretch/>
        </p:blipFill>
        <p:spPr>
          <a:xfrm>
            <a:off x="-5273" y="5772150"/>
            <a:ext cx="3541143" cy="211490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817368" y="7934235"/>
            <a:ext cx="2743200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Longer periods?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Add the tunneled?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9" name="TextBox 69"/>
          <p:cNvSpPr txBox="1"/>
          <p:nvPr/>
        </p:nvSpPr>
        <p:spPr>
          <a:xfrm>
            <a:off x="181471" y="5772150"/>
            <a:ext cx="381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C                  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sp>
        <p:nvSpPr>
          <p:cNvPr id="30" name="TextBox 69"/>
          <p:cNvSpPr txBox="1"/>
          <p:nvPr/>
        </p:nvSpPr>
        <p:spPr>
          <a:xfrm>
            <a:off x="3480127" y="5817959"/>
            <a:ext cx="3810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200" dirty="0" smtClean="0">
                <a:solidFill>
                  <a:srgbClr val="000000"/>
                </a:solidFill>
                <a:effectLst/>
                <a:latin typeface="Calibri"/>
                <a:ea typeface="Times New Roman"/>
                <a:cs typeface="Arial"/>
              </a:rPr>
              <a:t>D                                                          </a:t>
            </a:r>
            <a:endParaRPr lang="en-US" sz="1200" dirty="0">
              <a:effectLst/>
              <a:latin typeface="Times New Roman"/>
              <a:ea typeface="Times New Roman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40200" y="5715000"/>
            <a:ext cx="2965400" cy="2150870"/>
            <a:chOff x="3680459" y="5656960"/>
            <a:chExt cx="2965400" cy="2150870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326" r="30607" b="46426"/>
            <a:stretch/>
          </p:blipFill>
          <p:spPr>
            <a:xfrm>
              <a:off x="5201107" y="5656960"/>
              <a:ext cx="1444752" cy="215087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6" r="71722" b="46426"/>
            <a:stretch/>
          </p:blipFill>
          <p:spPr>
            <a:xfrm>
              <a:off x="3680459" y="5656960"/>
              <a:ext cx="1582986" cy="2150870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343" y="5956816"/>
            <a:ext cx="571500" cy="153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88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 4  Variations </a:t>
            </a:r>
            <a:r>
              <a:rPr lang="en-US" dirty="0"/>
              <a:t/>
            </a:r>
            <a:br>
              <a:rPr lang="en-US" dirty="0"/>
            </a:b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79"/>
          <a:stretch/>
        </p:blipFill>
        <p:spPr>
          <a:xfrm>
            <a:off x="0" y="2743200"/>
            <a:ext cx="6858000" cy="196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0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sup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589"/>
          <a:stretch/>
        </p:blipFill>
        <p:spPr>
          <a:xfrm>
            <a:off x="-6351" y="1346200"/>
            <a:ext cx="6788151" cy="264295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46854" y="228600"/>
            <a:ext cx="6172200" cy="1524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 3b Borders </a:t>
            </a:r>
            <a:br>
              <a:rPr lang="en-US" dirty="0" smtClean="0"/>
            </a:b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406029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3012"/>
            <a:ext cx="6858000" cy="40147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1" r="48365"/>
          <a:stretch/>
        </p:blipFill>
        <p:spPr>
          <a:xfrm>
            <a:off x="0" y="1554438"/>
            <a:ext cx="3541143" cy="385576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46854" y="228600"/>
            <a:ext cx="6172200" cy="1524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Sup 3cd</a:t>
            </a:r>
          </a:p>
          <a:p>
            <a:r>
              <a:rPr lang="en-US" dirty="0"/>
              <a:t>300ms+borders in tunneled</a:t>
            </a:r>
            <a:endParaRPr lang="en-US" dirty="0" smtClean="0"/>
          </a:p>
          <a:p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33826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 4</a:t>
            </a:r>
            <a:br>
              <a:rPr lang="en-US" dirty="0" smtClean="0"/>
            </a:br>
            <a:r>
              <a:rPr lang="en-US" dirty="0" smtClean="0"/>
              <a:t>with saccades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1" y="2355699"/>
            <a:ext cx="6779617" cy="396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0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657600"/>
            <a:ext cx="6172200" cy="1524000"/>
          </a:xfrm>
        </p:spPr>
        <p:txBody>
          <a:bodyPr/>
          <a:lstStyle/>
          <a:p>
            <a:r>
              <a:rPr lang="en-US" dirty="0" smtClean="0"/>
              <a:t>EXTRA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ADB1-78C8-4457-9F96-8FFEAC79482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3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191146</TotalTime>
  <Words>117</Words>
  <Application>Microsoft Office PowerPoint</Application>
  <PresentationFormat>On-screen Show (4:3)</PresentationFormat>
  <Paragraphs>131</Paragraphs>
  <Slides>15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2 Border movement </vt:lpstr>
      <vt:lpstr>3 Eye movement motor  </vt:lpstr>
      <vt:lpstr> 4  Variations  </vt:lpstr>
      <vt:lpstr>sup</vt:lpstr>
      <vt:lpstr>PowerPoint Presentation</vt:lpstr>
      <vt:lpstr>PowerPoint Presentation</vt:lpstr>
      <vt:lpstr>Sup 4 with saccades</vt:lpstr>
      <vt:lpstr>EXTRA</vt:lpstr>
      <vt:lpstr>PowerPoint Presentation</vt:lpstr>
      <vt:lpstr>PowerPoint Presentation</vt:lpstr>
      <vt:lpstr>PowerPoint Presentation</vt:lpstr>
      <vt:lpstr>Sup 3cd  per subject </vt:lpstr>
      <vt:lpstr>Sup3cd  per subject</vt:lpstr>
      <vt:lpstr> Instantaneous Velocity - Instantaneous Velocity - Traveled Distance   </vt:lpstr>
    </vt:vector>
  </TitlesOfParts>
  <Company>Weizmann Institute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lirongr</dc:creator>
  <cp:lastModifiedBy>bnapp</cp:lastModifiedBy>
  <cp:revision>389</cp:revision>
  <dcterms:created xsi:type="dcterms:W3CDTF">2016-02-03T12:53:11Z</dcterms:created>
  <dcterms:modified xsi:type="dcterms:W3CDTF">2018-02-13T12:14:29Z</dcterms:modified>
</cp:coreProperties>
</file>