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5" r:id="rId3"/>
    <p:sldId id="268" r:id="rId4"/>
    <p:sldId id="264" r:id="rId5"/>
    <p:sldId id="262" r:id="rId6"/>
    <p:sldId id="259" r:id="rId7"/>
    <p:sldId id="260" r:id="rId8"/>
    <p:sldId id="269" r:id="rId9"/>
    <p:sldId id="261" r:id="rId10"/>
    <p:sldId id="283" r:id="rId11"/>
    <p:sldId id="284" r:id="rId1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185" autoAdjust="0"/>
    <p:restoredTop sz="94660"/>
  </p:normalViewPr>
  <p:slideViewPr>
    <p:cSldViewPr>
      <p:cViewPr varScale="1">
        <p:scale>
          <a:sx n="116" d="100"/>
          <a:sy n="116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4009-38D5-477F-8872-B523DECC75F1}" type="datetimeFigureOut">
              <a:rPr lang="he-IL" smtClean="0"/>
              <a:t>י"ט/אלול/תשע"ו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D7E2-E765-4C77-BAE3-438E133CF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303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4009-38D5-477F-8872-B523DECC75F1}" type="datetimeFigureOut">
              <a:rPr lang="he-IL" smtClean="0"/>
              <a:t>י"ט/אלול/תשע"ו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D7E2-E765-4C77-BAE3-438E133CF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875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4009-38D5-477F-8872-B523DECC75F1}" type="datetimeFigureOut">
              <a:rPr lang="he-IL" smtClean="0"/>
              <a:t>י"ט/אלול/תשע"ו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D7E2-E765-4C77-BAE3-438E133CF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747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4009-38D5-477F-8872-B523DECC75F1}" type="datetimeFigureOut">
              <a:rPr lang="he-IL" smtClean="0"/>
              <a:t>י"ט/אלול/תשע"ו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D7E2-E765-4C77-BAE3-438E133CF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556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4009-38D5-477F-8872-B523DECC75F1}" type="datetimeFigureOut">
              <a:rPr lang="he-IL" smtClean="0"/>
              <a:t>י"ט/אלול/תשע"ו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D7E2-E765-4C77-BAE3-438E133CF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55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4009-38D5-477F-8872-B523DECC75F1}" type="datetimeFigureOut">
              <a:rPr lang="he-IL" smtClean="0"/>
              <a:t>י"ט/אלול/תשע"ו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D7E2-E765-4C77-BAE3-438E133CF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457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4009-38D5-477F-8872-B523DECC75F1}" type="datetimeFigureOut">
              <a:rPr lang="he-IL" smtClean="0"/>
              <a:t>י"ט/אלול/תשע"ו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D7E2-E765-4C77-BAE3-438E133CF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291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4009-38D5-477F-8872-B523DECC75F1}" type="datetimeFigureOut">
              <a:rPr lang="he-IL" smtClean="0"/>
              <a:t>י"ט/אלול/תשע"ו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D7E2-E765-4C77-BAE3-438E133CF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152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4009-38D5-477F-8872-B523DECC75F1}" type="datetimeFigureOut">
              <a:rPr lang="he-IL" smtClean="0"/>
              <a:t>י"ט/אלול/תשע"ו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D7E2-E765-4C77-BAE3-438E133CF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189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4009-38D5-477F-8872-B523DECC75F1}" type="datetimeFigureOut">
              <a:rPr lang="he-IL" smtClean="0"/>
              <a:t>י"ט/אלול/תשע"ו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D7E2-E765-4C77-BAE3-438E133CF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861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4009-38D5-477F-8872-B523DECC75F1}" type="datetimeFigureOut">
              <a:rPr lang="he-IL" smtClean="0"/>
              <a:t>י"ט/אלול/תשע"ו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D7E2-E765-4C77-BAE3-438E133CF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067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22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34009-38D5-477F-8872-B523DECC75F1}" type="datetimeFigureOut">
              <a:rPr lang="he-IL" smtClean="0"/>
              <a:t>י"ט/אלול/תשע"ו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D7E2-E765-4C77-BAE3-438E133CF3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155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470025"/>
          </a:xfrm>
        </p:spPr>
        <p:txBody>
          <a:bodyPr/>
          <a:lstStyle/>
          <a:p>
            <a:r>
              <a:rPr lang="he-IL" dirty="0" smtClean="0"/>
              <a:t>ראייה אקטיבית – הוראות למשתתף בניסוי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700808"/>
            <a:ext cx="8064896" cy="4752528"/>
          </a:xfrm>
        </p:spPr>
        <p:txBody>
          <a:bodyPr>
            <a:normAutofit/>
          </a:bodyPr>
          <a:lstStyle/>
          <a:p>
            <a:pPr algn="r"/>
            <a:r>
              <a:rPr lang="he-IL" sz="1800" dirty="0" smtClean="0">
                <a:solidFill>
                  <a:schemeClr val="tx1"/>
                </a:solidFill>
              </a:rPr>
              <a:t>ניסוי זה מתבצע באמצעות מכשיר שעוקב אחרי תנועות העיניים </a:t>
            </a:r>
            <a:r>
              <a:rPr lang="en-US" sz="1800" dirty="0" smtClean="0">
                <a:solidFill>
                  <a:schemeClr val="tx1"/>
                </a:solidFill>
              </a:rPr>
              <a:t>Eye-Tracker</a:t>
            </a:r>
            <a:r>
              <a:rPr lang="he-IL" sz="1800" dirty="0" smtClean="0">
                <a:solidFill>
                  <a:schemeClr val="tx1"/>
                </a:solidFill>
              </a:rPr>
              <a:t>. </a:t>
            </a:r>
          </a:p>
          <a:p>
            <a:pPr algn="r"/>
            <a:r>
              <a:rPr lang="he-IL" sz="1800" dirty="0" smtClean="0">
                <a:solidFill>
                  <a:schemeClr val="tx1"/>
                </a:solidFill>
              </a:rPr>
              <a:t>במהלך הניסוי תשב\י בתוך החדר החשוך, מול מסך מחשב, כשלראשך קסדה אליה מחוברות שתי מצלמות קטנות שעוקבות אחרי עיניך. בנוסף, הסנטר מונח על משענת שמונעת תזוזות של הראש. </a:t>
            </a:r>
          </a:p>
          <a:p>
            <a:pPr algn="r"/>
            <a:endParaRPr lang="he-IL" sz="1800" dirty="0" smtClean="0">
              <a:solidFill>
                <a:schemeClr val="tx1"/>
              </a:solidFill>
            </a:endParaRPr>
          </a:p>
          <a:p>
            <a:pPr algn="r"/>
            <a:endParaRPr lang="he-IL" sz="1800" dirty="0">
              <a:solidFill>
                <a:schemeClr val="tx1"/>
              </a:solidFill>
            </a:endParaRPr>
          </a:p>
          <a:p>
            <a:pPr algn="r"/>
            <a:endParaRPr lang="he-IL" sz="1800" dirty="0" smtClean="0">
              <a:solidFill>
                <a:schemeClr val="tx1"/>
              </a:solidFill>
            </a:endParaRPr>
          </a:p>
          <a:p>
            <a:pPr algn="r"/>
            <a:endParaRPr lang="he-IL" sz="1800" dirty="0" smtClean="0">
              <a:solidFill>
                <a:schemeClr val="tx1"/>
              </a:solidFill>
            </a:endParaRPr>
          </a:p>
          <a:p>
            <a:pPr algn="r"/>
            <a:endParaRPr lang="he-IL" sz="1800" dirty="0" smtClean="0">
              <a:solidFill>
                <a:schemeClr val="tx1"/>
              </a:solidFill>
            </a:endParaRPr>
          </a:p>
          <a:p>
            <a:r>
              <a:rPr lang="he-IL" sz="1800" b="1" dirty="0" smtClean="0">
                <a:solidFill>
                  <a:schemeClr val="accent5"/>
                </a:solidFill>
              </a:rPr>
              <a:t>חשוב מאוד!! לא להזיז את הראש במהלך הניסוי כולו – רק העיניים זזות, המכשיר רגיש מאוד לתנועות הראש!</a:t>
            </a:r>
          </a:p>
          <a:p>
            <a:pPr algn="r"/>
            <a:r>
              <a:rPr lang="he-IL" sz="1800" b="1" u="sng" dirty="0" smtClean="0">
                <a:solidFill>
                  <a:schemeClr val="tx1"/>
                </a:solidFill>
              </a:rPr>
              <a:t>מטרת הניסוי:</a:t>
            </a:r>
          </a:p>
          <a:p>
            <a:pPr algn="r"/>
            <a:r>
              <a:rPr lang="he-IL" sz="1800" dirty="0" smtClean="0">
                <a:solidFill>
                  <a:schemeClr val="tx1"/>
                </a:solidFill>
              </a:rPr>
              <a:t>על המסך מוצגת תמונה שמוסתרת על ידי מסך שחור. עליך לזהות את התמונה המוסתרת על ידי הזזת העיניים – בכל רגע נחשף רק החלק הקטן בתמונה עליו את\ה בדיוק מסתכל.</a:t>
            </a:r>
          </a:p>
          <a:p>
            <a:pPr algn="r"/>
            <a:endParaRPr lang="he-IL" sz="1800" dirty="0" smtClean="0"/>
          </a:p>
        </p:txBody>
      </p:sp>
      <p:pic>
        <p:nvPicPr>
          <p:cNvPr id="4" name="Picture 2" descr="http://lclc.uic.edu/files/2013/09/eyetrackheadge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657694"/>
            <a:ext cx="2160240" cy="173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7200" b="1" dirty="0" smtClean="0">
                <a:solidFill>
                  <a:schemeClr val="accent2">
                    <a:lumMod val="75000"/>
                  </a:schemeClr>
                </a:solidFill>
              </a:rPr>
              <a:t>חלק ב'</a:t>
            </a:r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9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 smtClean="0"/>
              <a:t>חלק שני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כ15 </a:t>
            </a:r>
            <a:r>
              <a:rPr lang="he-IL" dirty="0"/>
              <a:t>תמונות </a:t>
            </a:r>
            <a:r>
              <a:rPr lang="he-IL" dirty="0" smtClean="0"/>
              <a:t>בזו </a:t>
            </a:r>
            <a:r>
              <a:rPr lang="he-IL" dirty="0"/>
              <a:t>אחר זו. </a:t>
            </a:r>
          </a:p>
          <a:p>
            <a:r>
              <a:rPr lang="he-IL" dirty="0" smtClean="0"/>
              <a:t>הפעם הצורות יהיו גלויות על המסך למשך כ-3 שניות</a:t>
            </a:r>
          </a:p>
          <a:p>
            <a:r>
              <a:rPr lang="he-IL" dirty="0" smtClean="0"/>
              <a:t>הסתכל\י טוב ובריכוז על כל צורה – בסוף הניסוי אשאל אותך מספר שאלות כלליות על הצורות השונות.</a:t>
            </a:r>
            <a:r>
              <a:rPr lang="he-IL" dirty="0" smtClean="0"/>
              <a:t> </a:t>
            </a:r>
            <a:endParaRPr lang="he-IL" i="1" dirty="0"/>
          </a:p>
          <a:p>
            <a:r>
              <a:rPr lang="he-IL" i="1" dirty="0" smtClean="0"/>
              <a:t>(אין צורך לשנן שום דבר – לא שאלות זיכרון)</a:t>
            </a:r>
            <a:endParaRPr lang="he-IL" dirty="0" smtClean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9809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שלבי הניסוי (1):</a:t>
            </a:r>
            <a:br>
              <a:rPr lang="he-IL" dirty="0" smtClean="0"/>
            </a:b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1224136"/>
          </a:xfrm>
        </p:spPr>
        <p:txBody>
          <a:bodyPr>
            <a:normAutofit/>
          </a:bodyPr>
          <a:lstStyle/>
          <a:p>
            <a:r>
              <a:rPr lang="he-IL" sz="1800" dirty="0" smtClean="0"/>
              <a:t>בתחילת כל חלק של הניסוי מתבצעות קליברציה וויריפיקציה (פירוט בעל פה) – ולאחריהן אסור לזוז. שלב זה נעשה פעם אחת בתחילת כל ניסוי</a:t>
            </a:r>
            <a:r>
              <a:rPr lang="he-IL" sz="1800" dirty="0" smtClean="0">
                <a:solidFill>
                  <a:srgbClr val="00B050"/>
                </a:solidFill>
              </a:rPr>
              <a:t>: ועלול להיות ארוך...</a:t>
            </a:r>
          </a:p>
          <a:p>
            <a:pPr marL="0" indent="0">
              <a:buNone/>
            </a:pPr>
            <a:endParaRPr lang="he-IL" sz="1800" dirty="0" smtClean="0"/>
          </a:p>
          <a:p>
            <a:endParaRPr lang="he-IL" sz="1800" dirty="0" smtClean="0"/>
          </a:p>
          <a:p>
            <a:endParaRPr lang="he-IL" sz="1800" dirty="0"/>
          </a:p>
        </p:txBody>
      </p:sp>
      <p:sp>
        <p:nvSpPr>
          <p:cNvPr id="4" name="AutoShape 2" descr="תוצאת תמונה עבור ‪eyeLink calibration‬‏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2052" name="Picture 4" descr="http://okazolab.com/Media/Default/Windows-Live-Writer/How-to-calibrate-an-eye-tracker-in-Event_106E6/image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489654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1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שלבי הניסוי (2):</a:t>
            </a:r>
            <a:br>
              <a:rPr lang="he-IL" dirty="0" smtClean="0"/>
            </a:b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28592"/>
          </a:xfrm>
        </p:spPr>
        <p:txBody>
          <a:bodyPr>
            <a:normAutofit/>
          </a:bodyPr>
          <a:lstStyle/>
          <a:p>
            <a:r>
              <a:rPr lang="he-IL" sz="1800" dirty="0" smtClean="0"/>
              <a:t>לאחר הקליברציה תתבקש/י </a:t>
            </a:r>
            <a:r>
              <a:rPr lang="he-IL" sz="1800" dirty="0"/>
              <a:t>לעקוב אחרי </a:t>
            </a:r>
            <a:r>
              <a:rPr lang="he-IL" sz="1800" dirty="0">
                <a:solidFill>
                  <a:srgbClr val="FF0000"/>
                </a:solidFill>
              </a:rPr>
              <a:t>+</a:t>
            </a:r>
            <a:r>
              <a:rPr lang="he-IL" sz="1800" dirty="0"/>
              <a:t> שיופיע על המסך במקומות שונים (בדומה לקליברציה</a:t>
            </a:r>
            <a:r>
              <a:rPr lang="he-IL" sz="1800" dirty="0" smtClean="0"/>
              <a:t>). נסה/י למקד את המבט ב</a:t>
            </a:r>
            <a:r>
              <a:rPr lang="he-IL" sz="1800" dirty="0" smtClean="0">
                <a:solidFill>
                  <a:srgbClr val="FF0000"/>
                </a:solidFill>
              </a:rPr>
              <a:t>+</a:t>
            </a:r>
            <a:r>
              <a:rPr lang="he-IL" sz="1800" dirty="0" smtClean="0"/>
              <a:t> האדום וכשה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X</a:t>
            </a:r>
            <a:r>
              <a:rPr lang="he-IL" sz="1800" dirty="0"/>
              <a:t> הכחול </a:t>
            </a:r>
            <a:r>
              <a:rPr lang="he-IL" sz="1800" b="1" u="sng" dirty="0" smtClean="0"/>
              <a:t>קרוב ככל הניתן </a:t>
            </a:r>
            <a:r>
              <a:rPr lang="he-IL" sz="1800" dirty="0" smtClean="0"/>
              <a:t>ו</a:t>
            </a:r>
            <a:r>
              <a:rPr lang="he-IL" sz="1800" b="1" u="sng" dirty="0" smtClean="0"/>
              <a:t>יציב</a:t>
            </a:r>
            <a:r>
              <a:rPr lang="he-IL" sz="1800" dirty="0" smtClean="0"/>
              <a:t> לחץ/י</a:t>
            </a:r>
            <a:r>
              <a:rPr lang="en-US" sz="1800" dirty="0" smtClean="0"/>
              <a:t> </a:t>
            </a:r>
            <a:r>
              <a:rPr lang="he-IL" sz="1800" dirty="0" smtClean="0"/>
              <a:t> על העכבר.</a:t>
            </a:r>
          </a:p>
          <a:p>
            <a:endParaRPr lang="he-IL" sz="1800" dirty="0"/>
          </a:p>
          <a:p>
            <a:pPr marL="0" indent="0">
              <a:buNone/>
            </a:pPr>
            <a:r>
              <a:rPr lang="he-IL" sz="1800" dirty="0" smtClean="0"/>
              <a:t>שלב זה משמש לדיוק הקליברציה ונעשה לפני כל תמונה. </a:t>
            </a:r>
          </a:p>
          <a:p>
            <a:endParaRPr lang="he-IL" sz="1800" dirty="0" smtClean="0"/>
          </a:p>
          <a:p>
            <a:endParaRPr lang="he-IL" sz="1800" dirty="0"/>
          </a:p>
        </p:txBody>
      </p:sp>
      <p:sp>
        <p:nvSpPr>
          <p:cNvPr id="4" name="Rectangle 3"/>
          <p:cNvSpPr/>
          <p:nvPr/>
        </p:nvSpPr>
        <p:spPr>
          <a:xfrm>
            <a:off x="296353" y="2074035"/>
            <a:ext cx="2979503" cy="17870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1390060" y="2598209"/>
            <a:ext cx="3960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X</a:t>
            </a:r>
            <a:endParaRPr lang="he-IL" dirty="0">
              <a:solidFill>
                <a:schemeClr val="accent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85854" y="3266638"/>
            <a:ext cx="2799928" cy="17198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228184" y="5085184"/>
            <a:ext cx="2575520" cy="16394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6444208" y="5218468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rgbClr val="FF0000"/>
                </a:solidFill>
              </a:rPr>
              <a:t>+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6084" y="2708920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rgbClr val="FF0000"/>
                </a:solidFill>
              </a:rPr>
              <a:t>+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2120" y="4509120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rgbClr val="FF0000"/>
                </a:solidFill>
              </a:rPr>
              <a:t>+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8184" y="5075892"/>
            <a:ext cx="3960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X</a:t>
            </a:r>
            <a:endParaRPr lang="he-IL" dirty="0">
              <a:solidFill>
                <a:schemeClr val="accent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8104" y="4324454"/>
            <a:ext cx="3960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X</a:t>
            </a:r>
            <a:endParaRPr lang="he-IL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שלבי הניסוי (3):</a:t>
            </a:r>
            <a:br>
              <a:rPr lang="he-IL" dirty="0" smtClean="0"/>
            </a:b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373616" cy="2088232"/>
          </a:xfrm>
        </p:spPr>
        <p:txBody>
          <a:bodyPr>
            <a:normAutofit fontScale="92500" lnSpcReduction="10000"/>
          </a:bodyPr>
          <a:lstStyle/>
          <a:p>
            <a:r>
              <a:rPr lang="he-IL" sz="1800" dirty="0" smtClean="0"/>
              <a:t>בתחילת כל חלק של הניסוי תתבקש/י ללחוץ על העכבר להתחלה, להסתכל מספר שניות על </a:t>
            </a:r>
            <a:r>
              <a:rPr lang="he-IL" sz="1800" dirty="0" smtClean="0">
                <a:solidFill>
                  <a:srgbClr val="FF0000"/>
                </a:solidFill>
              </a:rPr>
              <a:t>+</a:t>
            </a:r>
            <a:r>
              <a:rPr lang="he-IL" sz="1800" dirty="0" smtClean="0"/>
              <a:t> במרכז המסך וברגע שנעלם - להתחיל להזיז את העיניים לחפש ולזהות את התמונה המוסתרת. ברגע הזיהוי יש ללחוץ שנית על העכבר</a:t>
            </a:r>
            <a:r>
              <a:rPr lang="he-IL" sz="1800" dirty="0"/>
              <a:t> </a:t>
            </a:r>
            <a:r>
              <a:rPr lang="he-IL" sz="1800" dirty="0" smtClean="0"/>
              <a:t>(לרשותך עד  30 שניות-לחץ מהר ככל הניתן)</a:t>
            </a:r>
            <a:endParaRPr lang="en-US" sz="1800" dirty="0"/>
          </a:p>
          <a:p>
            <a:r>
              <a:rPr lang="he-IL" sz="1800" dirty="0" smtClean="0"/>
              <a:t>1. בפעם הראשונה התמונות גדולות יחסית ופשוט למצוא אותן.</a:t>
            </a:r>
          </a:p>
          <a:p>
            <a:r>
              <a:rPr lang="he-IL" sz="1800" dirty="0" smtClean="0"/>
              <a:t>2. בפעם השנייה התמונות קטנות ונמצאות במרכז המסך מעט לשמאל או לימין.</a:t>
            </a:r>
          </a:p>
          <a:p>
            <a:pPr marL="0" indent="0">
              <a:buNone/>
            </a:pPr>
            <a:r>
              <a:rPr lang="he-IL" sz="1800" dirty="0" smtClean="0">
                <a:solidFill>
                  <a:schemeClr val="accent4"/>
                </a:solidFill>
              </a:rPr>
              <a:t>                  לשתי הפעמים חשיבות שווה – הראשונה איננה "הכנה" לשנייה!!</a:t>
            </a:r>
            <a:endParaRPr lang="he-IL" sz="1800" dirty="0">
              <a:solidFill>
                <a:schemeClr val="accent4"/>
              </a:solidFill>
            </a:endParaRPr>
          </a:p>
          <a:p>
            <a:pPr marL="0" indent="0" algn="ctr">
              <a:buNone/>
            </a:pPr>
            <a:r>
              <a:rPr lang="he-IL" sz="1800" b="1" dirty="0" smtClean="0">
                <a:solidFill>
                  <a:schemeClr val="accent5"/>
                </a:solidFill>
              </a:rPr>
              <a:t>חשוב! לא לדבר במהלך הניסוי (אלא במקרה של חירום או אי נוחות גדולה) !</a:t>
            </a:r>
          </a:p>
          <a:p>
            <a:pPr marL="0" indent="0">
              <a:buNone/>
            </a:pPr>
            <a:endParaRPr lang="he-IL" sz="1800" dirty="0" smtClean="0"/>
          </a:p>
          <a:p>
            <a:endParaRPr lang="he-IL" sz="1800" dirty="0" smtClean="0"/>
          </a:p>
          <a:p>
            <a:endParaRPr lang="he-IL" sz="1800" dirty="0"/>
          </a:p>
        </p:txBody>
      </p:sp>
      <p:sp>
        <p:nvSpPr>
          <p:cNvPr id="4" name="Rectangle 3"/>
          <p:cNvSpPr/>
          <p:nvPr/>
        </p:nvSpPr>
        <p:spPr>
          <a:xfrm>
            <a:off x="323528" y="3693718"/>
            <a:ext cx="2664296" cy="16561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1475656" y="4328999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accent1"/>
                </a:solidFill>
              </a:rPr>
              <a:t>+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5856" y="3693718"/>
            <a:ext cx="2664296" cy="16561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224418" y="3693718"/>
            <a:ext cx="2664296" cy="16561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Isosceles Triangle 11"/>
          <p:cNvSpPr/>
          <p:nvPr/>
        </p:nvSpPr>
        <p:spPr>
          <a:xfrm>
            <a:off x="7380312" y="4337144"/>
            <a:ext cx="377317" cy="24398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7380312" y="4221088"/>
            <a:ext cx="504056" cy="2925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Isosceles Triangle 14"/>
          <p:cNvSpPr/>
          <p:nvPr/>
        </p:nvSpPr>
        <p:spPr>
          <a:xfrm>
            <a:off x="4419345" y="4367552"/>
            <a:ext cx="377317" cy="24398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4287440" y="4465247"/>
            <a:ext cx="504056" cy="2925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ight Arrow 24"/>
          <p:cNvSpPr/>
          <p:nvPr/>
        </p:nvSpPr>
        <p:spPr>
          <a:xfrm>
            <a:off x="2699792" y="3356992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611560" y="5877272"/>
            <a:ext cx="80648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* לעיתים במקום תמונה יהיה מסך שחור ריק...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771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שלבי הניסוי (4):</a:t>
            </a:r>
            <a:br>
              <a:rPr lang="he-IL" dirty="0" smtClean="0"/>
            </a:b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sz="1800" dirty="0"/>
          </a:p>
          <a:p>
            <a:r>
              <a:rPr lang="he-IL" sz="1800" dirty="0" smtClean="0"/>
              <a:t>לבסוף,יופיעו על המסך מספר אפשרויות ועליך לבחור את התמונה אותה זיהית באמצעות העכבר (אם לא זיהית במסגרת 30 השניות שניתנו לך – נא לנחש).</a:t>
            </a:r>
          </a:p>
          <a:p>
            <a:endParaRPr lang="he-IL" sz="1800" dirty="0"/>
          </a:p>
          <a:p>
            <a:endParaRPr lang="he-IL" sz="1800" dirty="0" smtClean="0"/>
          </a:p>
          <a:p>
            <a:endParaRPr lang="he-IL" sz="1800" dirty="0" smtClean="0"/>
          </a:p>
          <a:p>
            <a:pPr marL="0" indent="0">
              <a:buNone/>
            </a:pPr>
            <a:endParaRPr lang="he-IL" sz="1800" dirty="0" smtClean="0"/>
          </a:p>
          <a:p>
            <a:endParaRPr lang="he-IL" sz="18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60053"/>
          <a:stretch/>
        </p:blipFill>
        <p:spPr bwMode="auto">
          <a:xfrm>
            <a:off x="251520" y="2276872"/>
            <a:ext cx="4320480" cy="3960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024" y="2996952"/>
            <a:ext cx="374441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לאחר בחירת התשובה, תקבל/י פידבק:</a:t>
            </a:r>
          </a:p>
          <a:p>
            <a:endParaRPr lang="he-IL" dirty="0" smtClean="0"/>
          </a:p>
          <a:p>
            <a:r>
              <a:rPr lang="he-IL" dirty="0" smtClean="0">
                <a:solidFill>
                  <a:srgbClr val="00B050"/>
                </a:solidFill>
              </a:rPr>
              <a:t>נכון</a:t>
            </a:r>
            <a:r>
              <a:rPr lang="en-US" dirty="0" smtClean="0">
                <a:solidFill>
                  <a:srgbClr val="00B050"/>
                </a:solidFill>
              </a:rPr>
              <a:t> correct </a:t>
            </a:r>
            <a:r>
              <a:rPr lang="he-IL" dirty="0" smtClean="0"/>
              <a:t> / </a:t>
            </a:r>
            <a:r>
              <a:rPr lang="he-IL" dirty="0" smtClean="0">
                <a:solidFill>
                  <a:srgbClr val="FF0000"/>
                </a:solidFill>
              </a:rPr>
              <a:t>לא נכון </a:t>
            </a:r>
            <a:r>
              <a:rPr lang="en-US" dirty="0" smtClean="0">
                <a:solidFill>
                  <a:srgbClr val="FF0000"/>
                </a:solidFill>
              </a:rPr>
              <a:t>wrong</a:t>
            </a:r>
            <a:endParaRPr lang="he-IL" dirty="0" smtClean="0">
              <a:solidFill>
                <a:srgbClr val="FF0000"/>
              </a:solidFill>
            </a:endParaRPr>
          </a:p>
          <a:p>
            <a:endParaRPr lang="he-IL" dirty="0"/>
          </a:p>
          <a:p>
            <a:r>
              <a:rPr lang="he-IL" dirty="0" smtClean="0"/>
              <a:t>ואופציה לנסיון שני אם טעית...</a:t>
            </a:r>
          </a:p>
          <a:p>
            <a:endParaRPr lang="he-IL" dirty="0"/>
          </a:p>
          <a:p>
            <a:endParaRPr lang="he-IL" dirty="0" smtClean="0"/>
          </a:p>
          <a:p>
            <a:r>
              <a:rPr lang="he-IL" dirty="0" smtClean="0"/>
              <a:t>(ואז בחזרה לשלב ה+...)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771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בשלב </a:t>
            </a:r>
            <a:r>
              <a:rPr lang="he-IL" b="1" dirty="0" smtClean="0"/>
              <a:t>הראשון – אימון קצר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תוצג </a:t>
            </a:r>
            <a:r>
              <a:rPr lang="he-IL" dirty="0"/>
              <a:t>לפניך תמונה חשופה ויופיע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he-IL" dirty="0"/>
              <a:t> </a:t>
            </a:r>
            <a:r>
              <a:rPr lang="he-IL" dirty="0" smtClean="0"/>
              <a:t>אדום </a:t>
            </a:r>
            <a:r>
              <a:rPr lang="he-IL" dirty="0"/>
              <a:t>על המסך במיקום המדויק שבו את/ה מסתכל/ת. בשלב זה עליך לתרגל את הזזת העיניים על המסך ולוודא כי ה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he-IL" dirty="0"/>
              <a:t> מוצג באמת במקום הנכון </a:t>
            </a:r>
            <a:endParaRPr lang="he-IL" dirty="0" smtClean="0"/>
          </a:p>
          <a:p>
            <a:pPr marL="0" indent="0" algn="ctr">
              <a:buNone/>
            </a:pPr>
            <a:r>
              <a:rPr lang="he-IL" sz="2800" dirty="0" smtClean="0"/>
              <a:t>( </a:t>
            </a:r>
            <a:r>
              <a:rPr lang="he-IL" sz="2800" dirty="0"/>
              <a:t>זאת אומרת שהקליברציה היתה מוצלחת). </a:t>
            </a:r>
            <a:endParaRPr lang="he-IL" sz="2800" dirty="0" smtClean="0"/>
          </a:p>
          <a:p>
            <a:pPr marL="0" indent="0" algn="ctr">
              <a:buNone/>
            </a:pPr>
            <a:endParaRPr lang="he-IL" sz="2400" dirty="0" smtClean="0"/>
          </a:p>
          <a:p>
            <a:pPr marL="0" indent="0" algn="ctr">
              <a:buNone/>
            </a:pPr>
            <a:r>
              <a:rPr lang="he-IL" sz="2400" dirty="0" smtClean="0"/>
              <a:t>(</a:t>
            </a:r>
            <a:r>
              <a:rPr lang="he-IL" sz="2400" dirty="0"/>
              <a:t>בשלב זה אם ה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he-IL" sz="2400" dirty="0"/>
              <a:t> לא מכוון ניתן להזיז מעט את הראש </a:t>
            </a:r>
            <a:r>
              <a:rPr lang="he-IL" sz="2400" dirty="0" smtClean="0"/>
              <a:t>עד </a:t>
            </a:r>
            <a:r>
              <a:rPr lang="he-IL" sz="2400" dirty="0"/>
              <a:t>שרואים אותו במיקום הנכון – ומאותו רגע להקפיד על חוסר תזוזה).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63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בשלב </a:t>
            </a:r>
            <a:r>
              <a:rPr lang="he-IL" b="1" dirty="0" smtClean="0"/>
              <a:t>השני - הניסוי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כ15 </a:t>
            </a:r>
            <a:r>
              <a:rPr lang="he-IL" dirty="0"/>
              <a:t>תמונות מוסתרות בזו אחר זו. </a:t>
            </a:r>
          </a:p>
          <a:p>
            <a:r>
              <a:rPr lang="he-IL" dirty="0"/>
              <a:t>'קליק' ים להתאמת ה </a:t>
            </a:r>
            <a:r>
              <a:rPr lang="he-IL" dirty="0">
                <a:solidFill>
                  <a:srgbClr val="FF0000"/>
                </a:solidFill>
              </a:rPr>
              <a:t>+</a:t>
            </a:r>
            <a:r>
              <a:rPr lang="he-IL" dirty="0"/>
              <a:t> וה</a:t>
            </a:r>
            <a:r>
              <a:rPr lang="en-US" dirty="0" smtClean="0">
                <a:solidFill>
                  <a:schemeClr val="accent1"/>
                </a:solidFill>
              </a:rPr>
              <a:t>X  </a:t>
            </a:r>
            <a:r>
              <a:rPr lang="he-IL" dirty="0" smtClean="0">
                <a:solidFill>
                  <a:schemeClr val="accent1"/>
                </a:solidFill>
              </a:rPr>
              <a:t>  </a:t>
            </a:r>
            <a:r>
              <a:rPr lang="he-IL" i="1" dirty="0" smtClean="0"/>
              <a:t>(חשוב!)</a:t>
            </a:r>
          </a:p>
          <a:p>
            <a:r>
              <a:rPr lang="he-IL" dirty="0" smtClean="0"/>
              <a:t>'קליק</a:t>
            </a:r>
            <a:r>
              <a:rPr lang="he-IL" dirty="0"/>
              <a:t>' </a:t>
            </a:r>
            <a:r>
              <a:rPr lang="he-IL" dirty="0" smtClean="0"/>
              <a:t>להתחלה</a:t>
            </a:r>
          </a:p>
          <a:p>
            <a:r>
              <a:rPr lang="he-IL" dirty="0" smtClean="0"/>
              <a:t>'קליק</a:t>
            </a:r>
            <a:r>
              <a:rPr lang="he-IL" dirty="0"/>
              <a:t>' לסיום </a:t>
            </a:r>
            <a:endParaRPr lang="he-IL" dirty="0" smtClean="0"/>
          </a:p>
          <a:p>
            <a:r>
              <a:rPr lang="he-IL" dirty="0" smtClean="0"/>
              <a:t>'קליק' בחירת </a:t>
            </a:r>
            <a:r>
              <a:rPr lang="he-IL" dirty="0"/>
              <a:t>תשובה</a:t>
            </a:r>
            <a:r>
              <a:rPr lang="he-IL" dirty="0" smtClean="0"/>
              <a:t>.</a:t>
            </a:r>
          </a:p>
          <a:p>
            <a:endParaRPr lang="he-IL" dirty="0"/>
          </a:p>
          <a:p>
            <a:pPr marL="0" indent="0">
              <a:buNone/>
            </a:pPr>
            <a:r>
              <a:rPr lang="he-IL" dirty="0">
                <a:solidFill>
                  <a:srgbClr val="7030A0"/>
                </a:solidFill>
              </a:rPr>
              <a:t>** כל ההוראות כתובות במהלך הניסוי  - לא לדאוג**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83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 smtClean="0"/>
              <a:t> אימון נוסף וניסוי נוסף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הפעם עם הגודל הקטן של הצורות.</a:t>
            </a:r>
          </a:p>
          <a:p>
            <a:r>
              <a:rPr lang="he-IL" dirty="0" smtClean="0"/>
              <a:t>האימון מותאם לגודל התמונות.</a:t>
            </a:r>
          </a:p>
          <a:p>
            <a:r>
              <a:rPr lang="he-IL" dirty="0" smtClean="0"/>
              <a:t>הצורות יופיעו במרכז המסך בלבד.</a:t>
            </a:r>
          </a:p>
        </p:txBody>
      </p:sp>
    </p:spTree>
    <p:extLst>
      <p:ext uri="{BB962C8B-B14F-4D97-AF65-F5344CB8AC3E}">
        <p14:creationId xmlns:p14="http://schemas.microsoft.com/office/powerpoint/2010/main" val="31737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3502" y="4077072"/>
            <a:ext cx="5178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תודה ובהצלחה </a:t>
            </a:r>
            <a:r>
              <a:rPr lang="he-IL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Wingdings" pitchFamily="2" charset="2"/>
              </a:rPr>
              <a:t>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548680"/>
            <a:ext cx="6624736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 smtClean="0"/>
              <a:t>אחרי הניסוי תתבקש/י לענות על מספר שאלות קצרות בעל פה</a:t>
            </a:r>
          </a:p>
          <a:p>
            <a:pPr algn="ctr"/>
            <a:endParaRPr lang="he-IL" sz="2800" dirty="0"/>
          </a:p>
          <a:p>
            <a:pPr algn="ctr"/>
            <a:r>
              <a:rPr lang="he-IL" sz="2800" dirty="0" smtClean="0"/>
              <a:t>נא לא להגיע </a:t>
            </a:r>
            <a:r>
              <a:rPr lang="he-IL" sz="2800" b="1" i="1" dirty="0" smtClean="0"/>
              <a:t>עייפים</a:t>
            </a:r>
            <a:r>
              <a:rPr lang="he-IL" sz="2800" dirty="0" smtClean="0"/>
              <a:t>, </a:t>
            </a:r>
            <a:r>
              <a:rPr lang="he-IL" sz="2800" b="1" i="1" dirty="0" smtClean="0"/>
              <a:t>ללא שעות שינה </a:t>
            </a:r>
            <a:r>
              <a:rPr lang="he-IL" sz="2800" dirty="0" smtClean="0"/>
              <a:t>או </a:t>
            </a:r>
            <a:r>
              <a:rPr lang="he-IL" sz="2800" b="1" i="1" dirty="0" smtClean="0"/>
              <a:t>ללא חשק </a:t>
            </a:r>
            <a:r>
              <a:rPr lang="he-IL" sz="2800" dirty="0" smtClean="0"/>
              <a:t> - כל אלה מאוד משפיעים על הביצוע...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8594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586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ראייה אקטיבית – הוראות למשתתף בניסוי</vt:lpstr>
      <vt:lpstr>שלבי הניסוי (1): </vt:lpstr>
      <vt:lpstr>שלבי הניסוי (2): </vt:lpstr>
      <vt:lpstr>שלבי הניסוי (3): </vt:lpstr>
      <vt:lpstr>שלבי הניסוי (4): </vt:lpstr>
      <vt:lpstr>בשלב הראשון – אימון קצר</vt:lpstr>
      <vt:lpstr>בשלב השני - הניסוי</vt:lpstr>
      <vt:lpstr> אימון נוסף וניסוי נוסף</vt:lpstr>
      <vt:lpstr>PowerPoint Presentation</vt:lpstr>
      <vt:lpstr>PowerPoint Presentation</vt:lpstr>
      <vt:lpstr>חלק שני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ראייה אקטיבית – הוראות למשתתף בניסוי</dc:title>
  <dc:creator>Liron Gruber</dc:creator>
  <cp:lastModifiedBy>lirongr</cp:lastModifiedBy>
  <cp:revision>57</cp:revision>
  <dcterms:created xsi:type="dcterms:W3CDTF">2014-10-20T11:45:42Z</dcterms:created>
  <dcterms:modified xsi:type="dcterms:W3CDTF">2016-09-22T11:48:19Z</dcterms:modified>
</cp:coreProperties>
</file>