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4" r:id="rId3"/>
    <p:sldId id="280" r:id="rId4"/>
    <p:sldId id="281" r:id="rId5"/>
    <p:sldId id="257" r:id="rId6"/>
    <p:sldId id="258" r:id="rId7"/>
    <p:sldId id="259" r:id="rId8"/>
    <p:sldId id="260" r:id="rId9"/>
    <p:sldId id="261" r:id="rId10"/>
    <p:sldId id="262" r:id="rId11"/>
    <p:sldId id="263" r:id="rId12"/>
    <p:sldId id="265" r:id="rId13"/>
    <p:sldId id="266" r:id="rId14"/>
    <p:sldId id="267" r:id="rId15"/>
    <p:sldId id="274" r:id="rId16"/>
    <p:sldId id="268" r:id="rId17"/>
    <p:sldId id="272" r:id="rId18"/>
    <p:sldId id="273" r:id="rId19"/>
    <p:sldId id="275" r:id="rId20"/>
    <p:sldId id="276" r:id="rId21"/>
    <p:sldId id="278" r:id="rId22"/>
    <p:sldId id="277" r:id="rId23"/>
    <p:sldId id="279" r:id="rId24"/>
    <p:sldId id="271" r:id="rId25"/>
    <p:sldId id="270" r:id="rId26"/>
    <p:sldId id="269" r:id="rId2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737" autoAdjust="0"/>
  </p:normalViewPr>
  <p:slideViewPr>
    <p:cSldViewPr>
      <p:cViewPr>
        <p:scale>
          <a:sx n="75" d="100"/>
          <a:sy n="75" d="100"/>
        </p:scale>
        <p:origin x="-1194" y="90"/>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notesViewPr>
    <p:cSldViewPr>
      <p:cViewPr varScale="1">
        <p:scale>
          <a:sx n="55" d="100"/>
          <a:sy n="55"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1F182-6F6A-4A47-8E13-3AD48A6E3A75}" type="datetimeFigureOut">
              <a:rPr lang="en-US" smtClean="0"/>
              <a:t>11/9/2014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AF45-1828-44F4-8159-16A05794ECDC}" type="slidenum">
              <a:rPr lang="en-US" smtClean="0"/>
              <a:t>‹#›</a:t>
            </a:fld>
            <a:endParaRPr lang="en-US"/>
          </a:p>
        </p:txBody>
      </p:sp>
    </p:spTree>
    <p:extLst>
      <p:ext uri="{BB962C8B-B14F-4D97-AF65-F5344CB8AC3E}">
        <p14:creationId xmlns:p14="http://schemas.microsoft.com/office/powerpoint/2010/main" val="1371042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0B6A6-4F35-49DF-8621-16A501A7728C}" type="datetimeFigureOut">
              <a:rPr lang="en-US" smtClean="0"/>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53B73-BE36-49F4-819B-73C33C9E3EC0}" type="slidenum">
              <a:rPr lang="en-US" smtClean="0"/>
              <a:t>‹#›</a:t>
            </a:fld>
            <a:endParaRPr lang="en-US"/>
          </a:p>
        </p:txBody>
      </p:sp>
    </p:spTree>
    <p:extLst>
      <p:ext uri="{BB962C8B-B14F-4D97-AF65-F5344CB8AC3E}">
        <p14:creationId xmlns:p14="http://schemas.microsoft.com/office/powerpoint/2010/main" val="1167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53B73-BE36-49F4-819B-73C33C9E3EC0}" type="slidenum">
              <a:rPr lang="en-US" smtClean="0"/>
              <a:t>9</a:t>
            </a:fld>
            <a:endParaRPr lang="en-US"/>
          </a:p>
        </p:txBody>
      </p:sp>
    </p:spTree>
    <p:extLst>
      <p:ext uri="{BB962C8B-B14F-4D97-AF65-F5344CB8AC3E}">
        <p14:creationId xmlns:p14="http://schemas.microsoft.com/office/powerpoint/2010/main" val="126735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9C6F131-2AF0-4B1F-87AB-76AEE90BC6F3}" type="datetime8">
              <a:rPr lang="he-IL" smtClean="0"/>
              <a:t>09 נובמבר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83A65371-8482-460A-89BF-46B49882BA4F}" type="datetime8">
              <a:rPr lang="he-IL" smtClean="0"/>
              <a:t>09 נובמבר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5E57A97C-53D9-4759-A36F-CA7F881FE82F}" type="datetime8">
              <a:rPr lang="he-IL" smtClean="0"/>
              <a:t>09 נובמבר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7DC22B65-F9A7-4DD6-84FE-F41742965C1B}" type="datetime8">
              <a:rPr lang="he-IL" smtClean="0"/>
              <a:t>09 נובמבר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lvl1pPr>
              <a:defRPr>
                <a:solidFill>
                  <a:schemeClr val="tx1"/>
                </a:solidFill>
              </a:defRPr>
            </a:lvl1pPr>
          </a:lstStyle>
          <a:p>
            <a:fld id="{DAF22AC9-109E-4E4D-92F9-530E51D9A3A2}" type="slidenum">
              <a:rPr lang="he-IL" smtClean="0"/>
              <a:pPr/>
              <a:t>‹#›</a:t>
            </a:fld>
            <a:endParaRPr lang="he-I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ABB3745-C573-410F-B5E7-BC10332527B1}" type="datetime8">
              <a:rPr lang="he-IL" smtClean="0"/>
              <a:t>09 נובמבר 14</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6EA2F94-B90F-4C53-B281-44F8BBD1BF99}" type="datetime8">
              <a:rPr lang="he-IL" smtClean="0"/>
              <a:t>09 נובמבר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53187870-4FFD-4B8B-8CFB-EB5EBB84DFDC}" type="datetime8">
              <a:rPr lang="he-IL" smtClean="0"/>
              <a:t>09 נובמבר 14</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901AFCA3-5FDD-4C02-9341-B8B505039B02}" type="datetime8">
              <a:rPr lang="he-IL" smtClean="0"/>
              <a:t>09 נובמבר 14</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28EE7CA6-4076-4E6F-A024-1B50FD9D2EE5}" type="datetime8">
              <a:rPr lang="he-IL" smtClean="0"/>
              <a:t>09 נובמבר 14</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94C090C-699A-41F7-B512-838365098B57}" type="datetime8">
              <a:rPr lang="he-IL" smtClean="0"/>
              <a:t>09 נובמבר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AADE2991-4FB2-4501-BA9E-4BABD63330A9}" type="datetime8">
              <a:rPr lang="he-IL" smtClean="0"/>
              <a:t>09 נובמבר 14</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E935759-3936-4FBC-A007-5A4E747EAEFF}" type="datetime8">
              <a:rPr lang="he-IL" smtClean="0"/>
              <a:t>09 נובמבר 14</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3927" y="1412776"/>
            <a:ext cx="8201284" cy="1323439"/>
          </a:xfrm>
          <a:prstGeom prst="rect">
            <a:avLst/>
          </a:prstGeom>
          <a:noFill/>
        </p:spPr>
        <p:txBody>
          <a:bodyPr wrap="none" lIns="91440" tIns="45720" rIns="91440" bIns="45720">
            <a:spAutoFit/>
          </a:bodyPr>
          <a:lstStyle/>
          <a:p>
            <a:pPr algn="ct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SDN Load Balancer</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Rectangle 6"/>
          <p:cNvSpPr/>
          <p:nvPr/>
        </p:nvSpPr>
        <p:spPr>
          <a:xfrm>
            <a:off x="1847703" y="2967335"/>
            <a:ext cx="5448607" cy="1754326"/>
          </a:xfrm>
          <a:prstGeom prst="rect">
            <a:avLst/>
          </a:prstGeom>
          <a:noFill/>
        </p:spPr>
        <p:txBody>
          <a:bodyPr wrap="none" lIns="91440" tIns="45720" rIns="91440" bIns="45720">
            <a:spAutoFit/>
          </a:bodyPr>
          <a:lstStyle/>
          <a:p>
            <a:pPr algn="ctr"/>
            <a:r>
              <a:rPr lang="en-US" sz="54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By </a:t>
            </a:r>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rPr>
              <a:t>Michal Shagam </a:t>
            </a:r>
            <a:endPar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r>
              <a:rPr lang="en-US" sz="54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and </a:t>
            </a:r>
            <a:r>
              <a:rPr lang="en-US" sz="5400" dirty="0" err="1">
                <a:ln w="10160">
                  <a:solidFill>
                    <a:schemeClr val="accent1"/>
                  </a:solidFill>
                  <a:prstDash val="solid"/>
                </a:ln>
                <a:solidFill>
                  <a:srgbClr val="FFFFFF"/>
                </a:solidFill>
                <a:effectLst>
                  <a:outerShdw blurRad="38100" dist="32000" dir="5400000" algn="tl">
                    <a:srgbClr val="000000">
                      <a:alpha val="30000"/>
                    </a:srgbClr>
                  </a:outerShdw>
                </a:effectLst>
              </a:rPr>
              <a:t>Dekel</a:t>
            </a:r>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5400" dirty="0" err="1">
                <a:ln w="10160">
                  <a:solidFill>
                    <a:schemeClr val="accent1"/>
                  </a:solidFill>
                  <a:prstDash val="solid"/>
                </a:ln>
                <a:solidFill>
                  <a:srgbClr val="FFFFFF"/>
                </a:solidFill>
                <a:effectLst>
                  <a:outerShdw blurRad="38100" dist="32000" dir="5400000" algn="tl">
                    <a:srgbClr val="000000">
                      <a:alpha val="30000"/>
                    </a:srgbClr>
                  </a:outerShdw>
                </a:effectLst>
              </a:rPr>
              <a:t>Auster</a:t>
            </a:r>
            <a:r>
              <a:rPr lang="en-US" sz="5400" dirty="0">
                <a:ln w="10160">
                  <a:solidFill>
                    <a:schemeClr val="accent1"/>
                  </a:solidFill>
                  <a:prstDash val="solid"/>
                </a:ln>
                <a:solidFill>
                  <a:srgbClr val="FFFFFF"/>
                </a:solidFill>
                <a:effectLst>
                  <a:outerShdw blurRad="38100" dist="32000" dir="5400000" algn="tl">
                    <a:srgbClr val="000000">
                      <a:alpha val="30000"/>
                    </a:srgbClr>
                  </a:outerShdw>
                </a:effectLst>
              </a:rPr>
              <a:t> </a:t>
            </a:r>
          </a:p>
        </p:txBody>
      </p:sp>
      <p:sp>
        <p:nvSpPr>
          <p:cNvPr id="9" name="Slide Number Placeholder 8"/>
          <p:cNvSpPr>
            <a:spLocks noGrp="1"/>
          </p:cNvSpPr>
          <p:nvPr>
            <p:ph type="sldNum" sz="quarter" idx="12"/>
          </p:nvPr>
        </p:nvSpPr>
        <p:spPr/>
        <p:txBody>
          <a:bodyPr/>
          <a:lstStyle/>
          <a:p>
            <a:fld id="{DAF22AC9-109E-4E4D-92F9-530E51D9A3A2}" type="slidenum">
              <a:rPr lang="he-IL" smtClean="0">
                <a:solidFill>
                  <a:schemeClr val="tx1"/>
                </a:solidFill>
              </a:rPr>
              <a:t>1</a:t>
            </a:fld>
            <a:endParaRPr lang="he-IL" dirty="0">
              <a:solidFill>
                <a:schemeClr val="tx1"/>
              </a:solidFill>
            </a:endParaRPr>
          </a:p>
        </p:txBody>
      </p:sp>
    </p:spTree>
    <p:extLst>
      <p:ext uri="{BB962C8B-B14F-4D97-AF65-F5344CB8AC3E}">
        <p14:creationId xmlns:p14="http://schemas.microsoft.com/office/powerpoint/2010/main" val="266142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26"/>
            <a:ext cx="8229600" cy="1143000"/>
          </a:xfrm>
        </p:spPr>
        <p:txBody>
          <a:bodyPr/>
          <a:lstStyle/>
          <a:p>
            <a:r>
              <a:rPr lang="en-US" dirty="0" smtClean="0"/>
              <a:t>ELCP Tables</a:t>
            </a:r>
            <a:endParaRPr lang="en-US"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algn="l" rtl="0"/>
            <a:r>
              <a:rPr lang="en-US" dirty="0" smtClean="0"/>
              <a:t>List </a:t>
            </a:r>
            <a:r>
              <a:rPr lang="en-US" dirty="0"/>
              <a:t>of the </a:t>
            </a:r>
            <a:r>
              <a:rPr lang="en-US" dirty="0" smtClean="0"/>
              <a:t>ELCPs </a:t>
            </a:r>
            <a:r>
              <a:rPr lang="en-US" dirty="0"/>
              <a:t>defined for the </a:t>
            </a:r>
            <a:r>
              <a:rPr lang="en-US" dirty="0" smtClean="0"/>
              <a:t>ranges. As the ELCPs become longer, the rule has a higher priority (a more exact match).</a:t>
            </a:r>
          </a:p>
          <a:p>
            <a:pPr algn="l" rtl="0"/>
            <a:r>
              <a:rPr lang="en-US" dirty="0" smtClean="0"/>
              <a:t>When </a:t>
            </a:r>
            <a:r>
              <a:rPr lang="en-US" dirty="0"/>
              <a:t>a </a:t>
            </a:r>
            <a:r>
              <a:rPr lang="en-US" dirty="0" smtClean="0"/>
              <a:t>match is found, the </a:t>
            </a:r>
            <a:r>
              <a:rPr lang="en-US" dirty="0"/>
              <a:t>range ID and the range’s </a:t>
            </a:r>
            <a:r>
              <a:rPr lang="en-US" dirty="0" smtClean="0"/>
              <a:t>boundary </a:t>
            </a:r>
            <a:r>
              <a:rPr lang="en-US" dirty="0"/>
              <a:t>are placed in the packet’s metadata </a:t>
            </a:r>
            <a:r>
              <a:rPr lang="en-US" dirty="0" smtClean="0"/>
              <a:t>section and forwarded to the comparator table.  </a:t>
            </a:r>
          </a:p>
          <a:p>
            <a:pPr algn="l" rtl="0"/>
            <a:r>
              <a:rPr lang="en-US" dirty="0" smtClean="0"/>
              <a:t>The comparator table checks that the source IP is within the range boundaries. </a:t>
            </a:r>
            <a:endParaRPr lang="en-US" dirty="0"/>
          </a:p>
          <a:p>
            <a:pPr algn="l" rtl="0"/>
            <a:r>
              <a:rPr lang="en-US" dirty="0" smtClean="0"/>
              <a:t>Since </a:t>
            </a:r>
            <a:r>
              <a:rPr lang="en-US" dirty="0"/>
              <a:t>our ranges span the entire address space, satisfying either one of the match and boundary pairs suffices.  </a:t>
            </a:r>
            <a:endParaRPr lang="en-US" dirty="0" smtClean="0"/>
          </a:p>
          <a:p>
            <a:pPr algn="l" rtl="0"/>
            <a:r>
              <a:rPr lang="en-US" dirty="0" smtClean="0"/>
              <a:t>When </a:t>
            </a:r>
            <a:r>
              <a:rPr lang="en-US" dirty="0"/>
              <a:t>the packet reaches the RIDs table, the range ID is then matched to one of the </a:t>
            </a:r>
            <a:r>
              <a:rPr lang="en-US" dirty="0" smtClean="0"/>
              <a:t>entries and the shared resource virtual IP is replaced with the appropriate server’s IP address. The same happens on the way back from the server to the client.</a:t>
            </a:r>
          </a:p>
          <a:p>
            <a:pPr algn="l" rtl="0"/>
            <a:r>
              <a:rPr lang="en-US" dirty="0" smtClean="0"/>
              <a:t>The </a:t>
            </a:r>
            <a:r>
              <a:rPr lang="en-US" dirty="0"/>
              <a:t>packet is then passed on to the common resource switch</a:t>
            </a:r>
            <a:r>
              <a:rPr lang="en-US" dirty="0" smtClean="0"/>
              <a:t>.</a:t>
            </a:r>
            <a:endParaRPr lang="en-US" dirty="0"/>
          </a:p>
        </p:txBody>
      </p:sp>
      <p:sp>
        <p:nvSpPr>
          <p:cNvPr id="5" name="Slide Number Placeholder 4"/>
          <p:cNvSpPr>
            <a:spLocks noGrp="1"/>
          </p:cNvSpPr>
          <p:nvPr>
            <p:ph type="sldNum" sz="quarter" idx="12"/>
          </p:nvPr>
        </p:nvSpPr>
        <p:spPr/>
        <p:txBody>
          <a:bodyPr/>
          <a:lstStyle/>
          <a:p>
            <a:fld id="{DAF22AC9-109E-4E4D-92F9-530E51D9A3A2}" type="slidenum">
              <a:rPr lang="he-IL" smtClean="0"/>
              <a:pPr/>
              <a:t>10</a:t>
            </a:fld>
            <a:endParaRPr lang="he-IL" dirty="0"/>
          </a:p>
        </p:txBody>
      </p:sp>
    </p:spTree>
    <p:extLst>
      <p:ext uri="{BB962C8B-B14F-4D97-AF65-F5344CB8AC3E}">
        <p14:creationId xmlns:p14="http://schemas.microsoft.com/office/powerpoint/2010/main" val="373293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 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r>
                  <a:rPr lang="en-US" dirty="0"/>
                  <a:t>Comparison </a:t>
                </a:r>
                <a:r>
                  <a:rPr lang="en-US" dirty="0" smtClean="0"/>
                  <a:t>of </a:t>
                </a:r>
                <a:r>
                  <a:rPr lang="en-US" dirty="0"/>
                  <a:t>the </a:t>
                </a:r>
                <a:r>
                  <a:rPr lang="en-US" b="1" i="1" dirty="0"/>
                  <a:t>i</a:t>
                </a:r>
                <a:r>
                  <a:rPr lang="en-US" dirty="0"/>
                  <a:t>th bit:</a:t>
                </a:r>
              </a:p>
              <a:p>
                <a:pPr marL="0" indent="0" algn="l" rtl="0">
                  <a:buNone/>
                </a:pPr>
                <a:r>
                  <a:rPr lang="en-US" dirty="0" smtClean="0"/>
                  <a:t>     A</a:t>
                </a:r>
                <a:r>
                  <a:rPr lang="en-US" dirty="0"/>
                  <a:t>	</a:t>
                </a:r>
                <a:r>
                  <a:rPr lang="en-US" dirty="0" smtClean="0"/>
                  <a:t>		B</a:t>
                </a:r>
                <a:r>
                  <a:rPr lang="en-US" dirty="0"/>
                  <a:t>				</a:t>
                </a:r>
              </a:p>
              <a:p>
                <a:pPr marL="0" indent="0" algn="l" rtl="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1</m:t>
                      </m:r>
                      <m:r>
                        <a:rPr lang="en-US" sz="2600" i="1">
                          <a:latin typeface="Cambria Math" panose="02040503050406030204" pitchFamily="18" charset="0"/>
                        </a:rPr>
                        <m:t>∗∗∗∗∗,  ∗∗∗∗</m:t>
                      </m:r>
                      <m:r>
                        <a:rPr lang="en-US" sz="2600" i="1">
                          <a:latin typeface="Cambria Math" panose="02040503050406030204" pitchFamily="18" charset="0"/>
                        </a:rPr>
                        <m:t>0</m:t>
                      </m:r>
                      <m:r>
                        <a:rPr lang="en-US" sz="2600" i="1">
                          <a:latin typeface="Cambria Math" panose="02040503050406030204" pitchFamily="18" charset="0"/>
                        </a:rPr>
                        <m:t>∗∗∗∗∗ → </m:t>
                      </m:r>
                      <m:r>
                        <a:rPr lang="en-US" sz="2600" i="1">
                          <a:latin typeface="Cambria Math" panose="02040503050406030204" pitchFamily="18" charset="0"/>
                        </a:rPr>
                        <m:t>𝐴</m:t>
                      </m:r>
                      <m:r>
                        <a:rPr lang="en-US" sz="2600" i="1">
                          <a:latin typeface="Cambria Math" panose="02040503050406030204" pitchFamily="18" charset="0"/>
                        </a:rPr>
                        <m:t> </m:t>
                      </m:r>
                      <m:r>
                        <a:rPr lang="en-US" sz="2600" i="1">
                          <a:latin typeface="Cambria Math" panose="02040503050406030204" pitchFamily="18" charset="0"/>
                        </a:rPr>
                        <m:t>𝑖𝑠</m:t>
                      </m:r>
                      <m:r>
                        <a:rPr lang="en-US" sz="2600" i="1">
                          <a:latin typeface="Cambria Math" panose="02040503050406030204" pitchFamily="18" charset="0"/>
                        </a:rPr>
                        <m:t> </m:t>
                      </m:r>
                      <m:r>
                        <a:rPr lang="en-US" sz="2600" i="1">
                          <a:latin typeface="Cambria Math" panose="02040503050406030204" pitchFamily="18" charset="0"/>
                        </a:rPr>
                        <m:t>𝑙𝑎𝑟𝑔𝑒𝑟</m:t>
                      </m:r>
                      <m:r>
                        <a:rPr lang="en-US" sz="2600" i="1">
                          <a:latin typeface="Cambria Math" panose="02040503050406030204" pitchFamily="18" charset="0"/>
                        </a:rPr>
                        <m:t> </m:t>
                      </m:r>
                      <m:r>
                        <a:rPr lang="en-US" sz="2600" i="1">
                          <a:latin typeface="Cambria Math" panose="02040503050406030204" pitchFamily="18" charset="0"/>
                        </a:rPr>
                        <m:t>𝑡</m:t>
                      </m:r>
                      <m:r>
                        <a:rPr lang="en-US" sz="2600" i="1">
                          <a:latin typeface="Cambria Math" panose="02040503050406030204" pitchFamily="18" charset="0"/>
                        </a:rPr>
                        <m:t>h</m:t>
                      </m:r>
                      <m:r>
                        <a:rPr lang="en-US" sz="2600" i="1">
                          <a:latin typeface="Cambria Math" panose="02040503050406030204" pitchFamily="18" charset="0"/>
                        </a:rPr>
                        <m:t>𝑎𝑛</m:t>
                      </m:r>
                      <m:r>
                        <a:rPr lang="en-US" sz="2600" i="1">
                          <a:latin typeface="Cambria Math" panose="02040503050406030204" pitchFamily="18" charset="0"/>
                        </a:rPr>
                        <m:t> </m:t>
                      </m:r>
                      <m:r>
                        <a:rPr lang="en-US" sz="2600" i="1">
                          <a:latin typeface="Cambria Math" panose="02040503050406030204" pitchFamily="18" charset="0"/>
                        </a:rPr>
                        <m:t>𝐵</m:t>
                      </m:r>
                    </m:oMath>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  ∗∗∗∗</m:t>
                      </m:r>
                      <m:r>
                        <a:rPr lang="en-US" sz="2400" i="1">
                          <a:latin typeface="Cambria Math" panose="02040503050406030204" pitchFamily="18" charset="0"/>
                        </a:rPr>
                        <m:t>1</m:t>
                      </m:r>
                      <m:r>
                        <a:rPr lang="en-US" sz="2400" i="1">
                          <a:latin typeface="Cambria Math" panose="02040503050406030204" pitchFamily="18" charset="0"/>
                        </a:rPr>
                        <m:t>∗∗∗∗∗ → </m:t>
                      </m:r>
                      <m:r>
                        <a:rPr lang="en-US" sz="2400" i="1">
                          <a:latin typeface="Cambria Math" panose="02040503050406030204" pitchFamily="18" charset="0"/>
                        </a:rPr>
                        <m:t>𝐵</m:t>
                      </m:r>
                      <m:r>
                        <a:rPr lang="en-US" sz="2400" i="1">
                          <a:latin typeface="Cambria Math" panose="02040503050406030204" pitchFamily="18" charset="0"/>
                        </a:rPr>
                        <m:t> </m:t>
                      </m:r>
                      <m:r>
                        <a:rPr lang="en-US" sz="2400" i="1">
                          <a:latin typeface="Cambria Math" panose="02040503050406030204" pitchFamily="18" charset="0"/>
                        </a:rPr>
                        <m:t>𝑖𝑠</m:t>
                      </m:r>
                      <m:r>
                        <a:rPr lang="en-US" sz="2400" i="1">
                          <a:latin typeface="Cambria Math" panose="02040503050406030204" pitchFamily="18" charset="0"/>
                        </a:rPr>
                        <m:t> </m:t>
                      </m:r>
                      <m:r>
                        <a:rPr lang="en-US" sz="2400" i="1">
                          <a:latin typeface="Cambria Math" panose="02040503050406030204" pitchFamily="18" charset="0"/>
                        </a:rPr>
                        <m:t>𝑙𝑎𝑟𝑔𝑒𝑟</m:t>
                      </m:r>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h</m:t>
                      </m:r>
                      <m:r>
                        <a:rPr lang="en-US" sz="2400" i="1">
                          <a:latin typeface="Cambria Math" panose="02040503050406030204" pitchFamily="18" charset="0"/>
                        </a:rPr>
                        <m:t>𝑎𝑛</m:t>
                      </m:r>
                      <m:r>
                        <a:rPr lang="en-US" sz="2400" i="1">
                          <a:latin typeface="Cambria Math" panose="02040503050406030204" pitchFamily="18" charset="0"/>
                        </a:rPr>
                        <m:t> </m:t>
                      </m:r>
                      <m:r>
                        <a:rPr lang="en-US" sz="2400" i="1">
                          <a:latin typeface="Cambria Math" panose="02040503050406030204" pitchFamily="18" charset="0"/>
                        </a:rPr>
                        <m:t>𝐴</m:t>
                      </m:r>
                    </m:oMath>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  ∗∗∗∗</m:t>
                      </m:r>
                      <m:r>
                        <a:rPr lang="en-US" sz="2400" i="1">
                          <a:latin typeface="Cambria Math" panose="02040503050406030204" pitchFamily="18" charset="0"/>
                        </a:rPr>
                        <m:t>𝑋</m:t>
                      </m:r>
                      <m:r>
                        <a:rPr lang="en-US" sz="2400" i="1">
                          <a:latin typeface="Cambria Math" panose="02040503050406030204" pitchFamily="18" charset="0"/>
                        </a:rPr>
                        <m:t>∗∗∗∗∗ → </m:t>
                      </m:r>
                      <m:r>
                        <a:rPr lang="en-US" sz="2400" i="1">
                          <a:latin typeface="Cambria Math" panose="02040503050406030204" pitchFamily="18" charset="0"/>
                        </a:rPr>
                        <m:t>𝑐𝑜𝑛𝑡𝑖𝑛𝑢𝑒</m:t>
                      </m:r>
                      <m:r>
                        <a:rPr lang="en-US" sz="2400" i="1">
                          <a:latin typeface="Cambria Math" panose="02040503050406030204" pitchFamily="18" charset="0"/>
                        </a:rPr>
                        <m:t> </m:t>
                      </m:r>
                      <m:r>
                        <a:rPr lang="en-US" sz="2400" i="1">
                          <a:latin typeface="Cambria Math" panose="02040503050406030204" pitchFamily="18" charset="0"/>
                        </a:rPr>
                        <m:t>𝑡𝑜</m:t>
                      </m:r>
                      <m:r>
                        <a:rPr lang="en-US" sz="2400" i="1">
                          <a:latin typeface="Cambria Math" panose="02040503050406030204" pitchFamily="18" charset="0"/>
                        </a:rPr>
                        <m:t> </m:t>
                      </m:r>
                      <m:r>
                        <a:rPr lang="en-US" sz="2400" i="1">
                          <a:latin typeface="Cambria Math" panose="02040503050406030204" pitchFamily="18" charset="0"/>
                        </a:rPr>
                        <m:t>𝑓𝑜𝑙𝑙𝑜𝑤𝑖𝑛𝑔</m:t>
                      </m:r>
                      <m:r>
                        <a:rPr lang="en-US" sz="2400" i="1">
                          <a:latin typeface="Cambria Math" panose="02040503050406030204" pitchFamily="18" charset="0"/>
                        </a:rPr>
                        <m:t> </m:t>
                      </m:r>
                      <m:r>
                        <a:rPr lang="en-US" sz="2400" i="1">
                          <a:latin typeface="Cambria Math" panose="02040503050406030204" pitchFamily="18" charset="0"/>
                        </a:rPr>
                        <m:t>𝑏𝑖𝑡</m:t>
                      </m:r>
                    </m:oMath>
                  </m:oMathPara>
                </a14:m>
                <a:endParaRPr lang="en-US" sz="2400" dirty="0"/>
              </a:p>
              <a:p>
                <a:pPr algn="l" rtl="0"/>
                <a:r>
                  <a:rPr lang="en-US" dirty="0" smtClean="0"/>
                  <a:t>The comparator is implemented by a collection of such rules</a:t>
                </a:r>
                <a:r>
                  <a:rPr lang="en-US" dirty="0"/>
                  <a:t>.</a:t>
                </a:r>
                <a:r>
                  <a:rPr lang="en-US" dirty="0" smtClean="0"/>
                  <a:t> The </a:t>
                </a:r>
                <a:r>
                  <a:rPr lang="en-US" dirty="0"/>
                  <a:t>more significant the </a:t>
                </a:r>
                <a:r>
                  <a:rPr lang="en-US" dirty="0" smtClean="0"/>
                  <a:t>bit, the higher their priority.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AF22AC9-109E-4E4D-92F9-530E51D9A3A2}" type="slidenum">
              <a:rPr lang="he-IL" smtClean="0"/>
              <a:pPr/>
              <a:t>11</a:t>
            </a:fld>
            <a:endParaRPr lang="he-IL" dirty="0"/>
          </a:p>
        </p:txBody>
      </p:sp>
    </p:spTree>
    <p:extLst>
      <p:ext uri="{BB962C8B-B14F-4D97-AF65-F5344CB8AC3E}">
        <p14:creationId xmlns:p14="http://schemas.microsoft.com/office/powerpoint/2010/main" val="3732935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smtClean="0"/>
              <a:t>Pre-setting the set of ranges (</a:t>
            </a:r>
            <a:r>
              <a:rPr lang="en-US" dirty="0" err="1" smtClean="0"/>
              <a:t>r</a:t>
            </a:r>
            <a:r>
              <a:rPr lang="en-US" baseline="-25000" dirty="0" err="1" smtClean="0"/>
              <a:t>i</a:t>
            </a:r>
            <a:r>
              <a:rPr lang="en-US" dirty="0" smtClean="0"/>
              <a:t>)</a:t>
            </a:r>
            <a:endParaRPr lang="en-US" dirty="0"/>
          </a:p>
        </p:txBody>
      </p:sp>
      <p:sp>
        <p:nvSpPr>
          <p:cNvPr id="3" name="Content Placeholder 2"/>
          <p:cNvSpPr>
            <a:spLocks noGrp="1"/>
          </p:cNvSpPr>
          <p:nvPr>
            <p:ph idx="1"/>
          </p:nvPr>
        </p:nvSpPr>
        <p:spPr/>
        <p:txBody>
          <a:bodyPr/>
          <a:lstStyle/>
          <a:p>
            <a:pPr algn="l" rtl="0"/>
            <a:r>
              <a:rPr lang="en-US" dirty="0" smtClean="0"/>
              <a:t>A list of hosts with weights given in the configuration file.</a:t>
            </a:r>
            <a:br>
              <a:rPr lang="en-US" dirty="0" smtClean="0"/>
            </a:br>
            <a:r>
              <a:rPr lang="en-US" dirty="0" smtClean="0"/>
              <a:t>[(MAC address, IP address, weight), …]</a:t>
            </a:r>
          </a:p>
          <a:p>
            <a:pPr algn="l" rtl="0"/>
            <a:r>
              <a:rPr lang="en-US" dirty="0" smtClean="0"/>
              <a:t>Based on the resource host list weights, the ranges are created.</a:t>
            </a:r>
          </a:p>
          <a:p>
            <a:pPr algn="l" rtl="0"/>
            <a:r>
              <a:rPr lang="en-US" dirty="0" smtClean="0"/>
              <a:t>The configuration utility (helper) functions can be used to generate a number of resource hosts with random or even weights.</a:t>
            </a:r>
          </a:p>
        </p:txBody>
      </p:sp>
      <p:sp>
        <p:nvSpPr>
          <p:cNvPr id="4" name="Slide Number Placeholder 3"/>
          <p:cNvSpPr>
            <a:spLocks noGrp="1"/>
          </p:cNvSpPr>
          <p:nvPr>
            <p:ph type="sldNum" sz="quarter" idx="12"/>
          </p:nvPr>
        </p:nvSpPr>
        <p:spPr/>
        <p:txBody>
          <a:bodyPr/>
          <a:lstStyle/>
          <a:p>
            <a:fld id="{DAF22AC9-109E-4E4D-92F9-530E51D9A3A2}" type="slidenum">
              <a:rPr lang="he-IL" smtClean="0"/>
              <a:pPr/>
              <a:t>12</a:t>
            </a:fld>
            <a:endParaRPr lang="he-IL" dirty="0"/>
          </a:p>
        </p:txBody>
      </p:sp>
    </p:spTree>
    <p:extLst>
      <p:ext uri="{BB962C8B-B14F-4D97-AF65-F5344CB8AC3E}">
        <p14:creationId xmlns:p14="http://schemas.microsoft.com/office/powerpoint/2010/main" val="49013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10744" cy="1930226"/>
          </a:xfrm>
        </p:spPr>
        <p:txBody>
          <a:bodyPr>
            <a:normAutofit fontScale="90000"/>
          </a:bodyPr>
          <a:lstStyle/>
          <a:p>
            <a:pPr algn="l" rtl="0"/>
            <a:r>
              <a:rPr lang="en-US" dirty="0" smtClean="0"/>
              <a:t>Dynamically updating the ranges	</a:t>
            </a:r>
            <a:endParaRPr lang="en-US" dirty="0"/>
          </a:p>
        </p:txBody>
      </p:sp>
      <p:sp>
        <p:nvSpPr>
          <p:cNvPr id="3" name="Content Placeholder 2"/>
          <p:cNvSpPr>
            <a:spLocks noGrp="1"/>
          </p:cNvSpPr>
          <p:nvPr>
            <p:ph idx="1"/>
          </p:nvPr>
        </p:nvSpPr>
        <p:spPr>
          <a:xfrm>
            <a:off x="457200" y="2348880"/>
            <a:ext cx="8229600" cy="3960439"/>
          </a:xfrm>
        </p:spPr>
        <p:txBody>
          <a:bodyPr>
            <a:normAutofit fontScale="92500" lnSpcReduction="20000"/>
          </a:bodyPr>
          <a:lstStyle/>
          <a:p>
            <a:pPr algn="l" rtl="0"/>
            <a:r>
              <a:rPr lang="en-US" sz="2000" dirty="0" smtClean="0"/>
              <a:t>Packet counters for every range.</a:t>
            </a:r>
          </a:p>
          <a:p>
            <a:pPr algn="l" rtl="0"/>
            <a:r>
              <a:rPr lang="en-US" sz="2000" dirty="0" smtClean="0"/>
              <a:t>Every </a:t>
            </a:r>
            <a:r>
              <a:rPr lang="en-US" sz="2000" dirty="0"/>
              <a:t>interval, the </a:t>
            </a:r>
            <a:r>
              <a:rPr lang="en-US" sz="2000" dirty="0" smtClean="0"/>
              <a:t>counter difference is checked.</a:t>
            </a:r>
          </a:p>
          <a:p>
            <a:pPr algn="l" rtl="0"/>
            <a:r>
              <a:rPr lang="en-US" sz="2000" dirty="0" smtClean="0"/>
              <a:t>The ranges are repartitioned when the max count/min count ratio is larger than two.</a:t>
            </a:r>
          </a:p>
          <a:p>
            <a:pPr marL="0" indent="0" algn="l" rtl="0">
              <a:buNone/>
            </a:pPr>
            <a:r>
              <a:rPr lang="en-US" sz="1900" dirty="0" smtClean="0"/>
              <a:t>Probabilistic repartitioning:</a:t>
            </a:r>
          </a:p>
          <a:p>
            <a:pPr marL="0" indent="0" algn="l" rtl="0">
              <a:buNone/>
            </a:pPr>
            <a:r>
              <a:rPr lang="en-US" sz="1900" dirty="0" smtClean="0"/>
              <a:t>A random portion of </a:t>
            </a:r>
            <a:r>
              <a:rPr lang="en-US" sz="1900" dirty="0"/>
              <a:t>the range with the maximum packet count </a:t>
            </a:r>
            <a:r>
              <a:rPr lang="en-US" sz="1900" dirty="0" smtClean="0"/>
              <a:t>is transferred </a:t>
            </a:r>
            <a:r>
              <a:rPr lang="en-US" sz="1900" dirty="0"/>
              <a:t>to the ranges above and </a:t>
            </a:r>
            <a:r>
              <a:rPr lang="en-US" sz="1900" dirty="0" smtClean="0"/>
              <a:t>below, </a:t>
            </a:r>
            <a:r>
              <a:rPr lang="en-US" sz="1900" dirty="0"/>
              <a:t>leaving the rest of the ranges </a:t>
            </a:r>
            <a:r>
              <a:rPr lang="en-US" sz="1900" dirty="0" smtClean="0"/>
              <a:t>unchanged. The </a:t>
            </a:r>
            <a:r>
              <a:rPr lang="en-US" sz="1900" dirty="0"/>
              <a:t>distribution between above and below was also determined by a generated random number</a:t>
            </a:r>
            <a:r>
              <a:rPr lang="en-US" sz="1900" dirty="0" smtClean="0"/>
              <a:t>.</a:t>
            </a:r>
            <a:endParaRPr lang="en-US" sz="1900" dirty="0"/>
          </a:p>
          <a:p>
            <a:pPr marL="0" indent="0" algn="l" rtl="0">
              <a:buNone/>
            </a:pPr>
            <a:r>
              <a:rPr lang="en-US" sz="1900" dirty="0" smtClean="0"/>
              <a:t>After </a:t>
            </a:r>
            <a:r>
              <a:rPr lang="en-US" sz="1900" dirty="0"/>
              <a:t>a certain amount of intervals, the counters are expected to reach equilibrium in terms of the packet count ratio.  </a:t>
            </a:r>
            <a:endParaRPr lang="en-US" sz="1900" dirty="0" smtClean="0"/>
          </a:p>
          <a:p>
            <a:pPr marL="0" indent="0" algn="l" rtl="0">
              <a:buNone/>
            </a:pPr>
            <a:r>
              <a:rPr lang="en-US" sz="2000" b="1" dirty="0"/>
              <a:t>The rules that depend on metadata matching – the values matched are located in the metadata (the comparator tables and the RIDs table) - don’t need to be changed since they are not range boundary dependent.  This leaves the ELCP1/0 tables that require updating when the ranges change.</a:t>
            </a:r>
            <a:endParaRPr lang="en-US" sz="1900" b="1"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13</a:t>
            </a:fld>
            <a:endParaRPr lang="he-IL" dirty="0"/>
          </a:p>
        </p:txBody>
      </p:sp>
      <p:pic>
        <p:nvPicPr>
          <p:cNvPr id="5" name="Picture 4" descr="C:\Users\Michal\Downloads\rangerepartition - New Page.png"/>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32656"/>
            <a:ext cx="4495800" cy="2314575"/>
          </a:xfrm>
          <a:prstGeom prst="rect">
            <a:avLst/>
          </a:prstGeom>
          <a:noFill/>
          <a:ln>
            <a:noFill/>
          </a:ln>
        </p:spPr>
      </p:pic>
    </p:spTree>
    <p:extLst>
      <p:ext uri="{BB962C8B-B14F-4D97-AF65-F5344CB8AC3E}">
        <p14:creationId xmlns:p14="http://schemas.microsoft.com/office/powerpoint/2010/main" val="347344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Repartitioning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l" rtl="0">
                  <a:buNone/>
                </a:pPr>
                <a:r>
                  <a:rPr lang="en-US" dirty="0" smtClean="0"/>
                  <a:t>If, for example, the </a:t>
                </a:r>
                <a:r>
                  <a:rPr lang="en-US" dirty="0"/>
                  <a:t>max count is 100 and the min count is 30, the range will be repartitioned.  </a:t>
                </a:r>
                <a:endParaRPr lang="en-US" dirty="0" smtClean="0"/>
              </a:p>
              <a:p>
                <a:pPr marL="0" indent="0" algn="l" rtl="0">
                  <a:buNone/>
                </a:pPr>
                <a:endParaRPr lang="en-US" dirty="0"/>
              </a:p>
              <a:p>
                <a:pPr marL="0" indent="0" algn="l" rtl="0">
                  <a:buNone/>
                </a:pPr>
                <a:r>
                  <a:rPr lang="en-US" dirty="0" smtClean="0"/>
                  <a:t>Furthermore, if, </a:t>
                </a:r>
                <a:r>
                  <a:rPr lang="en-US" dirty="0"/>
                  <a:t>for example, the repartition function generated the numbers .35 and .73, 35% of the max count range will be transferred, 25.55% to the range above (0.73</a:t>
                </a:r>
                <a14:m>
                  <m:oMath xmlns:m="http://schemas.openxmlformats.org/officeDocument/2006/math">
                    <m:r>
                      <a:rPr lang="en-US" i="1">
                        <a:latin typeface="Cambria Math"/>
                      </a:rPr>
                      <m:t> ⋅ </m:t>
                    </m:r>
                  </m:oMath>
                </a14:m>
                <a:r>
                  <a:rPr lang="en-US" dirty="0"/>
                  <a:t>35%) and 9.45% to the range below.</a:t>
                </a:r>
              </a:p>
              <a:p>
                <a:pPr algn="l" rtl="0"/>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r="-1704"/>
                </a:stretch>
              </a:blipFill>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DAF22AC9-109E-4E4D-92F9-530E51D9A3A2}" type="slidenum">
              <a:rPr lang="he-IL" smtClean="0"/>
              <a:pPr/>
              <a:t>14</a:t>
            </a:fld>
            <a:endParaRPr lang="he-IL" dirty="0"/>
          </a:p>
        </p:txBody>
      </p:sp>
      <p:cxnSp>
        <p:nvCxnSpPr>
          <p:cNvPr id="7" name="Straight Arrow Connector 6"/>
          <p:cNvCxnSpPr/>
          <p:nvPr/>
        </p:nvCxnSpPr>
        <p:spPr>
          <a:xfrm>
            <a:off x="4211960" y="2636912"/>
            <a:ext cx="0"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2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t>15</a:t>
            </a:fld>
            <a:endParaRPr lang="he-IL"/>
          </a:p>
        </p:txBody>
      </p:sp>
    </p:spTree>
    <p:extLst>
      <p:ext uri="{BB962C8B-B14F-4D97-AF65-F5344CB8AC3E}">
        <p14:creationId xmlns:p14="http://schemas.microsoft.com/office/powerpoint/2010/main" val="1441837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rtl="0"/>
            <a:r>
              <a:rPr lang="en-US" sz="3100" dirty="0"/>
              <a:t>The number of rules as a function of the number of resource </a:t>
            </a:r>
            <a:r>
              <a:rPr lang="en-US" sz="3100" dirty="0" smtClean="0"/>
              <a:t>hosts, independent of the weight distribution</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16</a:t>
            </a:fld>
            <a:endParaRPr lang="he-IL" dirty="0"/>
          </a:p>
        </p:txBody>
      </p:sp>
      <p:pic>
        <p:nvPicPr>
          <p:cNvPr id="5" name="Content Placeholder 4" descr="C:\Users\Michal\Documents\2013.4 Sem B\SDN\rulenumbers.t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1844824"/>
            <a:ext cx="5334000" cy="4000500"/>
          </a:xfrm>
          <a:prstGeom prst="rect">
            <a:avLst/>
          </a:prstGeom>
          <a:noFill/>
          <a:ln>
            <a:noFill/>
          </a:ln>
        </p:spPr>
      </p:pic>
      <p:sp>
        <p:nvSpPr>
          <p:cNvPr id="6" name="Rectangle 5"/>
          <p:cNvSpPr/>
          <p:nvPr/>
        </p:nvSpPr>
        <p:spPr>
          <a:xfrm>
            <a:off x="467544" y="2044005"/>
            <a:ext cx="2016224" cy="1754326"/>
          </a:xfrm>
          <a:prstGeom prst="rect">
            <a:avLst/>
          </a:prstGeom>
        </p:spPr>
        <p:txBody>
          <a:bodyPr wrap="square">
            <a:spAutoFit/>
          </a:bodyPr>
          <a:lstStyle/>
          <a:p>
            <a:pPr algn="l" rtl="0"/>
            <a:r>
              <a:rPr lang="en-US" dirty="0" smtClean="0"/>
              <a:t>The </a:t>
            </a:r>
            <a:r>
              <a:rPr lang="en-US" dirty="0"/>
              <a:t>rule count y acts as a linear function of the number of resource hosts x:</a:t>
            </a:r>
          </a:p>
          <a:p>
            <a:pPr lvl="0" algn="l" rtl="0"/>
            <a:r>
              <a:rPr lang="en-US" dirty="0"/>
              <a:t>y = 132 + 4x</a:t>
            </a:r>
          </a:p>
        </p:txBody>
      </p:sp>
    </p:spTree>
    <p:extLst>
      <p:ext uri="{BB962C8B-B14F-4D97-AF65-F5344CB8AC3E}">
        <p14:creationId xmlns:p14="http://schemas.microsoft.com/office/powerpoint/2010/main" val="2023893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to the naïve load balancer</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17</a:t>
            </a:fld>
            <a:endParaRPr lang="he-IL" dirty="0"/>
          </a:p>
        </p:txBody>
      </p:sp>
      <p:pic>
        <p:nvPicPr>
          <p:cNvPr id="5" name="Content Placeholder 4" descr="C:\Users\Michal\Documents\2013.4 Sem B\SDN\WC.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2776"/>
            <a:ext cx="8291264" cy="4126805"/>
          </a:xfrm>
          <a:prstGeom prst="rect">
            <a:avLst/>
          </a:prstGeom>
          <a:noFill/>
          <a:ln>
            <a:noFill/>
          </a:ln>
        </p:spPr>
      </p:pic>
    </p:spTree>
    <p:extLst>
      <p:ext uri="{BB962C8B-B14F-4D97-AF65-F5344CB8AC3E}">
        <p14:creationId xmlns:p14="http://schemas.microsoft.com/office/powerpoint/2010/main" val="304599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efficiency - rule updating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r>
                  <a:rPr lang="en-US" dirty="0" smtClean="0"/>
                  <a:t>The naïve and space efficient rule count intercept for 3 hosts statically.</a:t>
                </a:r>
              </a:p>
              <a:p>
                <a:pPr algn="l" rtl="0"/>
                <a:r>
                  <a:rPr lang="en-US" dirty="0" smtClean="0"/>
                  <a:t>6 rules were updated in each repartition.</a:t>
                </a:r>
              </a:p>
              <a:p>
                <a:pPr algn="l" rtl="0"/>
                <a:r>
                  <a:rPr lang="en-US" dirty="0" smtClean="0"/>
                  <a:t>In the worst case, </a:t>
                </a:r>
                <a14:m>
                  <m:oMath xmlns:m="http://schemas.openxmlformats.org/officeDocument/2006/math">
                    <m:f>
                      <m:fPr>
                        <m:ctrlPr>
                          <a:rPr lang="en-US" i="1">
                            <a:latin typeface="Cambria Math"/>
                          </a:rPr>
                        </m:ctrlPr>
                      </m:fPr>
                      <m:num>
                        <m:r>
                          <a:rPr lang="en-US" i="1">
                            <a:latin typeface="Cambria Math" panose="02040503050406030204" pitchFamily="18" charset="0"/>
                          </a:rPr>
                          <m:t>𝑢𝑝𝑑𝑎𝑡𝑒𝑠</m:t>
                        </m:r>
                      </m:num>
                      <m:den>
                        <m:r>
                          <a:rPr lang="en-US" i="1">
                            <a:latin typeface="Cambria Math" panose="02040503050406030204" pitchFamily="18" charset="0"/>
                          </a:rPr>
                          <m:t>𝑟𝑒𝑞𝑢𝑒𝑠𝑡𝑠</m:t>
                        </m:r>
                      </m:den>
                    </m:f>
                    <m:r>
                      <a:rPr lang="en-US" i="1">
                        <a:latin typeface="Cambria Math" panose="02040503050406030204" pitchFamily="18" charset="0"/>
                      </a:rPr>
                      <m:t>= .</m:t>
                    </m:r>
                    <m:r>
                      <a:rPr lang="en-US" i="1">
                        <a:latin typeface="Cambria Math" panose="02040503050406030204" pitchFamily="18" charset="0"/>
                      </a:rPr>
                      <m:t>21875</m:t>
                    </m:r>
                  </m:oMath>
                </a14:m>
                <a:endParaRPr lang="en-US" dirty="0"/>
              </a:p>
              <a:p>
                <a:pPr lvl="0" algn="l" rtl="0"/>
                <a:r>
                  <a:rPr lang="en-US" dirty="0" smtClean="0"/>
                  <a:t>On average, </a:t>
                </a:r>
                <a14:m>
                  <m:oMath xmlns:m="http://schemas.openxmlformats.org/officeDocument/2006/math">
                    <m:f>
                      <m:fPr>
                        <m:ctrlPr>
                          <a:rPr lang="en-US" i="1">
                            <a:latin typeface="Cambria Math"/>
                          </a:rPr>
                        </m:ctrlPr>
                      </m:fPr>
                      <m:num>
                        <m:r>
                          <a:rPr lang="en-US" i="1">
                            <a:latin typeface="Cambria Math" panose="02040503050406030204" pitchFamily="18" charset="0"/>
                          </a:rPr>
                          <m:t>𝑢𝑝𝑑𝑎𝑡𝑒𝑠</m:t>
                        </m:r>
                      </m:num>
                      <m:den>
                        <m:r>
                          <a:rPr lang="en-US" i="1">
                            <a:latin typeface="Cambria Math" panose="02040503050406030204" pitchFamily="18" charset="0"/>
                          </a:rPr>
                          <m:t>𝑟𝑒𝑞𝑢𝑒𝑠𝑡𝑠</m:t>
                        </m:r>
                      </m:den>
                    </m:f>
                    <m:r>
                      <a:rPr lang="en-US" i="1">
                        <a:latin typeface="Cambria Math" panose="02040503050406030204" pitchFamily="18" charset="0"/>
                      </a:rPr>
                      <m:t>= .</m:t>
                    </m:r>
                    <m:r>
                      <a:rPr lang="en-US" i="1">
                        <a:latin typeface="Cambria Math" panose="02040503050406030204" pitchFamily="18" charset="0"/>
                      </a:rPr>
                      <m:t>1509</m:t>
                    </m:r>
                    <m:r>
                      <a:rPr lang="en-US" i="1">
                        <a:latin typeface="Cambria Math" panose="02040503050406030204" pitchFamily="18" charset="0"/>
                      </a:rPr>
                      <m:t>± .</m:t>
                    </m:r>
                    <m:r>
                      <a:rPr lang="en-US" i="1">
                        <a:latin typeface="Cambria Math" panose="02040503050406030204" pitchFamily="18" charset="0"/>
                      </a:rPr>
                      <m:t>0023</m:t>
                    </m:r>
                  </m:oMath>
                </a14:m>
                <a:endParaRPr lang="en-US" dirty="0"/>
              </a:p>
              <a:p>
                <a:pPr marL="0" indent="0" algn="l" rtl="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AF22AC9-109E-4E4D-92F9-530E51D9A3A2}" type="slidenum">
              <a:rPr lang="he-IL" smtClean="0"/>
              <a:pPr/>
              <a:t>18</a:t>
            </a:fld>
            <a:endParaRPr lang="he-IL" dirty="0"/>
          </a:p>
        </p:txBody>
      </p:sp>
    </p:spTree>
    <p:extLst>
      <p:ext uri="{BB962C8B-B14F-4D97-AF65-F5344CB8AC3E}">
        <p14:creationId xmlns:p14="http://schemas.microsoft.com/office/powerpoint/2010/main" val="304599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Latency – random weights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14:m>
                  <m:oMath xmlns:m="http://schemas.openxmlformats.org/officeDocument/2006/math">
                    <m:r>
                      <a:rPr lang="en-US" sz="2400" i="1" smtClean="0">
                        <a:latin typeface="Cambria Math" panose="02040503050406030204" pitchFamily="18" charset="0"/>
                      </a:rPr>
                      <m:t>𝑅𝑇𝑇</m:t>
                    </m:r>
                    <m:r>
                      <a:rPr lang="en-US" sz="2400" i="1" smtClean="0">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𝑜𝑠𝑡</m:t>
                    </m:r>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𝑟𝑒𝑠𝑜𝑢𝑟𝑐𝑒</m:t>
                        </m:r>
                      </m:sub>
                    </m:sSub>
                    <m:r>
                      <a:rPr lang="en-US" sz="2400" i="1">
                        <a:latin typeface="Cambria Math" panose="02040503050406030204" pitchFamily="18" charset="0"/>
                      </a:rPr>
                      <m:t>)</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AF22AC9-109E-4E4D-92F9-530E51D9A3A2}" type="slidenum">
              <a:rPr lang="he-IL" smtClean="0"/>
              <a:pPr/>
              <a:t>19</a:t>
            </a:fld>
            <a:endParaRPr lang="he-IL" dirty="0"/>
          </a:p>
        </p:txBody>
      </p:sp>
      <p:pic>
        <p:nvPicPr>
          <p:cNvPr id="5" name="Picture 4" descr="C:\Users\Michal\Documents\2013.4 Sem B\SDN\randweightlatency.tif"/>
          <p:cNvPicPr/>
          <p:nvPr/>
        </p:nvPicPr>
        <p:blipFill>
          <a:blip r:embed="rId3">
            <a:extLst>
              <a:ext uri="{28A0092B-C50C-407E-A947-70E740481C1C}">
                <a14:useLocalDpi xmlns:a14="http://schemas.microsoft.com/office/drawing/2010/main" val="0"/>
              </a:ext>
            </a:extLst>
          </a:blip>
          <a:srcRect/>
          <a:stretch>
            <a:fillRect/>
          </a:stretch>
        </p:blipFill>
        <p:spPr bwMode="auto">
          <a:xfrm>
            <a:off x="4219843" y="2319608"/>
            <a:ext cx="4708801" cy="3600400"/>
          </a:xfrm>
          <a:prstGeom prst="rect">
            <a:avLst/>
          </a:prstGeom>
          <a:noFill/>
          <a:ln>
            <a:noFill/>
          </a:ln>
        </p:spPr>
      </p:pic>
      <mc:AlternateContent xmlns:mc="http://schemas.openxmlformats.org/markup-compatibility/2006" xmlns:a14="http://schemas.microsoft.com/office/drawing/2010/main">
        <mc:Choice Requires="a14">
          <p:sp>
            <p:nvSpPr>
              <p:cNvPr id="6" name="Rectangle 5"/>
              <p:cNvSpPr/>
              <p:nvPr/>
            </p:nvSpPr>
            <p:spPr>
              <a:xfrm>
                <a:off x="317314" y="5195868"/>
                <a:ext cx="4572000" cy="1506823"/>
              </a:xfrm>
              <a:prstGeom prst="rect">
                <a:avLst/>
              </a:prstGeom>
            </p:spPr>
            <p:txBody>
              <a:bodyPr>
                <a:spAutoFit/>
              </a:bodyPr>
              <a:lstStyle/>
              <a:p>
                <a:pPr algn="l" rtl="0"/>
                <a:r>
                  <a:rPr lang="en-US" dirty="0"/>
                  <a:t>The linear fit results:</a:t>
                </a:r>
              </a:p>
              <a:p>
                <a:pPr algn="l" rtl="0"/>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0635</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0080</m:t>
                      </m:r>
                      <m:r>
                        <a:rPr lang="en-US" i="1">
                          <a:latin typeface="Cambria Math" panose="02040503050406030204" pitchFamily="18" charset="0"/>
                        </a:rPr>
                        <m:t> </m:t>
                      </m:r>
                      <m:r>
                        <a:rPr lang="en-US" i="1">
                          <a:latin typeface="Cambria Math" panose="02040503050406030204" pitchFamily="18" charset="0"/>
                        </a:rPr>
                        <m:t>𝑚𝑠𝑒𝑐</m:t>
                      </m:r>
                    </m:oMath>
                  </m:oMathPara>
                </a14:m>
                <a:endParaRPr lang="en-US" dirty="0"/>
              </a:p>
              <a:p>
                <a:pPr algn="l" rtl="0"/>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00007</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00018</m:t>
                      </m:r>
                      <m:r>
                        <a:rPr lang="en-US" i="1">
                          <a:latin typeface="Cambria Math" panose="02040503050406030204" pitchFamily="18" charset="0"/>
                        </a:rPr>
                        <m:t> </m:t>
                      </m:r>
                      <m:r>
                        <a:rPr lang="en-US" i="1">
                          <a:latin typeface="Cambria Math" panose="02040503050406030204" pitchFamily="18" charset="0"/>
                        </a:rPr>
                        <m:t>𝑚𝑠𝑒𝑐</m:t>
                      </m:r>
                    </m:oMath>
                  </m:oMathPara>
                </a14:m>
                <a:endParaRPr lang="en-US" dirty="0"/>
              </a:p>
              <a:p>
                <a:pPr algn="l" rtl="0"/>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25</m:t>
                      </m:r>
                      <m:r>
                        <a:rPr lang="en-US" i="1">
                          <a:latin typeface="Cambria Math" panose="02040503050406030204" pitchFamily="18" charset="0"/>
                        </a:rPr>
                        <m:t> , </m:t>
                      </m:r>
                      <m:sSubSup>
                        <m:sSubSupPr>
                          <m:ctrlPr>
                            <a:rPr lang="en-US" i="1">
                              <a:latin typeface="Cambria Math"/>
                            </a:rPr>
                          </m:ctrlPr>
                        </m:sSubSupPr>
                        <m:e>
                          <m:r>
                            <a:rPr lang="en-US" i="1">
                              <a:latin typeface="Cambria Math" panose="02040503050406030204" pitchFamily="18" charset="0"/>
                            </a:rPr>
                            <m:t>𝜒</m:t>
                          </m:r>
                        </m:e>
                        <m:sub>
                          <m:r>
                            <a:rPr lang="en-US" i="1">
                              <a:latin typeface="Cambria Math" panose="02040503050406030204" pitchFamily="18" charset="0"/>
                            </a:rPr>
                            <m:t>𝑟𝑒𝑑</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041</m:t>
                      </m:r>
                      <m:r>
                        <a:rPr lang="en-US" i="1">
                          <a:latin typeface="Cambria Math" panose="02040503050406030204" pitchFamily="18" charset="0"/>
                        </a:rPr>
                        <m:t> , </m:t>
                      </m:r>
                      <m:r>
                        <a:rPr lang="en-US" i="1">
                          <a:latin typeface="Cambria Math" panose="02040503050406030204" pitchFamily="18" charset="0"/>
                        </a:rPr>
                        <m:t>𝑃𝑣𝑎𝑙𝑢𝑒</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00029</m:t>
                      </m:r>
                    </m:oMath>
                  </m:oMathPara>
                </a14:m>
                <a:endParaRPr lang="en-US" dirty="0"/>
              </a:p>
              <a:p>
                <a:r>
                  <a:rPr lang="en-US" dirty="0"/>
                  <a:t> </a:t>
                </a:r>
              </a:p>
            </p:txBody>
          </p:sp>
        </mc:Choice>
        <mc:Fallback xmlns="">
          <p:sp>
            <p:nvSpPr>
              <p:cNvPr id="6" name="Rectangle 5"/>
              <p:cNvSpPr>
                <a:spLocks noRot="1" noChangeAspect="1" noMove="1" noResize="1" noEditPoints="1" noAdjustHandles="1" noChangeArrowheads="1" noChangeShapeType="1" noTextEdit="1"/>
              </p:cNvSpPr>
              <p:nvPr/>
            </p:nvSpPr>
            <p:spPr>
              <a:xfrm>
                <a:off x="317314" y="5195868"/>
                <a:ext cx="4572000" cy="1506823"/>
              </a:xfrm>
              <a:prstGeom prst="rect">
                <a:avLst/>
              </a:prstGeom>
              <a:blipFill rotWithShape="1">
                <a:blip r:embed="rId4"/>
                <a:stretch>
                  <a:fillRect l="-1067" t="-2016"/>
                </a:stretch>
              </a:blipFill>
            </p:spPr>
            <p:txBody>
              <a:bodyPr/>
              <a:lstStyle/>
              <a:p>
                <a:r>
                  <a:rPr lang="en-US">
                    <a:noFill/>
                  </a:rPr>
                  <a:t> </a:t>
                </a:r>
              </a:p>
            </p:txBody>
          </p:sp>
        </mc:Fallback>
      </mc:AlternateContent>
      <p:sp>
        <p:nvSpPr>
          <p:cNvPr id="7" name="Rectangle 6"/>
          <p:cNvSpPr/>
          <p:nvPr/>
        </p:nvSpPr>
        <p:spPr>
          <a:xfrm>
            <a:off x="179512" y="2319608"/>
            <a:ext cx="3744416" cy="2862322"/>
          </a:xfrm>
          <a:prstGeom prst="rect">
            <a:avLst/>
          </a:prstGeom>
        </p:spPr>
        <p:txBody>
          <a:bodyPr wrap="square">
            <a:spAutoFit/>
          </a:bodyPr>
          <a:lstStyle/>
          <a:p>
            <a:pPr algn="l" rtl="0"/>
            <a:r>
              <a:rPr lang="en-US" dirty="0"/>
              <a:t>The results show us that the latency does not depend on the number of hosts.  The slope, a2, is effectively zero since it is smaller than its error.  Visually, it does seem like the slope is small but there.  A feasible explanation would be the linear match in each table.  The rules are each checked linearly by priority and the more ranges, the more rules. </a:t>
            </a:r>
          </a:p>
        </p:txBody>
      </p:sp>
    </p:spTree>
    <p:extLst>
      <p:ext uri="{BB962C8B-B14F-4D97-AF65-F5344CB8AC3E}">
        <p14:creationId xmlns:p14="http://schemas.microsoft.com/office/powerpoint/2010/main" val="2181013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l" rtl="0">
              <a:buNone/>
            </a:pPr>
            <a:r>
              <a:rPr lang="en-US" dirty="0" smtClean="0"/>
              <a:t>Create a </a:t>
            </a:r>
            <a:r>
              <a:rPr lang="en-US" dirty="0"/>
              <a:t>load balancer with a </a:t>
            </a:r>
            <a:r>
              <a:rPr lang="en-US" dirty="0" smtClean="0"/>
              <a:t>space-efficient </a:t>
            </a:r>
            <a:r>
              <a:rPr lang="en-US" dirty="0"/>
              <a:t>set of </a:t>
            </a:r>
            <a:r>
              <a:rPr lang="en-US" dirty="0" smtClean="0"/>
              <a:t>rules, that splits traffic between severs based on the requester IP address.</a:t>
            </a:r>
          </a:p>
          <a:p>
            <a:pPr marL="0" indent="0" algn="l" rtl="0">
              <a:buNone/>
            </a:pPr>
            <a:endParaRPr lang="en-US" dirty="0"/>
          </a:p>
          <a:p>
            <a:pPr marL="0" indent="0" algn="l" rtl="0">
              <a:buNone/>
            </a:pPr>
            <a:r>
              <a:rPr lang="en-US" dirty="0"/>
              <a:t>Assume we have n servers. We split the entire IPv4 range into n portions: [0x00000000, r</a:t>
            </a:r>
            <a:r>
              <a:rPr lang="en-US" baseline="-25000" dirty="0"/>
              <a:t>1</a:t>
            </a:r>
            <a:r>
              <a:rPr lang="en-US" dirty="0"/>
              <a:t>), …, [r</a:t>
            </a:r>
            <a:r>
              <a:rPr lang="en-US" baseline="-25000" dirty="0"/>
              <a:t>n-1</a:t>
            </a:r>
            <a:r>
              <a:rPr lang="en-US" dirty="0"/>
              <a:t>, 0xFFFFFFFF</a:t>
            </a:r>
            <a:r>
              <a:rPr lang="en-US" dirty="0" smtClean="0"/>
              <a:t>). We would like to implement OF rules that send each packet to its matching server, while keeping the total number of rules minimal and the matching process efficient.</a:t>
            </a:r>
          </a:p>
        </p:txBody>
      </p:sp>
      <p:sp>
        <p:nvSpPr>
          <p:cNvPr id="4" name="Slide Number Placeholder 3"/>
          <p:cNvSpPr>
            <a:spLocks noGrp="1"/>
          </p:cNvSpPr>
          <p:nvPr>
            <p:ph type="sldNum" sz="quarter" idx="12"/>
          </p:nvPr>
        </p:nvSpPr>
        <p:spPr/>
        <p:txBody>
          <a:bodyPr/>
          <a:lstStyle/>
          <a:p>
            <a:fld id="{DAF22AC9-109E-4E4D-92F9-530E51D9A3A2}" type="slidenum">
              <a:rPr lang="he-IL" smtClean="0"/>
              <a:pPr/>
              <a:t>2</a:t>
            </a:fld>
            <a:endParaRPr lang="he-IL" dirty="0"/>
          </a:p>
        </p:txBody>
      </p:sp>
      <p:sp>
        <p:nvSpPr>
          <p:cNvPr id="5" name="Title 1"/>
          <p:cNvSpPr>
            <a:spLocks noGrp="1"/>
          </p:cNvSpPr>
          <p:nvPr>
            <p:ph type="title"/>
          </p:nvPr>
        </p:nvSpPr>
        <p:spPr>
          <a:xfrm>
            <a:off x="539552" y="8607"/>
            <a:ext cx="8229600" cy="1143000"/>
          </a:xfrm>
        </p:spPr>
        <p:txBody>
          <a:bodyPr/>
          <a:lstStyle/>
          <a:p>
            <a:pPr rtl="0"/>
            <a:r>
              <a:rPr lang="en-US" dirty="0" smtClean="0"/>
              <a:t>Our project</a:t>
            </a:r>
            <a:endParaRPr lang="en-US" dirty="0"/>
          </a:p>
        </p:txBody>
      </p:sp>
    </p:spTree>
    <p:extLst>
      <p:ext uri="{BB962C8B-B14F-4D97-AF65-F5344CB8AC3E}">
        <p14:creationId xmlns:p14="http://schemas.microsoft.com/office/powerpoint/2010/main" val="1660360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 random weights</a:t>
            </a:r>
          </a:p>
        </p:txBody>
      </p:sp>
      <p:sp>
        <p:nvSpPr>
          <p:cNvPr id="4" name="Slide Number Placeholder 3"/>
          <p:cNvSpPr>
            <a:spLocks noGrp="1"/>
          </p:cNvSpPr>
          <p:nvPr>
            <p:ph type="sldNum" sz="quarter" idx="12"/>
          </p:nvPr>
        </p:nvSpPr>
        <p:spPr/>
        <p:txBody>
          <a:bodyPr/>
          <a:lstStyle/>
          <a:p>
            <a:fld id="{DAF22AC9-109E-4E4D-92F9-530E51D9A3A2}" type="slidenum">
              <a:rPr lang="he-IL" smtClean="0"/>
              <a:pPr/>
              <a:t>20</a:t>
            </a:fld>
            <a:endParaRPr lang="he-IL" dirty="0"/>
          </a:p>
        </p:txBody>
      </p:sp>
      <p:pic>
        <p:nvPicPr>
          <p:cNvPr id="5" name="Content Placeholder 4" descr="C:\Users\Michal\Documents\2013.4 Sem B\SDN\randweightlatencyres.t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380969"/>
            <a:ext cx="5334000" cy="4000500"/>
          </a:xfrm>
          <a:prstGeom prst="rect">
            <a:avLst/>
          </a:prstGeom>
          <a:noFill/>
          <a:ln>
            <a:noFill/>
          </a:ln>
        </p:spPr>
      </p:pic>
      <p:sp>
        <p:nvSpPr>
          <p:cNvPr id="6" name="Rectangle 5"/>
          <p:cNvSpPr/>
          <p:nvPr/>
        </p:nvSpPr>
        <p:spPr>
          <a:xfrm>
            <a:off x="1403648" y="5369249"/>
            <a:ext cx="6624736" cy="1200329"/>
          </a:xfrm>
          <a:prstGeom prst="rect">
            <a:avLst/>
          </a:prstGeom>
        </p:spPr>
        <p:txBody>
          <a:bodyPr wrap="square">
            <a:spAutoFit/>
          </a:bodyPr>
          <a:lstStyle/>
          <a:p>
            <a:pPr algn="l" rtl="0"/>
            <a:r>
              <a:rPr lang="en-US" dirty="0"/>
              <a:t>From the residuals plot above, we can see that a linear fit was a correct choice -the residuals do not show us a specific pattern or distribution.  The errors are very large and this may be the reason the slope is effectively zero.</a:t>
            </a:r>
          </a:p>
        </p:txBody>
      </p:sp>
    </p:spTree>
    <p:extLst>
      <p:ext uri="{BB962C8B-B14F-4D97-AF65-F5344CB8AC3E}">
        <p14:creationId xmlns:p14="http://schemas.microsoft.com/office/powerpoint/2010/main" val="108039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Latency – even weights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14:m>
                  <m:oMath xmlns:m="http://schemas.openxmlformats.org/officeDocument/2006/math">
                    <m:r>
                      <a:rPr lang="en-US" sz="2400" i="1" smtClean="0">
                        <a:latin typeface="Cambria Math" panose="02040503050406030204" pitchFamily="18" charset="0"/>
                      </a:rPr>
                      <m:t>𝑅𝑇𝑇</m:t>
                    </m:r>
                    <m:r>
                      <a:rPr lang="en-US" sz="2400" i="1" smtClean="0">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𝑎</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𝑜𝑠𝑡</m:t>
                    </m:r>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𝑟𝑒𝑠𝑜𝑢𝑟𝑐𝑒</m:t>
                        </m:r>
                      </m:sub>
                    </m:sSub>
                    <m:r>
                      <a:rPr lang="en-US" sz="2400" i="1">
                        <a:latin typeface="Cambria Math" panose="02040503050406030204" pitchFamily="18" charset="0"/>
                      </a:rPr>
                      <m:t>)</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AF22AC9-109E-4E4D-92F9-530E51D9A3A2}" type="slidenum">
              <a:rPr lang="he-IL" smtClean="0"/>
              <a:pPr/>
              <a:t>21</a:t>
            </a:fld>
            <a:endParaRPr lang="he-IL" dirty="0"/>
          </a:p>
        </p:txBody>
      </p:sp>
      <p:sp>
        <p:nvSpPr>
          <p:cNvPr id="7" name="Rectangle 6"/>
          <p:cNvSpPr/>
          <p:nvPr/>
        </p:nvSpPr>
        <p:spPr>
          <a:xfrm>
            <a:off x="179512" y="2319608"/>
            <a:ext cx="4104456" cy="1477328"/>
          </a:xfrm>
          <a:prstGeom prst="rect">
            <a:avLst/>
          </a:prstGeom>
        </p:spPr>
        <p:txBody>
          <a:bodyPr wrap="square">
            <a:spAutoFit/>
          </a:bodyPr>
          <a:lstStyle/>
          <a:p>
            <a:pPr algn="l" rtl="0"/>
            <a:r>
              <a:rPr lang="en-US" dirty="0"/>
              <a:t>The results for an even weight distribution are very similar to those of the random weight distribution.  The average response time is larger but not by much, less than the standard deviation.</a:t>
            </a:r>
          </a:p>
        </p:txBody>
      </p:sp>
      <p:pic>
        <p:nvPicPr>
          <p:cNvPr id="8" name="Picture 7" descr="C:\Users\Michal\Documents\2013.4 Sem B\SDN\evenweightlatency.tif"/>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099711"/>
            <a:ext cx="4849550" cy="3849568"/>
          </a:xfrm>
          <a:prstGeom prst="rect">
            <a:avLst/>
          </a:prstGeom>
          <a:noFill/>
          <a:ln>
            <a:noFill/>
          </a:ln>
        </p:spPr>
      </p:pic>
      <mc:AlternateContent xmlns:mc="http://schemas.openxmlformats.org/markup-compatibility/2006" xmlns:a14="http://schemas.microsoft.com/office/drawing/2010/main">
        <mc:Choice Requires="a14">
          <p:sp>
            <p:nvSpPr>
              <p:cNvPr id="9" name="Rectangle 8"/>
              <p:cNvSpPr/>
              <p:nvPr/>
            </p:nvSpPr>
            <p:spPr>
              <a:xfrm>
                <a:off x="179512" y="4024495"/>
                <a:ext cx="4572000" cy="1506823"/>
              </a:xfrm>
              <a:prstGeom prst="rect">
                <a:avLst/>
              </a:prstGeom>
            </p:spPr>
            <p:txBody>
              <a:bodyPr>
                <a:spAutoFit/>
              </a:bodyPr>
              <a:lstStyle/>
              <a:p>
                <a:pPr algn="l"/>
                <a:r>
                  <a:rPr lang="en-US" dirty="0"/>
                  <a:t>The linear fit results:</a:t>
                </a:r>
              </a:p>
              <a:p>
                <a:pPr algn="l" rtl="0"/>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0654</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0076</m:t>
                      </m:r>
                      <m:r>
                        <a:rPr lang="en-US" i="1">
                          <a:latin typeface="Cambria Math" panose="02040503050406030204" pitchFamily="18" charset="0"/>
                        </a:rPr>
                        <m:t> </m:t>
                      </m:r>
                      <m:r>
                        <a:rPr lang="en-US" i="1">
                          <a:latin typeface="Cambria Math" panose="02040503050406030204" pitchFamily="18" charset="0"/>
                        </a:rPr>
                        <m:t>𝑚𝑠𝑒𝑐</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00006</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00027</m:t>
                      </m:r>
                      <m:r>
                        <a:rPr lang="en-US" i="1">
                          <a:latin typeface="Cambria Math" panose="02040503050406030204" pitchFamily="18" charset="0"/>
                        </a:rPr>
                        <m:t> </m:t>
                      </m:r>
                      <m:r>
                        <a:rPr lang="en-US" i="1">
                          <a:latin typeface="Cambria Math" panose="02040503050406030204" pitchFamily="18" charset="0"/>
                        </a:rPr>
                        <m:t>𝑚𝑠𝑒𝑐</m:t>
                      </m:r>
                    </m:oMath>
                  </m:oMathPara>
                </a14:m>
                <a:endParaRPr lang="en-US" dirty="0"/>
              </a:p>
              <a:p>
                <a:pPr algn="l" rtl="0"/>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24</m:t>
                      </m:r>
                      <m:r>
                        <a:rPr lang="en-US" i="1">
                          <a:latin typeface="Cambria Math" panose="02040503050406030204" pitchFamily="18" charset="0"/>
                        </a:rPr>
                        <m:t> , </m:t>
                      </m:r>
                      <m:sSubSup>
                        <m:sSubSupPr>
                          <m:ctrlPr>
                            <a:rPr lang="en-US" i="1">
                              <a:latin typeface="Cambria Math"/>
                            </a:rPr>
                          </m:ctrlPr>
                        </m:sSubSupPr>
                        <m:e>
                          <m:r>
                            <a:rPr lang="en-US" i="1">
                              <a:latin typeface="Cambria Math" panose="02040503050406030204" pitchFamily="18" charset="0"/>
                            </a:rPr>
                            <m:t>𝜒</m:t>
                          </m:r>
                        </m:e>
                        <m:sub>
                          <m:r>
                            <a:rPr lang="en-US" i="1">
                              <a:latin typeface="Cambria Math" panose="02040503050406030204" pitchFamily="18" charset="0"/>
                            </a:rPr>
                            <m:t>𝑟𝑒𝑑</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035</m:t>
                      </m:r>
                      <m:r>
                        <a:rPr lang="en-US" i="1">
                          <a:latin typeface="Cambria Math" panose="02040503050406030204" pitchFamily="18" charset="0"/>
                        </a:rPr>
                        <m:t> , </m:t>
                      </m:r>
                      <m:r>
                        <a:rPr lang="en-US" i="1">
                          <a:latin typeface="Cambria Math" panose="02040503050406030204" pitchFamily="18" charset="0"/>
                        </a:rPr>
                        <m:t>𝑃𝑣𝑎𝑙𝑢𝑒</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000049</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79512" y="4024495"/>
                <a:ext cx="4572000" cy="1506823"/>
              </a:xfrm>
              <a:prstGeom prst="rect">
                <a:avLst/>
              </a:prstGeom>
              <a:blipFill rotWithShape="1">
                <a:blip r:embed="rId4"/>
                <a:stretch>
                  <a:fillRect l="-933" t="-2024"/>
                </a:stretch>
              </a:blipFill>
            </p:spPr>
            <p:txBody>
              <a:bodyPr/>
              <a:lstStyle/>
              <a:p>
                <a:r>
                  <a:rPr lang="en-US">
                    <a:noFill/>
                  </a:rPr>
                  <a:t> </a:t>
                </a:r>
              </a:p>
            </p:txBody>
          </p:sp>
        </mc:Fallback>
      </mc:AlternateContent>
    </p:spTree>
    <p:extLst>
      <p:ext uri="{BB962C8B-B14F-4D97-AF65-F5344CB8AC3E}">
        <p14:creationId xmlns:p14="http://schemas.microsoft.com/office/powerpoint/2010/main" val="657207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Latency of pipeline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gn="l" rtl="0"/>
                <a:r>
                  <a:rPr lang="en-US" dirty="0" smtClean="0"/>
                  <a:t>Comparison of 1 table pipeline latency</a:t>
                </a:r>
                <a:r>
                  <a:rPr lang="en-US" dirty="0"/>
                  <a:t> to that of the previous results taken for a pipeline of 6 tables</a:t>
                </a:r>
                <a:r>
                  <a:rPr lang="en-US" dirty="0" smtClean="0"/>
                  <a:t>. </a:t>
                </a:r>
              </a:p>
              <a:p>
                <a:pPr algn="l" rtl="0"/>
                <a:r>
                  <a:rPr lang="en-US" dirty="0" smtClean="0"/>
                  <a:t>Using </a:t>
                </a:r>
                <a:r>
                  <a:rPr lang="en-US" dirty="0"/>
                  <a:t>the single </a:t>
                </a:r>
                <a:r>
                  <a:rPr lang="en-US" dirty="0" smtClean="0"/>
                  <a:t>topology, </a:t>
                </a:r>
                <a:r>
                  <a:rPr lang="en-US" dirty="0"/>
                  <a:t>the average latency was checked.  </a:t>
                </a:r>
                <a:r>
                  <a:rPr lang="en-US" dirty="0" smtClean="0"/>
                  <a:t>Since this topology simply distributes packets, we had no comparison for the random weight factor.</a:t>
                </a:r>
              </a:p>
              <a:p>
                <a:pPr algn="l" rtl="0"/>
                <a:r>
                  <a:rPr lang="en-US" dirty="0" smtClean="0"/>
                  <a:t>Since </a:t>
                </a:r>
                <a:r>
                  <a:rPr lang="en-US" dirty="0"/>
                  <a:t>the latency is checked between two hosts, the host count </a:t>
                </a:r>
                <a:r>
                  <a:rPr lang="en-US" dirty="0" smtClean="0"/>
                  <a:t>had no affect and was kept </a:t>
                </a:r>
                <a:r>
                  <a:rPr lang="en-US" dirty="0"/>
                  <a:t>constant.  </a:t>
                </a:r>
              </a:p>
              <a:p>
                <a:pPr algn="l" rtl="0"/>
                <a:r>
                  <a:rPr lang="en-US" dirty="0"/>
                  <a:t>The response time found was</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064</m:t>
                    </m:r>
                    <m:r>
                      <a:rPr lang="en-US" i="1">
                        <a:latin typeface="Cambria Math" panose="02040503050406030204" pitchFamily="18" charset="0"/>
                      </a:rPr>
                      <m:t>±.</m:t>
                    </m:r>
                    <m:r>
                      <a:rPr lang="en-US" i="1">
                        <a:latin typeface="Cambria Math" panose="02040503050406030204" pitchFamily="18" charset="0"/>
                      </a:rPr>
                      <m:t>030</m:t>
                    </m:r>
                    <m:r>
                      <a:rPr lang="en-US" i="1">
                        <a:latin typeface="Cambria Math" panose="02040503050406030204" pitchFamily="18" charset="0"/>
                      </a:rPr>
                      <m:t> </m:t>
                    </m:r>
                    <m:r>
                      <a:rPr lang="en-US" i="1">
                        <a:latin typeface="Cambria Math" panose="02040503050406030204" pitchFamily="18" charset="0"/>
                      </a:rPr>
                      <m:t>𝑚𝑠𝑒𝑐</m:t>
                    </m:r>
                  </m:oMath>
                </a14:m>
                <a:r>
                  <a:rPr lang="en-US" dirty="0"/>
                  <a:t>.  Both response times, with even and random weights, are well within one standard deviation of this </a:t>
                </a:r>
                <a:r>
                  <a:rPr lang="en-US" dirty="0" smtClean="0"/>
                  <a:t>value.</a:t>
                </a:r>
              </a:p>
              <a:p>
                <a:pPr algn="l" rtl="0"/>
                <a:r>
                  <a:rPr lang="en-US" dirty="0" smtClean="0"/>
                  <a:t>We can’t determine the pipeline creates a latency issue.  We can say that in our case, considering the errors chosen, it is insignificant.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t="-2426" r="-23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AF22AC9-109E-4E4D-92F9-530E51D9A3A2}" type="slidenum">
              <a:rPr lang="he-IL" smtClean="0"/>
              <a:pPr/>
              <a:t>22</a:t>
            </a:fld>
            <a:endParaRPr lang="he-IL" dirty="0"/>
          </a:p>
        </p:txBody>
      </p:sp>
    </p:spTree>
    <p:extLst>
      <p:ext uri="{BB962C8B-B14F-4D97-AF65-F5344CB8AC3E}">
        <p14:creationId xmlns:p14="http://schemas.microsoft.com/office/powerpoint/2010/main" val="2030182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and Configuration</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t>23</a:t>
            </a:fld>
            <a:endParaRPr lang="he-IL"/>
          </a:p>
        </p:txBody>
      </p:sp>
    </p:spTree>
    <p:extLst>
      <p:ext uri="{BB962C8B-B14F-4D97-AF65-F5344CB8AC3E}">
        <p14:creationId xmlns:p14="http://schemas.microsoft.com/office/powerpoint/2010/main" val="3281375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a:xfrm>
            <a:off x="457200" y="1600200"/>
            <a:ext cx="8229600" cy="4637112"/>
          </a:xfrm>
        </p:spPr>
        <p:txBody>
          <a:bodyPr>
            <a:normAutofit fontScale="77500" lnSpcReduction="20000"/>
          </a:bodyPr>
          <a:lstStyle/>
          <a:p>
            <a:pPr marL="0" indent="0" algn="l" rtl="0">
              <a:buNone/>
            </a:pPr>
            <a:r>
              <a:rPr lang="en-US" dirty="0"/>
              <a:t>The project is based on the Openflow1.3 protocol.   </a:t>
            </a:r>
          </a:p>
          <a:p>
            <a:pPr algn="l" rtl="0"/>
            <a:r>
              <a:rPr lang="en-US" dirty="0"/>
              <a:t>In order to create the switch with the custom </a:t>
            </a:r>
            <a:r>
              <a:rPr lang="en-US" dirty="0" smtClean="0"/>
              <a:t>topology:</a:t>
            </a:r>
            <a:br>
              <a:rPr lang="en-US" dirty="0" smtClean="0"/>
            </a:br>
            <a:r>
              <a:rPr lang="en-US" dirty="0" err="1" smtClean="0"/>
              <a:t>sudo</a:t>
            </a:r>
            <a:r>
              <a:rPr lang="en-US" dirty="0" smtClean="0"/>
              <a:t> </a:t>
            </a:r>
            <a:r>
              <a:rPr lang="en-US" dirty="0" err="1"/>
              <a:t>mn</a:t>
            </a:r>
            <a:r>
              <a:rPr lang="en-US" dirty="0"/>
              <a:t> --custom ./ryu/ryu/app/loadtopo.py --topo load,[number of resource hosts],[number of outside hosts] --mac --switch </a:t>
            </a:r>
            <a:r>
              <a:rPr lang="en-US" dirty="0" err="1"/>
              <a:t>ovsk</a:t>
            </a:r>
            <a:r>
              <a:rPr lang="en-US" dirty="0"/>
              <a:t> --controller </a:t>
            </a:r>
            <a:r>
              <a:rPr lang="en-US" dirty="0" smtClean="0"/>
              <a:t>remote</a:t>
            </a:r>
            <a:br>
              <a:rPr lang="en-US" dirty="0" smtClean="0"/>
            </a:br>
            <a:r>
              <a:rPr lang="en-US" dirty="0" smtClean="0"/>
              <a:t>or </a:t>
            </a:r>
            <a:r>
              <a:rPr lang="en-US" dirty="0"/>
              <a:t>simply use the default parameters (4 resource hosts and 3 outside hosts</a:t>
            </a:r>
            <a:r>
              <a:rPr lang="en-US" dirty="0" smtClean="0"/>
              <a:t>):</a:t>
            </a:r>
            <a:br>
              <a:rPr lang="en-US" dirty="0" smtClean="0"/>
            </a:br>
            <a:r>
              <a:rPr lang="en-US" dirty="0" err="1" smtClean="0"/>
              <a:t>sudo</a:t>
            </a:r>
            <a:r>
              <a:rPr lang="en-US" dirty="0" smtClean="0"/>
              <a:t> </a:t>
            </a:r>
            <a:r>
              <a:rPr lang="en-US" dirty="0" err="1"/>
              <a:t>mn</a:t>
            </a:r>
            <a:r>
              <a:rPr lang="en-US" dirty="0"/>
              <a:t> --custom ./ryu/ryu/app/loadtopo.py --topo load --mac --switch </a:t>
            </a:r>
            <a:r>
              <a:rPr lang="en-US" dirty="0" err="1"/>
              <a:t>ovsk</a:t>
            </a:r>
            <a:r>
              <a:rPr lang="en-US" dirty="0"/>
              <a:t> --controller remote</a:t>
            </a:r>
          </a:p>
          <a:p>
            <a:pPr algn="l" rtl="0"/>
            <a:r>
              <a:rPr lang="en-US" dirty="0"/>
              <a:t>For each switch, define the correct </a:t>
            </a:r>
            <a:r>
              <a:rPr lang="en-US" dirty="0" err="1"/>
              <a:t>Openflow</a:t>
            </a:r>
            <a:r>
              <a:rPr lang="en-US" dirty="0"/>
              <a:t> </a:t>
            </a:r>
            <a:r>
              <a:rPr lang="en-US" dirty="0" smtClean="0"/>
              <a:t>protocol:</a:t>
            </a:r>
            <a:br>
              <a:rPr lang="en-US" dirty="0" smtClean="0"/>
            </a:br>
            <a:r>
              <a:rPr lang="en-US" dirty="0" err="1" smtClean="0"/>
              <a:t>sudo</a:t>
            </a:r>
            <a:r>
              <a:rPr lang="en-US" dirty="0" smtClean="0"/>
              <a:t> </a:t>
            </a:r>
            <a:r>
              <a:rPr lang="en-US" dirty="0" err="1"/>
              <a:t>ovs-vsctl</a:t>
            </a:r>
            <a:r>
              <a:rPr lang="en-US" dirty="0"/>
              <a:t> set bridge s1 </a:t>
            </a:r>
            <a:r>
              <a:rPr lang="en-US" dirty="0" smtClean="0"/>
              <a:t>protocols=OpenFlow13</a:t>
            </a:r>
            <a:br>
              <a:rPr lang="en-US" dirty="0" smtClean="0"/>
            </a:br>
            <a:r>
              <a:rPr lang="en-US" dirty="0" err="1" smtClean="0"/>
              <a:t>sudo</a:t>
            </a:r>
            <a:r>
              <a:rPr lang="en-US" dirty="0" smtClean="0"/>
              <a:t> </a:t>
            </a:r>
            <a:r>
              <a:rPr lang="en-US" dirty="0" err="1"/>
              <a:t>ovs-vsctl</a:t>
            </a:r>
            <a:r>
              <a:rPr lang="en-US" dirty="0"/>
              <a:t> set bridge s2 protocols=OpenFlow13</a:t>
            </a:r>
          </a:p>
          <a:p>
            <a:pPr lvl="0" algn="l" rtl="0"/>
            <a:r>
              <a:rPr lang="en-US" dirty="0"/>
              <a:t>Starting the </a:t>
            </a:r>
            <a:r>
              <a:rPr lang="en-US" dirty="0" smtClean="0"/>
              <a:t>controller</a:t>
            </a:r>
            <a:br>
              <a:rPr lang="en-US" dirty="0" smtClean="0"/>
            </a:br>
            <a:r>
              <a:rPr lang="en-US" dirty="0" err="1" smtClean="0"/>
              <a:t>ryu</a:t>
            </a:r>
            <a:r>
              <a:rPr lang="en-US" dirty="0" smtClean="0"/>
              <a:t>-manager ryu/ryu/app/micdekload.py</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24</a:t>
            </a:fld>
            <a:endParaRPr lang="he-IL" dirty="0"/>
          </a:p>
        </p:txBody>
      </p:sp>
    </p:spTree>
    <p:extLst>
      <p:ext uri="{BB962C8B-B14F-4D97-AF65-F5344CB8AC3E}">
        <p14:creationId xmlns:p14="http://schemas.microsoft.com/office/powerpoint/2010/main" val="3006368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a:xfrm>
            <a:off x="457200" y="1412776"/>
            <a:ext cx="8229600" cy="4896544"/>
          </a:xfrm>
        </p:spPr>
        <p:txBody>
          <a:bodyPr>
            <a:normAutofit fontScale="62500" lnSpcReduction="20000"/>
          </a:bodyPr>
          <a:lstStyle/>
          <a:p>
            <a:pPr marL="0" indent="0" algn="l" rtl="0">
              <a:buNone/>
            </a:pPr>
            <a:r>
              <a:rPr lang="en-US" dirty="0" smtClean="0"/>
              <a:t>Before </a:t>
            </a:r>
            <a:r>
              <a:rPr lang="en-US" dirty="0"/>
              <a:t>starting the controller, please check that the configuration in ryu/ryu/app/loadbalancerconfig.py is correct.  These are later imported into the controller module.  </a:t>
            </a:r>
          </a:p>
          <a:p>
            <a:pPr algn="l" rtl="0"/>
            <a:r>
              <a:rPr lang="en-US" dirty="0"/>
              <a:t>We’ve added the toolset module, confighelper.py, for creating randomly distributed or even weights.</a:t>
            </a:r>
          </a:p>
          <a:p>
            <a:pPr algn="l" rtl="0"/>
            <a:r>
              <a:rPr lang="en-US" dirty="0"/>
              <a:t>Parameters: </a:t>
            </a:r>
          </a:p>
          <a:p>
            <a:pPr lvl="0" algn="l" rtl="0"/>
            <a:r>
              <a:rPr lang="en-US" dirty="0" err="1"/>
              <a:t>virtual_server</a:t>
            </a:r>
            <a:r>
              <a:rPr lang="en-US" dirty="0"/>
              <a:t> – a tuple with the virtual MAC and virtual IP for the shared resource.  </a:t>
            </a:r>
            <a:br>
              <a:rPr lang="en-US" dirty="0"/>
            </a:br>
            <a:r>
              <a:rPr lang="en-US" dirty="0"/>
              <a:t>For example:</a:t>
            </a:r>
            <a:br>
              <a:rPr lang="en-US" dirty="0"/>
            </a:br>
            <a:r>
              <a:rPr lang="en-US" dirty="0" err="1"/>
              <a:t>virtual_server</a:t>
            </a:r>
            <a:r>
              <a:rPr lang="en-US" dirty="0"/>
              <a:t> = ("00:00:00:00:00:4", "10.0.0.4")</a:t>
            </a:r>
            <a:br>
              <a:rPr lang="en-US" dirty="0"/>
            </a:br>
            <a:r>
              <a:rPr lang="en-US" dirty="0"/>
              <a:t>Note that the virtual server needs to have the MAC and IP address of one of the hosts connected to s1 for the load balancer to work correctly.</a:t>
            </a:r>
          </a:p>
          <a:p>
            <a:pPr lvl="0" algn="l" rtl="0"/>
            <a:r>
              <a:rPr lang="en-US" dirty="0"/>
              <a:t>servers – A list of tuples of the MAC address, IP address and the weight.  The weights for all servers must be smaller than 1 and add up to 1.</a:t>
            </a:r>
            <a:br>
              <a:rPr lang="en-US" dirty="0"/>
            </a:br>
            <a:r>
              <a:rPr lang="en-US" dirty="0"/>
              <a:t>For example:</a:t>
            </a:r>
            <a:br>
              <a:rPr lang="en-US" dirty="0"/>
            </a:br>
            <a:r>
              <a:rPr lang="en-US" dirty="0"/>
              <a:t>servers = [("00:00:00:00:00:01", "10.0.0.1", 0.33), ("00:00:00:00:00:02", "10.0.0.2", 0.33), ("00:00:00:00:00:03", "10.0.0.3", 0.34</a:t>
            </a:r>
            <a:r>
              <a:rPr lang="en-US" dirty="0" smtClean="0"/>
              <a:t>)]</a:t>
            </a:r>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25</a:t>
            </a:fld>
            <a:endParaRPr lang="he-IL" dirty="0"/>
          </a:p>
        </p:txBody>
      </p:sp>
    </p:spTree>
    <p:extLst>
      <p:ext uri="{BB962C8B-B14F-4D97-AF65-F5344CB8AC3E}">
        <p14:creationId xmlns:p14="http://schemas.microsoft.com/office/powerpoint/2010/main" val="4055730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r>
              <a:rPr lang="en-US" dirty="0"/>
              <a:t>Use the following instruction to see the switch rule </a:t>
            </a:r>
            <a:r>
              <a:rPr lang="en-US" dirty="0" smtClean="0"/>
              <a:t>set:</a:t>
            </a:r>
            <a:br>
              <a:rPr lang="en-US" dirty="0" smtClean="0"/>
            </a:br>
            <a:r>
              <a:rPr lang="en-US" dirty="0" err="1" smtClean="0"/>
              <a:t>sudo</a:t>
            </a:r>
            <a:r>
              <a:rPr lang="en-US" dirty="0" smtClean="0"/>
              <a:t> </a:t>
            </a:r>
            <a:r>
              <a:rPr lang="en-US" dirty="0" err="1"/>
              <a:t>ovs-ofctl</a:t>
            </a:r>
            <a:r>
              <a:rPr lang="en-US" dirty="0"/>
              <a:t> dump-flows s2 –O OpenFlow13</a:t>
            </a:r>
          </a:p>
          <a:p>
            <a:pPr algn="l" rtl="0"/>
            <a:r>
              <a:rPr lang="en-US" dirty="0"/>
              <a:t>The shared resource can offer access to a website for </a:t>
            </a:r>
            <a:r>
              <a:rPr lang="en-US" dirty="0" smtClean="0"/>
              <a:t>example:</a:t>
            </a:r>
            <a:br>
              <a:rPr lang="en-US" dirty="0" smtClean="0"/>
            </a:br>
            <a:r>
              <a:rPr lang="en-US" dirty="0" smtClean="0"/>
              <a:t>h1 </a:t>
            </a:r>
            <a:r>
              <a:rPr lang="en-US" dirty="0"/>
              <a:t>python –m </a:t>
            </a:r>
            <a:r>
              <a:rPr lang="en-US" dirty="0" err="1"/>
              <a:t>SimpleHTTPServer</a:t>
            </a:r>
            <a:r>
              <a:rPr lang="en-US" dirty="0"/>
              <a:t> 80 &amp; </a:t>
            </a:r>
            <a:r>
              <a:rPr lang="en-US" dirty="0" smtClean="0"/>
              <a:t/>
            </a:r>
            <a:br>
              <a:rPr lang="en-US" dirty="0" smtClean="0"/>
            </a:br>
            <a:r>
              <a:rPr lang="en-US" dirty="0" smtClean="0"/>
              <a:t>h6 </a:t>
            </a:r>
            <a:r>
              <a:rPr lang="en-US" dirty="0" err="1"/>
              <a:t>wget</a:t>
            </a:r>
            <a:r>
              <a:rPr lang="en-US" dirty="0"/>
              <a:t> [virtual IP]</a:t>
            </a:r>
          </a:p>
          <a:p>
            <a:pPr algn="l" rtl="0"/>
            <a:endParaRPr lang="en-US"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26</a:t>
            </a:fld>
            <a:endParaRPr lang="he-IL" dirty="0"/>
          </a:p>
        </p:txBody>
      </p:sp>
    </p:spTree>
    <p:extLst>
      <p:ext uri="{BB962C8B-B14F-4D97-AF65-F5344CB8AC3E}">
        <p14:creationId xmlns:p14="http://schemas.microsoft.com/office/powerpoint/2010/main" val="354629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l" rtl="0">
              <a:buNone/>
            </a:pPr>
            <a:r>
              <a:rPr lang="en-US" sz="2500" dirty="0" smtClean="0"/>
              <a:t>We do not have “less than” operations in </a:t>
            </a:r>
            <a:r>
              <a:rPr lang="en-US" sz="2500" dirty="0" err="1" smtClean="0"/>
              <a:t>OpenFlow</a:t>
            </a:r>
            <a:r>
              <a:rPr lang="en-US" sz="2500" dirty="0" smtClean="0"/>
              <a:t> rules for comparing source IP addresses. Hence we must use the bitwise “==“ (or “!=“) operation for comparison.</a:t>
            </a:r>
          </a:p>
          <a:p>
            <a:pPr marL="0" indent="0" algn="l" rtl="0">
              <a:buNone/>
            </a:pPr>
            <a:r>
              <a:rPr lang="en-US" sz="2500" dirty="0" smtClean="0"/>
              <a:t>A naïve approach will be adding a large number of rules per server:</a:t>
            </a:r>
          </a:p>
          <a:p>
            <a:pPr marL="0" indent="0" algn="l" rtl="0">
              <a:buNone/>
            </a:pPr>
            <a:r>
              <a:rPr lang="en-US" sz="2500" dirty="0" smtClean="0"/>
              <a:t>Assume we have two servers, and we decide to split them </a:t>
            </a:r>
            <a:r>
              <a:rPr lang="en-US" sz="2500" dirty="0" smtClean="0"/>
              <a:t>based on </a:t>
            </a:r>
            <a:r>
              <a:rPr lang="en-US" sz="2500" dirty="0" smtClean="0"/>
              <a:t>the IP “165.121.14.1”: 10100101011110010000111000000001b.</a:t>
            </a:r>
          </a:p>
          <a:p>
            <a:pPr marL="0" indent="0" algn="l" rtl="0">
              <a:buNone/>
            </a:pPr>
            <a:r>
              <a:rPr lang="en-US" sz="2500" dirty="0" smtClean="0"/>
              <a:t>We can add one rule for each “1” bit in the above:</a:t>
            </a:r>
          </a:p>
          <a:p>
            <a:pPr marL="0" indent="0" algn="l" rtl="0">
              <a:buNone/>
            </a:pPr>
            <a:r>
              <a:rPr lang="en-US" sz="2500" dirty="0" smtClean="0"/>
              <a:t>If the first bit is 0 </a:t>
            </a:r>
            <a:r>
              <a:rPr lang="en-US" sz="2500" dirty="0" smtClean="0">
                <a:sym typeface="Wingdings" panose="05000000000000000000" pitchFamily="2" charset="2"/>
              </a:rPr>
              <a:t> send to the first server.</a:t>
            </a:r>
          </a:p>
          <a:p>
            <a:pPr marL="0" indent="0" algn="l" rtl="0">
              <a:buNone/>
            </a:pPr>
            <a:r>
              <a:rPr lang="en-US" sz="2500" dirty="0" smtClean="0">
                <a:sym typeface="Wingdings" panose="05000000000000000000" pitchFamily="2" charset="2"/>
              </a:rPr>
              <a:t>If the first bits are 100  send to the first server.</a:t>
            </a:r>
          </a:p>
          <a:p>
            <a:pPr marL="0" indent="0" algn="l" rtl="0">
              <a:buNone/>
            </a:pPr>
            <a:r>
              <a:rPr lang="en-US" sz="2500" dirty="0" smtClean="0">
                <a:sym typeface="Wingdings" panose="05000000000000000000" pitchFamily="2" charset="2"/>
              </a:rPr>
              <a:t>If the first bits are 101000  send to the first server.</a:t>
            </a:r>
          </a:p>
          <a:p>
            <a:pPr marL="0" indent="0" algn="l" rtl="0">
              <a:buNone/>
            </a:pPr>
            <a:r>
              <a:rPr lang="en-US" sz="2500" dirty="0" smtClean="0">
                <a:sym typeface="Wingdings" panose="05000000000000000000" pitchFamily="2" charset="2"/>
              </a:rPr>
              <a:t>…</a:t>
            </a:r>
          </a:p>
          <a:p>
            <a:pPr marL="0" indent="0" algn="l" rtl="0">
              <a:buNone/>
            </a:pPr>
            <a:r>
              <a:rPr lang="en-US" sz="2500" dirty="0" smtClean="0">
                <a:sym typeface="Wingdings" panose="05000000000000000000" pitchFamily="2" charset="2"/>
              </a:rPr>
              <a:t>Else  send to the second server.</a:t>
            </a:r>
          </a:p>
          <a:p>
            <a:pPr marL="0" indent="0" algn="l" rtl="0">
              <a:buNone/>
            </a:pPr>
            <a:endParaRPr lang="en-US" sz="2500" dirty="0">
              <a:sym typeface="Wingdings" panose="05000000000000000000" pitchFamily="2" charset="2"/>
            </a:endParaRPr>
          </a:p>
          <a:p>
            <a:pPr marL="0" indent="0" algn="l" rtl="0">
              <a:buNone/>
            </a:pPr>
            <a:r>
              <a:rPr lang="en-US" sz="2500" dirty="0" smtClean="0">
                <a:sym typeface="Wingdings" panose="05000000000000000000" pitchFamily="2" charset="2"/>
              </a:rPr>
              <a:t>As the number of servers </a:t>
            </a:r>
            <a:r>
              <a:rPr lang="en-US" sz="2500" dirty="0" smtClean="0">
                <a:sym typeface="Wingdings" panose="05000000000000000000" pitchFamily="2" charset="2"/>
              </a:rPr>
              <a:t>rises</a:t>
            </a:r>
            <a:r>
              <a:rPr lang="en-US" sz="2500" dirty="0" smtClean="0">
                <a:sym typeface="Wingdings" panose="05000000000000000000" pitchFamily="2" charset="2"/>
              </a:rPr>
              <a:t>, the number of rules grows significantly.</a:t>
            </a:r>
            <a:endParaRPr lang="en-US" sz="2500"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3</a:t>
            </a:fld>
            <a:endParaRPr lang="he-IL" dirty="0"/>
          </a:p>
        </p:txBody>
      </p:sp>
      <p:sp>
        <p:nvSpPr>
          <p:cNvPr id="5" name="Title 1"/>
          <p:cNvSpPr>
            <a:spLocks noGrp="1"/>
          </p:cNvSpPr>
          <p:nvPr>
            <p:ph type="title"/>
          </p:nvPr>
        </p:nvSpPr>
        <p:spPr>
          <a:xfrm>
            <a:off x="539552" y="8607"/>
            <a:ext cx="8229600" cy="1143000"/>
          </a:xfrm>
        </p:spPr>
        <p:txBody>
          <a:bodyPr/>
          <a:lstStyle/>
          <a:p>
            <a:pPr rtl="0"/>
            <a:r>
              <a:rPr lang="en-US" dirty="0" smtClean="0"/>
              <a:t>Naïve implementation</a:t>
            </a:r>
            <a:endParaRPr lang="en-US" dirty="0"/>
          </a:p>
        </p:txBody>
      </p:sp>
    </p:spTree>
    <p:extLst>
      <p:ext uri="{BB962C8B-B14F-4D97-AF65-F5344CB8AC3E}">
        <p14:creationId xmlns:p14="http://schemas.microsoft.com/office/powerpoint/2010/main" val="1316349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l" rtl="0">
              <a:buNone/>
            </a:pPr>
            <a:r>
              <a:rPr lang="en-US" sz="2500" dirty="0" smtClean="0"/>
              <a:t>The efficient implementation that we implemented is based on multiple academic articles, written by Yehuda </a:t>
            </a:r>
            <a:r>
              <a:rPr lang="en-US" sz="2500" dirty="0" err="1" smtClean="0"/>
              <a:t>Afek</a:t>
            </a:r>
            <a:r>
              <a:rPr lang="en-US" sz="2500" dirty="0" smtClean="0"/>
              <a:t>, </a:t>
            </a:r>
            <a:r>
              <a:rPr lang="en-US" sz="2500" dirty="0" err="1" smtClean="0"/>
              <a:t>Liron</a:t>
            </a:r>
            <a:r>
              <a:rPr lang="en-US" sz="2500" dirty="0" smtClean="0"/>
              <a:t> Schiff </a:t>
            </a:r>
            <a:r>
              <a:rPr lang="en-US" sz="2500" dirty="0" smtClean="0"/>
              <a:t>and </a:t>
            </a:r>
            <a:r>
              <a:rPr lang="en-US" sz="2500" dirty="0" err="1" smtClean="0"/>
              <a:t>Anat</a:t>
            </a:r>
            <a:r>
              <a:rPr lang="en-US" sz="2500" dirty="0" smtClean="0"/>
              <a:t> </a:t>
            </a:r>
            <a:r>
              <a:rPr lang="en-US" sz="2500" dirty="0" err="1" smtClean="0"/>
              <a:t>Bremler</a:t>
            </a:r>
            <a:r>
              <a:rPr lang="en-US" sz="2500" dirty="0"/>
              <a:t>-</a:t>
            </a:r>
            <a:r>
              <a:rPr lang="en-US" sz="2500" dirty="0" smtClean="0"/>
              <a:t>Bar.</a:t>
            </a:r>
            <a:endParaRPr lang="en-US" sz="2500" dirty="0" smtClean="0"/>
          </a:p>
          <a:p>
            <a:pPr marL="0" indent="0" algn="l" rtl="0">
              <a:buNone/>
            </a:pPr>
            <a:endParaRPr lang="en-US" sz="2500" dirty="0"/>
          </a:p>
        </p:txBody>
      </p:sp>
      <p:sp>
        <p:nvSpPr>
          <p:cNvPr id="4" name="Slide Number Placeholder 3"/>
          <p:cNvSpPr>
            <a:spLocks noGrp="1"/>
          </p:cNvSpPr>
          <p:nvPr>
            <p:ph type="sldNum" sz="quarter" idx="12"/>
          </p:nvPr>
        </p:nvSpPr>
        <p:spPr/>
        <p:txBody>
          <a:bodyPr/>
          <a:lstStyle/>
          <a:p>
            <a:fld id="{DAF22AC9-109E-4E4D-92F9-530E51D9A3A2}" type="slidenum">
              <a:rPr lang="he-IL" smtClean="0"/>
              <a:pPr/>
              <a:t>4</a:t>
            </a:fld>
            <a:endParaRPr lang="he-IL" dirty="0"/>
          </a:p>
        </p:txBody>
      </p:sp>
      <p:sp>
        <p:nvSpPr>
          <p:cNvPr id="5" name="Title 1"/>
          <p:cNvSpPr>
            <a:spLocks noGrp="1"/>
          </p:cNvSpPr>
          <p:nvPr>
            <p:ph type="title"/>
          </p:nvPr>
        </p:nvSpPr>
        <p:spPr>
          <a:xfrm>
            <a:off x="539552" y="8607"/>
            <a:ext cx="8229600" cy="1143000"/>
          </a:xfrm>
        </p:spPr>
        <p:txBody>
          <a:bodyPr/>
          <a:lstStyle/>
          <a:p>
            <a:pPr rtl="0"/>
            <a:r>
              <a:rPr lang="en-US" dirty="0" smtClean="0"/>
              <a:t>Efficient implementation</a:t>
            </a:r>
            <a:endParaRPr lang="en-US" dirty="0"/>
          </a:p>
        </p:txBody>
      </p:sp>
      <p:pic>
        <p:nvPicPr>
          <p:cNvPr id="2" name="Picture 1"/>
          <p:cNvPicPr>
            <a:picLocks noChangeAspect="1"/>
          </p:cNvPicPr>
          <p:nvPr/>
        </p:nvPicPr>
        <p:blipFill>
          <a:blip r:embed="rId2"/>
          <a:stretch>
            <a:fillRect/>
          </a:stretch>
        </p:blipFill>
        <p:spPr>
          <a:xfrm>
            <a:off x="4283968" y="2492895"/>
            <a:ext cx="4083174" cy="3721119"/>
          </a:xfrm>
          <a:prstGeom prst="rect">
            <a:avLst/>
          </a:prstGeom>
        </p:spPr>
      </p:pic>
    </p:spTree>
    <p:extLst>
      <p:ext uri="{BB962C8B-B14F-4D97-AF65-F5344CB8AC3E}">
        <p14:creationId xmlns:p14="http://schemas.microsoft.com/office/powerpoint/2010/main" val="2263676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607"/>
            <a:ext cx="8229600" cy="1143000"/>
          </a:xfrm>
        </p:spPr>
        <p:txBody>
          <a:bodyPr/>
          <a:lstStyle/>
          <a:p>
            <a:r>
              <a:rPr lang="en-US" dirty="0" smtClean="0"/>
              <a:t>Topology</a:t>
            </a:r>
            <a:endParaRPr lang="en-US" dirty="0"/>
          </a:p>
        </p:txBody>
      </p:sp>
      <p:pic>
        <p:nvPicPr>
          <p:cNvPr id="4" name="Content Placeholder 3" descr="C:\Users\Michal\Downloads\Topology - New Page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872" y="1415480"/>
            <a:ext cx="5405995" cy="4940870"/>
          </a:xfrm>
          <a:prstGeom prst="rect">
            <a:avLst/>
          </a:prstGeom>
          <a:solidFill>
            <a:schemeClr val="bg1"/>
          </a:solidFill>
          <a:ln>
            <a:noFill/>
          </a:ln>
        </p:spPr>
      </p:pic>
      <p:sp>
        <p:nvSpPr>
          <p:cNvPr id="5" name="TextBox 4"/>
          <p:cNvSpPr txBox="1"/>
          <p:nvPr/>
        </p:nvSpPr>
        <p:spPr>
          <a:xfrm>
            <a:off x="323528" y="1340768"/>
            <a:ext cx="3096344" cy="3970318"/>
          </a:xfrm>
          <a:prstGeom prst="rect">
            <a:avLst/>
          </a:prstGeom>
          <a:noFill/>
        </p:spPr>
        <p:txBody>
          <a:bodyPr wrap="square" rtlCol="0">
            <a:spAutoFit/>
          </a:bodyPr>
          <a:lstStyle/>
          <a:p>
            <a:pPr algn="l" rtl="0"/>
            <a:r>
              <a:rPr lang="en-US" dirty="0" smtClean="0"/>
              <a:t>In order to simplify the project, we use two switches:</a:t>
            </a:r>
            <a:endParaRPr lang="en-US" dirty="0"/>
          </a:p>
          <a:p>
            <a:pPr marL="285750" indent="-285750" algn="l" rtl="0">
              <a:buFont typeface="Arial" panose="020B0604020202020204" pitchFamily="34" charset="0"/>
              <a:buChar char="•"/>
            </a:pPr>
            <a:r>
              <a:rPr lang="en-US" dirty="0" smtClean="0"/>
              <a:t>S1, under which all the servers of the shared resource reside.</a:t>
            </a:r>
          </a:p>
          <a:p>
            <a:pPr marL="285750" indent="-285750" algn="l" rtl="0">
              <a:buFont typeface="Arial" panose="020B0604020202020204" pitchFamily="34" charset="0"/>
              <a:buChar char="•"/>
            </a:pPr>
            <a:r>
              <a:rPr lang="en-US" dirty="0" smtClean="0"/>
              <a:t>S2, where all client hosts reside, and demonstrates the WAN port to the Internet.</a:t>
            </a:r>
          </a:p>
          <a:p>
            <a:pPr marL="285750" indent="-285750" algn="l" rtl="0">
              <a:buFont typeface="Arial" panose="020B0604020202020204" pitchFamily="34" charset="0"/>
              <a:buChar char="•"/>
            </a:pPr>
            <a:endParaRPr lang="en-US" dirty="0"/>
          </a:p>
          <a:p>
            <a:pPr algn="l" rtl="0"/>
            <a:r>
              <a:rPr lang="en-US" dirty="0" smtClean="0"/>
              <a:t>Inside S1, we do not run the load balancing algorithm. Only for requests coming from S2 we run the LB rules.</a:t>
            </a:r>
            <a:endParaRPr lang="en-US" dirty="0"/>
          </a:p>
        </p:txBody>
      </p:sp>
      <p:sp>
        <p:nvSpPr>
          <p:cNvPr id="7" name="Slide Number Placeholder 6"/>
          <p:cNvSpPr>
            <a:spLocks noGrp="1"/>
          </p:cNvSpPr>
          <p:nvPr>
            <p:ph type="sldNum" sz="quarter" idx="12"/>
          </p:nvPr>
        </p:nvSpPr>
        <p:spPr/>
        <p:txBody>
          <a:bodyPr/>
          <a:lstStyle/>
          <a:p>
            <a:fld id="{DAF22AC9-109E-4E4D-92F9-530E51D9A3A2}" type="slidenum">
              <a:rPr lang="he-IL" smtClean="0"/>
              <a:pPr/>
              <a:t>5</a:t>
            </a:fld>
            <a:endParaRPr lang="he-IL" dirty="0"/>
          </a:p>
        </p:txBody>
      </p:sp>
    </p:spTree>
    <p:extLst>
      <p:ext uri="{BB962C8B-B14F-4D97-AF65-F5344CB8AC3E}">
        <p14:creationId xmlns:p14="http://schemas.microsoft.com/office/powerpoint/2010/main" val="695138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General OF Terms</a:t>
            </a:r>
            <a:endParaRPr lang="en-US" dirty="0"/>
          </a:p>
        </p:txBody>
      </p:sp>
      <p:sp>
        <p:nvSpPr>
          <p:cNvPr id="3" name="Content Placeholder 2"/>
          <p:cNvSpPr>
            <a:spLocks noGrp="1"/>
          </p:cNvSpPr>
          <p:nvPr>
            <p:ph idx="1"/>
          </p:nvPr>
        </p:nvSpPr>
        <p:spPr>
          <a:xfrm>
            <a:off x="457200" y="1464894"/>
            <a:ext cx="8229600" cy="4525963"/>
          </a:xfrm>
        </p:spPr>
        <p:txBody>
          <a:bodyPr>
            <a:normAutofit fontScale="70000" lnSpcReduction="20000"/>
          </a:bodyPr>
          <a:lstStyle/>
          <a:p>
            <a:pPr algn="l" rtl="0"/>
            <a:r>
              <a:rPr lang="en-US" dirty="0"/>
              <a:t>TCAM – ternary content addressable memory – high speed memory used for searching.  Data can be stored and queried based on three types of input: zero, one and don’t care (wild card).</a:t>
            </a:r>
          </a:p>
          <a:p>
            <a:pPr algn="l" rtl="0"/>
            <a:r>
              <a:rPr lang="en-US" dirty="0"/>
              <a:t>LCP – </a:t>
            </a:r>
            <a:r>
              <a:rPr lang="en-US" dirty="0" smtClean="0"/>
              <a:t>longest common </a:t>
            </a:r>
            <a:r>
              <a:rPr lang="en-US" dirty="0"/>
              <a:t>bit </a:t>
            </a:r>
            <a:r>
              <a:rPr lang="en-US" dirty="0" smtClean="0"/>
              <a:t>prefix</a:t>
            </a:r>
            <a:r>
              <a:rPr lang="en-US" dirty="0"/>
              <a:t>.</a:t>
            </a:r>
          </a:p>
          <a:p>
            <a:pPr algn="l" rtl="0"/>
            <a:r>
              <a:rPr lang="en-US" dirty="0"/>
              <a:t>ELCP 0/1 – extended LCP. Adds a single differentiating bit and completed by wildcards.</a:t>
            </a:r>
          </a:p>
          <a:p>
            <a:pPr algn="l" rtl="0"/>
            <a:r>
              <a:rPr lang="en-US" dirty="0"/>
              <a:t>Wildcard bits (displayed in diagrams as ‘*’) were implemented using masks (zeros for wildcard bits and ones for the rest).</a:t>
            </a:r>
          </a:p>
          <a:p>
            <a:pPr algn="l" rtl="0"/>
            <a:r>
              <a:rPr lang="en-US" dirty="0" err="1" smtClean="0"/>
              <a:t>OpenFlow</a:t>
            </a:r>
            <a:r>
              <a:rPr lang="en-US" dirty="0" smtClean="0"/>
              <a:t> </a:t>
            </a:r>
            <a:r>
              <a:rPr lang="en-US" dirty="0"/>
              <a:t>switch table - TCAM tables with values for the packet fields (wildcards for the rest) and rules/instructions to perform on a matching packet.  </a:t>
            </a:r>
          </a:p>
          <a:p>
            <a:pPr algn="l" rtl="0"/>
            <a:r>
              <a:rPr lang="en-US" dirty="0" err="1" smtClean="0"/>
              <a:t>OpenFlow</a:t>
            </a:r>
            <a:r>
              <a:rPr lang="en-US" dirty="0" smtClean="0"/>
              <a:t> </a:t>
            </a:r>
            <a:r>
              <a:rPr lang="en-US" dirty="0"/>
              <a:t>Packet Metadata – packet section that can be set and matched, allows values to be passed between tables in a pipeline. </a:t>
            </a:r>
          </a:p>
          <a:p>
            <a:pPr algn="l" rtl="0"/>
            <a:r>
              <a:rPr lang="en-US" dirty="0"/>
              <a:t>Rule </a:t>
            </a:r>
            <a:r>
              <a:rPr lang="en-US" dirty="0" smtClean="0"/>
              <a:t>prioritization </a:t>
            </a:r>
            <a:r>
              <a:rPr lang="en-US" dirty="0"/>
              <a:t>– matching priority between rules placed in the same table. Rules with higher priority checked first.</a:t>
            </a:r>
          </a:p>
          <a:p>
            <a:endParaRPr lang="en-US" dirty="0"/>
          </a:p>
        </p:txBody>
      </p:sp>
      <p:sp>
        <p:nvSpPr>
          <p:cNvPr id="5" name="Slide Number Placeholder 4"/>
          <p:cNvSpPr>
            <a:spLocks noGrp="1"/>
          </p:cNvSpPr>
          <p:nvPr>
            <p:ph type="sldNum" sz="quarter" idx="12"/>
          </p:nvPr>
        </p:nvSpPr>
        <p:spPr/>
        <p:txBody>
          <a:bodyPr/>
          <a:lstStyle/>
          <a:p>
            <a:fld id="{DAF22AC9-109E-4E4D-92F9-530E51D9A3A2}" type="slidenum">
              <a:rPr lang="he-IL" smtClean="0"/>
              <a:pPr/>
              <a:t>6</a:t>
            </a:fld>
            <a:endParaRPr lang="he-IL" dirty="0"/>
          </a:p>
        </p:txBody>
      </p:sp>
    </p:spTree>
    <p:extLst>
      <p:ext uri="{BB962C8B-B14F-4D97-AF65-F5344CB8AC3E}">
        <p14:creationId xmlns:p14="http://schemas.microsoft.com/office/powerpoint/2010/main" val="363948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rtl="0"/>
            <a:r>
              <a:rPr lang="en-US" dirty="0" smtClean="0"/>
              <a:t>OF Packet Handling Instructions</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err="1"/>
              <a:t>Goto</a:t>
            </a:r>
            <a:r>
              <a:rPr lang="en-US" dirty="0"/>
              <a:t> action – instructs the switch to pass the packet matched to the specified table, continuing the </a:t>
            </a:r>
            <a:r>
              <a:rPr lang="en-US" dirty="0" smtClean="0"/>
              <a:t>process and </a:t>
            </a:r>
            <a:r>
              <a:rPr lang="en-US" dirty="0"/>
              <a:t>creating a pipeline.  This instruction can only be specified when the table is not empty.</a:t>
            </a:r>
          </a:p>
          <a:p>
            <a:pPr algn="l" rtl="0"/>
            <a:r>
              <a:rPr lang="en-US" dirty="0"/>
              <a:t>Set </a:t>
            </a:r>
            <a:r>
              <a:rPr lang="en-US" dirty="0" smtClean="0"/>
              <a:t>field </a:t>
            </a:r>
            <a:r>
              <a:rPr lang="en-US" dirty="0"/>
              <a:t>action – sets the value of a field. For example, this action can be used to replace the </a:t>
            </a:r>
            <a:r>
              <a:rPr lang="en-US" dirty="0" smtClean="0"/>
              <a:t>destination IP address of a packet.</a:t>
            </a:r>
            <a:endParaRPr lang="en-US" dirty="0"/>
          </a:p>
          <a:p>
            <a:pPr algn="l" rtl="0"/>
            <a:r>
              <a:rPr lang="en-US" dirty="0"/>
              <a:t>Output action – sends the packet.</a:t>
            </a:r>
          </a:p>
          <a:p>
            <a:pPr algn="l" rtl="0"/>
            <a:r>
              <a:rPr lang="en-US" dirty="0"/>
              <a:t>Write metadata instruction – sets the value of the metadata field.</a:t>
            </a:r>
          </a:p>
          <a:p>
            <a:pPr algn="l" rtl="0"/>
            <a:endParaRPr lang="en-US" dirty="0"/>
          </a:p>
        </p:txBody>
      </p:sp>
      <p:sp>
        <p:nvSpPr>
          <p:cNvPr id="5" name="Slide Number Placeholder 4"/>
          <p:cNvSpPr>
            <a:spLocks noGrp="1"/>
          </p:cNvSpPr>
          <p:nvPr>
            <p:ph type="sldNum" sz="quarter" idx="12"/>
          </p:nvPr>
        </p:nvSpPr>
        <p:spPr/>
        <p:txBody>
          <a:bodyPr/>
          <a:lstStyle/>
          <a:p>
            <a:fld id="{DAF22AC9-109E-4E4D-92F9-530E51D9A3A2}" type="slidenum">
              <a:rPr lang="he-IL" smtClean="0"/>
              <a:pPr/>
              <a:t>7</a:t>
            </a:fld>
            <a:endParaRPr lang="he-IL" dirty="0"/>
          </a:p>
        </p:txBody>
      </p:sp>
    </p:spTree>
    <p:extLst>
      <p:ext uri="{BB962C8B-B14F-4D97-AF65-F5344CB8AC3E}">
        <p14:creationId xmlns:p14="http://schemas.microsoft.com/office/powerpoint/2010/main" val="3651141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The match </a:t>
            </a:r>
            <a:r>
              <a:rPr lang="en-US" b="1" dirty="0" smtClean="0"/>
              <a:t>process</a:t>
            </a:r>
            <a:endParaRPr lang="en-US" dirty="0"/>
          </a:p>
        </p:txBody>
      </p:sp>
      <p:sp>
        <p:nvSpPr>
          <p:cNvPr id="6" name="Slide Number Placeholder 5"/>
          <p:cNvSpPr>
            <a:spLocks noGrp="1"/>
          </p:cNvSpPr>
          <p:nvPr>
            <p:ph type="sldNum" sz="quarter" idx="12"/>
          </p:nvPr>
        </p:nvSpPr>
        <p:spPr/>
        <p:txBody>
          <a:bodyPr/>
          <a:lstStyle/>
          <a:p>
            <a:fld id="{DAF22AC9-109E-4E4D-92F9-530E51D9A3A2}" type="slidenum">
              <a:rPr lang="he-IL" smtClean="0"/>
              <a:pPr/>
              <a:t>8</a:t>
            </a:fld>
            <a:endParaRPr lang="he-IL" dirty="0"/>
          </a:p>
        </p:txBody>
      </p:sp>
      <p:sp>
        <p:nvSpPr>
          <p:cNvPr id="7" name="Content Placeholder 6"/>
          <p:cNvSpPr>
            <a:spLocks noGrp="1"/>
          </p:cNvSpPr>
          <p:nvPr>
            <p:ph idx="1"/>
          </p:nvPr>
        </p:nvSpPr>
        <p:spPr/>
        <p:txBody>
          <a:bodyPr/>
          <a:lstStyle/>
          <a:p>
            <a:endParaRPr lang="en-US"/>
          </a:p>
        </p:txBody>
      </p:sp>
      <p:pic>
        <p:nvPicPr>
          <p:cNvPr id="1026" name="Picture 2" descr="C:\Users\Michal\Downloads\TCAM Range Finder - New Page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74" y="1628800"/>
            <a:ext cx="8605660" cy="453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14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algn="l" rtl="0"/>
            <a:r>
              <a:rPr lang="en-US" dirty="0"/>
              <a:t>The load balancer directs traffic based on IP packets</a:t>
            </a:r>
            <a:r>
              <a:rPr lang="en-US" dirty="0" smtClean="0"/>
              <a:t>.</a:t>
            </a:r>
          </a:p>
          <a:p>
            <a:pPr algn="l" rtl="0"/>
            <a:r>
              <a:rPr lang="en-US" dirty="0" smtClean="0"/>
              <a:t>Each </a:t>
            </a:r>
            <a:r>
              <a:rPr lang="en-US" dirty="0"/>
              <a:t>packet </a:t>
            </a:r>
            <a:r>
              <a:rPr lang="en-US" dirty="0" smtClean="0"/>
              <a:t>that is directed to the </a:t>
            </a:r>
            <a:r>
              <a:rPr lang="en-US" dirty="0"/>
              <a:t>shared </a:t>
            </a:r>
            <a:r>
              <a:rPr lang="en-US" dirty="0" smtClean="0"/>
              <a:t>resource </a:t>
            </a:r>
            <a:r>
              <a:rPr lang="en-US" dirty="0"/>
              <a:t>IP </a:t>
            </a:r>
            <a:r>
              <a:rPr lang="en-US" dirty="0" smtClean="0"/>
              <a:t>(load balancer virtual IP) is </a:t>
            </a:r>
            <a:r>
              <a:rPr lang="en-US" dirty="0"/>
              <a:t>redirected to one of the resource </a:t>
            </a:r>
            <a:r>
              <a:rPr lang="en-US" dirty="0" smtClean="0"/>
              <a:t>hosts, according to the set of rules.</a:t>
            </a:r>
          </a:p>
          <a:p>
            <a:pPr algn="l" rtl="0"/>
            <a:r>
              <a:rPr lang="en-US" dirty="0" smtClean="0"/>
              <a:t>For </a:t>
            </a:r>
            <a:r>
              <a:rPr lang="en-US" dirty="0"/>
              <a:t>our project, the range span covers the entire IPv4 address </a:t>
            </a:r>
            <a:r>
              <a:rPr lang="en-US" dirty="0" smtClean="0"/>
              <a:t>space.</a:t>
            </a:r>
            <a:endParaRPr lang="en-US" dirty="0"/>
          </a:p>
          <a:p>
            <a:pPr algn="l" rtl="0"/>
            <a:r>
              <a:rPr lang="en-US" dirty="0" smtClean="0"/>
              <a:t>Controller forwarding is </a:t>
            </a:r>
            <a:r>
              <a:rPr lang="en-US" dirty="0" smtClean="0"/>
              <a:t>slow and limited </a:t>
            </a:r>
            <a:r>
              <a:rPr lang="en-US" smtClean="0"/>
              <a:t>(packet loss) </a:t>
            </a:r>
            <a:r>
              <a:rPr lang="en-US" dirty="0" smtClean="0"/>
              <a:t>-&gt; cannot be used for packet redirection.  </a:t>
            </a:r>
            <a:r>
              <a:rPr lang="en-US" dirty="0"/>
              <a:t>Therefore, we must use </a:t>
            </a:r>
            <a:r>
              <a:rPr lang="en-US" dirty="0" smtClean="0"/>
              <a:t>rule-based redirection</a:t>
            </a:r>
            <a:r>
              <a:rPr lang="en-US" dirty="0"/>
              <a:t>. </a:t>
            </a:r>
            <a:endParaRPr lang="en-US" dirty="0" smtClean="0"/>
          </a:p>
          <a:p>
            <a:pPr algn="l" rtl="0"/>
            <a:r>
              <a:rPr lang="en-US" dirty="0" smtClean="0"/>
              <a:t>As said before, finding </a:t>
            </a:r>
            <a:r>
              <a:rPr lang="en-US" dirty="0"/>
              <a:t>the packet range is done by matching and comparisons</a:t>
            </a:r>
            <a:r>
              <a:rPr lang="en-US" dirty="0" smtClean="0"/>
              <a:t>.</a:t>
            </a:r>
            <a:endParaRPr lang="en-US" dirty="0"/>
          </a:p>
        </p:txBody>
      </p:sp>
      <p:sp>
        <p:nvSpPr>
          <p:cNvPr id="6" name="Slide Number Placeholder 5"/>
          <p:cNvSpPr>
            <a:spLocks noGrp="1"/>
          </p:cNvSpPr>
          <p:nvPr>
            <p:ph type="sldNum" sz="quarter" idx="12"/>
          </p:nvPr>
        </p:nvSpPr>
        <p:spPr/>
        <p:txBody>
          <a:bodyPr/>
          <a:lstStyle/>
          <a:p>
            <a:fld id="{DAF22AC9-109E-4E4D-92F9-530E51D9A3A2}" type="slidenum">
              <a:rPr lang="he-IL" smtClean="0"/>
              <a:pPr/>
              <a:t>9</a:t>
            </a:fld>
            <a:endParaRPr lang="he-IL" dirty="0"/>
          </a:p>
        </p:txBody>
      </p:sp>
    </p:spTree>
    <p:extLst>
      <p:ext uri="{BB962C8B-B14F-4D97-AF65-F5344CB8AC3E}">
        <p14:creationId xmlns:p14="http://schemas.microsoft.com/office/powerpoint/2010/main" val="3732935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1714</Words>
  <Application>Microsoft Office PowerPoint</Application>
  <PresentationFormat>On-screen Show (4:3)</PresentationFormat>
  <Paragraphs>148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ערכת נושא של Office</vt:lpstr>
      <vt:lpstr>PowerPoint Presentation</vt:lpstr>
      <vt:lpstr>Our project</vt:lpstr>
      <vt:lpstr>Naïve implementation</vt:lpstr>
      <vt:lpstr>Efficient implementation</vt:lpstr>
      <vt:lpstr>Topology</vt:lpstr>
      <vt:lpstr>General OF Terms</vt:lpstr>
      <vt:lpstr>OF Packet Handling Instructions</vt:lpstr>
      <vt:lpstr>The match process</vt:lpstr>
      <vt:lpstr>PowerPoint Presentation</vt:lpstr>
      <vt:lpstr>ELCP Tables</vt:lpstr>
      <vt:lpstr>Comparator Implementation</vt:lpstr>
      <vt:lpstr>Pre-setting the set of ranges (ri)</vt:lpstr>
      <vt:lpstr>Dynamically updating the ranges </vt:lpstr>
      <vt:lpstr>Repartitioning Example</vt:lpstr>
      <vt:lpstr>Statistics</vt:lpstr>
      <vt:lpstr>The number of rules as a function of the number of resource hosts, independent of the weight distribution</vt:lpstr>
      <vt:lpstr>Comparison to the naïve load balancer</vt:lpstr>
      <vt:lpstr>Dynamic efficiency - rule updating</vt:lpstr>
      <vt:lpstr>Latency – random weights</vt:lpstr>
      <vt:lpstr>Latency – random weights</vt:lpstr>
      <vt:lpstr>Latency – even weights</vt:lpstr>
      <vt:lpstr>Latency of pipeline</vt:lpstr>
      <vt:lpstr>Usage and Configuration</vt:lpstr>
      <vt:lpstr>Usage</vt:lpstr>
      <vt:lpstr>Configuration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dc:creator>
  <cp:lastModifiedBy>Michal</cp:lastModifiedBy>
  <cp:revision>119</cp:revision>
  <dcterms:created xsi:type="dcterms:W3CDTF">2014-11-08T14:04:22Z</dcterms:created>
  <dcterms:modified xsi:type="dcterms:W3CDTF">2014-11-09T18:23:07Z</dcterms:modified>
</cp:coreProperties>
</file>