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52C6E6-EBDD-4018-99CE-0BD010114319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5124759-C6D6-44EE-98BF-A5F2A079CD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25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4759-C6D6-44EE-98BF-A5F2A079CDA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94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7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412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8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0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19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1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7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14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4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88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0000" t="5000" r="11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F589-BD7B-47E4-9D23-008287F90D35}" type="datetimeFigureOut">
              <a:rPr lang="he-IL" smtClean="0"/>
              <a:t>כ"ה/אב/תשע"ד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332D-E2EA-4856-B0DC-4297D20809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2788" y="6088559"/>
            <a:ext cx="2376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93100"/>
            <a:ext cx="7344816" cy="39087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Load Balancer</a:t>
            </a:r>
            <a:endParaRPr 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0106" y="4379620"/>
            <a:ext cx="73448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err="1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Hanan</a:t>
            </a:r>
            <a:r>
              <a:rPr lang="en-US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dirty="0" err="1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Rofe</a:t>
            </a:r>
            <a:r>
              <a:rPr lang="en-US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dirty="0" err="1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Haim</a:t>
            </a:r>
            <a:endParaRPr lang="en-US" sz="4800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err="1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Elad</a:t>
            </a:r>
            <a:r>
              <a:rPr lang="en-US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Levi</a:t>
            </a:r>
            <a:endParaRPr lang="en-US" sz="48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2788" y="6088559"/>
            <a:ext cx="2376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16632"/>
            <a:ext cx="84969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Project Description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12848"/>
            <a:ext cx="89460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rtl="0"/>
            <a:r>
              <a:rPr lang="en-US" sz="4400" dirty="0" smtClean="0"/>
              <a:t>A dynamic load balancer according to current traffic status.</a:t>
            </a:r>
          </a:p>
          <a:p>
            <a:pPr lvl="1" algn="l" rtl="0"/>
            <a:endParaRPr lang="en-US" sz="3200" dirty="0" smtClean="0"/>
          </a:p>
          <a:p>
            <a:pPr lvl="1" algn="l" rtl="0"/>
            <a:r>
              <a:rPr lang="en-US" sz="3200" b="1" dirty="0" smtClean="0"/>
              <a:t>Special Feature:</a:t>
            </a:r>
          </a:p>
          <a:p>
            <a:pPr lvl="1" algn="l" rtl="0"/>
            <a:r>
              <a:rPr lang="en-US" sz="3200" dirty="0" smtClean="0"/>
              <a:t>“Cross-Entrance Consistent Range Classifier with OpenFlow” </a:t>
            </a:r>
          </a:p>
          <a:p>
            <a:pPr lvl="1" algn="l" rtl="0"/>
            <a:r>
              <a:rPr lang="en-US" sz="3200" dirty="0" smtClean="0"/>
              <a:t>According to an article by Yehuda </a:t>
            </a:r>
            <a:r>
              <a:rPr lang="en-US" sz="3200" dirty="0" err="1" smtClean="0"/>
              <a:t>Afek</a:t>
            </a:r>
            <a:r>
              <a:rPr lang="en-US" sz="3200" dirty="0" smtClean="0"/>
              <a:t>, </a:t>
            </a:r>
            <a:r>
              <a:rPr lang="en-US" sz="3200" dirty="0" err="1" smtClean="0"/>
              <a:t>Anat</a:t>
            </a:r>
            <a:r>
              <a:rPr lang="en-US" sz="3200" dirty="0" smtClean="0"/>
              <a:t> </a:t>
            </a:r>
            <a:r>
              <a:rPr lang="en-US" sz="3200" dirty="0" err="1" smtClean="0"/>
              <a:t>Bremler</a:t>
            </a:r>
            <a:r>
              <a:rPr lang="en-US" sz="3200" dirty="0" smtClean="0"/>
              <a:t>-Barr And </a:t>
            </a:r>
            <a:r>
              <a:rPr lang="en-US" sz="3200" dirty="0" err="1" smtClean="0"/>
              <a:t>Liron</a:t>
            </a:r>
            <a:r>
              <a:rPr lang="en-US" sz="3200" dirty="0" smtClean="0"/>
              <a:t> Schiff.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1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2788" y="6088559"/>
            <a:ext cx="2376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16632"/>
            <a:ext cx="84969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Specifications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31" y="1988840"/>
            <a:ext cx="89460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4400" dirty="0" smtClean="0"/>
              <a:t>-  OpenFlow V1.3</a:t>
            </a:r>
          </a:p>
          <a:p>
            <a:pPr lvl="1" algn="l" rtl="0"/>
            <a:r>
              <a:rPr lang="fi-FI" sz="4400" dirty="0" smtClean="0"/>
              <a:t>-  Mininet </a:t>
            </a:r>
            <a:r>
              <a:rPr lang="fi-FI" sz="4400" dirty="0"/>
              <a:t>2.1.0 on Ubuntu 14.04</a:t>
            </a:r>
            <a:endParaRPr lang="en-US" sz="4400" dirty="0"/>
          </a:p>
          <a:p>
            <a:pPr marL="914400" lvl="1" indent="-457200" algn="l" rtl="0">
              <a:buFontTx/>
              <a:buChar char="-"/>
            </a:pPr>
            <a:r>
              <a:rPr lang="en-US" sz="4400" dirty="0" err="1" smtClean="0"/>
              <a:t>Ryu</a:t>
            </a:r>
            <a:endParaRPr lang="en-US" sz="4400" dirty="0" smtClean="0"/>
          </a:p>
          <a:p>
            <a:pPr marL="914400" lvl="1" indent="-457200" algn="l" rtl="0">
              <a:buFontTx/>
              <a:buChar char="-"/>
            </a:pPr>
            <a:r>
              <a:rPr lang="en-US" sz="4400" dirty="0" err="1" smtClean="0"/>
              <a:t>Scapy</a:t>
            </a:r>
            <a:r>
              <a:rPr lang="en-US" sz="4400" dirty="0" smtClean="0"/>
              <a:t> (For generating traffic</a:t>
            </a:r>
            <a:r>
              <a:rPr lang="en-US" sz="4400" dirty="0"/>
              <a:t>)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208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116632"/>
            <a:ext cx="84969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Test plan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7737" y="6171764"/>
            <a:ext cx="2376263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0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340768"/>
            <a:ext cx="9016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2 </a:t>
            </a:r>
            <a:r>
              <a:rPr lang="en-US" sz="2800" dirty="0" smtClean="0"/>
              <a:t>different </a:t>
            </a:r>
            <a:r>
              <a:rPr lang="en-US" sz="2800" dirty="0" smtClean="0"/>
              <a:t>tests</a:t>
            </a:r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Network hosts are split into clients and servers, first hosts are client.</a:t>
            </a:r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Network is defined in the 192.168 subnet.</a:t>
            </a:r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Http server is established on each server</a:t>
            </a:r>
          </a:p>
          <a:p>
            <a:pPr marL="914400" lvl="1" indent="-457200" algn="l" rtl="0">
              <a:buFontTx/>
              <a:buChar char="-"/>
            </a:pPr>
            <a:r>
              <a:rPr lang="en-US" sz="2800" dirty="0"/>
              <a:t>Sniff </a:t>
            </a:r>
            <a:r>
              <a:rPr lang="en-US" sz="2800" dirty="0" smtClean="0"/>
              <a:t>Http </a:t>
            </a:r>
            <a:r>
              <a:rPr lang="en-US" sz="2800" dirty="0"/>
              <a:t>traffic using “</a:t>
            </a:r>
            <a:r>
              <a:rPr lang="en-US" sz="2800" dirty="0" err="1"/>
              <a:t>Tcpdump</a:t>
            </a:r>
            <a:r>
              <a:rPr lang="en-US" sz="2800" dirty="0"/>
              <a:t>” tool on each server</a:t>
            </a:r>
            <a:endParaRPr lang="en-US" sz="2800" dirty="0" smtClean="0"/>
          </a:p>
          <a:p>
            <a:pPr lvl="1" algn="l" rtl="0"/>
            <a:r>
              <a:rPr lang="en-US" sz="2800" dirty="0" smtClean="0"/>
              <a:t>-    In turn, each client sends a HTTP-GET request.</a:t>
            </a:r>
            <a:endParaRPr lang="en-US" sz="2800" dirty="0" smtClean="0"/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Test 1- 4 servers, 10 clients –No rebalancing</a:t>
            </a:r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Test 2- 7 </a:t>
            </a:r>
            <a:r>
              <a:rPr lang="en-US" sz="2800" dirty="0"/>
              <a:t>servers, 10 clients – </a:t>
            </a:r>
            <a:r>
              <a:rPr lang="en-US" sz="2800" dirty="0" smtClean="0"/>
              <a:t>With rebalancing</a:t>
            </a:r>
            <a:endParaRPr lang="en-US" sz="2800" dirty="0"/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Print </a:t>
            </a:r>
            <a:r>
              <a:rPr lang="en-US" sz="2800" dirty="0" smtClean="0"/>
              <a:t>“</a:t>
            </a:r>
            <a:r>
              <a:rPr lang="en-US" sz="2800" dirty="0" err="1" smtClean="0"/>
              <a:t>Tcpdump</a:t>
            </a:r>
            <a:r>
              <a:rPr lang="en-US" sz="2800" dirty="0" smtClean="0"/>
              <a:t>” log.</a:t>
            </a:r>
            <a:endParaRPr lang="en-US" sz="2800" dirty="0" smtClean="0"/>
          </a:p>
          <a:p>
            <a:pPr marL="914400" lvl="1" indent="-457200" algn="l" rtl="0">
              <a:buFontTx/>
              <a:buChar char="-"/>
            </a:pPr>
            <a:r>
              <a:rPr lang="en-US" sz="2800" dirty="0" smtClean="0"/>
              <a:t>Hope for the </a:t>
            </a:r>
            <a:r>
              <a:rPr lang="en-US" sz="2800" dirty="0" smtClean="0"/>
              <a:t>best.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66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-99392"/>
            <a:ext cx="849694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ctr"/>
            <a:r>
              <a:rPr lang="en-US" sz="66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Plot </a:t>
            </a:r>
            <a:r>
              <a:rPr lang="en-US" sz="6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 </a:t>
            </a:r>
            <a:r>
              <a:rPr lang="en-US" sz="66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 </a:t>
            </a:r>
            <a:r>
              <a:rPr lang="en-US" sz="4800" dirty="0"/>
              <a:t>10 clients, </a:t>
            </a:r>
            <a:r>
              <a:rPr lang="en-US" sz="4800" dirty="0" smtClean="0"/>
              <a:t>4 </a:t>
            </a:r>
            <a:r>
              <a:rPr lang="en-US" sz="4800" dirty="0"/>
              <a:t>servers 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6767737" y="6171764"/>
            <a:ext cx="2376263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0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42118"/>
              </p:ext>
            </p:extLst>
          </p:nvPr>
        </p:nvGraphicFramePr>
        <p:xfrm>
          <a:off x="567019" y="2593926"/>
          <a:ext cx="8325461" cy="33553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08784"/>
                <a:gridCol w="3132178"/>
                <a:gridCol w="1784499"/>
              </a:tblGrid>
              <a:tr h="81285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End IP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Start IP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Server</a:t>
                      </a:r>
                      <a:r>
                        <a:rPr lang="en-US" sz="2800" baseline="0" dirty="0" smtClean="0"/>
                        <a:t> no.</a:t>
                      </a:r>
                      <a:endParaRPr lang="he-IL" sz="2800" dirty="0"/>
                    </a:p>
                  </a:txBody>
                  <a:tcPr/>
                </a:tc>
              </a:tr>
              <a:tr h="519326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192.168.63.255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192.168.0.0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1</a:t>
                      </a:r>
                      <a:endParaRPr lang="he-IL" sz="2800" dirty="0"/>
                    </a:p>
                  </a:txBody>
                  <a:tcPr/>
                </a:tc>
              </a:tr>
              <a:tr h="600108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192.168.127.255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192.168.64.0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2</a:t>
                      </a:r>
                      <a:endParaRPr lang="he-IL" sz="2800" dirty="0"/>
                    </a:p>
                  </a:txBody>
                  <a:tcPr/>
                </a:tc>
              </a:tr>
              <a:tr h="600108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192.168.191.255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 192.168.128.0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3</a:t>
                      </a:r>
                      <a:endParaRPr lang="he-IL" sz="2800" dirty="0"/>
                    </a:p>
                  </a:txBody>
                  <a:tcPr/>
                </a:tc>
              </a:tr>
              <a:tr h="70796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 smtClean="0"/>
                        <a:t>192.168.255.255</a:t>
                      </a:r>
                    </a:p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192.168.192.0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4</a:t>
                      </a:r>
                      <a:endParaRPr lang="he-IL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2053" y="1052736"/>
            <a:ext cx="8800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rtl="0"/>
            <a:r>
              <a:rPr lang="en-US" sz="3600" dirty="0" smtClean="0"/>
              <a:t>Send HTTP-GET from all clients,  no rebalancing.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116632"/>
            <a:ext cx="84969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Plot 1 – Results 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7737" y="6171764"/>
            <a:ext cx="2376263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SDN Workshop 2014</a:t>
            </a:r>
          </a:p>
          <a:p>
            <a:pPr algn="ctr"/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Balancer</a:t>
            </a:r>
            <a:endParaRPr lang="en-US" sz="20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7" t="18004" r="18918" b="21376"/>
          <a:stretch/>
        </p:blipFill>
        <p:spPr bwMode="auto">
          <a:xfrm>
            <a:off x="1470903" y="1316961"/>
            <a:ext cx="6346209" cy="443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-99392"/>
            <a:ext cx="849694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ctr"/>
            <a:r>
              <a:rPr lang="en-US" sz="6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Plot </a:t>
            </a:r>
            <a:r>
              <a:rPr lang="en-US" sz="6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2 - </a:t>
            </a:r>
            <a:r>
              <a:rPr lang="en-US" sz="4800" dirty="0" smtClean="0"/>
              <a:t>10 </a:t>
            </a:r>
            <a:r>
              <a:rPr lang="en-US" sz="4800" dirty="0"/>
              <a:t>clients, 7 </a:t>
            </a:r>
            <a:r>
              <a:rPr lang="en-US" sz="4800" dirty="0" smtClean="0"/>
              <a:t>servers </a:t>
            </a:r>
            <a:endParaRPr lang="en-US" sz="4800" dirty="0"/>
          </a:p>
          <a:p>
            <a:pPr algn="ctr"/>
            <a:endParaRPr lang="en-US" sz="72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053" y="860519"/>
            <a:ext cx="8800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rtl="0"/>
            <a:r>
              <a:rPr lang="en-US" sz="3200" dirty="0"/>
              <a:t>Send HTTP-GET from all clients, </a:t>
            </a:r>
            <a:r>
              <a:rPr lang="en-US" sz="3200" dirty="0" smtClean="0"/>
              <a:t>rebalance and repeat.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83400"/>
              </p:ext>
            </p:extLst>
          </p:nvPr>
        </p:nvGraphicFramePr>
        <p:xfrm>
          <a:off x="539552" y="2147272"/>
          <a:ext cx="8325461" cy="445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08784"/>
                <a:gridCol w="3124674"/>
                <a:gridCol w="1792003"/>
              </a:tblGrid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End IP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Start IP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Server</a:t>
                      </a:r>
                      <a:r>
                        <a:rPr lang="en-US" sz="2800" baseline="0" dirty="0" smtClean="0"/>
                        <a:t> no.</a:t>
                      </a:r>
                      <a:endParaRPr lang="he-IL" sz="2800" dirty="0"/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192.168.36.145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192.168.0.0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1</a:t>
                      </a:r>
                      <a:endParaRPr lang="he-IL" sz="2800" dirty="0"/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192.168.73.35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192.168.36.146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2</a:t>
                      </a:r>
                      <a:endParaRPr lang="he-IL" sz="2800" dirty="0"/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192.168.109.181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192.168.73.36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3</a:t>
                      </a:r>
                      <a:endParaRPr lang="he-IL" sz="3200" dirty="0"/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192.168.146.71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192.168.109.182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4</a:t>
                      </a:r>
                      <a:endParaRPr lang="he-IL" sz="2800" dirty="0" smtClean="0"/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192.168.182.217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192.168.146.72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 smtClean="0"/>
                        <a:t>5</a:t>
                      </a:r>
                    </a:p>
                  </a:txBody>
                  <a:tcPr/>
                </a:tc>
              </a:tr>
              <a:tr h="46785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192.168.219.107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192.168.182.218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6</a:t>
                      </a:r>
                      <a:endParaRPr lang="he-IL" sz="2800" dirty="0" smtClean="0"/>
                    </a:p>
                  </a:txBody>
                  <a:tcPr/>
                </a:tc>
              </a:tr>
              <a:tr h="74306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 smtClean="0"/>
                        <a:t>192.168.255.255</a:t>
                      </a:r>
                    </a:p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192.168.219.108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7</a:t>
                      </a:r>
                      <a:endParaRPr lang="he-IL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" y="5949280"/>
            <a:ext cx="953177" cy="8995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-27384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Plot 2 – Results </a:t>
            </a:r>
            <a:endParaRPr lang="en-US" sz="4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7" t="2238" r="24058" b="3732"/>
          <a:stretch/>
        </p:blipFill>
        <p:spPr bwMode="auto">
          <a:xfrm>
            <a:off x="1907704" y="680502"/>
            <a:ext cx="5620826" cy="614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0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280</Words>
  <Application>Microsoft Office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omerdoc</dc:creator>
  <cp:lastModifiedBy>omerdoc</cp:lastModifiedBy>
  <cp:revision>53</cp:revision>
  <dcterms:created xsi:type="dcterms:W3CDTF">2014-08-10T13:13:42Z</dcterms:created>
  <dcterms:modified xsi:type="dcterms:W3CDTF">2014-08-21T13:43:06Z</dcterms:modified>
</cp:coreProperties>
</file>