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3" r:id="rId9"/>
    <p:sldId id="262" r:id="rId10"/>
    <p:sldId id="265" r:id="rId11"/>
    <p:sldId id="267" r:id="rId12"/>
    <p:sldId id="266" r:id="rId13"/>
    <p:sldId id="268" r:id="rId14"/>
    <p:sldId id="269" r:id="rId15"/>
    <p:sldId id="270" r:id="rId16"/>
    <p:sldId id="272" r:id="rId17"/>
    <p:sldId id="273" r:id="rId18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סגנון ביניים 2 - הדגשה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66" autoAdjust="0"/>
    <p:restoredTop sz="95374" autoAdjust="0"/>
  </p:normalViewPr>
  <p:slideViewPr>
    <p:cSldViewPr>
      <p:cViewPr>
        <p:scale>
          <a:sx n="75" d="100"/>
          <a:sy n="75" d="100"/>
        </p:scale>
        <p:origin x="-1224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168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צורה חופשית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צורה חופשית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כותרת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7" name="כותרת משנה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e-IL" smtClean="0"/>
              <a:t>לחץ כדי לערוך סגנון כותרת משנה של תבנית בסיס</a:t>
            </a:r>
            <a:endParaRPr kumimoji="0" lang="en-US"/>
          </a:p>
        </p:txBody>
      </p:sp>
      <p:sp>
        <p:nvSpPr>
          <p:cNvPr id="30" name="מציין מיקום של תאריך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ט"ו/חשון/תשע"ז</a:t>
            </a:fld>
            <a:endParaRPr lang="he-IL"/>
          </a:p>
        </p:txBody>
      </p:sp>
      <p:sp>
        <p:nvSpPr>
          <p:cNvPr id="19" name="מציין מיקום של כותרת תחתונה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27" name="מציין מיקום של מספר שקופית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ט"ו/חשון/תשע"ז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ט"ו/חשון/תשע"ז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ט"ו/חשון/תשע"ז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צורה חופשית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צורה חופשית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ט"ו/חשון/תשע"ז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ט"ו/חשון/תשע"ז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תוכן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ט"ו/חשון/תשע"ז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ט"ו/חשון/תשע"ז</a:t>
            </a:fld>
            <a:endParaRPr lang="he-IL"/>
          </a:p>
        </p:txBody>
      </p:sp>
      <p:sp>
        <p:nvSpPr>
          <p:cNvPr id="8" name="מציין מיקום של מספר שקופית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  <p:sp>
        <p:nvSpPr>
          <p:cNvPr id="9" name="מציין מיקום של כותרת תחתונה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ט"ו/חשון/תשע"ז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ט"ו/חשון/תשע"ז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he-IL" smtClean="0"/>
              <a:t>לחץ על הסמל כדי להוסיף תמונה</a:t>
            </a:r>
            <a:endParaRPr kumimoji="0" lang="en-US" dirty="0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4E7438E1-117D-44FB-AC24-B79D899BA877}" type="datetimeFigureOut">
              <a:rPr lang="he-IL" smtClean="0"/>
              <a:t>ט"ו/חשון/תשע"ז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צורה חופשית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צורה חופשית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מציין מיקום של כותרת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0" name="מציין מיקום טקסט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kumimoji="0" lang="he-IL" smtClean="0"/>
              <a:t>רמה שנייה</a:t>
            </a:r>
          </a:p>
          <a:p>
            <a:pPr lvl="2" eaLnBrk="1" latinLnBrk="0" hangingPunct="1"/>
            <a:r>
              <a:rPr kumimoji="0" lang="he-IL" smtClean="0"/>
              <a:t>רמה שלישית</a:t>
            </a:r>
          </a:p>
          <a:p>
            <a:pPr lvl="3" eaLnBrk="1" latinLnBrk="0" hangingPunct="1"/>
            <a:r>
              <a:rPr kumimoji="0" lang="he-IL" smtClean="0"/>
              <a:t>רמה רביעית</a:t>
            </a:r>
          </a:p>
          <a:p>
            <a:pPr lvl="4" eaLnBrk="1" latinLnBrk="0" hangingPunct="1"/>
            <a:r>
              <a:rPr kumimoji="0" lang="he-IL" smtClean="0"/>
              <a:t>רמה חמישית</a:t>
            </a:r>
            <a:endParaRPr kumimoji="0" lang="en-US"/>
          </a:p>
        </p:txBody>
      </p:sp>
      <p:sp>
        <p:nvSpPr>
          <p:cNvPr id="10" name="מציין מיקום של תאריך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4E7438E1-117D-44FB-AC24-B79D899BA877}" type="datetimeFigureOut">
              <a:rPr lang="he-IL" smtClean="0"/>
              <a:t>ט"ו/חשון/תשע"ז</a:t>
            </a:fld>
            <a:endParaRPr lang="he-IL"/>
          </a:p>
        </p:txBody>
      </p:sp>
      <p:sp>
        <p:nvSpPr>
          <p:cNvPr id="22" name="מציין מיקום של כותרת תחתונה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18" name="מציין מיקום של מספר שקופית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1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r" rtl="1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r" rtl="1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r" rtl="1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r" rtl="1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r" rtl="1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r" rtl="1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r" rtl="1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r" rtl="1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r" rtl="1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User\Desktop\4001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4479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835696" y="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he-IL" dirty="0" smtClean="0"/>
              <a:t>	אפליקציית </a:t>
            </a:r>
            <a:r>
              <a:rPr lang="he-IL" dirty="0"/>
              <a:t>שליטה במשקל </a:t>
            </a:r>
            <a:r>
              <a:rPr lang="he-IL" dirty="0" smtClean="0"/>
              <a:t/>
            </a:r>
            <a:br>
              <a:rPr lang="he-IL" dirty="0" smtClean="0"/>
            </a:br>
            <a:r>
              <a:rPr lang="he-IL" dirty="0" smtClean="0"/>
              <a:t>			לכלי שינוע</a:t>
            </a:r>
            <a:endParaRPr lang="he-IL" dirty="0"/>
          </a:p>
        </p:txBody>
      </p:sp>
      <p:sp>
        <p:nvSpPr>
          <p:cNvPr id="6" name="Rectangle 6"/>
          <p:cNvSpPr>
            <a:spLocks noGrp="1"/>
          </p:cNvSpPr>
          <p:nvPr>
            <p:ph type="subTitle" idx="1"/>
          </p:nvPr>
        </p:nvSpPr>
        <p:spPr>
          <a:xfrm>
            <a:off x="107504" y="4465094"/>
            <a:ext cx="3329758" cy="176663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Liron</a:t>
            </a:r>
            <a:r>
              <a:rPr lang="en-US" sz="32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 </a:t>
            </a:r>
            <a:r>
              <a:rPr lang="en-US" sz="3200" b="1" dirty="0" err="1">
                <a:ln w="50800"/>
                <a:solidFill>
                  <a:schemeClr val="bg1">
                    <a:shade val="50000"/>
                  </a:schemeClr>
                </a:solidFill>
              </a:rPr>
              <a:t>Z</a:t>
            </a:r>
            <a:r>
              <a:rPr lang="en-US" sz="3200" b="1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luf</a:t>
            </a:r>
            <a:endParaRPr lang="en-US" sz="3200" b="1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en-US" sz="3200" b="1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Eyal</a:t>
            </a:r>
            <a:r>
              <a:rPr lang="en-US" sz="32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 </a:t>
            </a:r>
            <a:r>
              <a:rPr lang="en-US" sz="3200" b="1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Fridman</a:t>
            </a:r>
            <a:endParaRPr lang="en-US" sz="3200" b="1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en-US" sz="3200" b="1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Omri</a:t>
            </a:r>
            <a:r>
              <a:rPr lang="en-US" sz="32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 Ben </a:t>
            </a:r>
            <a:r>
              <a:rPr lang="en-US" sz="3200" b="1" dirty="0" err="1">
                <a:ln w="50800"/>
                <a:solidFill>
                  <a:schemeClr val="bg1">
                    <a:shade val="50000"/>
                  </a:schemeClr>
                </a:solidFill>
              </a:rPr>
              <a:t>S</a:t>
            </a:r>
            <a:r>
              <a:rPr lang="en-US" sz="3200" b="1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hitrit</a:t>
            </a:r>
            <a:endParaRPr lang="en-US" sz="3200" b="1" dirty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039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he-IL" dirty="0"/>
              <a:t>הצגת מערכת הניהול</a:t>
            </a:r>
            <a:br>
              <a:rPr lang="he-IL" dirty="0"/>
            </a:br>
            <a:r>
              <a:rPr lang="he-IL" dirty="0" smtClean="0"/>
              <a:t>רשימת משתמשים</a:t>
            </a:r>
            <a:endParaRPr lang="he-IL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56792"/>
            <a:ext cx="6106071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מחבר חץ ישר 9"/>
          <p:cNvCxnSpPr/>
          <p:nvPr/>
        </p:nvCxnSpPr>
        <p:spPr>
          <a:xfrm flipH="1">
            <a:off x="5580112" y="3267968"/>
            <a:ext cx="13681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804248" y="3068960"/>
            <a:ext cx="2088232" cy="147732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r>
              <a:rPr lang="he-IL" dirty="0" smtClean="0"/>
              <a:t>לכל משתמש קיימת האפשרות לבחור האם להיכנס למערכת דרך קישורית ה</a:t>
            </a:r>
            <a:r>
              <a:rPr lang="en-US" dirty="0" smtClean="0"/>
              <a:t>NFC</a:t>
            </a:r>
            <a:endParaRPr lang="he-IL" dirty="0" smtClean="0"/>
          </a:p>
        </p:txBody>
      </p:sp>
    </p:spTree>
    <p:extLst>
      <p:ext uri="{BB962C8B-B14F-4D97-AF65-F5344CB8AC3E}">
        <p14:creationId xmlns:p14="http://schemas.microsoft.com/office/powerpoint/2010/main" val="3582687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he-IL" dirty="0"/>
              <a:t>הצגת מערכת הניהול</a:t>
            </a:r>
            <a:br>
              <a:rPr lang="he-IL" dirty="0"/>
            </a:br>
            <a:r>
              <a:rPr lang="he-IL" dirty="0"/>
              <a:t>רשימת </a:t>
            </a:r>
            <a:r>
              <a:rPr lang="he-IL" dirty="0" smtClean="0"/>
              <a:t>הזמנות</a:t>
            </a:r>
            <a:endParaRPr lang="he-IL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556792"/>
            <a:ext cx="5977533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956648" y="3331964"/>
            <a:ext cx="2088232" cy="120032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r>
              <a:rPr lang="he-IL" dirty="0" smtClean="0"/>
              <a:t>לכל הזמנה ניתן לראות האם היא טרם בוצעה לפי  עמודת ה"סטטוס"</a:t>
            </a:r>
          </a:p>
        </p:txBody>
      </p:sp>
      <p:cxnSp>
        <p:nvCxnSpPr>
          <p:cNvPr id="7" name="מחבר חץ ישר 6"/>
          <p:cNvCxnSpPr/>
          <p:nvPr/>
        </p:nvCxnSpPr>
        <p:spPr>
          <a:xfrm flipH="1">
            <a:off x="5733504" y="3501008"/>
            <a:ext cx="13681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9711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he-IL" dirty="0"/>
              <a:t>הצגת מערכת הניהול</a:t>
            </a:r>
            <a:br>
              <a:rPr lang="he-IL" dirty="0"/>
            </a:br>
            <a:r>
              <a:rPr lang="he-IL" dirty="0"/>
              <a:t>רשימת </a:t>
            </a:r>
            <a:r>
              <a:rPr lang="he-IL" dirty="0" smtClean="0"/>
              <a:t>מוצרים</a:t>
            </a:r>
            <a:endParaRPr lang="he-IL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1" y="1556792"/>
            <a:ext cx="6552728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956648" y="1628800"/>
            <a:ext cx="2088232" cy="203132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r>
              <a:rPr lang="he-IL" dirty="0" smtClean="0"/>
              <a:t>לכל מוצר הקיים במערכת ניתן לראות את מספר הבר קוד שלו , מיקומו המדויק ,  כמות במלאי ומשקל</a:t>
            </a:r>
          </a:p>
        </p:txBody>
      </p:sp>
      <p:cxnSp>
        <p:nvCxnSpPr>
          <p:cNvPr id="6" name="מחבר חץ ישר 5"/>
          <p:cNvCxnSpPr/>
          <p:nvPr/>
        </p:nvCxnSpPr>
        <p:spPr>
          <a:xfrm flipH="1">
            <a:off x="971600" y="2564904"/>
            <a:ext cx="6434856" cy="4320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מחבר חץ ישר 6"/>
          <p:cNvCxnSpPr/>
          <p:nvPr/>
        </p:nvCxnSpPr>
        <p:spPr>
          <a:xfrm flipH="1">
            <a:off x="5076056" y="2780928"/>
            <a:ext cx="2330400" cy="21602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מחבר חץ ישר 7"/>
          <p:cNvCxnSpPr/>
          <p:nvPr/>
        </p:nvCxnSpPr>
        <p:spPr>
          <a:xfrm flipH="1" flipV="1">
            <a:off x="5940152" y="3140968"/>
            <a:ext cx="1800200" cy="14401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3755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he-IL" dirty="0" smtClean="0"/>
              <a:t>האפליקציה</a:t>
            </a:r>
            <a:br>
              <a:rPr lang="he-IL" dirty="0" smtClean="0"/>
            </a:br>
            <a:r>
              <a:rPr lang="he-IL" dirty="0" smtClean="0"/>
              <a:t>דף כניסת משתמש</a:t>
            </a:r>
            <a:endParaRPr lang="he-IL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484784"/>
            <a:ext cx="2896915" cy="5156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948264" y="2282979"/>
            <a:ext cx="2088232" cy="9233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r>
              <a:rPr lang="he-IL" dirty="0" smtClean="0"/>
              <a:t>ניתן להיכנס למערכת דרך שם משתמש וסיסמא</a:t>
            </a:r>
          </a:p>
        </p:txBody>
      </p:sp>
      <p:cxnSp>
        <p:nvCxnSpPr>
          <p:cNvPr id="6" name="מחבר חץ ישר 5"/>
          <p:cNvCxnSpPr/>
          <p:nvPr/>
        </p:nvCxnSpPr>
        <p:spPr>
          <a:xfrm flipH="1">
            <a:off x="5148064" y="2954560"/>
            <a:ext cx="1800200" cy="85552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6976" y="4535854"/>
            <a:ext cx="1728192" cy="1711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96" y="4282519"/>
            <a:ext cx="3384376" cy="1931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772468" y="1867481"/>
            <a:ext cx="2088232" cy="175432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r>
              <a:rPr lang="he-IL" dirty="0" smtClean="0"/>
              <a:t>בנוסף קיימת אפשרות להתחבר לאפליקציה דרך </a:t>
            </a:r>
            <a:r>
              <a:rPr lang="en-US" dirty="0" smtClean="0"/>
              <a:t>NFC  </a:t>
            </a:r>
            <a:r>
              <a:rPr lang="he-IL" dirty="0" smtClean="0"/>
              <a:t> על ידי הצמת </a:t>
            </a:r>
            <a:r>
              <a:rPr lang="he-IL" dirty="0" err="1" smtClean="0"/>
              <a:t>הצי'פ</a:t>
            </a:r>
            <a:r>
              <a:rPr lang="he-IL" dirty="0" smtClean="0"/>
              <a:t> לגב המכשיר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70985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he-IL" dirty="0" smtClean="0"/>
              <a:t>האפליקציה</a:t>
            </a:r>
            <a:br>
              <a:rPr lang="he-IL" dirty="0" smtClean="0"/>
            </a:br>
            <a:r>
              <a:rPr lang="he-IL" dirty="0" smtClean="0"/>
              <a:t>דף המשימות של העובד</a:t>
            </a:r>
            <a:endParaRPr lang="he-IL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6915" y="2685113"/>
            <a:ext cx="2295525" cy="408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868144" y="1484784"/>
            <a:ext cx="2664296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כל עובד בתחילת יום מקבל משימות לביצוע עליו לבחור באחת המשימות </a:t>
            </a:r>
            <a:endParaRPr lang="he-IL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544917"/>
            <a:ext cx="2295525" cy="414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מחבר חץ ישר 6"/>
          <p:cNvCxnSpPr/>
          <p:nvPr/>
        </p:nvCxnSpPr>
        <p:spPr>
          <a:xfrm flipV="1">
            <a:off x="2466503" y="3645024"/>
            <a:ext cx="4733789" cy="72008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899048" y="3321858"/>
            <a:ext cx="2664296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לאחר בחירת משימה מתבצע חיבור למשקל </a:t>
            </a:r>
          </a:p>
        </p:txBody>
      </p:sp>
    </p:spTree>
    <p:extLst>
      <p:ext uri="{BB962C8B-B14F-4D97-AF65-F5344CB8AC3E}">
        <p14:creationId xmlns:p14="http://schemas.microsoft.com/office/powerpoint/2010/main" val="39263709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2068612"/>
            <a:ext cx="2276475" cy="414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>
            <a:noAutofit/>
          </a:bodyPr>
          <a:lstStyle/>
          <a:p>
            <a:pPr algn="ctr"/>
            <a:r>
              <a:rPr lang="he-IL" sz="4100" b="0" dirty="0" smtClean="0">
                <a:solidFill>
                  <a:schemeClr val="tx1"/>
                </a:solidFill>
              </a:rPr>
              <a:t>האפליקציה</a:t>
            </a:r>
            <a:br>
              <a:rPr lang="he-IL" sz="4100" b="0" dirty="0" smtClean="0">
                <a:solidFill>
                  <a:schemeClr val="tx1"/>
                </a:solidFill>
              </a:rPr>
            </a:br>
            <a:r>
              <a:rPr lang="he-IL" sz="4100" b="0" dirty="0" smtClean="0">
                <a:solidFill>
                  <a:schemeClr val="tx1"/>
                </a:solidFill>
              </a:rPr>
              <a:t>דף שקילה חופשית</a:t>
            </a:r>
            <a:endParaRPr lang="he-IL" sz="4100" b="0" dirty="0">
              <a:solidFill>
                <a:schemeClr val="tx1"/>
              </a:solidFill>
            </a:endParaRPr>
          </a:p>
        </p:txBody>
      </p:sp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060848"/>
            <a:ext cx="2295525" cy="412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מחבר חץ ישר 13"/>
          <p:cNvCxnSpPr>
            <a:endCxn id="11271" idx="0"/>
          </p:cNvCxnSpPr>
          <p:nvPr/>
        </p:nvCxnSpPr>
        <p:spPr>
          <a:xfrm flipH="1">
            <a:off x="4501390" y="3554896"/>
            <a:ext cx="2086833" cy="104411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127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9792" y="4599012"/>
            <a:ext cx="2703195" cy="1403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0" name="מחבר חץ ישר 19"/>
          <p:cNvCxnSpPr>
            <a:stCxn id="11271" idx="0"/>
          </p:cNvCxnSpPr>
          <p:nvPr/>
        </p:nvCxnSpPr>
        <p:spPr>
          <a:xfrm flipH="1" flipV="1">
            <a:off x="2411759" y="3518892"/>
            <a:ext cx="2089631" cy="108012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979093" y="2204864"/>
            <a:ext cx="2664296" cy="147732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האפליקציה שולחת בקשה לבקר לבצע שקילה, הבקר מבצע את השקילה ושולח את המשקל לאפליקציה 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0449437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כותרת 1"/>
          <p:cNvSpPr>
            <a:spLocks noGrp="1"/>
          </p:cNvSpPr>
          <p:nvPr>
            <p:ph type="title"/>
          </p:nvPr>
        </p:nvSpPr>
        <p:spPr>
          <a:xfrm>
            <a:off x="467544" y="341784"/>
            <a:ext cx="7467600" cy="1143000"/>
          </a:xfrm>
        </p:spPr>
        <p:txBody>
          <a:bodyPr>
            <a:noAutofit/>
          </a:bodyPr>
          <a:lstStyle/>
          <a:p>
            <a:pPr algn="ctr"/>
            <a:r>
              <a:rPr lang="he-IL" sz="4100" b="0" dirty="0" smtClean="0">
                <a:solidFill>
                  <a:schemeClr val="tx1"/>
                </a:solidFill>
              </a:rPr>
              <a:t>האפליקציה</a:t>
            </a:r>
            <a:br>
              <a:rPr lang="he-IL" sz="4100" b="0" dirty="0" smtClean="0">
                <a:solidFill>
                  <a:schemeClr val="tx1"/>
                </a:solidFill>
              </a:rPr>
            </a:br>
            <a:r>
              <a:rPr lang="he-IL" sz="4100" b="0" dirty="0" smtClean="0">
                <a:solidFill>
                  <a:schemeClr val="tx1"/>
                </a:solidFill>
              </a:rPr>
              <a:t>דף השקילות שלי</a:t>
            </a:r>
            <a:endParaRPr lang="he-IL" sz="4100" b="0" dirty="0">
              <a:solidFill>
                <a:schemeClr val="tx1"/>
              </a:solidFill>
            </a:endParaRPr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3702" y="2891036"/>
            <a:ext cx="5104646" cy="2434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2" name="Picture 4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00808"/>
            <a:ext cx="3168352" cy="4986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מחבר חץ ישר 9"/>
          <p:cNvCxnSpPr/>
          <p:nvPr/>
        </p:nvCxnSpPr>
        <p:spPr>
          <a:xfrm>
            <a:off x="2411760" y="2924944"/>
            <a:ext cx="3816424" cy="108012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067944" y="1748899"/>
            <a:ext cx="4536504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lvl="1"/>
            <a:r>
              <a:rPr lang="he-IL" dirty="0" smtClean="0"/>
              <a:t>לחיצה על אחת השקילות תפתח מפה </a:t>
            </a:r>
            <a:r>
              <a:rPr lang="en-US" dirty="0" smtClean="0"/>
              <a:t>“Goggle Map”</a:t>
            </a:r>
            <a:r>
              <a:rPr lang="he-IL" dirty="0" smtClean="0"/>
              <a:t> עם המיקום המדויק בוא נלקחה השקילה.</a:t>
            </a:r>
            <a:r>
              <a:rPr lang="he-IL" dirty="0"/>
              <a:t> </a:t>
            </a:r>
            <a:endParaRPr lang="he-IL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3923928" y="5733256"/>
            <a:ext cx="5112568" cy="83099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marL="0" lvl="1" algn="ctr"/>
            <a:r>
              <a:rPr lang="he-IL" sz="2400" dirty="0"/>
              <a:t>התממשקות </a:t>
            </a:r>
            <a:r>
              <a:rPr lang="he-IL" sz="2400" dirty="0" smtClean="0"/>
              <a:t>עם</a:t>
            </a:r>
          </a:p>
          <a:p>
            <a:pPr marL="0" lvl="1" algn="ctr"/>
            <a:r>
              <a:rPr lang="he-IL" sz="2400" dirty="0" smtClean="0"/>
              <a:t> </a:t>
            </a:r>
            <a:r>
              <a:rPr lang="he-IL" sz="2400" dirty="0"/>
              <a:t>"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Google maps API</a:t>
            </a:r>
            <a:r>
              <a:rPr lang="he-IL" sz="24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endParaRPr lang="he-IL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89449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28398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e-IL" sz="5400" dirty="0" smtClean="0"/>
              <a:t>המערכת הקיימת</a:t>
            </a:r>
            <a:endParaRPr lang="he-IL" sz="5400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67544" y="692696"/>
            <a:ext cx="7467600" cy="4997152"/>
          </a:xfrm>
        </p:spPr>
        <p:txBody>
          <a:bodyPr>
            <a:noAutofit/>
          </a:bodyPr>
          <a:lstStyle/>
          <a:p>
            <a:pPr marL="36576" indent="0">
              <a:buNone/>
            </a:pPr>
            <a:endParaRPr lang="he-IL" sz="2600" dirty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marL="36576" indent="0">
              <a:buNone/>
            </a:pPr>
            <a:endParaRPr lang="he-IL" sz="2600" dirty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r>
              <a:rPr lang="he-IL" sz="2600" dirty="0" smtClean="0">
                <a:latin typeface="David" panose="020E0502060401010101" pitchFamily="34" charset="-79"/>
                <a:cs typeface="David" panose="020E0502060401010101" pitchFamily="34" charset="-79"/>
              </a:rPr>
              <a:t>המערכות </a:t>
            </a:r>
            <a:r>
              <a:rPr lang="he-IL" sz="2600" dirty="0">
                <a:latin typeface="David" panose="020E0502060401010101" pitchFamily="34" charset="-79"/>
                <a:cs typeface="David" panose="020E0502060401010101" pitchFamily="34" charset="-79"/>
              </a:rPr>
              <a:t>הקיימות מציעות ציוד קצה (כגון </a:t>
            </a:r>
            <a:r>
              <a:rPr lang="he-IL" sz="2600" dirty="0" err="1">
                <a:latin typeface="David" panose="020E0502060401010101" pitchFamily="34" charset="-79"/>
                <a:cs typeface="David" panose="020E0502060401010101" pitchFamily="34" charset="-79"/>
              </a:rPr>
              <a:t>מסופונים</a:t>
            </a:r>
            <a:r>
              <a:rPr lang="he-IL" sz="2600" dirty="0">
                <a:latin typeface="David" panose="020E0502060401010101" pitchFamily="34" charset="-79"/>
                <a:cs typeface="David" panose="020E0502060401010101" pitchFamily="34" charset="-79"/>
              </a:rPr>
              <a:t> ומחשבים ניידים) שאינם זולים </a:t>
            </a:r>
            <a:r>
              <a:rPr lang="he-IL" sz="2600" dirty="0" smtClean="0">
                <a:latin typeface="David" panose="020E0502060401010101" pitchFamily="34" charset="-79"/>
                <a:cs typeface="David" panose="020E0502060401010101" pitchFamily="34" charset="-79"/>
              </a:rPr>
              <a:t>לרכישה.  מכיוון </a:t>
            </a:r>
            <a:r>
              <a:rPr lang="he-IL" sz="2600" dirty="0">
                <a:latin typeface="David" panose="020E0502060401010101" pitchFamily="34" charset="-79"/>
                <a:cs typeface="David" panose="020E0502060401010101" pitchFamily="34" charset="-79"/>
              </a:rPr>
              <a:t>שמכשירים אלו אינם ניתנים לנשיאה על המפעיל הם מקובעים לכלי השינוע ובכך נתונים לנזק תמידי </a:t>
            </a:r>
            <a:r>
              <a:rPr lang="he-IL" sz="2600" dirty="0" smtClean="0">
                <a:latin typeface="David" panose="020E0502060401010101" pitchFamily="34" charset="-79"/>
                <a:cs typeface="David" panose="020E0502060401010101" pitchFamily="34" charset="-79"/>
              </a:rPr>
              <a:t>כתוצאה מפעולה </a:t>
            </a:r>
            <a:r>
              <a:rPr lang="he-IL" sz="2600" dirty="0">
                <a:latin typeface="David" panose="020E0502060401010101" pitchFamily="34" charset="-79"/>
                <a:cs typeface="David" panose="020E0502060401010101" pitchFamily="34" charset="-79"/>
              </a:rPr>
              <a:t>שוטפת.</a:t>
            </a:r>
            <a:endParaRPr lang="he-IL" sz="2600" dirty="0" smtClean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endParaRPr lang="he-IL" sz="2600" dirty="0" smtClean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r>
              <a:rPr lang="he-IL" sz="2600" dirty="0" smtClean="0">
                <a:latin typeface="David" panose="020E0502060401010101" pitchFamily="34" charset="-79"/>
                <a:cs typeface="David" panose="020E0502060401010101" pitchFamily="34" charset="-79"/>
              </a:rPr>
              <a:t>המערכות הקיימות אינן כדאיות </a:t>
            </a:r>
            <a:r>
              <a:rPr lang="he-IL" sz="2600" dirty="0">
                <a:latin typeface="David" panose="020E0502060401010101" pitchFamily="34" charset="-79"/>
                <a:cs typeface="David" panose="020E0502060401010101" pitchFamily="34" charset="-79"/>
              </a:rPr>
              <a:t>לרכישה - נמצא שהחזר ההשקעה הוא איטי, כלומר ההחזר מתקבל לאחר תקופת זמן ארוכה (אם בכלל) ולכן מוריד את הכדאיות שברכישה של מערכת כזו</a:t>
            </a:r>
            <a:r>
              <a:rPr lang="he-IL" sz="2600" dirty="0" smtClean="0">
                <a:latin typeface="David" panose="020E0502060401010101" pitchFamily="34" charset="-79"/>
                <a:cs typeface="David" panose="020E0502060401010101" pitchFamily="34" charset="-79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6585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sz="5400" dirty="0" smtClean="0"/>
              <a:t>המערכת</a:t>
            </a:r>
            <a:r>
              <a:rPr lang="he-IL" dirty="0" smtClean="0"/>
              <a:t> </a:t>
            </a:r>
            <a:r>
              <a:rPr lang="he-IL" sz="5400" dirty="0" smtClean="0"/>
              <a:t>החדשה</a:t>
            </a:r>
            <a:endParaRPr lang="he-IL" sz="5400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sz="2400" dirty="0">
                <a:latin typeface="David" panose="020E0502060401010101" pitchFamily="34" charset="-79"/>
                <a:cs typeface="David" panose="020E0502060401010101" pitchFamily="34" charset="-79"/>
              </a:rPr>
              <a:t>הלקוחות בשוק זה מעוניינים ברכישה של פתרון זול ואמין</a:t>
            </a:r>
            <a:r>
              <a:rPr lang="he-IL" sz="2400" dirty="0" smtClean="0">
                <a:latin typeface="David" panose="020E0502060401010101" pitchFamily="34" charset="-79"/>
                <a:cs typeface="David" panose="020E0502060401010101" pitchFamily="34" charset="-79"/>
              </a:rPr>
              <a:t>.</a:t>
            </a:r>
          </a:p>
          <a:p>
            <a:pPr marL="36576" indent="0">
              <a:buNone/>
            </a:pPr>
            <a:endParaRPr lang="he-IL" sz="2400" dirty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r>
              <a:rPr lang="he-IL" sz="2400" dirty="0" smtClean="0">
                <a:latin typeface="David" panose="020E0502060401010101" pitchFamily="34" charset="-79"/>
                <a:cs typeface="David" panose="020E0502060401010101" pitchFamily="34" charset="-79"/>
              </a:rPr>
              <a:t>ביצועי </a:t>
            </a:r>
            <a:r>
              <a:rPr lang="he-IL" sz="2400" dirty="0">
                <a:latin typeface="David" panose="020E0502060401010101" pitchFamily="34" charset="-79"/>
                <a:cs typeface="David" panose="020E0502060401010101" pitchFamily="34" charset="-79"/>
              </a:rPr>
              <a:t>המערכת החדשה צריכים להיות טובים יותר מביצועי </a:t>
            </a:r>
            <a:r>
              <a:rPr lang="he-IL" sz="2400" dirty="0" err="1">
                <a:latin typeface="David" panose="020E0502060401010101" pitchFamily="34" charset="-79"/>
                <a:cs typeface="David" panose="020E0502060401010101" pitchFamily="34" charset="-79"/>
              </a:rPr>
              <a:t>המסופונים</a:t>
            </a:r>
            <a:r>
              <a:rPr lang="he-IL" sz="2400" dirty="0">
                <a:latin typeface="David" panose="020E0502060401010101" pitchFamily="34" charset="-79"/>
                <a:cs typeface="David" panose="020E0502060401010101" pitchFamily="34" charset="-79"/>
              </a:rPr>
              <a:t> והמחשבים הניידים ועל כן המכשירים הסלולריים של היום עונים על הדרישה</a:t>
            </a:r>
            <a:r>
              <a:rPr lang="he-IL" sz="2400" dirty="0" smtClean="0">
                <a:latin typeface="David" panose="020E0502060401010101" pitchFamily="34" charset="-79"/>
                <a:cs typeface="David" panose="020E0502060401010101" pitchFamily="34" charset="-79"/>
              </a:rPr>
              <a:t>.</a:t>
            </a:r>
          </a:p>
          <a:p>
            <a:pPr marL="36576" indent="0">
              <a:buNone/>
            </a:pPr>
            <a:endParaRPr lang="he-IL" sz="2400" dirty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r>
              <a:rPr lang="he-IL" sz="2400" dirty="0">
                <a:latin typeface="David" panose="020E0502060401010101" pitchFamily="34" charset="-79"/>
                <a:cs typeface="David" panose="020E0502060401010101" pitchFamily="34" charset="-79"/>
              </a:rPr>
              <a:t>המערכת החדשה הינה מוצר פורץ דרך בתחומו, אשר ישנה את הדרך בה מבצעים ליקוט הזמנות מבוסס משקל.</a:t>
            </a:r>
          </a:p>
        </p:txBody>
      </p:sp>
    </p:spTree>
    <p:extLst>
      <p:ext uri="{BB962C8B-B14F-4D97-AF65-F5344CB8AC3E}">
        <p14:creationId xmlns:p14="http://schemas.microsoft.com/office/powerpoint/2010/main" val="690836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 smtClean="0"/>
              <a:t>טכנולוגיות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-773632" y="1463700"/>
            <a:ext cx="7776864" cy="468583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Client side</a:t>
            </a:r>
            <a:endParaRPr lang="he-IL" sz="4400" dirty="0" smtClean="0"/>
          </a:p>
          <a:p>
            <a:pPr lvl="2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</a:p>
          <a:p>
            <a:pPr lvl="2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AJAX - Asynchronous JavaScript and XML</a:t>
            </a:r>
          </a:p>
          <a:p>
            <a:pPr lvl="2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AngularJS</a:t>
            </a:r>
          </a:p>
          <a:p>
            <a:pPr lvl="2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HTML5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JSON</a:t>
            </a:r>
          </a:p>
          <a:p>
            <a:pPr lvl="2"/>
            <a:r>
              <a:rPr lang="en-US" dirty="0" smtClean="0"/>
              <a:t>angular-google-maps</a:t>
            </a:r>
          </a:p>
          <a:p>
            <a:pPr lvl="2"/>
            <a:r>
              <a:rPr lang="en-US" dirty="0" smtClean="0"/>
              <a:t>angular-</a:t>
            </a:r>
            <a:r>
              <a:rPr lang="en-US" dirty="0" err="1" smtClean="0"/>
              <a:t>ui</a:t>
            </a:r>
            <a:r>
              <a:rPr lang="en-US" dirty="0" smtClean="0"/>
              <a:t>-router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9808" lvl="2" indent="0" algn="l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14" descr="C:\projects\social-project\POWERPOINT\github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6132" y="5761680"/>
            <a:ext cx="1928826" cy="764879"/>
          </a:xfrm>
          <a:prstGeom prst="rect">
            <a:avLst/>
          </a:prstGeom>
          <a:noFill/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6966" y="5665488"/>
            <a:ext cx="957262" cy="957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6966" y="1916832"/>
            <a:ext cx="682625" cy="957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2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954" y="3278857"/>
            <a:ext cx="2935288" cy="78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3" name="Picture 1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1" y="3665438"/>
            <a:ext cx="912813" cy="912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1779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 smtClean="0"/>
              <a:t>טכנולוגיות</a:t>
            </a:r>
            <a:endParaRPr lang="he-IL" dirty="0"/>
          </a:p>
        </p:txBody>
      </p:sp>
      <p:sp>
        <p:nvSpPr>
          <p:cNvPr id="5" name="מציין מיקום תוכן 2"/>
          <p:cNvSpPr>
            <a:spLocks noGrp="1"/>
          </p:cNvSpPr>
          <p:nvPr>
            <p:ph idx="1"/>
          </p:nvPr>
        </p:nvSpPr>
        <p:spPr>
          <a:xfrm>
            <a:off x="-1260648" y="1597346"/>
            <a:ext cx="7467600" cy="4525963"/>
          </a:xfrm>
        </p:spPr>
        <p:txBody>
          <a:bodyPr>
            <a:normAutofit/>
          </a:bodyPr>
          <a:lstStyle/>
          <a:p>
            <a:r>
              <a:rPr lang="en-US" sz="4400" dirty="0" smtClean="0"/>
              <a:t>Server side</a:t>
            </a:r>
            <a:endParaRPr lang="he-IL" sz="4400" dirty="0" smtClean="0"/>
          </a:p>
          <a:p>
            <a:pPr lvl="2"/>
            <a:r>
              <a:rPr lang="en-US" dirty="0" err="1"/>
              <a:t>NodeJS</a:t>
            </a:r>
            <a:endParaRPr lang="he-IL" dirty="0" smtClean="0"/>
          </a:p>
          <a:p>
            <a:pPr lvl="2"/>
            <a:r>
              <a:rPr lang="en-US" dirty="0" err="1" smtClean="0"/>
              <a:t>ExpressJS</a:t>
            </a:r>
            <a:r>
              <a:rPr lang="en-US" dirty="0"/>
              <a:t>	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US" dirty="0"/>
              <a:t>MongoDB </a:t>
            </a:r>
            <a:endParaRPr lang="en-US" dirty="0" smtClean="0"/>
          </a:p>
          <a:p>
            <a:pPr lvl="2"/>
            <a:r>
              <a:rPr lang="en-US" dirty="0" err="1"/>
              <a:t>mongooseJS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HTML5</a:t>
            </a:r>
          </a:p>
          <a:p>
            <a:pPr lvl="2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jQuery</a:t>
            </a:r>
            <a:endParaRPr lang="he-IL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US" dirty="0"/>
              <a:t>Bootstrap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" indent="0">
              <a:buNone/>
            </a:pPr>
            <a:r>
              <a:rPr lang="en-US" dirty="0"/>
              <a:t>	</a:t>
            </a:r>
            <a:endParaRPr lang="he-IL" dirty="0" smtClean="0"/>
          </a:p>
        </p:txBody>
      </p:sp>
      <p:pic>
        <p:nvPicPr>
          <p:cNvPr id="6" name="Picture 6" descr="C:\projects\social-project\POWERPOINT\68747470733a2f2f692e636c6f756475702e636f6d2f7a6659366c4c376546612d3330303078333030302e706e67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988840"/>
            <a:ext cx="2343238" cy="710530"/>
          </a:xfrm>
          <a:prstGeom prst="rect">
            <a:avLst/>
          </a:prstGeom>
          <a:noFill/>
        </p:spPr>
      </p:pic>
      <p:pic>
        <p:nvPicPr>
          <p:cNvPr id="7" name="Picture 4" descr="C:\projects\social-project\POWERPOINT\logo-mongodb-head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78134" y="3484017"/>
            <a:ext cx="2957790" cy="845083"/>
          </a:xfrm>
          <a:prstGeom prst="rect">
            <a:avLst/>
          </a:prstGeom>
          <a:noFill/>
        </p:spPr>
      </p:pic>
      <p:pic>
        <p:nvPicPr>
          <p:cNvPr id="8" name="download (4)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28617" y="5492306"/>
            <a:ext cx="1894078" cy="911830"/>
          </a:xfrm>
          <a:prstGeom prst="rect">
            <a:avLst/>
          </a:prstGeom>
          <a:ln w="12700">
            <a:miter lim="400000"/>
          </a:ln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6256" y="2184997"/>
            <a:ext cx="2960521" cy="738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233061"/>
            <a:ext cx="1152128" cy="1152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3" name="Picture 2" descr="C:\Users\User\Desktop\5b9577f06bbdfcc4a395ab5c0a8c38c0412a790f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5595531"/>
            <a:ext cx="1940248" cy="808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0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9542" y="5595531"/>
            <a:ext cx="1936750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0052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Data Base</a:t>
            </a:r>
            <a:endParaRPr lang="he-IL" dirty="0"/>
          </a:p>
        </p:txBody>
      </p:sp>
      <p:graphicFrame>
        <p:nvGraphicFramePr>
          <p:cNvPr id="4" name="מציין מיקום תוכן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5454830"/>
              </p:ext>
            </p:extLst>
          </p:nvPr>
        </p:nvGraphicFramePr>
        <p:xfrm>
          <a:off x="6156176" y="1340768"/>
          <a:ext cx="1768624" cy="2448271"/>
        </p:xfrm>
        <a:graphic>
          <a:graphicData uri="http://schemas.openxmlformats.org/drawingml/2006/table">
            <a:tbl>
              <a:tblPr rtl="1" firstRow="1" bandRow="1">
                <a:tableStyleId>{21E4AEA4-8DFA-4A89-87EB-49C32662AFE0}</a:tableStyleId>
              </a:tblPr>
              <a:tblGrid>
                <a:gridCol w="1768624"/>
              </a:tblGrid>
              <a:tr h="400516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Items</a:t>
                      </a:r>
                      <a:endParaRPr lang="he-IL" dirty="0"/>
                    </a:p>
                  </a:txBody>
                  <a:tcPr/>
                </a:tc>
              </a:tr>
              <a:tr h="409551">
                <a:tc>
                  <a:txBody>
                    <a:bodyPr/>
                    <a:lstStyle/>
                    <a:p>
                      <a:pPr rtl="1"/>
                      <a:r>
                        <a:rPr lang="en-US" dirty="0" err="1" smtClean="0"/>
                        <a:t>sku</a:t>
                      </a:r>
                      <a:endParaRPr lang="he-IL" dirty="0"/>
                    </a:p>
                  </a:txBody>
                  <a:tcPr/>
                </a:tc>
              </a:tr>
              <a:tr h="409551">
                <a:tc>
                  <a:txBody>
                    <a:bodyPr/>
                    <a:lstStyle/>
                    <a:p>
                      <a:pPr rtl="1"/>
                      <a:r>
                        <a:rPr lang="en-US" dirty="0" err="1" smtClean="0"/>
                        <a:t>itemName</a:t>
                      </a:r>
                      <a:endParaRPr lang="he-IL" dirty="0"/>
                    </a:p>
                  </a:txBody>
                  <a:tcPr/>
                </a:tc>
              </a:tr>
              <a:tr h="409551"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amount</a:t>
                      </a:r>
                      <a:endParaRPr lang="he-IL" dirty="0"/>
                    </a:p>
                  </a:txBody>
                  <a:tcPr/>
                </a:tc>
              </a:tr>
              <a:tr h="409551"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weight</a:t>
                      </a:r>
                      <a:endParaRPr lang="he-IL" dirty="0"/>
                    </a:p>
                  </a:txBody>
                  <a:tcPr/>
                </a:tc>
              </a:tr>
              <a:tr h="409551"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location</a:t>
                      </a:r>
                      <a:endParaRPr lang="he-IL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מציין מיקום תוכן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16183542"/>
              </p:ext>
            </p:extLst>
          </p:nvPr>
        </p:nvGraphicFramePr>
        <p:xfrm>
          <a:off x="6228184" y="4221088"/>
          <a:ext cx="1768624" cy="2225040"/>
        </p:xfrm>
        <a:graphic>
          <a:graphicData uri="http://schemas.openxmlformats.org/drawingml/2006/table">
            <a:tbl>
              <a:tblPr rtl="1" firstRow="1" bandRow="1">
                <a:tableStyleId>{21E4AEA4-8DFA-4A89-87EB-49C32662AFE0}</a:tableStyleId>
              </a:tblPr>
              <a:tblGrid>
                <a:gridCol w="1768624"/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Orders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 err="1" smtClean="0"/>
                        <a:t>orderNumber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 err="1" smtClean="0"/>
                        <a:t>sku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 err="1" smtClean="0"/>
                        <a:t>userName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amount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status</a:t>
                      </a:r>
                      <a:endParaRPr lang="he-IL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מציין מיקום תוכן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9974355"/>
              </p:ext>
            </p:extLst>
          </p:nvPr>
        </p:nvGraphicFramePr>
        <p:xfrm>
          <a:off x="755576" y="4221088"/>
          <a:ext cx="1768624" cy="2219960"/>
        </p:xfrm>
        <a:graphic>
          <a:graphicData uri="http://schemas.openxmlformats.org/drawingml/2006/table">
            <a:tbl>
              <a:tblPr rtl="1" firstRow="1" bandRow="1">
                <a:tableStyleId>{21E4AEA4-8DFA-4A89-87EB-49C32662AFE0}</a:tableStyleId>
              </a:tblPr>
              <a:tblGrid>
                <a:gridCol w="1768624"/>
              </a:tblGrid>
              <a:tr h="142984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Weights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 err="1" smtClean="0"/>
                        <a:t>userName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date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Weight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latitude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longitude</a:t>
                      </a:r>
                      <a:endParaRPr lang="he-IL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מציין מיקום תוכן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2179314"/>
              </p:ext>
            </p:extLst>
          </p:nvPr>
        </p:nvGraphicFramePr>
        <p:xfrm>
          <a:off x="755576" y="1412776"/>
          <a:ext cx="1768624" cy="1994768"/>
        </p:xfrm>
        <a:graphic>
          <a:graphicData uri="http://schemas.openxmlformats.org/drawingml/2006/table">
            <a:tbl>
              <a:tblPr rtl="1" firstRow="1" bandRow="1">
                <a:tableStyleId>{21E4AEA4-8DFA-4A89-87EB-49C32662AFE0}</a:tableStyleId>
              </a:tblPr>
              <a:tblGrid>
                <a:gridCol w="1768624"/>
              </a:tblGrid>
              <a:tr h="511408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Users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 err="1" smtClean="0"/>
                        <a:t>userName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password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 err="1" smtClean="0"/>
                        <a:t>securityLevel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 err="1" smtClean="0"/>
                        <a:t>nfc</a:t>
                      </a:r>
                      <a:endParaRPr lang="he-IL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מחבר חץ ישר 8"/>
          <p:cNvCxnSpPr/>
          <p:nvPr/>
        </p:nvCxnSpPr>
        <p:spPr>
          <a:xfrm flipH="1" flipV="1">
            <a:off x="4499992" y="2852936"/>
            <a:ext cx="1728192" cy="237626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מחבר חץ ישר 10"/>
          <p:cNvCxnSpPr/>
          <p:nvPr/>
        </p:nvCxnSpPr>
        <p:spPr>
          <a:xfrm flipH="1">
            <a:off x="4499992" y="1916832"/>
            <a:ext cx="1656184" cy="100811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מחבר חץ ישר 11"/>
          <p:cNvCxnSpPr/>
          <p:nvPr/>
        </p:nvCxnSpPr>
        <p:spPr>
          <a:xfrm flipV="1">
            <a:off x="2552700" y="3157736"/>
            <a:ext cx="3603476" cy="240486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מחבר חץ ישר 12"/>
          <p:cNvCxnSpPr/>
          <p:nvPr/>
        </p:nvCxnSpPr>
        <p:spPr>
          <a:xfrm flipH="1" flipV="1">
            <a:off x="2483768" y="4797152"/>
            <a:ext cx="3736404" cy="7539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מחבר חץ ישר 13"/>
          <p:cNvCxnSpPr/>
          <p:nvPr/>
        </p:nvCxnSpPr>
        <p:spPr>
          <a:xfrm flipH="1" flipV="1">
            <a:off x="2483768" y="2060848"/>
            <a:ext cx="3736404" cy="349029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6052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 smtClean="0"/>
              <a:t>הצגת מערכת הניהול</a:t>
            </a:r>
            <a:endParaRPr lang="he-IL" dirty="0"/>
          </a:p>
        </p:txBody>
      </p:sp>
      <p:pic>
        <p:nvPicPr>
          <p:cNvPr id="5122" name="Picture 2" descr="C:\Users\User\Desktop\Misc-Web-Database-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6704" y="1489348"/>
            <a:ext cx="1379736" cy="1379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83568" y="2876188"/>
            <a:ext cx="152375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DB</a:t>
            </a:r>
            <a:endParaRPr lang="he-IL" dirty="0"/>
          </a:p>
        </p:txBody>
      </p:sp>
      <p:pic>
        <p:nvPicPr>
          <p:cNvPr id="5123" name="Picture 3" descr="C:\Users\User\Desktop\server_901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204" y="1489348"/>
            <a:ext cx="903744" cy="1181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חץ למעלה-למטה 4"/>
          <p:cNvSpPr/>
          <p:nvPr/>
        </p:nvSpPr>
        <p:spPr>
          <a:xfrm rot="2279414">
            <a:off x="5512491" y="2696910"/>
            <a:ext cx="475362" cy="1610443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5124" name="Picture 4" descr="C:\Users\User\Desktop\13225273-Home-Electronic-Devices-connected-to-cloud-server-Note-All-Devices-design-and-all-screen-interface-g-Stock-Photo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6440" y="4221088"/>
            <a:ext cx="3337768" cy="2503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824200" y="2876188"/>
            <a:ext cx="152375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Server</a:t>
            </a:r>
            <a:endParaRPr lang="he-IL" dirty="0"/>
          </a:p>
        </p:txBody>
      </p:sp>
      <p:sp>
        <p:nvSpPr>
          <p:cNvPr id="10" name="חץ למעלה-למטה 9"/>
          <p:cNvSpPr/>
          <p:nvPr/>
        </p:nvSpPr>
        <p:spPr>
          <a:xfrm rot="5400000">
            <a:off x="4272736" y="972230"/>
            <a:ext cx="486196" cy="252105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TextBox 5"/>
          <p:cNvSpPr txBox="1"/>
          <p:nvPr/>
        </p:nvSpPr>
        <p:spPr>
          <a:xfrm>
            <a:off x="5177218" y="4429224"/>
            <a:ext cx="114590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Client</a:t>
            </a:r>
          </a:p>
        </p:txBody>
      </p:sp>
    </p:spTree>
    <p:extLst>
      <p:ext uri="{BB962C8B-B14F-4D97-AF65-F5344CB8AC3E}">
        <p14:creationId xmlns:p14="http://schemas.microsoft.com/office/powerpoint/2010/main" val="1356775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he-IL" dirty="0"/>
              <a:t>הצגת מערכת הניהול</a:t>
            </a:r>
            <a:br>
              <a:rPr lang="he-IL" dirty="0"/>
            </a:br>
            <a:r>
              <a:rPr lang="he-IL" dirty="0" smtClean="0"/>
              <a:t>כניסת משתמש</a:t>
            </a:r>
            <a:endParaRPr lang="he-IL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988840"/>
            <a:ext cx="7971855" cy="3696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2720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he-IL" dirty="0" smtClean="0"/>
              <a:t>הצגת מערכת הניהול</a:t>
            </a:r>
            <a:br>
              <a:rPr lang="he-IL" dirty="0" smtClean="0"/>
            </a:br>
            <a:r>
              <a:rPr lang="he-IL" dirty="0" smtClean="0"/>
              <a:t>תצוגת מנהל</a:t>
            </a:r>
            <a:endParaRPr lang="he-IL" dirty="0"/>
          </a:p>
        </p:txBody>
      </p:sp>
      <p:pic>
        <p:nvPicPr>
          <p:cNvPr id="307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28800"/>
            <a:ext cx="8280920" cy="4417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5270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טכני">
  <a:themeElements>
    <a:clrScheme name="טכני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טכני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טכני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6425</TotalTime>
  <Words>317</Words>
  <Application>Microsoft Office PowerPoint</Application>
  <PresentationFormat>‫הצגה על המסך (4:3)</PresentationFormat>
  <Paragraphs>83</Paragraphs>
  <Slides>17</Slides>
  <Notes>0</Notes>
  <HiddenSlides>0</HiddenSlides>
  <MMClips>0</MMClips>
  <ScaleCrop>false</ScaleCrop>
  <HeadingPairs>
    <vt:vector size="4" baseType="variant"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17</vt:i4>
      </vt:variant>
    </vt:vector>
  </HeadingPairs>
  <TitlesOfParts>
    <vt:vector size="18" baseType="lpstr">
      <vt:lpstr>טכני</vt:lpstr>
      <vt:lpstr> אפליקציית שליטה במשקל     לכלי שינוע</vt:lpstr>
      <vt:lpstr>המערכת הקיימת</vt:lpstr>
      <vt:lpstr>המערכת החדשה</vt:lpstr>
      <vt:lpstr>טכנולוגיות</vt:lpstr>
      <vt:lpstr>טכנולוגיות</vt:lpstr>
      <vt:lpstr>Data Base</vt:lpstr>
      <vt:lpstr>הצגת מערכת הניהול</vt:lpstr>
      <vt:lpstr>הצגת מערכת הניהול כניסת משתמש</vt:lpstr>
      <vt:lpstr>הצגת מערכת הניהול תצוגת מנהל</vt:lpstr>
      <vt:lpstr>הצגת מערכת הניהול רשימת משתמשים</vt:lpstr>
      <vt:lpstr>הצגת מערכת הניהול רשימת הזמנות</vt:lpstr>
      <vt:lpstr>הצגת מערכת הניהול רשימת מוצרים</vt:lpstr>
      <vt:lpstr>האפליקציה דף כניסת משתמש</vt:lpstr>
      <vt:lpstr>האפליקציה דף המשימות של העובד</vt:lpstr>
      <vt:lpstr>האפליקציה דף שקילה חופשית</vt:lpstr>
      <vt:lpstr>האפליקציה דף השקילות שלי</vt:lpstr>
      <vt:lpstr>מצגת של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</dc:title>
  <dc:creator>omri ben shitrit</dc:creator>
  <cp:lastModifiedBy>User</cp:lastModifiedBy>
  <cp:revision>37</cp:revision>
  <dcterms:created xsi:type="dcterms:W3CDTF">2016-11-15T10:09:06Z</dcterms:created>
  <dcterms:modified xsi:type="dcterms:W3CDTF">2016-11-20T12:09:57Z</dcterms:modified>
</cp:coreProperties>
</file>