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6"/>
  </p:normalViewPr>
  <p:slideViewPr>
    <p:cSldViewPr snapToGrid="0">
      <p:cViewPr varScale="1">
        <p:scale>
          <a:sx n="115" d="100"/>
          <a:sy n="115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6FFD-B5FB-FBA8-1094-BD020D81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4869D-4224-6CE2-A15F-FBFDDCBDB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F936-1004-43D6-18EF-9E163C8B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D0C0-2956-FB6D-ADA4-2278397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86FD-C4F5-9C02-F17A-387865EF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4BB8-268C-8464-E915-D4AABFC6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D28A-699F-EC07-A42E-6956D0F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B96E9-2172-8972-EF37-1DF9BCBF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F453-BB27-3FE7-5267-E4AEC42B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2173-C497-7AA7-93CD-AC808FAD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1AD50-9392-D83E-1D41-DD5F90549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8A571-3CC3-50F0-5451-B02B65F6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FB3A-D9CA-2A35-B113-A597A72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7B43-023E-AC00-3AD8-727951F9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08646-2366-1560-9810-817CFBB7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03B-55F4-1F24-ED0A-72AA2980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4BF0-3D28-3C59-1C65-4567100D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21BB-E441-0711-11C8-BB6D7234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95F-2D0A-35B6-5367-E5C039C2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B732-043C-5892-A33B-70DB7C8F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691-487B-3485-122E-32FBA810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44AC-F626-895F-0CF3-50DF0E94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F58D-FC5B-5904-52E1-2EBF321F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141D-A6F0-DDC8-CFFA-D4A5B6A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BFCC-4792-2B49-8A02-9740E4B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A6C7-8A9D-A858-29CD-FA0BC0B4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4C7F-5917-5423-968D-74CB2B625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08F15-4939-ABB8-5918-AE345CE3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CDE14-D93D-7731-7589-1D1D0C2F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1E868-79A4-EC04-4B08-37081533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BF6E0-63D6-D774-E428-0DE6B33D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59A5-C40C-9E93-9CEF-5A2A1AB6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5163-AD60-2504-7079-00BE99A7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BBD95-BFD8-7603-6349-D8A3B8CF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CBD62-5D7F-3618-CA0A-D148172BE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BC39A-301F-0F4A-FA4B-D919772C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87BDB-7FC0-EBFA-2D8A-D2EDC0F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9D96F-32C9-06FF-EF72-A051E191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0D827-80B1-EE02-B0F1-F65ABD16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80F6-9C0F-8658-BFD5-362DE48E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18F05-C6D0-D684-A860-F3A62993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B27EA-B3B9-3359-BD01-8B25409F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A272-CAEA-05E7-1938-6D03254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F0B58-1AF0-3429-7DA2-EC59CF83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2C004-7047-1113-E5BD-AF3E927D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777F-FC78-9A56-D6B0-0CF926BC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4CD-B391-5624-C876-DE83D98B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B164-95D1-8D00-A42D-6B72F53A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317D-3C81-BB34-04F2-41260DB1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7636-E8FD-C643-D19C-D4753441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F5C3-2850-338C-095B-7B891002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F676-B0B3-6661-3B6A-563BDD5F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38E-AD1C-A173-E092-24B6C5C6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6EE2-BD81-7040-1005-1C2D6D9A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FC71-92B8-11D0-8147-4A0E9B8F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D40D-D6B0-9082-260D-61A12BD9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D7C6-ECF8-2BD3-2A32-FBAA95A7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D794-0273-B9D1-61D6-A61DEB6D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0EA61-D8D1-1CDD-7705-E32B55F3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063E-8449-1054-3239-18E871A2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1B76-95CB-DBDA-D0EF-5797E32D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35396-7A0D-4D42-9695-E735FFA415C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FB47-0EF1-AB4F-A2DB-C7E179D5F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EB92-1BE7-85D4-58D0-23F36470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0B600-4249-A945-BEF1-F009C28A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96DD47-609F-C7B7-551E-6AA32CF72994}"/>
              </a:ext>
            </a:extLst>
          </p:cNvPr>
          <p:cNvSpPr txBox="1"/>
          <p:nvPr/>
        </p:nvSpPr>
        <p:spPr>
          <a:xfrm>
            <a:off x="181206" y="111513"/>
            <a:ext cx="11651167" cy="3589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easuring PRDM16 co-expression with APOE within APOE⁺ glioma clusters—especially using single-cell RNA-seq data—is a strategically valuable next step. Here's why: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🔍 Rationale: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Monje lab’s study (Nature, 2019) used single-cell transcriptomics to reveal neuron–glioma interactions and cellular states in DIPG. </a:t>
            </a: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Our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hypothesis centers on: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PRDM16 suppression as a critical node for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synaptogenic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reprogramming.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potential APOE–PRDM16–GFRA2 axis regulating tumor integration into neural circuits.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So, investigating whether glioma cells with high APOE expression exhibit reduced PRDM16 and enhanced synaptic/neurogenic pathways would directly test your model in patient-derived data.</a:t>
            </a:r>
            <a:endParaRPr lang="en-US" sz="12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✅ What this would accomplish: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Support a cell-intrinsic link between APOE expression and PRDM16 regulation in glioma cells.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Reveal whether low-PRDM16/hi-GFRA2/APOE⁺ subpopulations exist in tumors—paralleling your astrocyte findings.</a:t>
            </a:r>
          </a:p>
          <a:p>
            <a:pPr marL="285750" indent="-285750">
              <a:lnSpc>
                <a:spcPct val="11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Strengthen your argument that the APOE–PRDM16 axis is a shared vulnerability across both tumor cells and astrocytes in the glioma microenvironment.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83BB4-F8DD-E346-4F8D-19238362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8376"/>
            <a:ext cx="5164347" cy="2540493"/>
          </a:xfrm>
          <a:prstGeom prst="rect">
            <a:avLst/>
          </a:prstGeom>
        </p:spPr>
      </p:pic>
      <p:pic>
        <p:nvPicPr>
          <p:cNvPr id="7" name="Picture 6" descr="A diagram of a cell&#10;&#10;AI-generated content may be incorrect.">
            <a:extLst>
              <a:ext uri="{FF2B5EF4-FFF2-40B4-BE49-F238E27FC236}">
                <a16:creationId xmlns:a16="http://schemas.microsoft.com/office/drawing/2014/main" id="{9FE2A54A-D558-9545-FA1A-B05D4E9E0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59" y="3701022"/>
            <a:ext cx="1948180" cy="29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FCAB95-A32C-17A5-B982-BA499A3BDD44}"/>
              </a:ext>
            </a:extLst>
          </p:cNvPr>
          <p:cNvSpPr txBox="1"/>
          <p:nvPr/>
        </p:nvSpPr>
        <p:spPr>
          <a:xfrm>
            <a:off x="213731" y="39723"/>
            <a:ext cx="11764537" cy="6818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8000"/>
              </a:lnSpc>
              <a:spcAft>
                <a:spcPts val="80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✅ Step-by-Step Analysis Plan</a:t>
            </a:r>
          </a:p>
          <a:p>
            <a:pPr algn="l">
              <a:lnSpc>
                <a:spcPct val="108000"/>
              </a:lnSpc>
              <a:spcAft>
                <a:spcPts val="800"/>
              </a:spcAft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📥 1. Download the data</a:t>
            </a:r>
          </a:p>
          <a:p>
            <a:pPr algn="l">
              <a:lnSpc>
                <a:spcPct val="108000"/>
              </a:lnSpc>
              <a:spcAft>
                <a:spcPts val="800"/>
              </a:spcAft>
              <a:buNone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Visit the GEO record for GSE134269 and download the processed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scRNA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-seq count matrix (typically provided as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AnnData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.h5ad or 10x files).</a:t>
            </a:r>
          </a:p>
          <a:p>
            <a:pPr algn="l">
              <a:lnSpc>
                <a:spcPct val="108000"/>
              </a:lnSpc>
              <a:spcAft>
                <a:spcPts val="80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🐍 2. Load using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Scanpy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(Python)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scanpy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08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 sc.read_h5ad("path/to/GSE134269.h5ad")  # or Read10X</a:t>
            </a:r>
          </a:p>
          <a:p>
            <a:pPr marL="742950" lvl="1" indent="-285750">
              <a:lnSpc>
                <a:spcPct val="108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sc.pp.normalize_total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target_sum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=1e4)</a:t>
            </a:r>
          </a:p>
          <a:p>
            <a:pPr marL="742950" lvl="1" indent="-285750">
              <a:lnSpc>
                <a:spcPct val="108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sc.pp.log1p(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👥 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3. Annotate APOE+ cells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adata.obs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['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APOE_pos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'] =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[:, 'APOE'].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X.flatten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 &gt;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[:, 'APOE'].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X.flatten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().mean()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🎨 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4. Visualize PRDM16 in APOE+ vs APOE– cells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 seaborn as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sns</a:t>
            </a:r>
            <a:endParaRPr lang="en-US" sz="120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 pandas as pd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pd.DataFrame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({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'PRDM16':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[:, 'PRDM16'].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X.flatten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(),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'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APOE_pos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': 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adata.obs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['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APOE_pos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']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})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sns.violinplot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(x='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APOE_pos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', y='PRDM16', data=</a:t>
            </a:r>
            <a:r>
              <a:rPr lang="en-US" sz="120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🔗 5. Correlate with astrocyte-related expression or synaptic modules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You can define gene modules or probe GFR</a:t>
            </a:r>
            <a:r>
              <a:rPr lang="el-GR" sz="1200" dirty="0">
                <a:latin typeface="Segoe UI" panose="020B0502040204020203" pitchFamily="34" charset="0"/>
                <a:cs typeface="Segoe UI" panose="020B0502040204020203" pitchFamily="34" charset="0"/>
              </a:rPr>
              <a:t>α2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and synaptic genes (e.g., SYT1, PSD95) similarly and inspect their co-expression patterns in APOE+ PRDM16-low cells.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📊 What you're testing</a:t>
            </a:r>
          </a:p>
          <a:p>
            <a:pPr>
              <a:lnSpc>
                <a:spcPct val="108000"/>
              </a:lnSpc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You're specifically asking: </a:t>
            </a:r>
            <a:r>
              <a:rPr lang="en-US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Within the APOE+ glioma subcluster, is PRDM16 downregulated compared to APOE– or other glioma clusters?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 The analysis lets you test that directly and validate the link between APOE and PRDM16 in glioma cells.</a:t>
            </a:r>
          </a:p>
        </p:txBody>
      </p:sp>
    </p:spTree>
    <p:extLst>
      <p:ext uri="{BB962C8B-B14F-4D97-AF65-F5344CB8AC3E}">
        <p14:creationId xmlns:p14="http://schemas.microsoft.com/office/powerpoint/2010/main" val="36842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DAE60-B5BD-2C5F-DD36-EC52EEDF8A37}"/>
              </a:ext>
            </a:extLst>
          </p:cNvPr>
          <p:cNvSpPr txBox="1"/>
          <p:nvPr/>
        </p:nvSpPr>
        <p:spPr>
          <a:xfrm>
            <a:off x="390293" y="962558"/>
            <a:ext cx="11801707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✅ Step-by-Step Plan to Perform the Analysis: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1. Access the Dataset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Go to the Nature 2019 paper by Monje’s lab: https://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www.nature.com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/articles/s41586-019-1563-y 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Under Data Availability, find the GEO accession (e.g., GSE131928 or similar).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 the raw or processed .h5 or .loom file, or the matrix/barcodes/features from GEO or EMBL-EBI.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2. Load into Seurat (R) or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Scanpy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(Python)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If you use Seurat (R):</a:t>
            </a:r>
          </a:p>
          <a:p>
            <a:pPr lvl="1"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library(Seurat)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# Load 10x-style data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data &lt;- Read10X(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data.dir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"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path_to_extracted_files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/")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CreateSeuratObject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(counts = data)</a:t>
            </a:r>
          </a:p>
          <a:p>
            <a:pPr>
              <a:spcAft>
                <a:spcPts val="800"/>
              </a:spcAft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Or 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Scanpy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 (Python):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scanpy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sc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adata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= sc.read_10x_mtx('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path_to_data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/',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var_names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='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gene_symbols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', cache=True)</a:t>
            </a:r>
          </a:p>
        </p:txBody>
      </p:sp>
    </p:spTree>
    <p:extLst>
      <p:ext uri="{BB962C8B-B14F-4D97-AF65-F5344CB8AC3E}">
        <p14:creationId xmlns:p14="http://schemas.microsoft.com/office/powerpoint/2010/main" val="32398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2DB3D-172D-A3F6-C7CA-3D4CFBBDC91A}"/>
              </a:ext>
            </a:extLst>
          </p:cNvPr>
          <p:cNvSpPr txBox="1"/>
          <p:nvPr/>
        </p:nvSpPr>
        <p:spPr>
          <a:xfrm>
            <a:off x="163550" y="669074"/>
            <a:ext cx="11511777" cy="528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🔍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Identify APOE+ Glioma Clusters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# Seurat (after normalization and clustering)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FeaturePlot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features = c("APOE", "PRDM16", "GFRA2"))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# Identify APOE-high cells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seurat_obj$APOE_high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seurat_obj@assays$RNA@data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["APOE", ] &gt; 1  # or use quantile threshold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# Examine PRDM16 in APOE-high vs APOE-low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VlnPlot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features = "PRDM16",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group.by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= "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APOE_high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🧠 4. Correlate PRDM16 with Synaptic Programs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Generate module scores: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synaptic_genes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&lt;- c("DLG4", "SYN1", "NRXN1", "SLC17A7", "VGLUT1", "PSD95") # adjust as needed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&lt;-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AddModuleScore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features = list(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synaptic_genes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), name = "Synaptic")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FeaturePlot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seurat_obj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features = "Synaptic1")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Test whether 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APOE⁺PRDM16⁻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 cells show 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higher synaptic scores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📈 5. Save the Outputs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 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ggsave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() or ggplot2 wrappers for clean figures that can be integrated into your LOI.</a:t>
            </a:r>
          </a:p>
        </p:txBody>
      </p:sp>
    </p:spTree>
    <p:extLst>
      <p:ext uri="{BB962C8B-B14F-4D97-AF65-F5344CB8AC3E}">
        <p14:creationId xmlns:p14="http://schemas.microsoft.com/office/powerpoint/2010/main" val="304412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826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Jinchong Xu</dc:creator>
  <cp:lastModifiedBy>Jinchong Xu</cp:lastModifiedBy>
  <cp:revision>3</cp:revision>
  <dcterms:created xsi:type="dcterms:W3CDTF">2025-06-11T12:22:30Z</dcterms:created>
  <dcterms:modified xsi:type="dcterms:W3CDTF">2025-06-11T12:55:11Z</dcterms:modified>
</cp:coreProperties>
</file>