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74" r:id="rId4"/>
    <p:sldId id="272" r:id="rId5"/>
    <p:sldId id="263" r:id="rId6"/>
    <p:sldId id="271" r:id="rId7"/>
    <p:sldId id="264" r:id="rId8"/>
    <p:sldId id="258" r:id="rId9"/>
    <p:sldId id="259" r:id="rId10"/>
    <p:sldId id="269" r:id="rId11"/>
    <p:sldId id="277" r:id="rId12"/>
    <p:sldId id="267" r:id="rId13"/>
    <p:sldId id="262" r:id="rId14"/>
    <p:sldId id="260" r:id="rId15"/>
    <p:sldId id="265" r:id="rId16"/>
    <p:sldId id="270" r:id="rId17"/>
    <p:sldId id="273" r:id="rId18"/>
    <p:sldId id="275" r:id="rId19"/>
    <p:sldId id="268" r:id="rId20"/>
    <p:sldId id="261"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snapToGrid="0">
      <p:cViewPr varScale="1">
        <p:scale>
          <a:sx n="113" d="100"/>
          <a:sy n="113"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0112-9C2A-B833-039A-E4CA7035D1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7B4A2EE-0F98-F437-59BA-200AF7F29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DB36D0D-7E34-1C54-DAD6-EA114800EE47}"/>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B9DC4476-8525-D869-C1AF-691E5834AF7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7875067-05C0-C05F-6A86-A413D6DF22AC}"/>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18868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4AEE-0068-A7C4-84AC-776577AACBF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517F968-C222-D0B3-40BB-379E9B74BB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8FDAD56-8660-2C9D-5EA0-CFDC9C89D150}"/>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959A4517-1150-90B3-ECBF-51444C20C80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D164430-3CEC-57CA-126C-596EE79687B7}"/>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370394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24361-33E6-8C37-B8CF-CE4AE496EB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EBDEBEC-F060-7745-BE57-75F866E31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43A0D16-3D00-C4A6-48C7-A87019511650}"/>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FAECAEF9-692A-EAA0-E301-3A754B1F26A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F1C25D4-2CFC-A238-DBE6-165FCE145DFD}"/>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12481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2E90-9CD9-9116-D09B-1CA4AC6DC07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0B38AE0-9A8E-BD3D-D77A-EDCA33FB6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498E740-6D8E-21FD-6C8B-7BB8757860BA}"/>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1B096E70-6441-C32A-A29C-42F92AF585A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543715C-6DBE-4695-21CC-05851BF03606}"/>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181903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DAAB-77F6-4E5B-B942-CAA501104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3DE624F6-4A74-7805-7472-D3C3D6C9C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369FC-8348-F0AC-D962-21CFC8495BE3}"/>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37D7DB99-2AFA-DE1B-F701-0F4E908A6E5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8700097-C62F-3ABE-99AA-90574A95430C}"/>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299210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CB57-4389-A797-45D3-16D3AD99543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9A78E4F-B9B7-38D1-9756-04781E6B9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78D51C3D-DDF9-EAD9-4A88-338904137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A297378-EABE-E212-10D1-216EDDE7280E}"/>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6" name="Footer Placeholder 5">
            <a:extLst>
              <a:ext uri="{FF2B5EF4-FFF2-40B4-BE49-F238E27FC236}">
                <a16:creationId xmlns:a16="http://schemas.microsoft.com/office/drawing/2014/main" id="{90EFDE6B-0533-BB9F-B491-00D2F785206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9484B59-35C8-EF63-CCE7-4A4CE9582439}"/>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136512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C463-210C-27A3-BD9C-62DF001724E3}"/>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14546AC-78DF-7446-8F45-44AC623C0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7D403-CC1D-C726-44A0-A4EF0B9AA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DD3517E-0141-62D8-5761-2E3946248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DA016-C40D-38E6-4720-5534369180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3AE42961-485C-C036-0B7E-C175F1219F85}"/>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8" name="Footer Placeholder 7">
            <a:extLst>
              <a:ext uri="{FF2B5EF4-FFF2-40B4-BE49-F238E27FC236}">
                <a16:creationId xmlns:a16="http://schemas.microsoft.com/office/drawing/2014/main" id="{489D077C-CBC5-2D1E-2F14-7ED89E1B875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BAFF05F-4C45-9071-F999-131006BF7F60}"/>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201301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09BC-5648-E531-2CF9-D359B7851D3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0C5ED829-0C6A-C243-0F3E-00F647E21AE7}"/>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4" name="Footer Placeholder 3">
            <a:extLst>
              <a:ext uri="{FF2B5EF4-FFF2-40B4-BE49-F238E27FC236}">
                <a16:creationId xmlns:a16="http://schemas.microsoft.com/office/drawing/2014/main" id="{3A488D8C-974B-C430-0AC0-DD3696594DA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BBD4DC0-CA84-75A4-ED78-1D44E2C38366}"/>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406055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BE779-CCBF-B510-89A3-8A72A4A6487B}"/>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3" name="Footer Placeholder 2">
            <a:extLst>
              <a:ext uri="{FF2B5EF4-FFF2-40B4-BE49-F238E27FC236}">
                <a16:creationId xmlns:a16="http://schemas.microsoft.com/office/drawing/2014/main" id="{D9331003-C18C-2999-EEC9-39B506CEE4E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DF89833-39B0-46A4-3859-1CB932CFA00E}"/>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21450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5297-7ED7-45AA-CAF6-D40EEF59B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2643713-E1F8-C16A-2CBA-2BB96CB4B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929E3AD-679A-C6C4-DBC0-D9F89D159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ABF6D-2274-7906-DAA8-E4C474FD147A}"/>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6" name="Footer Placeholder 5">
            <a:extLst>
              <a:ext uri="{FF2B5EF4-FFF2-40B4-BE49-F238E27FC236}">
                <a16:creationId xmlns:a16="http://schemas.microsoft.com/office/drawing/2014/main" id="{7AEAA89B-AAA5-BFEC-DDE9-57663D34169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F14AB2B-8646-1402-B8B6-72F65C138915}"/>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42141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5D07-F739-6F6C-5BC8-557EF2A4D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2A22B43-4675-BF1A-DC41-409BA1A8D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9A46C039-0707-8482-8403-355FDDAB7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12519-042E-ECFC-C2AC-CE617DE77863}"/>
              </a:ext>
            </a:extLst>
          </p:cNvPr>
          <p:cNvSpPr>
            <a:spLocks noGrp="1"/>
          </p:cNvSpPr>
          <p:nvPr>
            <p:ph type="dt" sz="half" idx="10"/>
          </p:nvPr>
        </p:nvSpPr>
        <p:spPr/>
        <p:txBody>
          <a:bodyPr/>
          <a:lstStyle/>
          <a:p>
            <a:fld id="{3D63B959-5947-423C-8345-296C273FECD7}" type="datetimeFigureOut">
              <a:rPr lang="en-PH" smtClean="0"/>
              <a:t>04/10/2024</a:t>
            </a:fld>
            <a:endParaRPr lang="en-PH"/>
          </a:p>
        </p:txBody>
      </p:sp>
      <p:sp>
        <p:nvSpPr>
          <p:cNvPr id="6" name="Footer Placeholder 5">
            <a:extLst>
              <a:ext uri="{FF2B5EF4-FFF2-40B4-BE49-F238E27FC236}">
                <a16:creationId xmlns:a16="http://schemas.microsoft.com/office/drawing/2014/main" id="{F6F34C2E-0C83-B27A-87EA-993FA4F896C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95CFAD2-1A77-6A89-EA8A-8282533AB576}"/>
              </a:ext>
            </a:extLst>
          </p:cNvPr>
          <p:cNvSpPr>
            <a:spLocks noGrp="1"/>
          </p:cNvSpPr>
          <p:nvPr>
            <p:ph type="sldNum" sz="quarter" idx="12"/>
          </p:nvPr>
        </p:nvSpPr>
        <p:spPr/>
        <p:txBody>
          <a:bodyPr/>
          <a:lstStyle/>
          <a:p>
            <a:fld id="{7BE9890E-8250-444D-AFA7-1252B3D2B0E3}" type="slidenum">
              <a:rPr lang="en-PH" smtClean="0"/>
              <a:t>‹#›</a:t>
            </a:fld>
            <a:endParaRPr lang="en-PH"/>
          </a:p>
        </p:txBody>
      </p:sp>
    </p:spTree>
    <p:extLst>
      <p:ext uri="{BB962C8B-B14F-4D97-AF65-F5344CB8AC3E}">
        <p14:creationId xmlns:p14="http://schemas.microsoft.com/office/powerpoint/2010/main" val="325403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FAB9E-84ED-978A-71F3-0C4A88548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2E7099A-0687-6694-B026-35706CD15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F6CB12-AF3F-0DD4-2AFA-EDBC6244C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3B959-5947-423C-8345-296C273FECD7}" type="datetimeFigureOut">
              <a:rPr lang="en-PH" smtClean="0"/>
              <a:t>04/10/2024</a:t>
            </a:fld>
            <a:endParaRPr lang="en-PH"/>
          </a:p>
        </p:txBody>
      </p:sp>
      <p:sp>
        <p:nvSpPr>
          <p:cNvPr id="5" name="Footer Placeholder 4">
            <a:extLst>
              <a:ext uri="{FF2B5EF4-FFF2-40B4-BE49-F238E27FC236}">
                <a16:creationId xmlns:a16="http://schemas.microsoft.com/office/drawing/2014/main" id="{4C3144A0-D796-B992-9880-C2CA483D1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3B6AC86-35E8-E2EF-AE58-E5E5A734C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9890E-8250-444D-AFA7-1252B3D2B0E3}" type="slidenum">
              <a:rPr lang="en-PH" smtClean="0"/>
              <a:t>‹#›</a:t>
            </a:fld>
            <a:endParaRPr lang="en-PH"/>
          </a:p>
        </p:txBody>
      </p:sp>
    </p:spTree>
    <p:extLst>
      <p:ext uri="{BB962C8B-B14F-4D97-AF65-F5344CB8AC3E}">
        <p14:creationId xmlns:p14="http://schemas.microsoft.com/office/powerpoint/2010/main" val="373532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8D711-96A5-A246-76FF-936A89889EA3}"/>
              </a:ext>
            </a:extLst>
          </p:cNvPr>
          <p:cNvSpPr txBox="1"/>
          <p:nvPr/>
        </p:nvSpPr>
        <p:spPr>
          <a:xfrm>
            <a:off x="409903" y="1859339"/>
            <a:ext cx="11372193" cy="3139321"/>
          </a:xfrm>
          <a:prstGeom prst="rect">
            <a:avLst/>
          </a:prstGeom>
          <a:noFill/>
        </p:spPr>
        <p:txBody>
          <a:bodyPr wrap="square" rtlCol="0">
            <a:spAutoFit/>
          </a:bodyPr>
          <a:lstStyle/>
          <a:p>
            <a:pPr algn="ctr"/>
            <a:r>
              <a:rPr lang="en-US" sz="6600" b="1" dirty="0">
                <a:solidFill>
                  <a:schemeClr val="bg1">
                    <a:lumMod val="85000"/>
                  </a:schemeClr>
                </a:solidFill>
                <a:latin typeface="Cascadia Code SemiLight" panose="020B0609020000020004" pitchFamily="49" charset="0"/>
                <a:cs typeface="Cascadia Code SemiLight" panose="020B0609020000020004" pitchFamily="49" charset="0"/>
              </a:rPr>
              <a:t>IN OUR HTML FILE, THERE ARE </a:t>
            </a:r>
            <a:r>
              <a:rPr lang="en-US" sz="6600" b="1" dirty="0">
                <a:solidFill>
                  <a:srgbClr val="FFFF00"/>
                </a:solidFill>
                <a:latin typeface="Cascadia Code SemiLight" panose="020B0609020000020004" pitchFamily="49" charset="0"/>
                <a:cs typeface="Cascadia Code SemiLight" panose="020B0609020000020004" pitchFamily="49" charset="0"/>
              </a:rPr>
              <a:t>20 UNIQUE TAGS </a:t>
            </a:r>
            <a:r>
              <a:rPr lang="en-US" sz="6600" b="1" dirty="0">
                <a:solidFill>
                  <a:schemeClr val="bg1">
                    <a:lumMod val="85000"/>
                  </a:schemeClr>
                </a:solidFill>
                <a:latin typeface="Cascadia Code SemiLight" panose="020B0609020000020004" pitchFamily="49" charset="0"/>
                <a:cs typeface="Cascadia Code SemiLight" panose="020B0609020000020004" pitchFamily="49" charset="0"/>
              </a:rPr>
              <a:t>IN TOTAL </a:t>
            </a:r>
          </a:p>
        </p:txBody>
      </p:sp>
    </p:spTree>
    <p:extLst>
      <p:ext uri="{BB962C8B-B14F-4D97-AF65-F5344CB8AC3E}">
        <p14:creationId xmlns:p14="http://schemas.microsoft.com/office/powerpoint/2010/main" val="15562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612844"/>
            <a:ext cx="11372193" cy="5632311"/>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&lt;input&gt;</a:t>
            </a:r>
            <a:r>
              <a:rPr lang="en-US" sz="3600" dirty="0">
                <a:solidFill>
                  <a:schemeClr val="bg1"/>
                </a:solidFill>
                <a:latin typeface="Cascadia Code SemiLight" panose="020B0609020000020004" pitchFamily="49" charset="0"/>
                <a:cs typeface="Cascadia Code SemiLight" panose="020B0609020000020004" pitchFamily="49" charset="0"/>
              </a:rPr>
              <a:t> element is used to create interactive controls for web-based forms in order to accept data from the user; a wide variety of types of input data and control widgets are available, depending on the device and user agent. The </a:t>
            </a:r>
            <a:r>
              <a:rPr lang="en-US" sz="3600" i="1" dirty="0">
                <a:solidFill>
                  <a:srgbClr val="FFFF00"/>
                </a:solidFill>
                <a:latin typeface="Cascadia Code SemiLight" panose="020B0609020000020004" pitchFamily="49" charset="0"/>
                <a:cs typeface="Cascadia Code SemiLight" panose="020B0609020000020004" pitchFamily="49" charset="0"/>
              </a:rPr>
              <a:t>&lt;input&gt;</a:t>
            </a:r>
            <a:r>
              <a:rPr lang="en-US" sz="3600" dirty="0">
                <a:solidFill>
                  <a:schemeClr val="bg1"/>
                </a:solidFill>
                <a:latin typeface="Cascadia Code SemiLight" panose="020B0609020000020004" pitchFamily="49" charset="0"/>
                <a:cs typeface="Cascadia Code SemiLight" panose="020B0609020000020004" pitchFamily="49" charset="0"/>
              </a:rPr>
              <a:t> element is one of the most powerful and complex in all of HTML due to the sheer number of combinations of input types and attributes.</a:t>
            </a:r>
          </a:p>
        </p:txBody>
      </p:sp>
    </p:spTree>
    <p:extLst>
      <p:ext uri="{BB962C8B-B14F-4D97-AF65-F5344CB8AC3E}">
        <p14:creationId xmlns:p14="http://schemas.microsoft.com/office/powerpoint/2010/main" val="2184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A0E4F-0B47-0171-AECA-F73EE619D82A}"/>
              </a:ext>
            </a:extLst>
          </p:cNvPr>
          <p:cNvSpPr txBox="1"/>
          <p:nvPr/>
        </p:nvSpPr>
        <p:spPr>
          <a:xfrm>
            <a:off x="469170" y="1511301"/>
            <a:ext cx="11372193" cy="1200329"/>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a:t>
            </a:r>
            <a:r>
              <a:rPr lang="en-US" sz="3600" i="1" dirty="0" err="1">
                <a:solidFill>
                  <a:srgbClr val="FFFF00"/>
                </a:solidFill>
                <a:latin typeface="Cascadia Code SemiLight" panose="020B0609020000020004" pitchFamily="49" charset="0"/>
                <a:cs typeface="Cascadia Code SemiLight" panose="020B0609020000020004" pitchFamily="49" charset="0"/>
              </a:rPr>
              <a:t>img</a:t>
            </a:r>
            <a:r>
              <a:rPr lang="en-US" sz="3600" i="1" dirty="0">
                <a:solidFill>
                  <a:srgbClr val="FFFF00"/>
                </a:solidFill>
                <a:latin typeface="Cascadia Code SemiLight" panose="020B0609020000020004" pitchFamily="49" charset="0"/>
                <a:cs typeface="Cascadia Code SemiLight" panose="020B0609020000020004" pitchFamily="49" charset="0"/>
              </a:rPr>
              <a:t>&gt; </a:t>
            </a:r>
            <a:r>
              <a:rPr lang="en-US" sz="3600" dirty="0">
                <a:solidFill>
                  <a:schemeClr val="bg1"/>
                </a:solidFill>
                <a:latin typeface="Cascadia Code SemiLight" panose="020B0609020000020004" pitchFamily="49" charset="0"/>
                <a:cs typeface="Cascadia Code SemiLight" panose="020B0609020000020004" pitchFamily="49" charset="0"/>
              </a:rPr>
              <a:t>element embeds an image into  the document.</a:t>
            </a:r>
          </a:p>
        </p:txBody>
      </p:sp>
      <p:sp>
        <p:nvSpPr>
          <p:cNvPr id="4" name="TextBox 3">
            <a:extLst>
              <a:ext uri="{FF2B5EF4-FFF2-40B4-BE49-F238E27FC236}">
                <a16:creationId xmlns:a16="http://schemas.microsoft.com/office/drawing/2014/main" id="{632D0BA8-1263-4530-D05F-5A85E2298FA9}"/>
              </a:ext>
            </a:extLst>
          </p:cNvPr>
          <p:cNvSpPr txBox="1"/>
          <p:nvPr/>
        </p:nvSpPr>
        <p:spPr>
          <a:xfrm>
            <a:off x="409903" y="3744547"/>
            <a:ext cx="11372193" cy="1077218"/>
          </a:xfrm>
          <a:prstGeom prst="rect">
            <a:avLst/>
          </a:prstGeom>
          <a:noFill/>
        </p:spPr>
        <p:txBody>
          <a:bodyPr wrap="square" rtlCol="0">
            <a:spAutoFit/>
          </a:bodyPr>
          <a:lstStyle/>
          <a:p>
            <a:pPr algn="just"/>
            <a:r>
              <a:rPr lang="en-US" sz="3200" dirty="0">
                <a:solidFill>
                  <a:schemeClr val="bg1"/>
                </a:solidFill>
                <a:latin typeface="Cascadia Code SemiLight" panose="020B0609020000020004" pitchFamily="49" charset="0"/>
                <a:cs typeface="Cascadia Code SemiLight" panose="020B0609020000020004" pitchFamily="49" charset="0"/>
              </a:rPr>
              <a:t>	The </a:t>
            </a:r>
            <a:r>
              <a:rPr lang="en-US" sz="3200" i="1" dirty="0">
                <a:solidFill>
                  <a:srgbClr val="FFFF00"/>
                </a:solidFill>
                <a:latin typeface="Cascadia Code SemiLight" panose="020B0609020000020004" pitchFamily="49" charset="0"/>
                <a:cs typeface="Cascadia Code SemiLight" panose="020B0609020000020004" pitchFamily="49" charset="0"/>
              </a:rPr>
              <a:t>&lt;label&gt;</a:t>
            </a:r>
            <a:r>
              <a:rPr lang="en-US" sz="3200" dirty="0">
                <a:solidFill>
                  <a:schemeClr val="bg1"/>
                </a:solidFill>
                <a:latin typeface="Cascadia Code SemiLight" panose="020B0609020000020004" pitchFamily="49" charset="0"/>
                <a:cs typeface="Cascadia Code SemiLight" panose="020B0609020000020004" pitchFamily="49" charset="0"/>
              </a:rPr>
              <a:t> element represents a caption for an item in a user interface.</a:t>
            </a:r>
          </a:p>
        </p:txBody>
      </p:sp>
    </p:spTree>
    <p:extLst>
      <p:ext uri="{BB962C8B-B14F-4D97-AF65-F5344CB8AC3E}">
        <p14:creationId xmlns:p14="http://schemas.microsoft.com/office/powerpoint/2010/main" val="259472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612844"/>
            <a:ext cx="11372193" cy="5632311"/>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&lt;li&gt;</a:t>
            </a:r>
            <a:r>
              <a:rPr lang="en-US" sz="3600" dirty="0">
                <a:solidFill>
                  <a:schemeClr val="bg1"/>
                </a:solidFill>
                <a:latin typeface="Cascadia Code SemiLight" panose="020B0609020000020004" pitchFamily="49" charset="0"/>
                <a:cs typeface="Cascadia Code SemiLight" panose="020B0609020000020004" pitchFamily="49" charset="0"/>
              </a:rPr>
              <a:t> element is used to represent an item in a list. It must be contained in a parent element: an ordered list </a:t>
            </a:r>
            <a:r>
              <a:rPr lang="en-US" sz="3600" i="1" dirty="0">
                <a:solidFill>
                  <a:schemeClr val="bg1"/>
                </a:solidFill>
                <a:latin typeface="Cascadia Code SemiLight" panose="020B0609020000020004" pitchFamily="49" charset="0"/>
                <a:cs typeface="Cascadia Code SemiLight" panose="020B0609020000020004" pitchFamily="49" charset="0"/>
              </a:rPr>
              <a:t>(&lt;</a:t>
            </a:r>
            <a:r>
              <a:rPr lang="en-US" sz="3600" i="1" dirty="0" err="1">
                <a:solidFill>
                  <a:schemeClr val="bg1"/>
                </a:solidFill>
                <a:latin typeface="Cascadia Code SemiLight" panose="020B0609020000020004" pitchFamily="49" charset="0"/>
                <a:cs typeface="Cascadia Code SemiLight" panose="020B0609020000020004" pitchFamily="49" charset="0"/>
              </a:rPr>
              <a:t>ol</a:t>
            </a:r>
            <a:r>
              <a:rPr lang="en-US" sz="3600" i="1" dirty="0">
                <a:solidFill>
                  <a:schemeClr val="bg1"/>
                </a:solidFill>
                <a:latin typeface="Cascadia Code SemiLight" panose="020B0609020000020004" pitchFamily="49" charset="0"/>
                <a:cs typeface="Cascadia Code SemiLight" panose="020B0609020000020004" pitchFamily="49" charset="0"/>
              </a:rPr>
              <a:t>&gt;)</a:t>
            </a:r>
            <a:r>
              <a:rPr lang="en-US" sz="3600" dirty="0">
                <a:solidFill>
                  <a:schemeClr val="bg1"/>
                </a:solidFill>
                <a:latin typeface="Cascadia Code SemiLight" panose="020B0609020000020004" pitchFamily="49" charset="0"/>
                <a:cs typeface="Cascadia Code SemiLight" panose="020B0609020000020004" pitchFamily="49" charset="0"/>
              </a:rPr>
              <a:t>, an unordered list </a:t>
            </a:r>
            <a:r>
              <a:rPr lang="en-US" sz="3600" i="1" dirty="0">
                <a:solidFill>
                  <a:schemeClr val="bg1"/>
                </a:solidFill>
                <a:latin typeface="Cascadia Code SemiLight" panose="020B0609020000020004" pitchFamily="49" charset="0"/>
                <a:cs typeface="Cascadia Code SemiLight" panose="020B0609020000020004" pitchFamily="49" charset="0"/>
              </a:rPr>
              <a:t>(&lt;</a:t>
            </a:r>
            <a:r>
              <a:rPr lang="en-US" sz="3600" i="1" dirty="0" err="1">
                <a:solidFill>
                  <a:schemeClr val="bg1"/>
                </a:solidFill>
                <a:latin typeface="Cascadia Code SemiLight" panose="020B0609020000020004" pitchFamily="49" charset="0"/>
                <a:cs typeface="Cascadia Code SemiLight" panose="020B0609020000020004" pitchFamily="49" charset="0"/>
              </a:rPr>
              <a:t>ul</a:t>
            </a:r>
            <a:r>
              <a:rPr lang="en-US" sz="3600" i="1" dirty="0">
                <a:solidFill>
                  <a:schemeClr val="bg1"/>
                </a:solidFill>
                <a:latin typeface="Cascadia Code SemiLight" panose="020B0609020000020004" pitchFamily="49" charset="0"/>
                <a:cs typeface="Cascadia Code SemiLight" panose="020B0609020000020004" pitchFamily="49" charset="0"/>
              </a:rPr>
              <a:t>&gt;)</a:t>
            </a:r>
            <a:r>
              <a:rPr lang="en-US" sz="3600" dirty="0">
                <a:solidFill>
                  <a:schemeClr val="bg1"/>
                </a:solidFill>
                <a:latin typeface="Cascadia Code SemiLight" panose="020B0609020000020004" pitchFamily="49" charset="0"/>
                <a:cs typeface="Cascadia Code SemiLight" panose="020B0609020000020004" pitchFamily="49" charset="0"/>
              </a:rPr>
              <a:t>, or a menu </a:t>
            </a:r>
            <a:r>
              <a:rPr lang="en-US" sz="3600" i="1" dirty="0">
                <a:solidFill>
                  <a:schemeClr val="bg1"/>
                </a:solidFill>
                <a:latin typeface="Cascadia Code SemiLight" panose="020B0609020000020004" pitchFamily="49" charset="0"/>
                <a:cs typeface="Cascadia Code SemiLight" panose="020B0609020000020004" pitchFamily="49" charset="0"/>
              </a:rPr>
              <a:t>(&lt;menu&gt;)</a:t>
            </a:r>
            <a:r>
              <a:rPr lang="en-US" sz="3600" dirty="0">
                <a:solidFill>
                  <a:schemeClr val="bg1"/>
                </a:solidFill>
                <a:latin typeface="Cascadia Code SemiLight" panose="020B0609020000020004" pitchFamily="49" charset="0"/>
                <a:cs typeface="Cascadia Code SemiLight" panose="020B0609020000020004" pitchFamily="49" charset="0"/>
              </a:rPr>
              <a:t>. In menus and unordered lists, list items are usually displayed using bullet points. In ordered lists, they are usually displayed with an ascending counter on the left, such as a number or letter.</a:t>
            </a:r>
          </a:p>
        </p:txBody>
      </p:sp>
    </p:spTree>
    <p:extLst>
      <p:ext uri="{BB962C8B-B14F-4D97-AF65-F5344CB8AC3E}">
        <p14:creationId xmlns:p14="http://schemas.microsoft.com/office/powerpoint/2010/main" val="340098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315308" y="504491"/>
            <a:ext cx="11372193" cy="5632311"/>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&lt;link&gt;</a:t>
            </a:r>
            <a:r>
              <a:rPr lang="en-US" sz="4000" dirty="0">
                <a:solidFill>
                  <a:schemeClr val="bg1"/>
                </a:solidFill>
                <a:latin typeface="Cascadia Code SemiLight" panose="020B0609020000020004" pitchFamily="49" charset="0"/>
                <a:cs typeface="Cascadia Code SemiLight" panose="020B0609020000020004" pitchFamily="49" charset="0"/>
              </a:rPr>
              <a:t> element specifies relationships between the current document and an external resource. This element is most commonly used to link to stylesheets, but is also used to establish site icons (both "favicon" style icons for the home screens and apps on the mobile devices) among other things.</a:t>
            </a:r>
          </a:p>
        </p:txBody>
      </p:sp>
    </p:spTree>
    <p:extLst>
      <p:ext uri="{BB962C8B-B14F-4D97-AF65-F5344CB8AC3E}">
        <p14:creationId xmlns:p14="http://schemas.microsoft.com/office/powerpoint/2010/main" val="248509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367860" y="1292767"/>
            <a:ext cx="11372193" cy="3170099"/>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&lt;meta&gt;</a:t>
            </a:r>
            <a:r>
              <a:rPr lang="en-US" sz="4000" dirty="0">
                <a:solidFill>
                  <a:schemeClr val="bg1"/>
                </a:solidFill>
                <a:latin typeface="Cascadia Code SemiLight" panose="020B0609020000020004" pitchFamily="49" charset="0"/>
                <a:cs typeface="Cascadia Code SemiLight" panose="020B0609020000020004" pitchFamily="49" charset="0"/>
              </a:rPr>
              <a:t> element represents metadata than cannot be represented by other HTML meta-related elements, like </a:t>
            </a:r>
            <a:r>
              <a:rPr lang="en-US" sz="4000" i="1" dirty="0">
                <a:solidFill>
                  <a:schemeClr val="bg1"/>
                </a:solidFill>
                <a:latin typeface="Cascadia Code SemiLight" panose="020B0609020000020004" pitchFamily="49" charset="0"/>
                <a:cs typeface="Cascadia Code SemiLight" panose="020B0609020000020004" pitchFamily="49" charset="0"/>
              </a:rPr>
              <a:t>&lt;base&gt;</a:t>
            </a:r>
            <a:r>
              <a:rPr lang="en-US" sz="4000" dirty="0">
                <a:solidFill>
                  <a:schemeClr val="bg1"/>
                </a:solidFill>
                <a:latin typeface="Cascadia Code SemiLight" panose="020B0609020000020004" pitchFamily="49" charset="0"/>
                <a:cs typeface="Cascadia Code SemiLight" panose="020B0609020000020004" pitchFamily="49" charset="0"/>
              </a:rPr>
              <a:t>, </a:t>
            </a:r>
            <a:r>
              <a:rPr lang="en-US" sz="4000" i="1" dirty="0">
                <a:solidFill>
                  <a:schemeClr val="bg1"/>
                </a:solidFill>
                <a:latin typeface="Cascadia Code SemiLight" panose="020B0609020000020004" pitchFamily="49" charset="0"/>
                <a:cs typeface="Cascadia Code SemiLight" panose="020B0609020000020004" pitchFamily="49" charset="0"/>
              </a:rPr>
              <a:t>&lt;link&gt;</a:t>
            </a:r>
            <a:r>
              <a:rPr lang="en-US" sz="4000" dirty="0">
                <a:solidFill>
                  <a:schemeClr val="bg1"/>
                </a:solidFill>
                <a:latin typeface="Cascadia Code SemiLight" panose="020B0609020000020004" pitchFamily="49" charset="0"/>
                <a:cs typeface="Cascadia Code SemiLight" panose="020B0609020000020004" pitchFamily="49" charset="0"/>
              </a:rPr>
              <a:t>, </a:t>
            </a:r>
            <a:r>
              <a:rPr lang="en-US" sz="4000" i="1" dirty="0">
                <a:solidFill>
                  <a:schemeClr val="bg1"/>
                </a:solidFill>
                <a:latin typeface="Cascadia Code SemiLight" panose="020B0609020000020004" pitchFamily="49" charset="0"/>
                <a:cs typeface="Cascadia Code SemiLight" panose="020B0609020000020004" pitchFamily="49" charset="0"/>
              </a:rPr>
              <a:t>&lt;script&gt;</a:t>
            </a:r>
            <a:r>
              <a:rPr lang="en-US" sz="4000" dirty="0">
                <a:solidFill>
                  <a:schemeClr val="bg1"/>
                </a:solidFill>
                <a:latin typeface="Cascadia Code SemiLight" panose="020B0609020000020004" pitchFamily="49" charset="0"/>
                <a:cs typeface="Cascadia Code SemiLight" panose="020B0609020000020004" pitchFamily="49" charset="0"/>
              </a:rPr>
              <a:t>, </a:t>
            </a:r>
            <a:r>
              <a:rPr lang="en-US" sz="4000" i="1" dirty="0">
                <a:solidFill>
                  <a:schemeClr val="bg1"/>
                </a:solidFill>
                <a:latin typeface="Cascadia Code SemiLight" panose="020B0609020000020004" pitchFamily="49" charset="0"/>
                <a:cs typeface="Cascadia Code SemiLight" panose="020B0609020000020004" pitchFamily="49" charset="0"/>
              </a:rPr>
              <a:t>&lt;style&gt;</a:t>
            </a:r>
            <a:r>
              <a:rPr lang="en-US" sz="4000" dirty="0">
                <a:solidFill>
                  <a:schemeClr val="bg1"/>
                </a:solidFill>
                <a:latin typeface="Cascadia Code SemiLight" panose="020B0609020000020004" pitchFamily="49" charset="0"/>
                <a:cs typeface="Cascadia Code SemiLight" panose="020B0609020000020004" pitchFamily="49" charset="0"/>
              </a:rPr>
              <a:t> or </a:t>
            </a:r>
            <a:r>
              <a:rPr lang="en-US" sz="4000" i="1" dirty="0">
                <a:solidFill>
                  <a:schemeClr val="bg1"/>
                </a:solidFill>
                <a:latin typeface="Cascadia Code SemiLight" panose="020B0609020000020004" pitchFamily="49" charset="0"/>
                <a:cs typeface="Cascadia Code SemiLight" panose="020B0609020000020004" pitchFamily="49" charset="0"/>
              </a:rPr>
              <a:t>&lt;title&gt;</a:t>
            </a:r>
            <a:r>
              <a:rPr lang="en-US" sz="4000" dirty="0">
                <a:solidFill>
                  <a:schemeClr val="bg1"/>
                </a:solidFill>
                <a:latin typeface="Cascadia Code SemiLight" panose="020B0609020000020004" pitchFamily="49" charset="0"/>
                <a:cs typeface="Cascadia Code SemiLight" panose="020B0609020000020004" pitchFamily="49" charset="0"/>
              </a:rPr>
              <a:t>.</a:t>
            </a:r>
          </a:p>
        </p:txBody>
      </p:sp>
    </p:spTree>
    <p:extLst>
      <p:ext uri="{BB962C8B-B14F-4D97-AF65-F5344CB8AC3E}">
        <p14:creationId xmlns:p14="http://schemas.microsoft.com/office/powerpoint/2010/main" val="322500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674400"/>
            <a:ext cx="11372193" cy="5016758"/>
          </a:xfrm>
          <a:prstGeom prst="rect">
            <a:avLst/>
          </a:prstGeom>
          <a:noFill/>
        </p:spPr>
        <p:txBody>
          <a:bodyPr wrap="square" rtlCol="0">
            <a:spAutoFit/>
          </a:bodyPr>
          <a:lstStyle/>
          <a:p>
            <a:pPr algn="just"/>
            <a:r>
              <a:rPr lang="en-US" sz="3200" dirty="0">
                <a:solidFill>
                  <a:schemeClr val="bg1"/>
                </a:solidFill>
                <a:latin typeface="Cascadia Code SemiLight" panose="020B0609020000020004" pitchFamily="49" charset="0"/>
                <a:cs typeface="Cascadia Code SemiLight" panose="020B0609020000020004" pitchFamily="49" charset="0"/>
              </a:rPr>
              <a:t>	The </a:t>
            </a:r>
            <a:r>
              <a:rPr lang="en-US" sz="3200" i="1" dirty="0">
                <a:solidFill>
                  <a:srgbClr val="FFFF00"/>
                </a:solidFill>
                <a:latin typeface="Cascadia Code SemiLight" panose="020B0609020000020004" pitchFamily="49" charset="0"/>
                <a:cs typeface="Cascadia Code SemiLight" panose="020B0609020000020004" pitchFamily="49" charset="0"/>
              </a:rPr>
              <a:t>&lt;p&gt;</a:t>
            </a:r>
            <a:r>
              <a:rPr lang="en-US" sz="3200" dirty="0">
                <a:solidFill>
                  <a:schemeClr val="bg1"/>
                </a:solidFill>
                <a:latin typeface="Cascadia Code SemiLight" panose="020B0609020000020004" pitchFamily="49" charset="0"/>
                <a:cs typeface="Cascadia Code SemiLight" panose="020B0609020000020004" pitchFamily="49" charset="0"/>
              </a:rPr>
              <a:t> element represents a paragraph. Paragraphs are usually represented in visual media as blocks of text separated from adjacent blocks by blank lines and/or first-line indentation, but HTML paragraphs can be any structural grouping of related content, such as images or form fields. Paragraphs are block-level elements, and notably will automatically close if another block-level element is parsed before closing </a:t>
            </a:r>
            <a:r>
              <a:rPr lang="en-US" sz="3200" i="1" dirty="0">
                <a:solidFill>
                  <a:srgbClr val="FFFF00"/>
                </a:solidFill>
                <a:latin typeface="Cascadia Code SemiLight" panose="020B0609020000020004" pitchFamily="49" charset="0"/>
                <a:cs typeface="Cascadia Code SemiLight" panose="020B0609020000020004" pitchFamily="49" charset="0"/>
              </a:rPr>
              <a:t>&lt;/p&gt;</a:t>
            </a:r>
            <a:r>
              <a:rPr lang="en-US" sz="3200" dirty="0">
                <a:solidFill>
                  <a:schemeClr val="bg1"/>
                </a:solidFill>
                <a:latin typeface="Cascadia Code SemiLight" panose="020B0609020000020004" pitchFamily="49" charset="0"/>
                <a:cs typeface="Cascadia Code SemiLight" panose="020B0609020000020004" pitchFamily="49" charset="0"/>
              </a:rPr>
              <a:t> tag.</a:t>
            </a:r>
          </a:p>
        </p:txBody>
      </p:sp>
    </p:spTree>
    <p:extLst>
      <p:ext uri="{BB962C8B-B14F-4D97-AF65-F5344CB8AC3E}">
        <p14:creationId xmlns:p14="http://schemas.microsoft.com/office/powerpoint/2010/main" val="293057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1720840"/>
            <a:ext cx="11372193" cy="3416320"/>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&lt;section&gt;</a:t>
            </a:r>
            <a:r>
              <a:rPr lang="en-US" sz="3600" dirty="0">
                <a:solidFill>
                  <a:srgbClr val="FFFF00"/>
                </a:solidFill>
                <a:latin typeface="Cascadia Code SemiLight" panose="020B0609020000020004" pitchFamily="49" charset="0"/>
                <a:cs typeface="Cascadia Code SemiLight" panose="020B0609020000020004" pitchFamily="49" charset="0"/>
              </a:rPr>
              <a:t> </a:t>
            </a:r>
            <a:r>
              <a:rPr lang="en-US" sz="3600" dirty="0">
                <a:solidFill>
                  <a:schemeClr val="bg1"/>
                </a:solidFill>
                <a:latin typeface="Cascadia Code SemiLight" panose="020B0609020000020004" pitchFamily="49" charset="0"/>
                <a:cs typeface="Cascadia Code SemiLight" panose="020B0609020000020004" pitchFamily="49" charset="0"/>
              </a:rPr>
              <a:t>element represents a generic standalone section of a document, which doesn’t have a more specific semantic element to represent it. Sections should always have a heading, with very few exception.</a:t>
            </a:r>
          </a:p>
        </p:txBody>
      </p:sp>
    </p:spTree>
    <p:extLst>
      <p:ext uri="{BB962C8B-B14F-4D97-AF65-F5344CB8AC3E}">
        <p14:creationId xmlns:p14="http://schemas.microsoft.com/office/powerpoint/2010/main" val="98348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D0BA8-1263-4530-D05F-5A85E2298FA9}"/>
              </a:ext>
            </a:extLst>
          </p:cNvPr>
          <p:cNvSpPr txBox="1"/>
          <p:nvPr/>
        </p:nvSpPr>
        <p:spPr>
          <a:xfrm>
            <a:off x="409903" y="920621"/>
            <a:ext cx="11372193" cy="5016758"/>
          </a:xfrm>
          <a:prstGeom prst="rect">
            <a:avLst/>
          </a:prstGeom>
          <a:noFill/>
        </p:spPr>
        <p:txBody>
          <a:bodyPr wrap="square" rtlCol="0">
            <a:spAutoFit/>
          </a:bodyPr>
          <a:lstStyle/>
          <a:p>
            <a:pPr algn="just"/>
            <a:r>
              <a:rPr lang="en-US" sz="3200" dirty="0">
                <a:solidFill>
                  <a:schemeClr val="bg1"/>
                </a:solidFill>
                <a:latin typeface="Cascadia Code SemiLight" panose="020B0609020000020004" pitchFamily="49" charset="0"/>
                <a:cs typeface="Cascadia Code SemiLight" panose="020B0609020000020004" pitchFamily="49" charset="0"/>
              </a:rPr>
              <a:t>	The </a:t>
            </a:r>
            <a:r>
              <a:rPr lang="en-US" sz="3200" i="1" dirty="0">
                <a:solidFill>
                  <a:srgbClr val="FFFF00"/>
                </a:solidFill>
                <a:latin typeface="Cascadia Code SemiLight" panose="020B0609020000020004" pitchFamily="49" charset="0"/>
                <a:cs typeface="Cascadia Code SemiLight" panose="020B0609020000020004" pitchFamily="49" charset="0"/>
              </a:rPr>
              <a:t>&lt;source&gt;</a:t>
            </a:r>
            <a:r>
              <a:rPr lang="en-US" sz="3200" dirty="0">
                <a:solidFill>
                  <a:schemeClr val="bg1"/>
                </a:solidFill>
                <a:latin typeface="Cascadia Code SemiLight" panose="020B0609020000020004" pitchFamily="49" charset="0"/>
                <a:cs typeface="Cascadia Code SemiLight" panose="020B0609020000020004" pitchFamily="49" charset="0"/>
              </a:rPr>
              <a:t> element specifies one or more media resources for the </a:t>
            </a:r>
            <a:r>
              <a:rPr lang="en-US" sz="3200" i="1" dirty="0">
                <a:solidFill>
                  <a:schemeClr val="bg1"/>
                </a:solidFill>
                <a:latin typeface="Cascadia Code SemiLight" panose="020B0609020000020004" pitchFamily="49" charset="0"/>
                <a:cs typeface="Cascadia Code SemiLight" panose="020B0609020000020004" pitchFamily="49" charset="0"/>
              </a:rPr>
              <a:t>&lt;picture&gt;</a:t>
            </a:r>
            <a:r>
              <a:rPr lang="en-US" sz="3200" dirty="0">
                <a:solidFill>
                  <a:schemeClr val="bg1"/>
                </a:solidFill>
                <a:latin typeface="Cascadia Code SemiLight" panose="020B0609020000020004" pitchFamily="49" charset="0"/>
                <a:cs typeface="Cascadia Code SemiLight" panose="020B0609020000020004" pitchFamily="49" charset="0"/>
              </a:rPr>
              <a:t>, </a:t>
            </a:r>
            <a:r>
              <a:rPr lang="en-US" sz="3200" i="1" dirty="0">
                <a:solidFill>
                  <a:schemeClr val="bg1"/>
                </a:solidFill>
                <a:latin typeface="Cascadia Code SemiLight" panose="020B0609020000020004" pitchFamily="49" charset="0"/>
                <a:cs typeface="Cascadia Code SemiLight" panose="020B0609020000020004" pitchFamily="49" charset="0"/>
              </a:rPr>
              <a:t>&lt;audio&gt;</a:t>
            </a:r>
            <a:r>
              <a:rPr lang="en-US" sz="3200" dirty="0">
                <a:solidFill>
                  <a:schemeClr val="bg1"/>
                </a:solidFill>
                <a:latin typeface="Cascadia Code SemiLight" panose="020B0609020000020004" pitchFamily="49" charset="0"/>
                <a:cs typeface="Cascadia Code SemiLight" panose="020B0609020000020004" pitchFamily="49" charset="0"/>
              </a:rPr>
              <a:t>, and </a:t>
            </a:r>
            <a:r>
              <a:rPr lang="en-US" sz="3200" i="1" dirty="0">
                <a:solidFill>
                  <a:schemeClr val="bg1"/>
                </a:solidFill>
                <a:latin typeface="Cascadia Code SemiLight" panose="020B0609020000020004" pitchFamily="49" charset="0"/>
                <a:cs typeface="Cascadia Code SemiLight" panose="020B0609020000020004" pitchFamily="49" charset="0"/>
              </a:rPr>
              <a:t>&lt;video&gt;</a:t>
            </a:r>
            <a:r>
              <a:rPr lang="en-US" sz="3200" dirty="0">
                <a:solidFill>
                  <a:schemeClr val="bg1"/>
                </a:solidFill>
                <a:latin typeface="Cascadia Code SemiLight" panose="020B0609020000020004" pitchFamily="49" charset="0"/>
                <a:cs typeface="Cascadia Code SemiLight" panose="020B0609020000020004" pitchFamily="49" charset="0"/>
              </a:rPr>
              <a:t> element. It is a void element, which means that it has no content and does not require a closing tag. This element is commonly used to offer the same media content in multiple file formats in order to provide compatibility with a broad range of browsers given their differing support for image file formats, and media file formats.</a:t>
            </a:r>
          </a:p>
        </p:txBody>
      </p:sp>
    </p:spTree>
    <p:extLst>
      <p:ext uri="{BB962C8B-B14F-4D97-AF65-F5344CB8AC3E}">
        <p14:creationId xmlns:p14="http://schemas.microsoft.com/office/powerpoint/2010/main" val="250104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01FEB-2DC2-E53A-E877-16F61B776AA2}"/>
              </a:ext>
            </a:extLst>
          </p:cNvPr>
          <p:cNvSpPr txBox="1"/>
          <p:nvPr/>
        </p:nvSpPr>
        <p:spPr>
          <a:xfrm>
            <a:off x="409903" y="2397948"/>
            <a:ext cx="11372193" cy="2062103"/>
          </a:xfrm>
          <a:prstGeom prst="rect">
            <a:avLst/>
          </a:prstGeom>
          <a:noFill/>
        </p:spPr>
        <p:txBody>
          <a:bodyPr wrap="square" rtlCol="0">
            <a:spAutoFit/>
          </a:bodyPr>
          <a:lstStyle/>
          <a:p>
            <a:pPr algn="just"/>
            <a:r>
              <a:rPr lang="en-US" sz="3200" dirty="0">
                <a:solidFill>
                  <a:schemeClr val="bg1"/>
                </a:solidFill>
                <a:latin typeface="Cascadia Code SemiLight" panose="020B0609020000020004" pitchFamily="49" charset="0"/>
                <a:cs typeface="Cascadia Code SemiLight" panose="020B0609020000020004" pitchFamily="49" charset="0"/>
              </a:rPr>
              <a:t>	The </a:t>
            </a:r>
            <a:r>
              <a:rPr lang="en-US" sz="3200" i="1" dirty="0">
                <a:solidFill>
                  <a:srgbClr val="FFFF00"/>
                </a:solidFill>
                <a:latin typeface="Cascadia Code SemiLight" panose="020B0609020000020004" pitchFamily="49" charset="0"/>
                <a:cs typeface="Cascadia Code SemiLight" panose="020B0609020000020004" pitchFamily="49" charset="0"/>
              </a:rPr>
              <a:t>&lt;strong&gt;</a:t>
            </a:r>
            <a:r>
              <a:rPr lang="en-US" sz="3200" dirty="0">
                <a:solidFill>
                  <a:schemeClr val="bg1"/>
                </a:solidFill>
                <a:latin typeface="Cascadia Code SemiLight" panose="020B0609020000020004" pitchFamily="49" charset="0"/>
                <a:cs typeface="Cascadia Code SemiLight" panose="020B0609020000020004" pitchFamily="49" charset="0"/>
              </a:rPr>
              <a:t> element indicates that its contents have strong importance, seriousness, or urgency. Browsers typically render the contents in bold type.</a:t>
            </a:r>
          </a:p>
        </p:txBody>
      </p:sp>
    </p:spTree>
    <p:extLst>
      <p:ext uri="{BB962C8B-B14F-4D97-AF65-F5344CB8AC3E}">
        <p14:creationId xmlns:p14="http://schemas.microsoft.com/office/powerpoint/2010/main" val="3502112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1228397"/>
            <a:ext cx="11372193" cy="4401205"/>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a:t>
            </a:r>
            <a:r>
              <a:rPr lang="en-US" sz="4000" i="1" dirty="0" err="1">
                <a:solidFill>
                  <a:srgbClr val="FFFF00"/>
                </a:solidFill>
                <a:latin typeface="Cascadia Code SemiLight" panose="020B0609020000020004" pitchFamily="49" charset="0"/>
                <a:cs typeface="Cascadia Code SemiLight" panose="020B0609020000020004" pitchFamily="49" charset="0"/>
              </a:rPr>
              <a:t>textarea</a:t>
            </a:r>
            <a:r>
              <a:rPr lang="en-US" sz="4000" i="1" dirty="0">
                <a:solidFill>
                  <a:srgbClr val="FFFF00"/>
                </a:solidFill>
                <a:latin typeface="Cascadia Code SemiLight" panose="020B0609020000020004" pitchFamily="49" charset="0"/>
                <a:cs typeface="Cascadia Code SemiLight" panose="020B0609020000020004" pitchFamily="49" charset="0"/>
              </a:rPr>
              <a:t>&gt;</a:t>
            </a:r>
            <a:r>
              <a:rPr lang="en-US" sz="4000" dirty="0">
                <a:solidFill>
                  <a:schemeClr val="bg1"/>
                </a:solidFill>
                <a:latin typeface="Cascadia Code SemiLight" panose="020B0609020000020004" pitchFamily="49" charset="0"/>
                <a:cs typeface="Cascadia Code SemiLight" panose="020B0609020000020004" pitchFamily="49" charset="0"/>
              </a:rPr>
              <a:t> element represents a multi-line plain-text editing control, useful when you want to allow users to enter a sizeable amount of free-form text, for example a comment on a review or feedback form.</a:t>
            </a:r>
          </a:p>
        </p:txBody>
      </p:sp>
    </p:spTree>
    <p:extLst>
      <p:ext uri="{BB962C8B-B14F-4D97-AF65-F5344CB8AC3E}">
        <p14:creationId xmlns:p14="http://schemas.microsoft.com/office/powerpoint/2010/main" val="41956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8D711-96A5-A246-76FF-936A89889EA3}"/>
              </a:ext>
            </a:extLst>
          </p:cNvPr>
          <p:cNvSpPr txBox="1"/>
          <p:nvPr/>
        </p:nvSpPr>
        <p:spPr>
          <a:xfrm>
            <a:off x="409903" y="1767006"/>
            <a:ext cx="11372193" cy="3323987"/>
          </a:xfrm>
          <a:prstGeom prst="rect">
            <a:avLst/>
          </a:prstGeom>
          <a:noFill/>
        </p:spPr>
        <p:txBody>
          <a:bodyPr wrap="square" rtlCol="0">
            <a:spAutoFit/>
          </a:bodyPr>
          <a:lstStyle/>
          <a:p>
            <a:pPr algn="ctr"/>
            <a:r>
              <a:rPr lang="en-US" sz="7200" b="1" dirty="0">
                <a:solidFill>
                  <a:schemeClr val="bg1">
                    <a:lumMod val="85000"/>
                  </a:schemeClr>
                </a:solidFill>
                <a:latin typeface="Cascadia Code SemiLight" panose="020B0609020000020004" pitchFamily="49" charset="0"/>
                <a:cs typeface="Cascadia Code SemiLight" panose="020B0609020000020004" pitchFamily="49" charset="0"/>
              </a:rPr>
              <a:t>THESE ARE THE FOLLOWING</a:t>
            </a:r>
          </a:p>
          <a:p>
            <a:pPr algn="ctr"/>
            <a:r>
              <a:rPr lang="en-US" sz="6600" b="1" dirty="0">
                <a:solidFill>
                  <a:schemeClr val="bg1">
                    <a:lumMod val="85000"/>
                  </a:schemeClr>
                </a:solidFill>
                <a:latin typeface="Cascadia Code SemiLight" panose="020B0609020000020004" pitchFamily="49" charset="0"/>
                <a:cs typeface="Cascadia Code SemiLight" panose="020B0609020000020004" pitchFamily="49" charset="0"/>
              </a:rPr>
              <a:t> </a:t>
            </a:r>
            <a:r>
              <a:rPr lang="en-US" sz="5400" b="1" dirty="0">
                <a:solidFill>
                  <a:schemeClr val="bg1">
                    <a:lumMod val="85000"/>
                  </a:schemeClr>
                </a:solidFill>
                <a:latin typeface="Cascadia Code SemiLight" panose="020B0609020000020004" pitchFamily="49" charset="0"/>
                <a:cs typeface="Cascadia Code SemiLight" panose="020B0609020000020004" pitchFamily="49" charset="0"/>
              </a:rPr>
              <a:t>(in alphabetical order): </a:t>
            </a:r>
            <a:endParaRPr lang="en-US" sz="6600" b="1" dirty="0">
              <a:solidFill>
                <a:schemeClr val="bg1">
                  <a:lumMod val="85000"/>
                </a:schemeClr>
              </a:solidFill>
              <a:latin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91553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367860" y="1292767"/>
            <a:ext cx="11372193" cy="3170099"/>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&lt;title&gt;</a:t>
            </a:r>
            <a:r>
              <a:rPr lang="en-US" sz="4000" dirty="0">
                <a:solidFill>
                  <a:schemeClr val="bg1"/>
                </a:solidFill>
                <a:latin typeface="Cascadia Code SemiLight" panose="020B0609020000020004" pitchFamily="49" charset="0"/>
                <a:cs typeface="Cascadia Code SemiLight" panose="020B0609020000020004" pitchFamily="49" charset="0"/>
              </a:rPr>
              <a:t> element defines the document's title that is shown in a browser's title bar or a page's tab. It only contains text; tags within element are ignored.</a:t>
            </a:r>
          </a:p>
        </p:txBody>
      </p:sp>
    </p:spTree>
    <p:extLst>
      <p:ext uri="{BB962C8B-B14F-4D97-AF65-F5344CB8AC3E}">
        <p14:creationId xmlns:p14="http://schemas.microsoft.com/office/powerpoint/2010/main" val="3564370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2459504"/>
            <a:ext cx="11372193" cy="1938992"/>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a:t>
            </a:r>
            <a:r>
              <a:rPr lang="en-US" sz="4000" i="1" dirty="0" err="1">
                <a:solidFill>
                  <a:srgbClr val="FFFF00"/>
                </a:solidFill>
                <a:latin typeface="Cascadia Code SemiLight" panose="020B0609020000020004" pitchFamily="49" charset="0"/>
                <a:cs typeface="Cascadia Code SemiLight" panose="020B0609020000020004" pitchFamily="49" charset="0"/>
              </a:rPr>
              <a:t>ul</a:t>
            </a:r>
            <a:r>
              <a:rPr lang="en-US" sz="4000" i="1" dirty="0">
                <a:solidFill>
                  <a:srgbClr val="FFFF00"/>
                </a:solidFill>
                <a:latin typeface="Cascadia Code SemiLight" panose="020B0609020000020004" pitchFamily="49" charset="0"/>
                <a:cs typeface="Cascadia Code SemiLight" panose="020B0609020000020004" pitchFamily="49" charset="0"/>
              </a:rPr>
              <a:t>&gt;</a:t>
            </a:r>
            <a:r>
              <a:rPr lang="en-US" sz="4000" dirty="0">
                <a:solidFill>
                  <a:schemeClr val="bg1"/>
                </a:solidFill>
                <a:latin typeface="Cascadia Code SemiLight" panose="020B0609020000020004" pitchFamily="49" charset="0"/>
                <a:cs typeface="Cascadia Code SemiLight" panose="020B0609020000020004" pitchFamily="49" charset="0"/>
              </a:rPr>
              <a:t> element represents an unordered list of items, typically rendered as a </a:t>
            </a:r>
            <a:r>
              <a:rPr lang="en-US" sz="4000">
                <a:solidFill>
                  <a:schemeClr val="bg1"/>
                </a:solidFill>
                <a:latin typeface="Cascadia Code SemiLight" panose="020B0609020000020004" pitchFamily="49" charset="0"/>
                <a:cs typeface="Cascadia Code SemiLight" panose="020B0609020000020004" pitchFamily="49" charset="0"/>
              </a:rPr>
              <a:t>bulleted list.</a:t>
            </a:r>
            <a:endParaRPr lang="en-US" sz="4000" dirty="0">
              <a:solidFill>
                <a:schemeClr val="bg1"/>
              </a:solidFill>
              <a:latin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387115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D0BA8-1263-4530-D05F-5A85E2298FA9}"/>
              </a:ext>
            </a:extLst>
          </p:cNvPr>
          <p:cNvSpPr txBox="1"/>
          <p:nvPr/>
        </p:nvSpPr>
        <p:spPr>
          <a:xfrm>
            <a:off x="409903" y="1166842"/>
            <a:ext cx="11372193" cy="4524315"/>
          </a:xfrm>
          <a:prstGeom prst="rect">
            <a:avLst/>
          </a:prstGeom>
          <a:noFill/>
        </p:spPr>
        <p:txBody>
          <a:bodyPr wrap="square" rtlCol="0">
            <a:spAutoFit/>
          </a:bodyPr>
          <a:lstStyle/>
          <a:p>
            <a:pPr algn="just"/>
            <a:r>
              <a:rPr lang="en-US" sz="3200" dirty="0">
                <a:solidFill>
                  <a:schemeClr val="bg1"/>
                </a:solidFill>
                <a:latin typeface="Cascadia Code SemiLight" panose="020B0609020000020004" pitchFamily="49" charset="0"/>
                <a:cs typeface="Cascadia Code SemiLight" panose="020B0609020000020004" pitchFamily="49" charset="0"/>
              </a:rPr>
              <a:t>	The </a:t>
            </a:r>
            <a:r>
              <a:rPr lang="en-US" sz="3200" i="1" dirty="0">
                <a:solidFill>
                  <a:srgbClr val="FFFF00"/>
                </a:solidFill>
                <a:latin typeface="Cascadia Code SemiLight" panose="020B0609020000020004" pitchFamily="49" charset="0"/>
                <a:cs typeface="Cascadia Code SemiLight" panose="020B0609020000020004" pitchFamily="49" charset="0"/>
              </a:rPr>
              <a:t>&lt;a&gt;</a:t>
            </a:r>
            <a:r>
              <a:rPr lang="en-US" sz="3200" dirty="0">
                <a:solidFill>
                  <a:schemeClr val="bg1"/>
                </a:solidFill>
                <a:latin typeface="Cascadia Code SemiLight" panose="020B0609020000020004" pitchFamily="49" charset="0"/>
                <a:cs typeface="Cascadia Code SemiLight" panose="020B0609020000020004" pitchFamily="49" charset="0"/>
              </a:rPr>
              <a:t> element (or anchor element), with its </a:t>
            </a:r>
            <a:r>
              <a:rPr lang="en-US" sz="3200" i="1" dirty="0" err="1">
                <a:solidFill>
                  <a:schemeClr val="bg1"/>
                </a:solidFill>
                <a:latin typeface="Cascadia Code SemiLight" panose="020B0609020000020004" pitchFamily="49" charset="0"/>
                <a:cs typeface="Cascadia Code SemiLight" panose="020B0609020000020004" pitchFamily="49" charset="0"/>
              </a:rPr>
              <a:t>href</a:t>
            </a:r>
            <a:r>
              <a:rPr lang="en-US" sz="3200" i="1" dirty="0">
                <a:solidFill>
                  <a:schemeClr val="bg1"/>
                </a:solidFill>
                <a:latin typeface="Cascadia Code SemiLight" panose="020B0609020000020004" pitchFamily="49" charset="0"/>
                <a:cs typeface="Cascadia Code SemiLight" panose="020B0609020000020004" pitchFamily="49" charset="0"/>
              </a:rPr>
              <a:t>, attribute</a:t>
            </a:r>
            <a:r>
              <a:rPr lang="en-US" sz="3200" dirty="0">
                <a:solidFill>
                  <a:schemeClr val="bg1"/>
                </a:solidFill>
                <a:latin typeface="Cascadia Code SemiLight" panose="020B0609020000020004" pitchFamily="49" charset="0"/>
                <a:cs typeface="Cascadia Code SemiLight" panose="020B0609020000020004" pitchFamily="49" charset="0"/>
              </a:rPr>
              <a:t>, creates a hyperlink to web pages, files, email addresses, locations in the same page, or anything else a URL can address.</a:t>
            </a:r>
          </a:p>
          <a:p>
            <a:pPr algn="just"/>
            <a:r>
              <a:rPr lang="en-US" sz="3200" dirty="0">
                <a:solidFill>
                  <a:schemeClr val="bg1"/>
                </a:solidFill>
                <a:latin typeface="Cascadia Code SemiLight" panose="020B0609020000020004" pitchFamily="49" charset="0"/>
                <a:cs typeface="Cascadia Code SemiLight" panose="020B0609020000020004" pitchFamily="49" charset="0"/>
              </a:rPr>
              <a:t>	Content within each </a:t>
            </a:r>
            <a:r>
              <a:rPr lang="en-US" sz="3200" i="1" dirty="0">
                <a:solidFill>
                  <a:srgbClr val="FFFF00"/>
                </a:solidFill>
                <a:latin typeface="Cascadia Code SemiLight" panose="020B0609020000020004" pitchFamily="49" charset="0"/>
                <a:cs typeface="Cascadia Code SemiLight" panose="020B0609020000020004" pitchFamily="49" charset="0"/>
              </a:rPr>
              <a:t>&lt;a&gt;</a:t>
            </a:r>
            <a:r>
              <a:rPr lang="en-US" sz="3200" dirty="0">
                <a:solidFill>
                  <a:schemeClr val="bg1"/>
                </a:solidFill>
                <a:latin typeface="Cascadia Code SemiLight" panose="020B0609020000020004" pitchFamily="49" charset="0"/>
                <a:cs typeface="Cascadia Code SemiLight" panose="020B0609020000020004" pitchFamily="49" charset="0"/>
              </a:rPr>
              <a:t> should indicate the link’s destination. Id the </a:t>
            </a:r>
            <a:r>
              <a:rPr lang="en-US" sz="3200" i="1" dirty="0" err="1">
                <a:solidFill>
                  <a:schemeClr val="bg1"/>
                </a:solidFill>
                <a:latin typeface="Cascadia Code SemiLight" panose="020B0609020000020004" pitchFamily="49" charset="0"/>
                <a:cs typeface="Cascadia Code SemiLight" panose="020B0609020000020004" pitchFamily="49" charset="0"/>
              </a:rPr>
              <a:t>href</a:t>
            </a:r>
            <a:r>
              <a:rPr lang="en-US" sz="3200" dirty="0">
                <a:solidFill>
                  <a:schemeClr val="bg1"/>
                </a:solidFill>
                <a:latin typeface="Cascadia Code SemiLight" panose="020B0609020000020004" pitchFamily="49" charset="0"/>
                <a:cs typeface="Cascadia Code SemiLight" panose="020B0609020000020004" pitchFamily="49" charset="0"/>
              </a:rPr>
              <a:t> attribute is present, pressing the enter key while focused on the </a:t>
            </a:r>
            <a:r>
              <a:rPr lang="en-US" sz="3200" i="1" dirty="0">
                <a:solidFill>
                  <a:srgbClr val="FFFF00"/>
                </a:solidFill>
                <a:latin typeface="Cascadia Code SemiLight" panose="020B0609020000020004" pitchFamily="49" charset="0"/>
                <a:cs typeface="Cascadia Code SemiLight" panose="020B0609020000020004" pitchFamily="49" charset="0"/>
              </a:rPr>
              <a:t>&lt;a&gt;</a:t>
            </a:r>
            <a:r>
              <a:rPr lang="en-US" sz="3200" dirty="0">
                <a:solidFill>
                  <a:schemeClr val="bg1"/>
                </a:solidFill>
                <a:latin typeface="Cascadia Code SemiLight" panose="020B0609020000020004" pitchFamily="49" charset="0"/>
                <a:cs typeface="Cascadia Code SemiLight" panose="020B0609020000020004" pitchFamily="49" charset="0"/>
              </a:rPr>
              <a:t> element will activate it.</a:t>
            </a:r>
          </a:p>
        </p:txBody>
      </p:sp>
    </p:spTree>
    <p:extLst>
      <p:ext uri="{BB962C8B-B14F-4D97-AF65-F5344CB8AC3E}">
        <p14:creationId xmlns:p14="http://schemas.microsoft.com/office/powerpoint/2010/main" val="139085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D0BA8-1263-4530-D05F-5A85E2298FA9}"/>
              </a:ext>
            </a:extLst>
          </p:cNvPr>
          <p:cNvSpPr txBox="1"/>
          <p:nvPr/>
        </p:nvSpPr>
        <p:spPr>
          <a:xfrm>
            <a:off x="409903" y="1166842"/>
            <a:ext cx="11372193" cy="4524315"/>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&lt;audio&gt;</a:t>
            </a:r>
            <a:r>
              <a:rPr lang="en-US" sz="3600" dirty="0">
                <a:solidFill>
                  <a:schemeClr val="bg1"/>
                </a:solidFill>
                <a:latin typeface="Cascadia Code SemiLight" panose="020B0609020000020004" pitchFamily="49" charset="0"/>
                <a:cs typeface="Cascadia Code SemiLight" panose="020B0609020000020004" pitchFamily="49" charset="0"/>
              </a:rPr>
              <a:t> element is used to embed sound content in documents. It may contain one or more audio sources, represented using the </a:t>
            </a:r>
            <a:r>
              <a:rPr lang="en-US" sz="3600" dirty="0" err="1">
                <a:solidFill>
                  <a:schemeClr val="bg1"/>
                </a:solidFill>
                <a:latin typeface="Cascadia Code SemiLight" panose="020B0609020000020004" pitchFamily="49" charset="0"/>
                <a:cs typeface="Cascadia Code SemiLight" panose="020B0609020000020004" pitchFamily="49" charset="0"/>
              </a:rPr>
              <a:t>src</a:t>
            </a:r>
            <a:r>
              <a:rPr lang="en-US" sz="3600" dirty="0">
                <a:solidFill>
                  <a:schemeClr val="bg1"/>
                </a:solidFill>
                <a:latin typeface="Cascadia Code SemiLight" panose="020B0609020000020004" pitchFamily="49" charset="0"/>
                <a:cs typeface="Cascadia Code SemiLight" panose="020B0609020000020004" pitchFamily="49" charset="0"/>
              </a:rPr>
              <a:t> attribute or the source element: the browser will choose the most suitable one. It can also be the destination for streamed media, using a </a:t>
            </a:r>
            <a:r>
              <a:rPr lang="en-US" sz="3600" dirty="0" err="1">
                <a:solidFill>
                  <a:schemeClr val="bg1"/>
                </a:solidFill>
                <a:latin typeface="Cascadia Code SemiLight" panose="020B0609020000020004" pitchFamily="49" charset="0"/>
                <a:cs typeface="Cascadia Code SemiLight" panose="020B0609020000020004" pitchFamily="49" charset="0"/>
              </a:rPr>
              <a:t>MediaStream</a:t>
            </a:r>
            <a:r>
              <a:rPr lang="en-US" sz="3600" dirty="0">
                <a:solidFill>
                  <a:schemeClr val="bg1"/>
                </a:solidFill>
                <a:latin typeface="Cascadia Code SemiLight" panose="020B0609020000020004" pitchFamily="49" charset="0"/>
                <a:cs typeface="Cascadia Code SemiLight" panose="020B0609020000020004" pitchFamily="49" charset="0"/>
              </a:rPr>
              <a:t>.</a:t>
            </a:r>
          </a:p>
        </p:txBody>
      </p:sp>
    </p:spTree>
    <p:extLst>
      <p:ext uri="{BB962C8B-B14F-4D97-AF65-F5344CB8AC3E}">
        <p14:creationId xmlns:p14="http://schemas.microsoft.com/office/powerpoint/2010/main" val="189363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2151727"/>
            <a:ext cx="11372193" cy="2554545"/>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&lt;body&gt;</a:t>
            </a:r>
            <a:r>
              <a:rPr lang="en-US" sz="4000" dirty="0">
                <a:solidFill>
                  <a:schemeClr val="bg1"/>
                </a:solidFill>
                <a:latin typeface="Cascadia Code SemiLight" panose="020B0609020000020004" pitchFamily="49" charset="0"/>
                <a:cs typeface="Cascadia Code SemiLight" panose="020B0609020000020004" pitchFamily="49" charset="0"/>
              </a:rPr>
              <a:t> element represents the content of an HTML document. There can be only one </a:t>
            </a:r>
            <a:r>
              <a:rPr lang="en-US" sz="4000" i="1" dirty="0">
                <a:solidFill>
                  <a:srgbClr val="FFFF00"/>
                </a:solidFill>
                <a:latin typeface="Cascadia Code SemiLight" panose="020B0609020000020004" pitchFamily="49" charset="0"/>
                <a:cs typeface="Cascadia Code SemiLight" panose="020B0609020000020004" pitchFamily="49" charset="0"/>
              </a:rPr>
              <a:t>&lt;body&gt;</a:t>
            </a:r>
            <a:r>
              <a:rPr lang="en-US" sz="4000" dirty="0">
                <a:solidFill>
                  <a:schemeClr val="bg1"/>
                </a:solidFill>
                <a:latin typeface="Cascadia Code SemiLight" panose="020B0609020000020004" pitchFamily="49" charset="0"/>
                <a:cs typeface="Cascadia Code SemiLight" panose="020B0609020000020004" pitchFamily="49" charset="0"/>
              </a:rPr>
              <a:t> element in a document.</a:t>
            </a:r>
          </a:p>
        </p:txBody>
      </p:sp>
    </p:spTree>
    <p:extLst>
      <p:ext uri="{BB962C8B-B14F-4D97-AF65-F5344CB8AC3E}">
        <p14:creationId xmlns:p14="http://schemas.microsoft.com/office/powerpoint/2010/main" val="221371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1443841"/>
            <a:ext cx="11372193" cy="3970318"/>
          </a:xfrm>
          <a:prstGeom prst="rect">
            <a:avLst/>
          </a:prstGeom>
          <a:noFill/>
        </p:spPr>
        <p:txBody>
          <a:bodyPr wrap="square" rtlCol="0">
            <a:spAutoFit/>
          </a:bodyPr>
          <a:lstStyle/>
          <a:p>
            <a:pPr algn="just"/>
            <a:r>
              <a:rPr lang="en-US" sz="3600" dirty="0">
                <a:solidFill>
                  <a:schemeClr val="bg1"/>
                </a:solidFill>
                <a:latin typeface="Cascadia Code SemiLight" panose="020B0609020000020004" pitchFamily="49" charset="0"/>
                <a:cs typeface="Cascadia Code SemiLight" panose="020B0609020000020004" pitchFamily="49" charset="0"/>
              </a:rPr>
              <a:t>	The </a:t>
            </a:r>
            <a:r>
              <a:rPr lang="en-US" sz="3600" i="1" dirty="0">
                <a:solidFill>
                  <a:srgbClr val="FFFF00"/>
                </a:solidFill>
                <a:latin typeface="Cascadia Code SemiLight" panose="020B0609020000020004" pitchFamily="49" charset="0"/>
                <a:cs typeface="Cascadia Code SemiLight" panose="020B0609020000020004" pitchFamily="49" charset="0"/>
              </a:rPr>
              <a:t>&lt;div&gt;</a:t>
            </a:r>
            <a:r>
              <a:rPr lang="en-US" sz="3600" dirty="0">
                <a:solidFill>
                  <a:schemeClr val="bg1"/>
                </a:solidFill>
                <a:latin typeface="Cascadia Code SemiLight" panose="020B0609020000020004" pitchFamily="49" charset="0"/>
                <a:cs typeface="Cascadia Code SemiLight" panose="020B0609020000020004" pitchFamily="49" charset="0"/>
              </a:rPr>
              <a:t> element is the generic container for flow content. It has no effect on the content or layout until styled in some way using CSS (e.g., styling is directly applied to it, or some kind of layout model like Firefox is applied to its parent element).</a:t>
            </a:r>
          </a:p>
        </p:txBody>
      </p:sp>
    </p:spTree>
    <p:extLst>
      <p:ext uri="{BB962C8B-B14F-4D97-AF65-F5344CB8AC3E}">
        <p14:creationId xmlns:p14="http://schemas.microsoft.com/office/powerpoint/2010/main" val="346274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262756" y="612844"/>
            <a:ext cx="11372193" cy="5632311"/>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&lt;h1&gt;</a:t>
            </a:r>
            <a:r>
              <a:rPr lang="en-US" sz="4000" dirty="0">
                <a:solidFill>
                  <a:schemeClr val="bg1"/>
                </a:solidFill>
                <a:latin typeface="Cascadia Code SemiLight" panose="020B0609020000020004" pitchFamily="49" charset="0"/>
                <a:cs typeface="Cascadia Code SemiLight" panose="020B0609020000020004" pitchFamily="49" charset="0"/>
              </a:rPr>
              <a:t> to </a:t>
            </a:r>
            <a:r>
              <a:rPr lang="en-US" sz="4000" i="1" dirty="0">
                <a:solidFill>
                  <a:srgbClr val="FFFF00"/>
                </a:solidFill>
                <a:latin typeface="Cascadia Code SemiLight" panose="020B0609020000020004" pitchFamily="49" charset="0"/>
                <a:cs typeface="Cascadia Code SemiLight" panose="020B0609020000020004" pitchFamily="49" charset="0"/>
              </a:rPr>
              <a:t>&lt;h6&gt;</a:t>
            </a:r>
            <a:r>
              <a:rPr lang="en-US" sz="4000" dirty="0">
                <a:solidFill>
                  <a:schemeClr val="bg1"/>
                </a:solidFill>
                <a:latin typeface="Cascadia Code SemiLight" panose="020B0609020000020004" pitchFamily="49" charset="0"/>
                <a:cs typeface="Cascadia Code SemiLight" panose="020B0609020000020004" pitchFamily="49" charset="0"/>
              </a:rPr>
              <a:t> elements represent six levels of section headings. </a:t>
            </a:r>
            <a:r>
              <a:rPr lang="en-US" sz="4000" i="1" dirty="0">
                <a:solidFill>
                  <a:srgbClr val="FFFF00"/>
                </a:solidFill>
                <a:latin typeface="Cascadia Code SemiLight" panose="020B0609020000020004" pitchFamily="49" charset="0"/>
                <a:cs typeface="Cascadia Code SemiLight" panose="020B0609020000020004" pitchFamily="49" charset="0"/>
              </a:rPr>
              <a:t>&lt;h1&gt;</a:t>
            </a:r>
            <a:r>
              <a:rPr lang="en-US" sz="4000" dirty="0">
                <a:solidFill>
                  <a:schemeClr val="bg1"/>
                </a:solidFill>
                <a:latin typeface="Cascadia Code SemiLight" panose="020B0609020000020004" pitchFamily="49" charset="0"/>
                <a:cs typeface="Cascadia Code SemiLight" panose="020B0609020000020004" pitchFamily="49" charset="0"/>
              </a:rPr>
              <a:t> is the highest section level and </a:t>
            </a:r>
            <a:r>
              <a:rPr lang="en-US" sz="4000" i="1" dirty="0">
                <a:solidFill>
                  <a:srgbClr val="FFFF00"/>
                </a:solidFill>
                <a:latin typeface="Cascadia Code SemiLight" panose="020B0609020000020004" pitchFamily="49" charset="0"/>
                <a:cs typeface="Cascadia Code SemiLight" panose="020B0609020000020004" pitchFamily="49" charset="0"/>
              </a:rPr>
              <a:t>&lt;h6&gt;</a:t>
            </a:r>
            <a:r>
              <a:rPr lang="en-US" sz="4000" dirty="0">
                <a:solidFill>
                  <a:schemeClr val="bg1"/>
                </a:solidFill>
                <a:latin typeface="Cascadia Code SemiLight" panose="020B0609020000020004" pitchFamily="49" charset="0"/>
                <a:cs typeface="Cascadia Code SemiLight" panose="020B0609020000020004" pitchFamily="49" charset="0"/>
              </a:rPr>
              <a:t> is the lowest. By default, all heading elements create a block-level box in the layout, starting on a new line and taking up the full width available in their containing block.</a:t>
            </a:r>
          </a:p>
        </p:txBody>
      </p:sp>
    </p:spTree>
    <p:extLst>
      <p:ext uri="{BB962C8B-B14F-4D97-AF65-F5344CB8AC3E}">
        <p14:creationId xmlns:p14="http://schemas.microsoft.com/office/powerpoint/2010/main" val="82173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409903" y="1228397"/>
            <a:ext cx="11372193" cy="4401205"/>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&lt;html&gt; </a:t>
            </a:r>
            <a:r>
              <a:rPr lang="en-US" sz="4000" dirty="0">
                <a:solidFill>
                  <a:schemeClr val="bg1"/>
                </a:solidFill>
                <a:latin typeface="Cascadia Code SemiLight" panose="020B0609020000020004" pitchFamily="49" charset="0"/>
                <a:cs typeface="Cascadia Code SemiLight" panose="020B0609020000020004" pitchFamily="49" charset="0"/>
              </a:rPr>
              <a:t>element represents the root (top-level element) of an HTML document, so it is also referred to as the root element. All other elements must be descendants of this element. There can be only one </a:t>
            </a:r>
            <a:r>
              <a:rPr lang="en-US" sz="4000" i="1" dirty="0">
                <a:solidFill>
                  <a:srgbClr val="FFFF00"/>
                </a:solidFill>
                <a:latin typeface="Cascadia Code SemiLight" panose="020B0609020000020004" pitchFamily="49" charset="0"/>
                <a:cs typeface="Cascadia Code SemiLight" panose="020B0609020000020004" pitchFamily="49" charset="0"/>
              </a:rPr>
              <a:t>&lt;html&gt; </a:t>
            </a:r>
            <a:r>
              <a:rPr lang="en-US" sz="4000" dirty="0">
                <a:solidFill>
                  <a:schemeClr val="bg1"/>
                </a:solidFill>
                <a:latin typeface="Cascadia Code SemiLight" panose="020B0609020000020004" pitchFamily="49" charset="0"/>
                <a:cs typeface="Cascadia Code SemiLight" panose="020B0609020000020004" pitchFamily="49" charset="0"/>
              </a:rPr>
              <a:t>element in a document.</a:t>
            </a:r>
            <a:endParaRPr lang="en-PH" sz="4000" dirty="0">
              <a:solidFill>
                <a:schemeClr val="bg1"/>
              </a:solidFill>
              <a:latin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261565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A0E4F-0B47-0171-AECA-F73EE619D82A}"/>
              </a:ext>
            </a:extLst>
          </p:cNvPr>
          <p:cNvSpPr txBox="1"/>
          <p:nvPr/>
        </p:nvSpPr>
        <p:spPr>
          <a:xfrm>
            <a:off x="367860" y="1292767"/>
            <a:ext cx="11372193" cy="3785652"/>
          </a:xfrm>
          <a:prstGeom prst="rect">
            <a:avLst/>
          </a:prstGeom>
          <a:noFill/>
        </p:spPr>
        <p:txBody>
          <a:bodyPr wrap="square" rtlCol="0">
            <a:spAutoFit/>
          </a:bodyPr>
          <a:lstStyle/>
          <a:p>
            <a:pPr algn="just"/>
            <a:r>
              <a:rPr lang="en-US" sz="4000" dirty="0">
                <a:solidFill>
                  <a:schemeClr val="bg1"/>
                </a:solidFill>
                <a:latin typeface="Cascadia Code SemiLight" panose="020B0609020000020004" pitchFamily="49" charset="0"/>
                <a:cs typeface="Cascadia Code SemiLight" panose="020B0609020000020004" pitchFamily="49" charset="0"/>
              </a:rPr>
              <a:t>	The </a:t>
            </a:r>
            <a:r>
              <a:rPr lang="en-US" sz="4000" i="1" dirty="0">
                <a:solidFill>
                  <a:srgbClr val="FFFF00"/>
                </a:solidFill>
                <a:latin typeface="Cascadia Code SemiLight" panose="020B0609020000020004" pitchFamily="49" charset="0"/>
                <a:cs typeface="Cascadia Code SemiLight" panose="020B0609020000020004" pitchFamily="49" charset="0"/>
              </a:rPr>
              <a:t>&lt;head&gt;</a:t>
            </a:r>
            <a:r>
              <a:rPr lang="en-US" sz="4000" dirty="0">
                <a:solidFill>
                  <a:schemeClr val="bg1"/>
                </a:solidFill>
                <a:latin typeface="Cascadia Code SemiLight" panose="020B0609020000020004" pitchFamily="49" charset="0"/>
                <a:cs typeface="Cascadia Code SemiLight" panose="020B0609020000020004" pitchFamily="49" charset="0"/>
              </a:rPr>
              <a:t> element contains machine-readable information (metadata) about the document, like its title, scripts, and style sheets. There can be only one </a:t>
            </a:r>
            <a:r>
              <a:rPr lang="en-US" sz="4000" i="1" dirty="0">
                <a:solidFill>
                  <a:srgbClr val="FFFF00"/>
                </a:solidFill>
                <a:latin typeface="Cascadia Code SemiLight" panose="020B0609020000020004" pitchFamily="49" charset="0"/>
                <a:cs typeface="Cascadia Code SemiLight" panose="020B0609020000020004" pitchFamily="49" charset="0"/>
              </a:rPr>
              <a:t>&lt;head&gt;</a:t>
            </a:r>
            <a:r>
              <a:rPr lang="en-US" sz="4000" dirty="0">
                <a:solidFill>
                  <a:schemeClr val="bg1"/>
                </a:solidFill>
                <a:latin typeface="Cascadia Code SemiLight" panose="020B0609020000020004" pitchFamily="49" charset="0"/>
                <a:cs typeface="Cascadia Code SemiLight" panose="020B0609020000020004" pitchFamily="49" charset="0"/>
              </a:rPr>
              <a:t> elements in an HTML document.</a:t>
            </a:r>
            <a:endParaRPr lang="en-PH" sz="4000" dirty="0">
              <a:solidFill>
                <a:schemeClr val="bg1"/>
              </a:solidFill>
              <a:latin typeface="Cascadia Code SemiLight" panose="020B0609020000020004" pitchFamily="49" charset="0"/>
              <a:cs typeface="Cascadia Code SemiLight" panose="020B0609020000020004" pitchFamily="49" charset="0"/>
            </a:endParaRPr>
          </a:p>
        </p:txBody>
      </p:sp>
    </p:spTree>
    <p:extLst>
      <p:ext uri="{BB962C8B-B14F-4D97-AF65-F5344CB8AC3E}">
        <p14:creationId xmlns:p14="http://schemas.microsoft.com/office/powerpoint/2010/main" val="542450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1002</Words>
  <Application>Microsoft Office PowerPoint</Application>
  <PresentationFormat>Widescreen</PresentationFormat>
  <Paragraphs>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Cascadia Code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Beyo Quitorio</dc:creator>
  <cp:lastModifiedBy>Beyo Quitorio</cp:lastModifiedBy>
  <cp:revision>50</cp:revision>
  <dcterms:created xsi:type="dcterms:W3CDTF">2024-09-30T04:30:39Z</dcterms:created>
  <dcterms:modified xsi:type="dcterms:W3CDTF">2024-10-03T16:22:44Z</dcterms:modified>
</cp:coreProperties>
</file>