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3">
  <p:sldMasterIdLst>
    <p:sldMasterId id="2147483648" r:id="rId1"/>
  </p:sldMasterIdLst>
  <p:notesMasterIdLst>
    <p:notesMasterId r:id="rId4"/>
  </p:notesMasterIdLst>
  <p:sldIdLst>
    <p:sldId id="286" r:id="rId3"/>
    <p:sldId id="353" r:id="rId5"/>
    <p:sldId id="285" r:id="rId6"/>
    <p:sldId id="351" r:id="rId7"/>
    <p:sldId id="332" r:id="rId8"/>
    <p:sldId id="339" r:id="rId9"/>
    <p:sldId id="369" r:id="rId10"/>
    <p:sldId id="370" r:id="rId11"/>
    <p:sldId id="349" r:id="rId12"/>
    <p:sldId id="350" r:id="rId13"/>
    <p:sldId id="333" r:id="rId14"/>
    <p:sldId id="334" r:id="rId15"/>
    <p:sldId id="335" r:id="rId16"/>
    <p:sldId id="336" r:id="rId17"/>
    <p:sldId id="338" r:id="rId18"/>
    <p:sldId id="340" r:id="rId19"/>
    <p:sldId id="342" r:id="rId20"/>
    <p:sldId id="304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2FB3"/>
    <a:srgbClr val="FF0066"/>
    <a:srgbClr val="36FF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280" autoAdjust="0"/>
  </p:normalViewPr>
  <p:slideViewPr>
    <p:cSldViewPr>
      <p:cViewPr varScale="1">
        <p:scale>
          <a:sx n="64" d="100"/>
          <a:sy n="64" d="100"/>
        </p:scale>
        <p:origin x="-1566" y="-102"/>
      </p:cViewPr>
      <p:guideLst>
        <p:guide orient="horz" pos="2163"/>
        <p:guide pos="294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3EABD-7DDB-42B5-B317-7CF2C4FEF4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2AF85-BB48-4D2A-8A81-368BD572780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352D7E1-15FF-4DA2-9146-8F9AF7B40C26}" type="slidenum">
              <a:rPr lang="en-US" altLang="zh-CN"/>
            </a:fld>
            <a:endParaRPr lang="en-US" altLang="zh-CN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indent="0">
              <a:buFontTx/>
              <a:buNone/>
            </a:pPr>
            <a:endParaRPr lang="en-US" altLang="zh-CN" dirty="0" smtClean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5491ACB-E185-4571-94C2-328671ABE7A2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indent="0">
              <a:buFontTx/>
              <a:buNone/>
            </a:pPr>
            <a:endParaRPr lang="en-US" altLang="zh-CN" dirty="0" smtClean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5491ACB-E185-4571-94C2-328671ABE7A2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indent="0">
              <a:buFontTx/>
              <a:buNone/>
            </a:pPr>
            <a:endParaRPr lang="en-US" altLang="zh-CN" dirty="0" smtClean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5491ACB-E185-4571-94C2-328671ABE7A2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indent="0">
              <a:buFontTx/>
              <a:buNone/>
            </a:pPr>
            <a:endParaRPr lang="en-US" altLang="zh-CN" dirty="0" smtClean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5491ACB-E185-4571-94C2-328671ABE7A2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indent="0">
              <a:buFontTx/>
              <a:buNone/>
            </a:pPr>
            <a:endParaRPr lang="en-US" altLang="zh-CN" dirty="0" smtClean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5491ACB-E185-4571-94C2-328671ABE7A2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indent="0">
              <a:buFontTx/>
              <a:buNone/>
            </a:pPr>
            <a:endParaRPr lang="en-US" altLang="zh-CN" dirty="0" smtClean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5491ACB-E185-4571-94C2-328671ABE7A2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indent="0">
              <a:buFontTx/>
              <a:buNone/>
            </a:pPr>
            <a:endParaRPr lang="en-US" altLang="zh-CN" dirty="0" smtClean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5491ACB-E185-4571-94C2-328671ABE7A2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indent="0">
              <a:buFontTx/>
              <a:buNone/>
            </a:pPr>
            <a:endParaRPr lang="en-US" altLang="zh-CN" dirty="0" smtClean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5491ACB-E185-4571-94C2-328671ABE7A2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indent="0">
              <a:buFontTx/>
              <a:buNone/>
            </a:pPr>
            <a:endParaRPr lang="en-US" altLang="zh-CN" dirty="0" smtClean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5491ACB-E185-4571-94C2-328671ABE7A2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indent="0">
              <a:buFontTx/>
              <a:buNone/>
            </a:pPr>
            <a:endParaRPr lang="en-US" altLang="zh-CN" dirty="0" smtClean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5491ACB-E185-4571-94C2-328671ABE7A2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indent="0">
              <a:buFontTx/>
              <a:buNone/>
            </a:pPr>
            <a:endParaRPr lang="en-US" altLang="zh-CN" dirty="0" smtClean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5491ACB-E185-4571-94C2-328671ABE7A2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indent="0">
              <a:buFontTx/>
              <a:buNone/>
            </a:pPr>
            <a:endParaRPr lang="en-US" altLang="zh-CN" dirty="0" smtClean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5491ACB-E185-4571-94C2-328671ABE7A2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indent="0">
              <a:buFontTx/>
              <a:buNone/>
            </a:pPr>
            <a:endParaRPr lang="en-US" altLang="zh-CN" dirty="0" smtClean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5491ACB-E185-4571-94C2-328671ABE7A2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indent="0">
              <a:buFontTx/>
              <a:buNone/>
            </a:pPr>
            <a:endParaRPr lang="en-US" altLang="zh-CN" dirty="0" smtClean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5491ACB-E185-4571-94C2-328671ABE7A2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indent="0">
              <a:buFontTx/>
              <a:buNone/>
            </a:pPr>
            <a:endParaRPr lang="en-US" altLang="zh-CN" dirty="0" smtClean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5491ACB-E185-4571-94C2-328671ABE7A2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indent="0">
              <a:buFontTx/>
              <a:buNone/>
            </a:pPr>
            <a:endParaRPr lang="en-US" altLang="zh-CN" dirty="0" smtClean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5491ACB-E185-4571-94C2-328671ABE7A2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indent="0">
              <a:buFontTx/>
              <a:buNone/>
            </a:pPr>
            <a:endParaRPr lang="en-US" altLang="zh-CN" dirty="0" smtClean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5491ACB-E185-4571-94C2-328671ABE7A2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68313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ja-JP"/>
              <a:t>2012-7-7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8ED870-482B-4A14-8A75-4DA50B98250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72E51F-ECEE-458A-8294-015E4BCBAD5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C73C47-CEA1-4499-BC57-369D77CE84B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2138" y="6453188"/>
            <a:ext cx="2895600" cy="4048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‹#›</a:t>
            </a:r>
            <a:endParaRPr lang="en-US" altLang="zh-CN"/>
          </a:p>
        </p:txBody>
      </p:sp>
      <p:pic>
        <p:nvPicPr>
          <p:cNvPr id="2" name="Picture 7" descr="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8" descr="200642115372842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155575"/>
            <a:ext cx="8382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1125538"/>
            <a:ext cx="9144000" cy="71437"/>
          </a:xfrm>
          <a:prstGeom prst="rect">
            <a:avLst/>
          </a:prstGeom>
          <a:gradFill rotWithShape="1">
            <a:gsLst>
              <a:gs pos="0">
                <a:srgbClr val="1464AC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2" name="Rectangle 10"/>
          <p:cNvSpPr>
            <a:spLocks noChangeArrowheads="1"/>
          </p:cNvSpPr>
          <p:nvPr/>
        </p:nvSpPr>
        <p:spPr bwMode="auto">
          <a:xfrm>
            <a:off x="0" y="6426200"/>
            <a:ext cx="9144000" cy="431800"/>
          </a:xfrm>
          <a:prstGeom prst="rect">
            <a:avLst/>
          </a:prstGeom>
          <a:gradFill rotWithShape="1">
            <a:gsLst>
              <a:gs pos="0">
                <a:srgbClr val="1464AC"/>
              </a:gs>
              <a:gs pos="100000">
                <a:srgbClr val="E4F1FC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7092950" y="6453188"/>
            <a:ext cx="2016125" cy="3365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600" b="1" i="1" smtClean="0">
                <a:solidFill>
                  <a:srgbClr val="1464AC"/>
                </a:solidFill>
              </a:rPr>
              <a:t>Tianjin University</a:t>
            </a:r>
            <a:endParaRPr lang="en-US" altLang="zh-CN" sz="1600" b="1" i="1" smtClean="0">
              <a:solidFill>
                <a:srgbClr val="1464AC"/>
              </a:solidFill>
            </a:endParaRPr>
          </a:p>
        </p:txBody>
      </p:sp>
      <p:pic>
        <p:nvPicPr>
          <p:cNvPr id="1034" name="Picture 12" descr="天大徽、字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8" t="67484" r="6654" b="10022"/>
          <a:stretch>
            <a:fillRect/>
          </a:stretch>
        </p:blipFill>
        <p:spPr bwMode="auto">
          <a:xfrm>
            <a:off x="6229350" y="6473825"/>
            <a:ext cx="86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2" descr="天大徽、字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8" t="67484" r="6654" b="10022"/>
          <a:stretch>
            <a:fillRect/>
          </a:stretch>
        </p:blipFill>
        <p:spPr bwMode="auto">
          <a:xfrm>
            <a:off x="6229350" y="6473825"/>
            <a:ext cx="86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08400" y="6570663"/>
            <a:ext cx="2133600" cy="287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92C1E99-8E05-4D8C-8D19-EB717009093D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6.jpeg"/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jpeg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576" y="2348880"/>
            <a:ext cx="7993062" cy="2003114"/>
          </a:xfrm>
          <a:effectLst>
            <a:outerShdw dist="17961" dir="2700000" algn="ctr" rotWithShape="0">
              <a:schemeClr val="tx1">
                <a:alpha val="50000"/>
              </a:schemeClr>
            </a:outerShdw>
          </a:effectLst>
        </p:spPr>
        <p:txBody>
          <a:bodyPr anchor="t"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b="1" dirty="0" smtClean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26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组、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31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组测试汇报</a:t>
            </a:r>
            <a:endParaRPr lang="zh-CN" altLang="en-US" b="1" dirty="0" smtClean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15816" y="5085184"/>
            <a:ext cx="5428307" cy="1152128"/>
          </a:xfrm>
        </p:spPr>
        <p:txBody>
          <a:bodyPr/>
          <a:lstStyle/>
          <a:p>
            <a:pPr algn="r" eaLnBrk="1" hangingPunct="1"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2017/10/30</a:t>
            </a:r>
            <a:endParaRPr lang="en-US" altLang="zh-CN" sz="2800" dirty="0" smtClean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2" charset="-122"/>
              <a:cs typeface="Arial" panose="020B0604020202020204" pitchFamily="34" charset="0"/>
            </a:endParaRPr>
          </a:p>
          <a:p>
            <a:pPr algn="ctr" eaLnBrk="1" hangingPunct="1">
              <a:lnSpc>
                <a:spcPct val="150000"/>
              </a:lnSpc>
            </a:pPr>
            <a:endParaRPr lang="en-US" altLang="zh-CN" sz="2000" dirty="0" smtClean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2" charset="-122"/>
              <a:cs typeface="Arial" panose="020B0604020202020204" pitchFamily="34" charset="0"/>
            </a:endParaRPr>
          </a:p>
          <a:p>
            <a:pPr algn="ctr" eaLnBrk="1" hangingPunct="1">
              <a:lnSpc>
                <a:spcPct val="150000"/>
              </a:lnSpc>
            </a:pPr>
            <a:endParaRPr lang="en-US" altLang="zh-CN" sz="2000" dirty="0" smtClean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187624" y="260648"/>
            <a:ext cx="7499176" cy="1012974"/>
          </a:xfrm>
        </p:spPr>
        <p:txBody>
          <a:bodyPr/>
          <a:lstStyle/>
          <a:p>
            <a:pPr algn="l"/>
            <a:r>
              <a:rPr lang="en-US" altLang="zh-CN" b="1" dirty="0"/>
              <a:t>Cantool</a:t>
            </a:r>
            <a:r>
              <a:rPr lang="zh-CN" altLang="en-US" b="1" dirty="0"/>
              <a:t>装置的功能展示</a:t>
            </a:r>
            <a:endParaRPr lang="zh-CN" altLang="en-US" b="1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 smtClean="0"/>
              <a:t>      </a:t>
            </a:r>
            <a:endParaRPr lang="zh-CN" altLang="en-US" sz="2400" dirty="0" smtClean="0"/>
          </a:p>
        </p:txBody>
      </p:sp>
      <p:sp>
        <p:nvSpPr>
          <p:cNvPr id="1638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892FF5B-C56A-4777-94AD-5729AEA8671E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8" name="矩形 1"/>
          <p:cNvSpPr>
            <a:spLocks noChangeArrowheads="1"/>
          </p:cNvSpPr>
          <p:nvPr/>
        </p:nvSpPr>
        <p:spPr bwMode="auto">
          <a:xfrm>
            <a:off x="0" y="1196752"/>
            <a:ext cx="9144000" cy="341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zh-CN" altLang="en-US" b="1" dirty="0" smtClean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r>
              <a:rPr lang="zh-CN" alt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endParaRPr lang="en-US" altLang="zh-CN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endParaRPr lang="en-US" altLang="zh-CN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dirty="0" smtClean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cs typeface="Times New Roman" panose="02020603050405020304" pitchFamily="18" charset="0"/>
              </a:rPr>
              <a:t> </a:t>
            </a:r>
            <a:endParaRPr lang="en-US" altLang="zh-CN" dirty="0" smtClean="0">
              <a:cs typeface="Times New Roman" panose="02020603050405020304" pitchFamily="18" charset="0"/>
            </a:endParaRPr>
          </a:p>
        </p:txBody>
      </p:sp>
      <p:pic>
        <p:nvPicPr>
          <p:cNvPr id="3" name="图片 1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260" y="1336040"/>
            <a:ext cx="7583170" cy="47904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187624" y="260648"/>
            <a:ext cx="7499176" cy="1012974"/>
          </a:xfrm>
        </p:spPr>
        <p:txBody>
          <a:bodyPr/>
          <a:lstStyle/>
          <a:p>
            <a:pPr algn="l"/>
            <a:r>
              <a:rPr lang="zh-CN" altLang="en-US" b="1" dirty="0" smtClean="0"/>
              <a:t>测试</a:t>
            </a:r>
            <a:endParaRPr lang="zh-CN" altLang="en-US" b="1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662880" y="1744216"/>
            <a:ext cx="8229600" cy="413305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600" b="1" dirty="0" smtClean="0"/>
              <a:t>测试</a:t>
            </a:r>
            <a:r>
              <a:rPr lang="en-US" altLang="zh-CN" sz="3600" b="1" dirty="0" smtClean="0"/>
              <a:t>1-windows_1</a:t>
            </a:r>
            <a:endParaRPr lang="en-US" altLang="zh-CN" sz="3600" b="1" dirty="0" smtClean="0"/>
          </a:p>
          <a:p>
            <a:pPr>
              <a:lnSpc>
                <a:spcPct val="150000"/>
              </a:lnSpc>
            </a:pPr>
            <a:r>
              <a:rPr lang="zh-CN" altLang="en-US" sz="3600" b="1" dirty="0" smtClean="0"/>
              <a:t>测试</a:t>
            </a:r>
            <a:r>
              <a:rPr lang="en-US" altLang="zh-CN" sz="3600" b="1" dirty="0" smtClean="0"/>
              <a:t>2-windows_2</a:t>
            </a:r>
            <a:endParaRPr lang="en-US" altLang="zh-CN" sz="3600" b="1" dirty="0" smtClean="0"/>
          </a:p>
          <a:p>
            <a:pPr>
              <a:lnSpc>
                <a:spcPct val="150000"/>
              </a:lnSpc>
            </a:pPr>
            <a:r>
              <a:rPr lang="zh-CN" altLang="en-US" sz="3600" b="1" dirty="0" smtClean="0"/>
              <a:t>测试</a:t>
            </a:r>
            <a:r>
              <a:rPr lang="en-US" altLang="zh-CN" sz="3600" b="1" dirty="0" smtClean="0"/>
              <a:t>3-windows_3</a:t>
            </a:r>
            <a:endParaRPr lang="en-US" altLang="zh-CN" sz="3600" b="1" dirty="0" smtClean="0"/>
          </a:p>
          <a:p>
            <a:pPr>
              <a:lnSpc>
                <a:spcPct val="150000"/>
              </a:lnSpc>
            </a:pPr>
            <a:r>
              <a:rPr lang="zh-CN" altLang="en-US" sz="3600" b="1" dirty="0" smtClean="0"/>
              <a:t>测试</a:t>
            </a:r>
            <a:r>
              <a:rPr lang="en-US" altLang="zh-CN" sz="3600" b="1" dirty="0" smtClean="0"/>
              <a:t>4-android_1</a:t>
            </a:r>
            <a:endParaRPr lang="en-US" altLang="zh-CN" sz="3600" b="1" dirty="0" smtClean="0"/>
          </a:p>
          <a:p>
            <a:endParaRPr lang="en-US" altLang="zh-CN" sz="1400" b="1" dirty="0" smtClean="0"/>
          </a:p>
          <a:p>
            <a:endParaRPr lang="en-US" altLang="zh-CN" sz="1400" dirty="0" smtClean="0"/>
          </a:p>
        </p:txBody>
      </p:sp>
      <p:sp>
        <p:nvSpPr>
          <p:cNvPr id="1638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892FF5B-C56A-4777-94AD-5729AEA8671E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8" name="矩形 1"/>
          <p:cNvSpPr>
            <a:spLocks noChangeArrowheads="1"/>
          </p:cNvSpPr>
          <p:nvPr/>
        </p:nvSpPr>
        <p:spPr bwMode="auto">
          <a:xfrm>
            <a:off x="0" y="1196752"/>
            <a:ext cx="91440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zh-CN" altLang="en-US" b="1" dirty="0" smtClean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r>
              <a:rPr lang="zh-CN" alt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endParaRPr lang="en-US" altLang="zh-CN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endParaRPr lang="en-US" altLang="zh-CN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dirty="0" smtClean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cs typeface="Times New Roman" panose="02020603050405020304" pitchFamily="18" charset="0"/>
              </a:rPr>
              <a:t> </a:t>
            </a:r>
            <a:endParaRPr lang="en-US" altLang="zh-CN" dirty="0" smtClean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187624" y="260648"/>
            <a:ext cx="7499176" cy="1012974"/>
          </a:xfrm>
        </p:spPr>
        <p:txBody>
          <a:bodyPr/>
          <a:lstStyle/>
          <a:p>
            <a:pPr algn="l"/>
            <a:r>
              <a:rPr lang="zh-CN" altLang="en-US" b="1" dirty="0" smtClean="0"/>
              <a:t>测试</a:t>
            </a:r>
            <a:r>
              <a:rPr lang="en-US" altLang="zh-CN" b="1" dirty="0" smtClean="0"/>
              <a:t>1</a:t>
            </a:r>
            <a:r>
              <a:rPr lang="en-US" altLang="zh-CN" b="1" dirty="0" smtClean="0"/>
              <a:t>-windows_1</a:t>
            </a:r>
            <a:r>
              <a:rPr lang="zh-CN" altLang="en-US" b="1" dirty="0" smtClean="0"/>
              <a:t>单元测试</a:t>
            </a:r>
            <a:endParaRPr lang="zh-CN" altLang="en-US" b="1" dirty="0" smtClean="0"/>
          </a:p>
        </p:txBody>
      </p:sp>
      <p:sp>
        <p:nvSpPr>
          <p:cNvPr id="1638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892FF5B-C56A-4777-94AD-5729AEA8671E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8" name="矩形 1"/>
          <p:cNvSpPr>
            <a:spLocks noChangeArrowheads="1"/>
          </p:cNvSpPr>
          <p:nvPr/>
        </p:nvSpPr>
        <p:spPr bwMode="auto">
          <a:xfrm>
            <a:off x="0" y="1196752"/>
            <a:ext cx="91440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zh-CN" altLang="en-US" b="1" dirty="0" smtClean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r>
              <a:rPr lang="zh-CN" alt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endParaRPr lang="en-US" altLang="zh-CN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endParaRPr lang="en-US" altLang="zh-CN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dirty="0" smtClean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cs typeface="Times New Roman" panose="02020603050405020304" pitchFamily="18" charset="0"/>
              </a:rPr>
              <a:t> </a:t>
            </a:r>
            <a:endParaRPr lang="en-US" altLang="zh-CN" dirty="0" smtClean="0">
              <a:cs typeface="Times New Roman" panose="02020603050405020304" pitchFamily="18" charset="0"/>
            </a:endParaRPr>
          </a:p>
        </p:txBody>
      </p:sp>
      <p:pic>
        <p:nvPicPr>
          <p:cNvPr id="5" name="图片 5" descr="字符串解出ID、L、DATA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351280"/>
            <a:ext cx="8229600" cy="4414520"/>
          </a:xfrm>
          <a:prstGeom prst="rect">
            <a:avLst/>
          </a:prstGeom>
        </p:spPr>
      </p:pic>
      <p:pic>
        <p:nvPicPr>
          <p:cNvPr id="6" name="图片 6" descr="用id找对应canmessage、cansigna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970" y="1351280"/>
            <a:ext cx="7491095" cy="5085080"/>
          </a:xfrm>
          <a:prstGeom prst="rect">
            <a:avLst/>
          </a:prstGeom>
        </p:spPr>
      </p:pic>
      <p:pic>
        <p:nvPicPr>
          <p:cNvPr id="2" name="图片 7" descr="jiexijiegu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905" y="1475105"/>
            <a:ext cx="6588760" cy="4894580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187624" y="260648"/>
            <a:ext cx="7499176" cy="1012974"/>
          </a:xfrm>
        </p:spPr>
        <p:txBody>
          <a:bodyPr/>
          <a:lstStyle/>
          <a:p>
            <a:pPr algn="l"/>
            <a:r>
              <a:rPr lang="zh-CN" altLang="en-US" b="1" dirty="0" smtClean="0"/>
              <a:t>测试</a:t>
            </a:r>
            <a:r>
              <a:rPr lang="en-US" altLang="zh-CN" b="1" dirty="0" smtClean="0"/>
              <a:t>2-windows_2</a:t>
            </a:r>
            <a:r>
              <a:rPr lang="zh-CN" altLang="en-US" b="1" dirty="0" smtClean="0"/>
              <a:t>单元测试</a:t>
            </a:r>
            <a:endParaRPr lang="zh-CN" altLang="en-US" b="1" dirty="0" smtClean="0"/>
          </a:p>
        </p:txBody>
      </p:sp>
      <p:sp>
        <p:nvSpPr>
          <p:cNvPr id="1638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892FF5B-C56A-4777-94AD-5729AEA8671E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8" name="矩形 1"/>
          <p:cNvSpPr>
            <a:spLocks noChangeArrowheads="1"/>
          </p:cNvSpPr>
          <p:nvPr/>
        </p:nvSpPr>
        <p:spPr bwMode="auto">
          <a:xfrm>
            <a:off x="0" y="1196752"/>
            <a:ext cx="91440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zh-CN" altLang="en-US" b="1" dirty="0" smtClean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r>
              <a:rPr lang="zh-CN" alt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endParaRPr lang="en-US" altLang="zh-CN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endParaRPr lang="en-US" altLang="zh-CN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dirty="0" smtClean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cs typeface="Times New Roman" panose="02020603050405020304" pitchFamily="18" charset="0"/>
              </a:rPr>
              <a:t> </a:t>
            </a:r>
            <a:endParaRPr lang="en-US" altLang="zh-CN" dirty="0" smtClean="0">
              <a:cs typeface="Times New Roman" panose="02020603050405020304" pitchFamily="18" charset="0"/>
            </a:endParaRPr>
          </a:p>
        </p:txBody>
      </p:sp>
      <p:pic>
        <p:nvPicPr>
          <p:cNvPr id="5" name="图片 5" descr="关闭串口测试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332865"/>
            <a:ext cx="8229600" cy="4942205"/>
          </a:xfrm>
          <a:prstGeom prst="rect">
            <a:avLst/>
          </a:prstGeom>
        </p:spPr>
      </p:pic>
      <p:pic>
        <p:nvPicPr>
          <p:cNvPr id="2" name="图片 9" descr="4227735621996141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55" y="1332865"/>
            <a:ext cx="7971155" cy="5375275"/>
          </a:xfrm>
          <a:prstGeom prst="rect">
            <a:avLst/>
          </a:prstGeom>
        </p:spPr>
      </p:pic>
      <p:pic>
        <p:nvPicPr>
          <p:cNvPr id="10" name="图片 10" descr="8069432784207157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020" y="1399540"/>
            <a:ext cx="6833870" cy="5171440"/>
          </a:xfrm>
          <a:prstGeom prst="rect">
            <a:avLst/>
          </a:prstGeom>
        </p:spPr>
      </p:pic>
      <p:pic>
        <p:nvPicPr>
          <p:cNvPr id="11" name="图片 11" descr="物理信号获取并测试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3645" y="1574800"/>
            <a:ext cx="6552565" cy="5074285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187624" y="260648"/>
            <a:ext cx="7499176" cy="1012974"/>
          </a:xfrm>
        </p:spPr>
        <p:txBody>
          <a:bodyPr/>
          <a:lstStyle/>
          <a:p>
            <a:pPr algn="l"/>
            <a:r>
              <a:rPr lang="zh-CN" altLang="en-US" b="1" dirty="0" smtClean="0"/>
              <a:t>测试</a:t>
            </a:r>
            <a:r>
              <a:rPr lang="en-US" altLang="zh-CN" b="1" dirty="0" smtClean="0"/>
              <a:t>3-windows_3</a:t>
            </a:r>
            <a:r>
              <a:rPr lang="zh-CN" altLang="en-US" b="1" dirty="0" smtClean="0"/>
              <a:t>功能测试</a:t>
            </a:r>
            <a:endParaRPr lang="zh-CN" altLang="en-US" b="1" dirty="0" smtClean="0"/>
          </a:p>
        </p:txBody>
      </p:sp>
      <p:sp>
        <p:nvSpPr>
          <p:cNvPr id="1638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892FF5B-C56A-4777-94AD-5729AEA8671E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8" name="矩形 1"/>
          <p:cNvSpPr>
            <a:spLocks noChangeArrowheads="1"/>
          </p:cNvSpPr>
          <p:nvPr/>
        </p:nvSpPr>
        <p:spPr bwMode="auto">
          <a:xfrm>
            <a:off x="0" y="1196752"/>
            <a:ext cx="91440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zh-CN" altLang="en-US" b="1" dirty="0" smtClean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r>
              <a:rPr lang="zh-CN" alt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endParaRPr lang="en-US" altLang="zh-CN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endParaRPr lang="en-US" altLang="zh-CN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dirty="0" smtClean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cs typeface="Times New Roman" panose="02020603050405020304" pitchFamily="18" charset="0"/>
              </a:rPr>
              <a:t> </a:t>
            </a:r>
            <a:endParaRPr lang="en-US" altLang="zh-CN" dirty="0" smtClean="0">
              <a:cs typeface="Times New Roman" panose="02020603050405020304" pitchFamily="18" charset="0"/>
            </a:endParaRPr>
          </a:p>
        </p:txBody>
      </p:sp>
      <p:pic>
        <p:nvPicPr>
          <p:cNvPr id="3" name="图片 1" descr="IMG_25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77240" y="1381760"/>
            <a:ext cx="7908925" cy="49517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5" descr="4623338544426535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390" y="1520825"/>
            <a:ext cx="6334125" cy="4589780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187624" y="260648"/>
            <a:ext cx="7499176" cy="1012974"/>
          </a:xfrm>
        </p:spPr>
        <p:txBody>
          <a:bodyPr/>
          <a:lstStyle/>
          <a:p>
            <a:pPr algn="l"/>
            <a:r>
              <a:rPr lang="zh-CN" altLang="en-US" b="1" dirty="0" smtClean="0"/>
              <a:t>测试</a:t>
            </a:r>
            <a:r>
              <a:rPr lang="en-US" altLang="zh-CN" b="1" dirty="0" smtClean="0"/>
              <a:t>4-android_1</a:t>
            </a:r>
            <a:r>
              <a:rPr lang="zh-CN" altLang="en-US" b="1" dirty="0" smtClean="0"/>
              <a:t>单元测试</a:t>
            </a:r>
            <a:endParaRPr lang="zh-CN" altLang="en-US" b="1" dirty="0" smtClean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b="1" dirty="0" smtClean="0"/>
          </a:p>
          <a:p>
            <a:endParaRPr lang="en-US" altLang="zh-CN" sz="1400" dirty="0" smtClean="0"/>
          </a:p>
        </p:txBody>
      </p:sp>
      <p:sp>
        <p:nvSpPr>
          <p:cNvPr id="1638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892FF5B-C56A-4777-94AD-5729AEA8671E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8" name="矩形 1"/>
          <p:cNvSpPr>
            <a:spLocks noChangeArrowheads="1"/>
          </p:cNvSpPr>
          <p:nvPr/>
        </p:nvSpPr>
        <p:spPr bwMode="auto">
          <a:xfrm>
            <a:off x="0" y="1196752"/>
            <a:ext cx="91440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zh-CN" altLang="en-US" b="1" dirty="0" smtClean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r>
              <a:rPr lang="zh-CN" alt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endParaRPr lang="en-US" altLang="zh-CN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endParaRPr lang="en-US" altLang="zh-CN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dirty="0" smtClean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cs typeface="Times New Roman" panose="02020603050405020304" pitchFamily="18" charset="0"/>
              </a:rPr>
              <a:t> </a:t>
            </a:r>
            <a:endParaRPr lang="en-US" altLang="zh-CN" dirty="0" smtClean="0">
              <a:cs typeface="Times New Roman" panose="02020603050405020304" pitchFamily="18" charset="0"/>
            </a:endParaRPr>
          </a:p>
        </p:txBody>
      </p:sp>
      <p:pic>
        <p:nvPicPr>
          <p:cNvPr id="2" name="图片 2" descr="C:\Users\songzy\Desktop\单元测试结果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14960" y="1477645"/>
            <a:ext cx="8299450" cy="4888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45565" y="1600835"/>
            <a:ext cx="7268210" cy="4643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043608" y="260648"/>
            <a:ext cx="7499176" cy="1012974"/>
          </a:xfrm>
        </p:spPr>
        <p:txBody>
          <a:bodyPr/>
          <a:lstStyle/>
          <a:p>
            <a:pPr algn="l"/>
            <a:r>
              <a:rPr lang="zh-CN" altLang="en-US" b="1" dirty="0" smtClean="0"/>
              <a:t>小组总结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有效的团队合作</a:t>
            </a:r>
            <a:endParaRPr lang="zh-CN" altLang="en-US" b="1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en-US" altLang="zh-CN" b="1" dirty="0" smtClean="0"/>
              <a:t>1</a:t>
            </a:r>
            <a:r>
              <a:rPr lang="zh-CN" altLang="en-US" b="1" dirty="0" smtClean="0"/>
              <a:t>、问题选择</a:t>
            </a:r>
            <a:endParaRPr lang="en-US" altLang="zh-CN" b="1" dirty="0" smtClean="0"/>
          </a:p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、问题诊断</a:t>
            </a:r>
            <a:endParaRPr lang="en-US" altLang="zh-CN" b="1" dirty="0" smtClean="0"/>
          </a:p>
          <a:p>
            <a:r>
              <a:rPr lang="en-US" altLang="zh-CN" b="1" dirty="0" smtClean="0"/>
              <a:t>3</a:t>
            </a:r>
            <a:r>
              <a:rPr lang="zh-CN" altLang="en-US" b="1" dirty="0" smtClean="0"/>
              <a:t>、工作分配</a:t>
            </a:r>
            <a:endParaRPr lang="en-US" altLang="zh-CN" b="1" dirty="0" smtClean="0"/>
          </a:p>
          <a:p>
            <a:r>
              <a:rPr lang="en-US" altLang="zh-CN" b="1" dirty="0" smtClean="0"/>
              <a:t>4</a:t>
            </a:r>
            <a:r>
              <a:rPr lang="zh-CN" altLang="en-US" b="1" dirty="0" smtClean="0"/>
              <a:t>、交流</a:t>
            </a:r>
            <a:endParaRPr lang="en-US" altLang="zh-CN" b="1" dirty="0" smtClean="0"/>
          </a:p>
          <a:p>
            <a:r>
              <a:rPr lang="en-US" altLang="zh-CN" b="1" dirty="0" smtClean="0"/>
              <a:t>5</a:t>
            </a:r>
            <a:r>
              <a:rPr lang="zh-CN" altLang="en-US" b="1" dirty="0" smtClean="0"/>
              <a:t>、协调</a:t>
            </a:r>
            <a:endParaRPr lang="en-US" altLang="zh-CN" b="1" dirty="0" smtClean="0"/>
          </a:p>
          <a:p>
            <a:r>
              <a:rPr lang="en-US" altLang="zh-CN" b="1" dirty="0" smtClean="0"/>
              <a:t>6</a:t>
            </a:r>
            <a:r>
              <a:rPr lang="zh-CN" altLang="en-US" b="1" dirty="0" smtClean="0"/>
              <a:t>、组织的支持</a:t>
            </a:r>
            <a:endParaRPr lang="en-US" altLang="zh-CN" b="1" dirty="0" smtClean="0"/>
          </a:p>
          <a:p>
            <a:endParaRPr lang="en-US" altLang="zh-CN" sz="1400" dirty="0" smtClean="0"/>
          </a:p>
        </p:txBody>
      </p:sp>
      <p:sp>
        <p:nvSpPr>
          <p:cNvPr id="1638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892FF5B-C56A-4777-94AD-5729AEA8671E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8" name="矩形 1"/>
          <p:cNvSpPr>
            <a:spLocks noChangeArrowheads="1"/>
          </p:cNvSpPr>
          <p:nvPr/>
        </p:nvSpPr>
        <p:spPr bwMode="auto">
          <a:xfrm>
            <a:off x="0" y="1196752"/>
            <a:ext cx="91440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zh-CN" altLang="en-US" b="1" dirty="0" smtClean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r>
              <a:rPr lang="zh-CN" alt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endParaRPr lang="en-US" altLang="zh-CN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endParaRPr lang="en-US" altLang="zh-CN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dirty="0" smtClean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cs typeface="Times New Roman" panose="02020603050405020304" pitchFamily="18" charset="0"/>
              </a:rPr>
              <a:t> </a:t>
            </a:r>
            <a:endParaRPr lang="en-US" altLang="zh-CN" dirty="0" smtClean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043608" y="260648"/>
            <a:ext cx="7499176" cy="1012974"/>
          </a:xfrm>
        </p:spPr>
        <p:txBody>
          <a:bodyPr/>
          <a:lstStyle/>
          <a:p>
            <a:pPr algn="l"/>
            <a:r>
              <a:rPr lang="zh-CN" altLang="en-US" b="1" dirty="0" smtClean="0"/>
              <a:t>小组总结</a:t>
            </a:r>
            <a:endParaRPr lang="zh-CN" altLang="en-US" b="1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12568"/>
          </a:xfrm>
        </p:spPr>
        <p:txBody>
          <a:bodyPr/>
          <a:lstStyle/>
          <a:p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、</a:t>
            </a:r>
            <a:r>
              <a:rPr lang="zh-CN" altLang="en-US" sz="2400" b="1" dirty="0" smtClean="0"/>
              <a:t>从小白小组到两个小组合作，前期注重于埋头苦学，忽略了团队间合作的优势，导致进度慢且开发成果单一，我们应该加强沟通，发挥每个人的优势，多出点子，整体前进。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、开组会次数，从之前盲目频繁的开到后期有条理的开，当知道小组成员遇到问题了，需要沟通时，进行有效的交流，避免了固定式的 频繁开组会，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、对未来的改进，从这次</a:t>
            </a:r>
            <a:r>
              <a:rPr lang="en-US" altLang="zh-CN" sz="2400" b="1" dirty="0" smtClean="0"/>
              <a:t>project</a:t>
            </a:r>
            <a:r>
              <a:rPr lang="zh-CN" altLang="en-US" sz="2400" b="1" dirty="0" smtClean="0"/>
              <a:t>中，发现自己欠缺很多知识，知识面不够广泛，如：对</a:t>
            </a:r>
            <a:r>
              <a:rPr lang="en-US" altLang="zh-CN" sz="2400" b="1" dirty="0" smtClean="0"/>
              <a:t>Java</a:t>
            </a:r>
            <a:r>
              <a:rPr lang="zh-CN" altLang="en-US" sz="2400" b="1" dirty="0" smtClean="0"/>
              <a:t>精通度不够，测试过程中对</a:t>
            </a:r>
            <a:r>
              <a:rPr lang="en-US" altLang="zh-CN" sz="2400" b="1" dirty="0" smtClean="0"/>
              <a:t>C#</a:t>
            </a:r>
            <a:r>
              <a:rPr lang="zh-CN" altLang="en-US" sz="2400" b="1" dirty="0" smtClean="0"/>
              <a:t>的不熟悉以至于一组的单元测试不能圆满完成，后期会继续学习，加强实践能力。</a:t>
            </a:r>
            <a:endParaRPr lang="en-US" altLang="zh-CN" sz="2400" b="1" dirty="0" smtClean="0"/>
          </a:p>
        </p:txBody>
      </p:sp>
      <p:sp>
        <p:nvSpPr>
          <p:cNvPr id="1638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892FF5B-C56A-4777-94AD-5729AEA8671E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8" name="矩形 1"/>
          <p:cNvSpPr>
            <a:spLocks noChangeArrowheads="1"/>
          </p:cNvSpPr>
          <p:nvPr/>
        </p:nvSpPr>
        <p:spPr bwMode="auto">
          <a:xfrm>
            <a:off x="0" y="1196752"/>
            <a:ext cx="91440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zh-CN" altLang="en-US" b="1" dirty="0" smtClean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r>
              <a:rPr lang="zh-CN" alt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endParaRPr lang="en-US" altLang="zh-CN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endParaRPr lang="en-US" altLang="zh-CN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dirty="0" smtClean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cs typeface="Times New Roman" panose="02020603050405020304" pitchFamily="18" charset="0"/>
              </a:rPr>
              <a:t> </a:t>
            </a:r>
            <a:endParaRPr lang="en-US" altLang="zh-CN" dirty="0" smtClean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892FF5B-C56A-4777-94AD-5729AEA8671E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8" name="矩形 1"/>
          <p:cNvSpPr>
            <a:spLocks noChangeArrowheads="1"/>
          </p:cNvSpPr>
          <p:nvPr/>
        </p:nvSpPr>
        <p:spPr bwMode="auto">
          <a:xfrm>
            <a:off x="0" y="1196752"/>
            <a:ext cx="9144000" cy="688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                                                                               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dirty="0" smtClean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cs typeface="Times New Roman" panose="02020603050405020304" pitchFamily="18" charset="0"/>
              </a:rPr>
              <a:t> </a:t>
            </a:r>
            <a:endParaRPr lang="en-US" altLang="zh-CN" dirty="0" smtClean="0"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14612" y="3000372"/>
            <a:ext cx="3648050" cy="92333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5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</a:t>
            </a:r>
            <a:r>
              <a:rPr lang="en-US" altLang="zh-CN" sz="5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</a:t>
            </a:r>
            <a:r>
              <a:rPr lang="en-US" altLang="zh-CN" sz="54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  <a:endParaRPr lang="en-US" altLang="zh-CN" sz="5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187624" y="260648"/>
            <a:ext cx="7499176" cy="1012974"/>
          </a:xfrm>
        </p:spPr>
        <p:txBody>
          <a:bodyPr/>
          <a:lstStyle/>
          <a:p>
            <a:pPr algn="l"/>
            <a:r>
              <a:rPr lang="zh-CN" altLang="en-US" b="1" dirty="0"/>
              <a:t>小组成员分工</a:t>
            </a:r>
            <a:endParaRPr lang="zh-CN" altLang="en-US" b="1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dirty="0" smtClean="0"/>
              <a:t>李睿、宋文泽负责</a:t>
            </a:r>
            <a:r>
              <a:rPr lang="en-US" altLang="zh-CN" sz="2800" dirty="0" smtClean="0"/>
              <a:t>Cantool</a:t>
            </a:r>
            <a:r>
              <a:rPr lang="zh-CN" altLang="en-US" sz="2800" dirty="0" smtClean="0"/>
              <a:t>装置的设置及第</a:t>
            </a:r>
            <a:r>
              <a:rPr lang="en-US" altLang="zh-CN" sz="2800" dirty="0" smtClean="0"/>
              <a:t>5</a:t>
            </a:r>
            <a:r>
              <a:rPr lang="zh-CN" altLang="en-US" sz="2800" dirty="0" smtClean="0"/>
              <a:t>组测试</a:t>
            </a:r>
            <a:endParaRPr lang="zh-CN" altLang="en-US" sz="2800" dirty="0" smtClean="0"/>
          </a:p>
          <a:p>
            <a:pPr marL="0" indent="0">
              <a:buNone/>
            </a:pPr>
            <a:r>
              <a:rPr lang="zh-CN" altLang="en-US" sz="2800" dirty="0" smtClean="0"/>
              <a:t>赵雪华、吕森负责第</a:t>
            </a:r>
            <a:r>
              <a:rPr lang="en-US" altLang="zh-CN" sz="2800" dirty="0" smtClean="0"/>
              <a:t>29</a:t>
            </a:r>
            <a:r>
              <a:rPr lang="zh-CN" altLang="en-US" sz="2800" dirty="0" smtClean="0"/>
              <a:t>组测试及会议记录</a:t>
            </a:r>
            <a:endParaRPr lang="zh-CN" altLang="en-US" sz="2800" dirty="0" smtClean="0"/>
          </a:p>
          <a:p>
            <a:pPr marL="0" indent="0">
              <a:buNone/>
            </a:pPr>
            <a:r>
              <a:rPr lang="zh-CN" altLang="en-US" sz="2800" dirty="0" smtClean="0"/>
              <a:t>何静、徐炜淇负责第</a:t>
            </a:r>
            <a:r>
              <a:rPr lang="en-US" altLang="zh-CN" sz="2800" dirty="0" smtClean="0"/>
              <a:t>7</a:t>
            </a:r>
            <a:r>
              <a:rPr lang="zh-CN" altLang="en-US" sz="2800" dirty="0" smtClean="0"/>
              <a:t>组测试及会议</a:t>
            </a:r>
            <a:r>
              <a:rPr lang="zh-CN" altLang="en-US" sz="2800" dirty="0" smtClean="0">
                <a:sym typeface="+mn-ea"/>
              </a:rPr>
              <a:t>撰写文稿</a:t>
            </a:r>
            <a:endParaRPr lang="zh-CN" altLang="en-US" sz="2800" dirty="0" smtClean="0"/>
          </a:p>
          <a:p>
            <a:pPr marL="0" indent="0">
              <a:buNone/>
            </a:pPr>
            <a:r>
              <a:rPr lang="zh-CN" altLang="en-US" sz="2800" dirty="0" smtClean="0"/>
              <a:t>刘璇、黄佳伟负责第</a:t>
            </a:r>
            <a:r>
              <a:rPr lang="en-US" altLang="zh-CN" sz="2800" dirty="0" smtClean="0"/>
              <a:t>27</a:t>
            </a:r>
            <a:r>
              <a:rPr lang="zh-CN" altLang="en-US" sz="2800" dirty="0" smtClean="0"/>
              <a:t>组测试并负责会议照片</a:t>
            </a:r>
            <a:endParaRPr lang="zh-CN" altLang="en-US" sz="2800" dirty="0" smtClean="0"/>
          </a:p>
          <a:p>
            <a:pPr marL="0" indent="0">
              <a:buNone/>
            </a:pPr>
            <a:endParaRPr lang="zh-CN" altLang="en-US" sz="2400" dirty="0" smtClean="0"/>
          </a:p>
        </p:txBody>
      </p:sp>
      <p:sp>
        <p:nvSpPr>
          <p:cNvPr id="1638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892FF5B-C56A-4777-94AD-5729AEA8671E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8" name="矩形 1"/>
          <p:cNvSpPr>
            <a:spLocks noChangeArrowheads="1"/>
          </p:cNvSpPr>
          <p:nvPr/>
        </p:nvSpPr>
        <p:spPr bwMode="auto">
          <a:xfrm>
            <a:off x="0" y="1196752"/>
            <a:ext cx="9144000" cy="341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zh-CN" altLang="en-US" b="1" dirty="0" smtClean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r>
              <a:rPr lang="zh-CN" alt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endParaRPr lang="en-US" altLang="zh-CN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endParaRPr lang="en-US" altLang="zh-CN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dirty="0" smtClean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cs typeface="Times New Roman" panose="02020603050405020304" pitchFamily="18" charset="0"/>
              </a:rPr>
              <a:t> </a:t>
            </a:r>
            <a:endParaRPr lang="en-US" altLang="zh-CN" dirty="0" smtClean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187624" y="260648"/>
            <a:ext cx="7499176" cy="1012974"/>
          </a:xfrm>
        </p:spPr>
        <p:txBody>
          <a:bodyPr/>
          <a:lstStyle/>
          <a:p>
            <a:pPr algn="l"/>
            <a:r>
              <a:rPr lang="zh-CN" altLang="en-US" b="1" dirty="0" smtClean="0"/>
              <a:t>小组会议照片</a:t>
            </a:r>
            <a:endParaRPr lang="zh-CN" altLang="en-US" b="1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b="1" dirty="0" smtClean="0"/>
          </a:p>
          <a:p>
            <a:endParaRPr lang="en-US" altLang="zh-CN" sz="1400" dirty="0" smtClean="0"/>
          </a:p>
        </p:txBody>
      </p:sp>
      <p:sp>
        <p:nvSpPr>
          <p:cNvPr id="1638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892FF5B-C56A-4777-94AD-5729AEA8671E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8" name="矩形 1"/>
          <p:cNvSpPr>
            <a:spLocks noChangeArrowheads="1"/>
          </p:cNvSpPr>
          <p:nvPr/>
        </p:nvSpPr>
        <p:spPr bwMode="auto">
          <a:xfrm>
            <a:off x="0" y="1196752"/>
            <a:ext cx="9144000" cy="341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zh-CN" altLang="en-US" b="1" dirty="0" smtClean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r>
              <a:rPr lang="zh-CN" alt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endParaRPr lang="en-US" altLang="zh-CN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endParaRPr lang="en-US" altLang="zh-CN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dirty="0" smtClean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cs typeface="Times New Roman" panose="02020603050405020304" pitchFamily="18" charset="0"/>
              </a:rPr>
              <a:t> </a:t>
            </a:r>
            <a:endParaRPr lang="en-US" altLang="zh-CN" dirty="0" smtClean="0">
              <a:cs typeface="Times New Roman" panose="02020603050405020304" pitchFamily="18" charset="0"/>
            </a:endParaRPr>
          </a:p>
        </p:txBody>
      </p:sp>
      <p:pic>
        <p:nvPicPr>
          <p:cNvPr id="2" name="图片 1" descr="7756278045455032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136650"/>
            <a:ext cx="4439920" cy="5259705"/>
          </a:xfrm>
          <a:prstGeom prst="rect">
            <a:avLst/>
          </a:prstGeom>
        </p:spPr>
      </p:pic>
      <p:pic>
        <p:nvPicPr>
          <p:cNvPr id="3" name="图片 2" descr="6884188843731815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340" y="1136650"/>
            <a:ext cx="4577715" cy="5340350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187624" y="260648"/>
            <a:ext cx="7499176" cy="1012974"/>
          </a:xfrm>
        </p:spPr>
        <p:txBody>
          <a:bodyPr/>
          <a:lstStyle/>
          <a:p>
            <a:pPr algn="l"/>
            <a:r>
              <a:rPr lang="zh-CN" altLang="en-US" b="1" dirty="0" smtClean="0"/>
              <a:t>小组会议照片</a:t>
            </a:r>
            <a:endParaRPr lang="zh-CN" altLang="en-US" b="1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b="1" dirty="0" smtClean="0"/>
          </a:p>
          <a:p>
            <a:endParaRPr lang="en-US" altLang="zh-CN" sz="1400" dirty="0" smtClean="0"/>
          </a:p>
        </p:txBody>
      </p:sp>
      <p:sp>
        <p:nvSpPr>
          <p:cNvPr id="1638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892FF5B-C56A-4777-94AD-5729AEA8671E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8" name="矩形 1"/>
          <p:cNvSpPr>
            <a:spLocks noChangeArrowheads="1"/>
          </p:cNvSpPr>
          <p:nvPr/>
        </p:nvSpPr>
        <p:spPr bwMode="auto">
          <a:xfrm>
            <a:off x="0" y="1196752"/>
            <a:ext cx="9144000" cy="341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zh-CN" altLang="en-US" b="1" dirty="0" smtClean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r>
              <a:rPr lang="zh-CN" alt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endParaRPr lang="en-US" altLang="zh-CN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endParaRPr lang="en-US" altLang="zh-CN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dirty="0" smtClean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cs typeface="Times New Roman" panose="02020603050405020304" pitchFamily="18" charset="0"/>
              </a:rPr>
              <a:t> </a:t>
            </a:r>
            <a:endParaRPr lang="en-US" altLang="zh-CN" dirty="0" smtClean="0">
              <a:cs typeface="Times New Roman" panose="02020603050405020304" pitchFamily="18" charset="0"/>
            </a:endParaRPr>
          </a:p>
        </p:txBody>
      </p:sp>
      <p:pic>
        <p:nvPicPr>
          <p:cNvPr id="5" name="图片 4" descr="33335308349600826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" y="1197610"/>
            <a:ext cx="8841740" cy="5275580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187624" y="260648"/>
            <a:ext cx="7499176" cy="1012974"/>
          </a:xfrm>
        </p:spPr>
        <p:txBody>
          <a:bodyPr/>
          <a:lstStyle/>
          <a:p>
            <a:pPr algn="l"/>
            <a:r>
              <a:rPr lang="zh-CN" altLang="en-US" b="1" dirty="0" smtClean="0"/>
              <a:t>会议记录</a:t>
            </a:r>
            <a:endParaRPr lang="zh-CN" altLang="en-US" b="1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57200" y="1268760"/>
            <a:ext cx="8435280" cy="5112568"/>
          </a:xfrm>
        </p:spPr>
        <p:txBody>
          <a:bodyPr/>
          <a:lstStyle/>
          <a:p>
            <a:r>
              <a:rPr lang="en-US" altLang="zh-CN" sz="2400" b="1" dirty="0" smtClean="0"/>
              <a:t>2017</a:t>
            </a:r>
            <a:r>
              <a:rPr lang="zh-CN" altLang="zh-CN" sz="2400" b="1" dirty="0" smtClean="0"/>
              <a:t>、</a:t>
            </a:r>
            <a:r>
              <a:rPr lang="en-US" altLang="zh-CN" sz="2400" b="1" dirty="0" smtClean="0"/>
              <a:t>10</a:t>
            </a:r>
            <a:r>
              <a:rPr lang="zh-CN" altLang="zh-CN" sz="2400" b="1" dirty="0" smtClean="0"/>
              <a:t>、</a:t>
            </a:r>
            <a:r>
              <a:rPr lang="en-US" altLang="zh-CN" sz="2400" b="1" dirty="0" smtClean="0"/>
              <a:t>09</a:t>
            </a:r>
            <a:r>
              <a:rPr lang="zh-CN" altLang="zh-CN" sz="2400" b="1" dirty="0" smtClean="0"/>
              <a:t>我们小组开始了</a:t>
            </a:r>
            <a:r>
              <a:rPr lang="en-US" altLang="zh-CN" sz="2400" b="1" dirty="0" err="1" smtClean="0"/>
              <a:t>cantool</a:t>
            </a:r>
            <a:r>
              <a:rPr lang="zh-CN" altLang="zh-CN" sz="2400" b="1" dirty="0" smtClean="0"/>
              <a:t>装置设计，并讨论</a:t>
            </a:r>
            <a:r>
              <a:rPr lang="en-US" altLang="zh-CN" sz="2400" b="1" dirty="0" err="1" smtClean="0"/>
              <a:t>cantool</a:t>
            </a:r>
            <a:r>
              <a:rPr lang="zh-CN" altLang="zh-CN" sz="2400" b="1" dirty="0" smtClean="0"/>
              <a:t>装置的需求分析</a:t>
            </a:r>
            <a:endParaRPr lang="zh-CN" altLang="zh-CN" sz="2400" dirty="0" smtClean="0"/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zh-CN" altLang="zh-CN" sz="2400" dirty="0" smtClean="0"/>
              <a:t>本次设计中的</a:t>
            </a:r>
            <a:r>
              <a:rPr lang="en-US" altLang="zh-CN" sz="2400" dirty="0" err="1" smtClean="0"/>
              <a:t>cantool</a:t>
            </a:r>
            <a:r>
              <a:rPr lang="zh-CN" altLang="zh-CN" sz="2400" dirty="0" smtClean="0"/>
              <a:t>装置主要是要完成</a:t>
            </a:r>
            <a:r>
              <a:rPr lang="en-US" altLang="zh-CN" sz="2400" dirty="0" smtClean="0"/>
              <a:t>app</a:t>
            </a:r>
            <a:r>
              <a:rPr lang="zh-CN" altLang="zh-CN" sz="2400" dirty="0" smtClean="0"/>
              <a:t>传送数据的接受并将所接受的信号传送给</a:t>
            </a:r>
            <a:r>
              <a:rPr lang="en-US" altLang="zh-CN" sz="2400" dirty="0" smtClean="0"/>
              <a:t>CAN</a:t>
            </a:r>
            <a:r>
              <a:rPr lang="zh-CN" altLang="zh-CN" sz="2400" dirty="0" smtClean="0"/>
              <a:t>总线</a:t>
            </a:r>
            <a:endParaRPr lang="en-US" altLang="zh-CN" sz="2400" dirty="0" smtClean="0"/>
          </a:p>
          <a:p>
            <a:pPr>
              <a:buNone/>
            </a:pPr>
            <a:endParaRPr lang="zh-CN" altLang="zh-CN" sz="1000" dirty="0" smtClean="0"/>
          </a:p>
          <a:p>
            <a:r>
              <a:rPr lang="en-US" altLang="zh-CN" sz="2400" b="1" dirty="0" smtClean="0"/>
              <a:t>2017</a:t>
            </a:r>
            <a:r>
              <a:rPr lang="zh-CN" altLang="zh-CN" sz="2400" b="1" dirty="0" smtClean="0"/>
              <a:t>、</a:t>
            </a:r>
            <a:r>
              <a:rPr lang="en-US" altLang="zh-CN" sz="2400" b="1" dirty="0" smtClean="0"/>
              <a:t>10</a:t>
            </a:r>
            <a:r>
              <a:rPr lang="zh-CN" altLang="zh-CN" sz="2400" b="1" dirty="0" smtClean="0"/>
              <a:t>、</a:t>
            </a:r>
            <a:r>
              <a:rPr lang="en-US" altLang="zh-CN" sz="2400" b="1" dirty="0" smtClean="0"/>
              <a:t>10 - 2017</a:t>
            </a:r>
            <a:r>
              <a:rPr lang="zh-CN" altLang="zh-CN" sz="2400" b="1" dirty="0" smtClean="0"/>
              <a:t>、</a:t>
            </a:r>
            <a:r>
              <a:rPr lang="en-US" altLang="zh-CN" sz="2400" b="1" dirty="0" smtClean="0"/>
              <a:t>10</a:t>
            </a:r>
            <a:r>
              <a:rPr lang="zh-CN" altLang="zh-CN" sz="2400" b="1" dirty="0" smtClean="0"/>
              <a:t>、</a:t>
            </a:r>
            <a:r>
              <a:rPr lang="en-US" altLang="zh-CN" sz="2400" b="1" dirty="0" smtClean="0"/>
              <a:t>16</a:t>
            </a:r>
            <a:r>
              <a:rPr lang="zh-CN" altLang="zh-CN" sz="2400" b="1" dirty="0" smtClean="0"/>
              <a:t>本周小组完成了</a:t>
            </a:r>
            <a:r>
              <a:rPr lang="en-US" altLang="zh-CN" sz="2400" b="1" dirty="0" err="1" smtClean="0"/>
              <a:t>Arduino</a:t>
            </a:r>
            <a:r>
              <a:rPr lang="zh-CN" altLang="zh-CN" sz="2400" b="1" dirty="0" smtClean="0"/>
              <a:t>的开发</a:t>
            </a:r>
            <a:r>
              <a:rPr lang="zh-CN" altLang="zh-CN" sz="2400" dirty="0" smtClean="0"/>
              <a:t>。</a:t>
            </a:r>
            <a:endParaRPr lang="zh-CN" altLang="zh-CN" sz="2400" dirty="0" smtClean="0"/>
          </a:p>
          <a:p>
            <a:r>
              <a:rPr lang="zh-CN" altLang="zh-CN" sz="2400" dirty="0" smtClean="0"/>
              <a:t>分析设计了</a:t>
            </a:r>
            <a:r>
              <a:rPr lang="en-US" altLang="zh-CN" sz="2400" dirty="0" err="1" smtClean="0"/>
              <a:t>cantool</a:t>
            </a:r>
            <a:r>
              <a:rPr lang="zh-CN" altLang="zh-CN" sz="2400" dirty="0" smtClean="0"/>
              <a:t>装置的流程图、框架图、系统装置图。</a:t>
            </a:r>
            <a:endParaRPr lang="en-US" altLang="zh-CN" sz="2400" dirty="0" smtClean="0"/>
          </a:p>
          <a:p>
            <a:endParaRPr lang="zh-CN" altLang="zh-CN" sz="1000" dirty="0" smtClean="0"/>
          </a:p>
          <a:p>
            <a:r>
              <a:rPr lang="en-US" altLang="zh-CN" sz="2400" b="1" dirty="0" smtClean="0"/>
              <a:t>2017</a:t>
            </a:r>
            <a:r>
              <a:rPr lang="zh-CN" altLang="zh-CN" sz="2400" b="1" dirty="0" smtClean="0"/>
              <a:t>、</a:t>
            </a:r>
            <a:r>
              <a:rPr lang="en-US" altLang="zh-CN" sz="2400" b="1" dirty="0" smtClean="0"/>
              <a:t>10</a:t>
            </a:r>
            <a:r>
              <a:rPr lang="zh-CN" altLang="zh-CN" sz="2400" b="1" dirty="0" smtClean="0"/>
              <a:t>、</a:t>
            </a:r>
            <a:r>
              <a:rPr lang="en-US" altLang="zh-CN" sz="2400" b="1" dirty="0" smtClean="0"/>
              <a:t>17 - 2017</a:t>
            </a:r>
            <a:r>
              <a:rPr lang="zh-CN" altLang="zh-CN" sz="2400" b="1" dirty="0" smtClean="0"/>
              <a:t>、</a:t>
            </a:r>
            <a:r>
              <a:rPr lang="en-US" altLang="zh-CN" sz="2400" b="1" dirty="0" smtClean="0"/>
              <a:t>10</a:t>
            </a:r>
            <a:r>
              <a:rPr lang="zh-CN" altLang="zh-CN" sz="2400" b="1" dirty="0" smtClean="0"/>
              <a:t>、</a:t>
            </a:r>
            <a:r>
              <a:rPr lang="en-US" altLang="zh-CN" sz="2400" b="1" dirty="0" smtClean="0"/>
              <a:t>23</a:t>
            </a:r>
            <a:r>
              <a:rPr lang="zh-CN" altLang="zh-CN" sz="2400" b="1" dirty="0" smtClean="0"/>
              <a:t>小组进行了的测试，并开始对蓝牙串口通信代码的编写，经过一周的学习，基本完成蓝牙的串口通信。</a:t>
            </a:r>
            <a:endParaRPr lang="zh-CN" altLang="zh-CN" sz="2400" dirty="0" smtClean="0"/>
          </a:p>
          <a:p>
            <a:r>
              <a:rPr lang="zh-CN" altLang="zh-CN" sz="2400" dirty="0" smtClean="0"/>
              <a:t>主要对蓝牙模块进行讨论，学习并编写蓝牙的接收</a:t>
            </a:r>
            <a:r>
              <a:rPr lang="en-US" altLang="zh-CN" sz="2400" dirty="0" smtClean="0"/>
              <a:t>/</a:t>
            </a:r>
            <a:r>
              <a:rPr lang="zh-CN" altLang="zh-CN" sz="2400" dirty="0" smtClean="0"/>
              <a:t>发送代码</a:t>
            </a:r>
            <a:endParaRPr lang="en-US" altLang="zh-CN" sz="2400" b="1" dirty="0" smtClean="0"/>
          </a:p>
        </p:txBody>
      </p:sp>
      <p:sp>
        <p:nvSpPr>
          <p:cNvPr id="1638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892FF5B-C56A-4777-94AD-5729AEA8671E}" type="slidenum">
              <a:rPr lang="en-US" altLang="zh-CN" smtClean="0"/>
            </a:fld>
            <a:endParaRPr lang="en-US" altLang="zh-CN" dirty="0" smtClean="0"/>
          </a:p>
        </p:txBody>
      </p:sp>
      <p:sp>
        <p:nvSpPr>
          <p:cNvPr id="8" name="矩形 1"/>
          <p:cNvSpPr>
            <a:spLocks noChangeArrowheads="1"/>
          </p:cNvSpPr>
          <p:nvPr/>
        </p:nvSpPr>
        <p:spPr bwMode="auto">
          <a:xfrm>
            <a:off x="0" y="1196752"/>
            <a:ext cx="91440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zh-CN" altLang="en-US" b="1" dirty="0" smtClean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r>
              <a:rPr lang="zh-CN" alt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endParaRPr lang="en-US" altLang="zh-CN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endParaRPr lang="en-US" altLang="zh-CN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dirty="0" smtClean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cs typeface="Times New Roman" panose="02020603050405020304" pitchFamily="18" charset="0"/>
              </a:rPr>
              <a:t> </a:t>
            </a:r>
            <a:endParaRPr lang="en-US" altLang="zh-CN" dirty="0" smtClean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187624" y="260648"/>
            <a:ext cx="7499176" cy="1012974"/>
          </a:xfrm>
        </p:spPr>
        <p:txBody>
          <a:bodyPr/>
          <a:lstStyle/>
          <a:p>
            <a:pPr algn="l"/>
            <a:r>
              <a:rPr lang="zh-CN" altLang="en-US" b="1" dirty="0" smtClean="0"/>
              <a:t>会议记录</a:t>
            </a:r>
            <a:endParaRPr lang="zh-CN" altLang="en-US" b="1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57200" y="1772816"/>
            <a:ext cx="8435280" cy="4464496"/>
          </a:xfrm>
        </p:spPr>
        <p:txBody>
          <a:bodyPr/>
          <a:lstStyle/>
          <a:p>
            <a:r>
              <a:rPr lang="en-US" altLang="zh-CN" sz="2400" b="1" dirty="0" smtClean="0"/>
              <a:t>2017</a:t>
            </a:r>
            <a:r>
              <a:rPr lang="zh-CN" altLang="zh-CN" sz="2400" b="1" dirty="0" smtClean="0"/>
              <a:t>、</a:t>
            </a:r>
            <a:r>
              <a:rPr lang="en-US" altLang="zh-CN" sz="2400" b="1" dirty="0" smtClean="0"/>
              <a:t>10</a:t>
            </a:r>
            <a:r>
              <a:rPr lang="zh-CN" altLang="zh-CN" sz="2400" b="1" dirty="0" smtClean="0"/>
              <a:t>、</a:t>
            </a:r>
            <a:r>
              <a:rPr lang="en-US" altLang="zh-CN" sz="2400" b="1" dirty="0" smtClean="0"/>
              <a:t>24 - 2017</a:t>
            </a:r>
            <a:r>
              <a:rPr lang="zh-CN" altLang="zh-CN" sz="2400" b="1" dirty="0" smtClean="0"/>
              <a:t>、</a:t>
            </a:r>
            <a:r>
              <a:rPr lang="en-US" altLang="zh-CN" sz="2400" b="1" dirty="0" smtClean="0"/>
              <a:t>10</a:t>
            </a:r>
            <a:r>
              <a:rPr lang="zh-CN" altLang="zh-CN" sz="2400" b="1" dirty="0" smtClean="0"/>
              <a:t>、</a:t>
            </a:r>
            <a:r>
              <a:rPr lang="en-US" altLang="zh-CN" sz="2400" b="1" dirty="0" smtClean="0"/>
              <a:t>25 </a:t>
            </a:r>
            <a:r>
              <a:rPr lang="zh-CN" altLang="zh-CN" sz="2400" b="1" dirty="0" smtClean="0"/>
              <a:t>确立了测试接口与方法</a:t>
            </a:r>
            <a:endParaRPr lang="zh-CN" altLang="zh-CN" sz="2400" dirty="0" smtClean="0"/>
          </a:p>
          <a:p>
            <a:pPr>
              <a:buNone/>
            </a:pPr>
            <a:r>
              <a:rPr lang="en-US" altLang="zh-CN" sz="2400" dirty="0" smtClean="0"/>
              <a:t>    </a:t>
            </a:r>
            <a:r>
              <a:rPr lang="zh-CN" altLang="zh-CN" sz="2400" dirty="0" smtClean="0"/>
              <a:t>分析了测试用例，学习了三种测试方法，并学习测试的流程，详细学习了黑盒、白盒测试。</a:t>
            </a:r>
            <a:endParaRPr lang="en-US" altLang="zh-CN" sz="2400" dirty="0" smtClean="0"/>
          </a:p>
          <a:p>
            <a:pPr>
              <a:buNone/>
            </a:pPr>
            <a:endParaRPr lang="zh-CN" altLang="zh-CN" sz="1800" dirty="0" smtClean="0"/>
          </a:p>
          <a:p>
            <a:r>
              <a:rPr lang="en-US" altLang="zh-CN" sz="2400" b="1" dirty="0" smtClean="0"/>
              <a:t>2017</a:t>
            </a:r>
            <a:r>
              <a:rPr lang="zh-CN" altLang="zh-CN" sz="2400" b="1" dirty="0" smtClean="0"/>
              <a:t>、</a:t>
            </a:r>
            <a:r>
              <a:rPr lang="en-US" altLang="zh-CN" sz="2400" b="1" dirty="0" smtClean="0"/>
              <a:t>10</a:t>
            </a:r>
            <a:r>
              <a:rPr lang="zh-CN" altLang="zh-CN" sz="2400" b="1" dirty="0" smtClean="0"/>
              <a:t>、</a:t>
            </a:r>
            <a:r>
              <a:rPr lang="en-US" altLang="zh-CN" sz="2400" b="1" dirty="0" smtClean="0"/>
              <a:t>26  </a:t>
            </a:r>
            <a:r>
              <a:rPr lang="zh-CN" altLang="zh-CN" sz="2400" b="1" dirty="0" smtClean="0"/>
              <a:t>小组进行</a:t>
            </a:r>
            <a:r>
              <a:rPr lang="en-US" altLang="zh-CN" sz="2400" b="1" dirty="0" err="1" smtClean="0"/>
              <a:t>cantool</a:t>
            </a:r>
            <a:r>
              <a:rPr lang="zh-CN" altLang="zh-CN" sz="2400" b="1" dirty="0" smtClean="0"/>
              <a:t>装置与</a:t>
            </a:r>
            <a:r>
              <a:rPr lang="en-US" altLang="zh-CN" sz="2400" b="1" dirty="0" smtClean="0"/>
              <a:t>APP</a:t>
            </a:r>
            <a:r>
              <a:rPr lang="zh-CN" altLang="zh-CN" sz="2400" b="1" dirty="0" smtClean="0"/>
              <a:t>进行交互信息，完成测试接口的设计细节</a:t>
            </a:r>
            <a:endParaRPr lang="zh-CN" altLang="zh-CN" sz="2400" dirty="0" smtClean="0"/>
          </a:p>
          <a:p>
            <a:pPr>
              <a:buNone/>
            </a:pPr>
            <a:r>
              <a:rPr lang="en-US" altLang="zh-CN" sz="2400" dirty="0" smtClean="0"/>
              <a:t>    </a:t>
            </a:r>
            <a:r>
              <a:rPr lang="zh-CN" altLang="zh-CN" sz="2400" dirty="0" smtClean="0"/>
              <a:t>学习了测试流程，重点学习了单元测试。</a:t>
            </a:r>
            <a:endParaRPr lang="en-US" altLang="zh-CN" sz="2400" dirty="0" smtClean="0"/>
          </a:p>
          <a:p>
            <a:pPr>
              <a:buNone/>
            </a:pPr>
            <a:endParaRPr lang="zh-CN" altLang="zh-CN" sz="1800" dirty="0" smtClean="0"/>
          </a:p>
          <a:p>
            <a:r>
              <a:rPr lang="en-US" altLang="zh-CN" sz="2400" b="1" dirty="0" smtClean="0"/>
              <a:t>2017</a:t>
            </a:r>
            <a:r>
              <a:rPr lang="zh-CN" altLang="zh-CN" sz="2400" b="1" dirty="0" smtClean="0"/>
              <a:t>、</a:t>
            </a:r>
            <a:r>
              <a:rPr lang="en-US" altLang="zh-CN" sz="2400" b="1" dirty="0" smtClean="0"/>
              <a:t>10</a:t>
            </a:r>
            <a:r>
              <a:rPr lang="zh-CN" altLang="zh-CN" sz="2400" b="1" dirty="0" smtClean="0"/>
              <a:t>、</a:t>
            </a:r>
            <a:r>
              <a:rPr lang="en-US" altLang="zh-CN" sz="2400" b="1" dirty="0" smtClean="0"/>
              <a:t>27 - 2017</a:t>
            </a:r>
            <a:r>
              <a:rPr lang="zh-CN" altLang="zh-CN" sz="2400" b="1" dirty="0" smtClean="0"/>
              <a:t>、</a:t>
            </a:r>
            <a:r>
              <a:rPr lang="en-US" altLang="zh-CN" sz="2400" b="1" dirty="0" smtClean="0"/>
              <a:t>10</a:t>
            </a:r>
            <a:r>
              <a:rPr lang="zh-CN" altLang="zh-CN" sz="2400" b="1" dirty="0" smtClean="0"/>
              <a:t>、</a:t>
            </a:r>
            <a:r>
              <a:rPr lang="en-US" altLang="zh-CN" sz="2400" b="1" dirty="0" smtClean="0"/>
              <a:t>30 </a:t>
            </a:r>
            <a:r>
              <a:rPr lang="zh-CN" altLang="zh-CN" sz="2400" b="1" dirty="0" smtClean="0"/>
              <a:t>与</a:t>
            </a:r>
            <a:r>
              <a:rPr lang="en-US" altLang="zh-CN" sz="2400" b="1" dirty="0" smtClean="0"/>
              <a:t>APP</a:t>
            </a:r>
            <a:r>
              <a:rPr lang="zh-CN" altLang="zh-CN" sz="2400" b="1" dirty="0" smtClean="0"/>
              <a:t>小组交互信息，知道</a:t>
            </a:r>
            <a:r>
              <a:rPr lang="en-US" altLang="zh-CN" sz="2400" b="1" dirty="0" smtClean="0"/>
              <a:t>APP</a:t>
            </a:r>
            <a:r>
              <a:rPr lang="zh-CN" altLang="zh-CN" sz="2400" b="1" dirty="0" smtClean="0"/>
              <a:t>的功能，</a:t>
            </a:r>
            <a:r>
              <a:rPr lang="en-US" altLang="zh-CN" sz="2400" b="1" dirty="0" smtClean="0"/>
              <a:t>APP</a:t>
            </a:r>
            <a:r>
              <a:rPr lang="zh-CN" altLang="zh-CN" sz="2400" b="1" dirty="0" smtClean="0"/>
              <a:t>能做些什么，并测试</a:t>
            </a:r>
            <a:r>
              <a:rPr lang="en-US" altLang="zh-CN" sz="2400" b="1" dirty="0" smtClean="0"/>
              <a:t>APP</a:t>
            </a:r>
            <a:r>
              <a:rPr lang="zh-CN" altLang="zh-CN" sz="2400" b="1" dirty="0" smtClean="0"/>
              <a:t>。</a:t>
            </a:r>
            <a:endParaRPr lang="zh-CN" altLang="zh-CN" sz="2400" dirty="0"/>
          </a:p>
        </p:txBody>
      </p:sp>
      <p:sp>
        <p:nvSpPr>
          <p:cNvPr id="1638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892FF5B-C56A-4777-94AD-5729AEA8671E}" type="slidenum">
              <a:rPr lang="en-US" altLang="zh-CN" smtClean="0"/>
            </a:fld>
            <a:endParaRPr lang="en-US" altLang="zh-CN" dirty="0" smtClean="0"/>
          </a:p>
        </p:txBody>
      </p:sp>
      <p:sp>
        <p:nvSpPr>
          <p:cNvPr id="8" name="矩形 1"/>
          <p:cNvSpPr>
            <a:spLocks noChangeArrowheads="1"/>
          </p:cNvSpPr>
          <p:nvPr/>
        </p:nvSpPr>
        <p:spPr bwMode="auto">
          <a:xfrm>
            <a:off x="0" y="1196752"/>
            <a:ext cx="91440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zh-CN" altLang="en-US" b="1" dirty="0" smtClean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r>
              <a:rPr lang="zh-CN" alt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endParaRPr lang="en-US" altLang="zh-CN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endParaRPr lang="en-US" altLang="zh-CN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dirty="0" smtClean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cs typeface="Times New Roman" panose="02020603050405020304" pitchFamily="18" charset="0"/>
              </a:rPr>
              <a:t> </a:t>
            </a:r>
            <a:endParaRPr lang="en-US" altLang="zh-CN" dirty="0" smtClean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187624" y="260648"/>
            <a:ext cx="7499176" cy="1012974"/>
          </a:xfrm>
        </p:spPr>
        <p:txBody>
          <a:bodyPr/>
          <a:lstStyle/>
          <a:p>
            <a:pPr algn="l"/>
            <a:r>
              <a:rPr lang="en-US" altLang="zh-CN" b="1" dirty="0"/>
              <a:t>Github26</a:t>
            </a:r>
            <a:r>
              <a:rPr lang="zh-CN" altLang="en-US" b="1" dirty="0"/>
              <a:t>组</a:t>
            </a:r>
            <a:endParaRPr lang="zh-CN" altLang="en-US" b="1" dirty="0"/>
          </a:p>
        </p:txBody>
      </p:sp>
      <p:sp>
        <p:nvSpPr>
          <p:cNvPr id="1638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892FF5B-C56A-4777-94AD-5729AEA8671E}" type="slidenum">
              <a:rPr lang="en-US" altLang="zh-CN" smtClean="0"/>
            </a:fld>
            <a:endParaRPr lang="en-US" altLang="zh-CN" dirty="0" smtClean="0"/>
          </a:p>
        </p:txBody>
      </p:sp>
      <p:sp>
        <p:nvSpPr>
          <p:cNvPr id="8" name="矩形 1"/>
          <p:cNvSpPr>
            <a:spLocks noChangeArrowheads="1"/>
          </p:cNvSpPr>
          <p:nvPr/>
        </p:nvSpPr>
        <p:spPr bwMode="auto">
          <a:xfrm>
            <a:off x="0" y="1196752"/>
            <a:ext cx="91440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zh-CN" altLang="en-US" b="1" dirty="0" smtClean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r>
              <a:rPr lang="zh-CN" alt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endParaRPr lang="en-US" altLang="zh-CN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endParaRPr lang="en-US" altLang="zh-CN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dirty="0" smtClean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cs typeface="Times New Roman" panose="02020603050405020304" pitchFamily="18" charset="0"/>
              </a:rPr>
              <a:t> </a:t>
            </a:r>
            <a:endParaRPr lang="en-US" altLang="zh-CN" dirty="0" smtClean="0">
              <a:cs typeface="Times New Roman" panose="02020603050405020304" pitchFamily="18" charset="0"/>
            </a:endParaRPr>
          </a:p>
        </p:txBody>
      </p:sp>
      <p:pic>
        <p:nvPicPr>
          <p:cNvPr id="2" name="内容占位符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1197610"/>
            <a:ext cx="9058275" cy="5235575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187624" y="260648"/>
            <a:ext cx="7499176" cy="1012974"/>
          </a:xfrm>
        </p:spPr>
        <p:txBody>
          <a:bodyPr/>
          <a:lstStyle/>
          <a:p>
            <a:pPr algn="l"/>
            <a:r>
              <a:rPr lang="en-US" altLang="zh-CN" b="1" dirty="0"/>
              <a:t>Github31</a:t>
            </a:r>
            <a:r>
              <a:rPr lang="zh-CN" altLang="en-US" b="1" dirty="0"/>
              <a:t>组</a:t>
            </a:r>
            <a:endParaRPr lang="zh-CN" altLang="en-US" b="1" dirty="0"/>
          </a:p>
        </p:txBody>
      </p:sp>
      <p:sp>
        <p:nvSpPr>
          <p:cNvPr id="1638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892FF5B-C56A-4777-94AD-5729AEA8671E}" type="slidenum">
              <a:rPr lang="en-US" altLang="zh-CN" smtClean="0"/>
            </a:fld>
            <a:endParaRPr lang="en-US" altLang="zh-CN" dirty="0" smtClean="0"/>
          </a:p>
        </p:txBody>
      </p:sp>
      <p:sp>
        <p:nvSpPr>
          <p:cNvPr id="8" name="矩形 1"/>
          <p:cNvSpPr>
            <a:spLocks noChangeArrowheads="1"/>
          </p:cNvSpPr>
          <p:nvPr/>
        </p:nvSpPr>
        <p:spPr bwMode="auto">
          <a:xfrm>
            <a:off x="0" y="1196752"/>
            <a:ext cx="91440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zh-CN" altLang="en-US" b="1" dirty="0" smtClean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r>
              <a:rPr lang="zh-CN" alt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endParaRPr lang="en-US" altLang="zh-CN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endParaRPr lang="en-US" altLang="zh-CN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dirty="0" smtClean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cs typeface="Times New Roman" panose="02020603050405020304" pitchFamily="18" charset="0"/>
              </a:rPr>
              <a:t> </a:t>
            </a:r>
            <a:endParaRPr lang="en-US" altLang="zh-CN" dirty="0" smtClean="0">
              <a:cs typeface="Times New Roman" panose="02020603050405020304" pitchFamily="18" charset="0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635" y="1130935"/>
            <a:ext cx="9144000" cy="5307965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187624" y="260648"/>
            <a:ext cx="7499176" cy="1012974"/>
          </a:xfrm>
        </p:spPr>
        <p:txBody>
          <a:bodyPr/>
          <a:lstStyle/>
          <a:p>
            <a:pPr algn="l"/>
            <a:r>
              <a:rPr lang="en-US" altLang="zh-CN" b="1" dirty="0"/>
              <a:t>Cantool</a:t>
            </a:r>
            <a:r>
              <a:rPr lang="zh-CN" altLang="en-US" b="1" dirty="0"/>
              <a:t>装置介绍</a:t>
            </a:r>
            <a:endParaRPr lang="zh-CN" altLang="en-US" b="1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 smtClean="0"/>
              <a:t>       </a:t>
            </a:r>
            <a:r>
              <a:rPr lang="zh-CN" altLang="en-US" sz="2400" dirty="0" smtClean="0"/>
              <a:t>经过两组的共同努力，我们完成了</a:t>
            </a:r>
            <a:r>
              <a:rPr lang="en-US" altLang="zh-CN" sz="2400" dirty="0" smtClean="0"/>
              <a:t>Cantool</a:t>
            </a:r>
            <a:r>
              <a:rPr lang="zh-CN" altLang="en-US" sz="2400" dirty="0" smtClean="0"/>
              <a:t>装置基本功能的实现，包括：</a:t>
            </a:r>
            <a:endParaRPr lang="zh-CN" altLang="en-US" sz="2400" dirty="0" smtClean="0"/>
          </a:p>
          <a:p>
            <a:pPr marL="0" indent="0"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）数据的接受和发送</a:t>
            </a:r>
            <a:endParaRPr lang="zh-CN" altLang="en-US" sz="2400" dirty="0" smtClean="0"/>
          </a:p>
          <a:p>
            <a:pPr marL="0" indent="0"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）对数据基本的转化</a:t>
            </a:r>
            <a:endParaRPr lang="zh-CN" altLang="en-US" sz="2400" dirty="0" smtClean="0"/>
          </a:p>
          <a:p>
            <a:pPr marL="0" indent="0"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）蓝牙模块与Arduino的成功对接，并完成了蓝牙通信传输</a:t>
            </a:r>
            <a:endParaRPr lang="zh-CN" altLang="en-US" sz="2400" dirty="0" smtClean="0"/>
          </a:p>
        </p:txBody>
      </p:sp>
      <p:sp>
        <p:nvSpPr>
          <p:cNvPr id="1638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892FF5B-C56A-4777-94AD-5729AEA8671E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8" name="矩形 1"/>
          <p:cNvSpPr>
            <a:spLocks noChangeArrowheads="1"/>
          </p:cNvSpPr>
          <p:nvPr/>
        </p:nvSpPr>
        <p:spPr bwMode="auto">
          <a:xfrm>
            <a:off x="0" y="1196752"/>
            <a:ext cx="9144000" cy="341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zh-CN" altLang="en-US" b="1" dirty="0" smtClean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r>
              <a:rPr lang="zh-CN" alt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endParaRPr lang="en-US" altLang="zh-CN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endParaRPr lang="en-US" altLang="zh-CN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dirty="0" smtClean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cs typeface="Times New Roman" panose="02020603050405020304" pitchFamily="18" charset="0"/>
              </a:rPr>
              <a:t> </a:t>
            </a:r>
            <a:endParaRPr lang="en-US" altLang="zh-CN" dirty="0" smtClean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1683</Words>
  <Application>WPS 演示</Application>
  <PresentationFormat>全屏显示(4:3)</PresentationFormat>
  <Paragraphs>330</Paragraphs>
  <Slides>18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Arial</vt:lpstr>
      <vt:lpstr>宋体</vt:lpstr>
      <vt:lpstr>Wingdings</vt:lpstr>
      <vt:lpstr>黑体</vt:lpstr>
      <vt:lpstr>Comic Sans MS</vt:lpstr>
      <vt:lpstr>Times New Roman</vt:lpstr>
      <vt:lpstr>微软雅黑</vt:lpstr>
      <vt:lpstr>Arial Unicode MS</vt:lpstr>
      <vt:lpstr>Calibri</vt:lpstr>
      <vt:lpstr>默认设计模板</vt:lpstr>
      <vt:lpstr>26组、31组测试汇报</vt:lpstr>
      <vt:lpstr>小组成员分工</vt:lpstr>
      <vt:lpstr>小组会议照片</vt:lpstr>
      <vt:lpstr>小组会议照片</vt:lpstr>
      <vt:lpstr>会议记录</vt:lpstr>
      <vt:lpstr>会议记录</vt:lpstr>
      <vt:lpstr>会议记录</vt:lpstr>
      <vt:lpstr>Githup26组</vt:lpstr>
      <vt:lpstr>Cantool装置介绍</vt:lpstr>
      <vt:lpstr>Cantool装置的功能展示</vt:lpstr>
      <vt:lpstr>测试</vt:lpstr>
      <vt:lpstr>测试1-windows_1单元测试</vt:lpstr>
      <vt:lpstr>测试2-windows_2单元测试</vt:lpstr>
      <vt:lpstr>测试3-windows_3功能测试</vt:lpstr>
      <vt:lpstr>测试4-android_1单元测试</vt:lpstr>
      <vt:lpstr>小组总结-有效的团队合作</vt:lpstr>
      <vt:lpstr>小组总结</vt:lpstr>
      <vt:lpstr>PowerPoint 演示文稿</vt:lpstr>
    </vt:vector>
  </TitlesOfParts>
  <Company>MC SYSTEM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Zhe</dc:creator>
  <cp:lastModifiedBy>Dell</cp:lastModifiedBy>
  <cp:revision>1984</cp:revision>
  <dcterms:created xsi:type="dcterms:W3CDTF">2007-12-12T02:12:00Z</dcterms:created>
  <dcterms:modified xsi:type="dcterms:W3CDTF">2017-10-30T11:06:50Z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20130509GroupReport-HuangDian</vt:lpwstr>
  </property>
  <property fmtid="{D5CDD505-2E9C-101B-9397-08002B2CF9AE}" pid="3" name="SlideDescription">
    <vt:lpwstr/>
  </property>
  <property fmtid="{D5CDD505-2E9C-101B-9397-08002B2CF9AE}" pid="4" name="KSOProductBuildVer">
    <vt:lpwstr>2052-10.1.0.6875</vt:lpwstr>
  </property>
</Properties>
</file>