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8" r:id="rId2"/>
    <p:sldId id="274" r:id="rId3"/>
    <p:sldId id="275" r:id="rId4"/>
    <p:sldId id="276" r:id="rId5"/>
    <p:sldId id="277" r:id="rId6"/>
    <p:sldId id="278" r:id="rId7"/>
    <p:sldId id="279" r:id="rId8"/>
    <p:sldId id="299" r:id="rId9"/>
    <p:sldId id="281" r:id="rId10"/>
    <p:sldId id="280" r:id="rId11"/>
    <p:sldId id="267" r:id="rId12"/>
    <p:sldId id="257" r:id="rId13"/>
    <p:sldId id="259" r:id="rId14"/>
    <p:sldId id="287" r:id="rId15"/>
    <p:sldId id="260" r:id="rId16"/>
    <p:sldId id="261" r:id="rId17"/>
    <p:sldId id="262" r:id="rId18"/>
    <p:sldId id="288" r:id="rId19"/>
    <p:sldId id="289" r:id="rId20"/>
    <p:sldId id="296" r:id="rId21"/>
    <p:sldId id="264" r:id="rId22"/>
    <p:sldId id="290" r:id="rId23"/>
    <p:sldId id="291" r:id="rId24"/>
    <p:sldId id="293" r:id="rId25"/>
    <p:sldId id="294" r:id="rId26"/>
    <p:sldId id="295" r:id="rId27"/>
    <p:sldId id="298" r:id="rId28"/>
    <p:sldId id="265" r:id="rId29"/>
    <p:sldId id="266" r:id="rId30"/>
    <p:sldId id="268" r:id="rId31"/>
    <p:sldId id="282" r:id="rId32"/>
    <p:sldId id="285" r:id="rId33"/>
    <p:sldId id="284" r:id="rId34"/>
    <p:sldId id="286" r:id="rId35"/>
    <p:sldId id="269" r:id="rId36"/>
    <p:sldId id="271" r:id="rId37"/>
    <p:sldId id="272" r:id="rId38"/>
    <p:sldId id="273" r:id="rId39"/>
    <p:sldId id="297" r:id="rId40"/>
    <p:sldId id="292" r:id="rId41"/>
    <p:sldId id="28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15725-DE6E-B24B-9EC3-42DBB1E2C998}" type="datetimeFigureOut">
              <a:rPr kumimoji="1" lang="zh-CN" altLang="en-US" smtClean="0"/>
              <a:t>2021/1/18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37C88-1103-7044-8097-6D991B040E20}" type="slidenum">
              <a:rPr kumimoji="1" lang="zh-CN" altLang="en-US" smtClean="0"/>
              <a:t>‹#›</a:t>
            </a:fld>
            <a:endParaRPr kumimoji="1" lang="zh-CN" altLang="en-US"/>
          </a:p>
        </p:txBody>
      </p:sp>
    </p:spTree>
    <p:extLst>
      <p:ext uri="{BB962C8B-B14F-4D97-AF65-F5344CB8AC3E}">
        <p14:creationId xmlns:p14="http://schemas.microsoft.com/office/powerpoint/2010/main" val="338913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jianshu.com/p/8c7f033be58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hlinkClick r:id="rId3"/>
              </a:rPr>
              <a:t>https://www.jianshu.com/p/8c7f033be58a</a:t>
            </a:r>
            <a:endParaRPr kumimoji="1" lang="en-US" altLang="zh-CN"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11</a:t>
            </a:fld>
            <a:endParaRPr kumimoji="1" lang="zh-CN" altLang="en-US"/>
          </a:p>
        </p:txBody>
      </p:sp>
    </p:spTree>
    <p:extLst>
      <p:ext uri="{BB962C8B-B14F-4D97-AF65-F5344CB8AC3E}">
        <p14:creationId xmlns:p14="http://schemas.microsoft.com/office/powerpoint/2010/main" val="221534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（支持向量机）知识点</a:t>
            </a:r>
            <a:r>
              <a:rPr kumimoji="1" lang="en-US" altLang="zh-CN" dirty="0"/>
              <a:t>https://</a:t>
            </a:r>
            <a:r>
              <a:rPr kumimoji="1" lang="en-US" altLang="zh-CN" dirty="0" err="1"/>
              <a:t>zhuanlan.zhihu.com</a:t>
            </a:r>
            <a:r>
              <a:rPr kumimoji="1" lang="en-US" altLang="zh-CN" dirty="0"/>
              <a:t>/p/76946313</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26</a:t>
            </a:fld>
            <a:endParaRPr kumimoji="1" lang="zh-CN" altLang="en-US"/>
          </a:p>
        </p:txBody>
      </p:sp>
    </p:spTree>
    <p:extLst>
      <p:ext uri="{BB962C8B-B14F-4D97-AF65-F5344CB8AC3E}">
        <p14:creationId xmlns:p14="http://schemas.microsoft.com/office/powerpoint/2010/main" val="4149547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（支持向量机）知识点</a:t>
            </a:r>
            <a:r>
              <a:rPr kumimoji="1" lang="en-US" altLang="zh-CN" dirty="0"/>
              <a:t>https://</a:t>
            </a:r>
            <a:r>
              <a:rPr kumimoji="1" lang="en-US" altLang="zh-CN" dirty="0" err="1"/>
              <a:t>zhuanlan.zhihu.com</a:t>
            </a:r>
            <a:r>
              <a:rPr kumimoji="1" lang="en-US" altLang="zh-CN" dirty="0"/>
              <a:t>/p/76946313</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27</a:t>
            </a:fld>
            <a:endParaRPr kumimoji="1" lang="zh-CN" altLang="en-US"/>
          </a:p>
        </p:txBody>
      </p:sp>
    </p:spTree>
    <p:extLst>
      <p:ext uri="{BB962C8B-B14F-4D97-AF65-F5344CB8AC3E}">
        <p14:creationId xmlns:p14="http://schemas.microsoft.com/office/powerpoint/2010/main" val="1426704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blog.csdn.net</a:t>
            </a:r>
            <a:r>
              <a:rPr kumimoji="1" lang="en-US" altLang="zh-CN" dirty="0"/>
              <a:t>/qq_24519677/article/details/81910112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数据挖掘领域十大经典算法之</a:t>
            </a:r>
            <a:r>
              <a:rPr lang="en-US" altLang="zh-CN" sz="1200" b="1" i="0" kern="1200" dirty="0">
                <a:solidFill>
                  <a:schemeClr val="tx1"/>
                </a:solidFill>
                <a:effectLst/>
                <a:latin typeface="+mn-lt"/>
                <a:ea typeface="+mn-ea"/>
                <a:cs typeface="+mn-cs"/>
              </a:rPr>
              <a:t>—AdaBoost</a:t>
            </a:r>
            <a:r>
              <a:rPr lang="zh-CN" altLang="en-US" sz="1200" b="1" i="0" kern="1200" dirty="0">
                <a:solidFill>
                  <a:schemeClr val="tx1"/>
                </a:solidFill>
                <a:effectLst/>
                <a:latin typeface="+mn-lt"/>
                <a:ea typeface="+mn-ea"/>
                <a:cs typeface="+mn-cs"/>
              </a:rPr>
              <a:t>算法（超详细附代码）</a:t>
            </a:r>
            <a:r>
              <a:rPr kumimoji="1" lang="en-US" altLang="zh-CN" dirty="0"/>
              <a:t>https://</a:t>
            </a:r>
            <a:r>
              <a:rPr kumimoji="1" lang="en-US" altLang="zh-CN" dirty="0" err="1"/>
              <a:t>blog.csdn.net</a:t>
            </a:r>
            <a:r>
              <a:rPr kumimoji="1" lang="en-US" altLang="zh-CN" dirty="0"/>
              <a:t>/</a:t>
            </a:r>
            <a:r>
              <a:rPr kumimoji="1" lang="en-US" altLang="zh-CN" dirty="0" err="1"/>
              <a:t>fuqiuai</a:t>
            </a:r>
            <a:r>
              <a:rPr kumimoji="1" lang="en-US" altLang="zh-CN" dirty="0"/>
              <a:t>/article/details/79482487</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31</a:t>
            </a:fld>
            <a:endParaRPr kumimoji="1" lang="zh-CN" altLang="en-US"/>
          </a:p>
        </p:txBody>
      </p:sp>
    </p:spTree>
    <p:extLst>
      <p:ext uri="{BB962C8B-B14F-4D97-AF65-F5344CB8AC3E}">
        <p14:creationId xmlns:p14="http://schemas.microsoft.com/office/powerpoint/2010/main" val="180749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www.cnblogs.com</a:t>
            </a:r>
            <a:r>
              <a:rPr kumimoji="1" lang="en-US" altLang="zh-CN" dirty="0"/>
              <a:t>/</a:t>
            </a:r>
            <a:r>
              <a:rPr kumimoji="1" lang="en-US" altLang="zh-CN" dirty="0" err="1"/>
              <a:t>pinard</a:t>
            </a:r>
            <a:r>
              <a:rPr kumimoji="1" lang="en-US" altLang="zh-CN" dirty="0"/>
              <a:t>/p/6140514.html</a:t>
            </a:r>
          </a:p>
          <a:p>
            <a:endParaRPr kumimoji="1" lang="en-US" altLang="zh-CN" dirty="0"/>
          </a:p>
          <a:p>
            <a:r>
              <a:rPr kumimoji="1" lang="en-US" altLang="zh-CN" dirty="0"/>
              <a:t>http://www.360doc.com/content/19/0427/19/99071_831881309.shtml</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32</a:t>
            </a:fld>
            <a:endParaRPr kumimoji="1" lang="zh-CN" altLang="en-US"/>
          </a:p>
        </p:txBody>
      </p:sp>
    </p:spTree>
    <p:extLst>
      <p:ext uri="{BB962C8B-B14F-4D97-AF65-F5344CB8AC3E}">
        <p14:creationId xmlns:p14="http://schemas.microsoft.com/office/powerpoint/2010/main" val="1220665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www.cnblogs.com</a:t>
            </a:r>
            <a:r>
              <a:rPr kumimoji="1" lang="en-US" altLang="zh-CN" dirty="0"/>
              <a:t>/</a:t>
            </a:r>
            <a:r>
              <a:rPr kumimoji="1" lang="en-US" altLang="zh-CN" dirty="0" err="1"/>
              <a:t>pinard</a:t>
            </a:r>
            <a:r>
              <a:rPr kumimoji="1" lang="en-US" altLang="zh-CN" dirty="0"/>
              <a:t>/p/6140514.html</a:t>
            </a:r>
          </a:p>
          <a:p>
            <a:endParaRPr kumimoji="1" lang="en-US" altLang="zh-CN" dirty="0"/>
          </a:p>
          <a:p>
            <a:r>
              <a:rPr kumimoji="1" lang="en-US" altLang="zh-CN" dirty="0"/>
              <a:t>http://www.360doc.com/content/19/0427/19/99071_831881309.shtml</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33</a:t>
            </a:fld>
            <a:endParaRPr kumimoji="1" lang="zh-CN" altLang="en-US"/>
          </a:p>
        </p:txBody>
      </p:sp>
    </p:spTree>
    <p:extLst>
      <p:ext uri="{BB962C8B-B14F-4D97-AF65-F5344CB8AC3E}">
        <p14:creationId xmlns:p14="http://schemas.microsoft.com/office/powerpoint/2010/main" val="2795276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err="1">
                <a:solidFill>
                  <a:schemeClr val="tx1"/>
                </a:solidFill>
                <a:effectLst/>
                <a:latin typeface="+mn-lt"/>
                <a:ea typeface="+mn-ea"/>
                <a:cs typeface="+mn-cs"/>
              </a:rPr>
              <a:t>XGBoost</a:t>
            </a:r>
            <a:r>
              <a:rPr lang="zh-CN" altLang="en-US" sz="1200" b="1" i="0" kern="1200" dirty="0">
                <a:solidFill>
                  <a:schemeClr val="tx1"/>
                </a:solidFill>
                <a:effectLst/>
                <a:latin typeface="+mn-lt"/>
                <a:ea typeface="+mn-ea"/>
                <a:cs typeface="+mn-cs"/>
              </a:rPr>
              <a:t>的基本原理（在哪一步泰勒展开）</a:t>
            </a:r>
            <a:r>
              <a:rPr kumimoji="1" lang="en-US" altLang="zh-CN" dirty="0"/>
              <a:t>https://</a:t>
            </a:r>
            <a:r>
              <a:rPr kumimoji="1" lang="en-US" altLang="zh-CN" dirty="0" err="1"/>
              <a:t>blog.csdn.net</a:t>
            </a:r>
            <a:r>
              <a:rPr kumimoji="1" lang="en-US" altLang="zh-CN" dirty="0"/>
              <a:t>/qq_24519677/article/details/81809157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详述</a:t>
            </a:r>
            <a:r>
              <a:rPr kumimoji="1" lang="en-US" altLang="zh-CN" dirty="0"/>
              <a:t>XGB</a:t>
            </a:r>
            <a:r>
              <a:rPr kumimoji="1" lang="zh-CN" altLang="en-US" dirty="0"/>
              <a:t>原理</a:t>
            </a:r>
            <a:r>
              <a:rPr kumimoji="1" lang="en-US" altLang="zh-CN" dirty="0"/>
              <a:t>https://</a:t>
            </a:r>
            <a:r>
              <a:rPr kumimoji="1" lang="en-US" altLang="zh-CN" dirty="0" err="1"/>
              <a:t>www.cnblogs.com</a:t>
            </a:r>
            <a:r>
              <a:rPr kumimoji="1" lang="en-US" altLang="zh-CN" dirty="0"/>
              <a:t>/</a:t>
            </a:r>
            <a:r>
              <a:rPr kumimoji="1" lang="en-US" altLang="zh-CN" dirty="0" err="1"/>
              <a:t>kuangsyx</a:t>
            </a:r>
            <a:r>
              <a:rPr kumimoji="1" lang="en-US" altLang="zh-CN" dirty="0"/>
              <a:t>/p/9043168.html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XGB</a:t>
            </a:r>
            <a:r>
              <a:rPr kumimoji="1" lang="zh-CN" altLang="en-US" dirty="0"/>
              <a:t>的优点</a:t>
            </a:r>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34</a:t>
            </a:fld>
            <a:endParaRPr kumimoji="1" lang="zh-CN" altLang="en-US"/>
          </a:p>
        </p:txBody>
      </p:sp>
    </p:spTree>
    <p:extLst>
      <p:ext uri="{BB962C8B-B14F-4D97-AF65-F5344CB8AC3E}">
        <p14:creationId xmlns:p14="http://schemas.microsoft.com/office/powerpoint/2010/main" val="258540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39</a:t>
            </a:fld>
            <a:endParaRPr kumimoji="1" lang="zh-CN" altLang="en-US"/>
          </a:p>
        </p:txBody>
      </p:sp>
    </p:spTree>
    <p:extLst>
      <p:ext uri="{BB962C8B-B14F-4D97-AF65-F5344CB8AC3E}">
        <p14:creationId xmlns:p14="http://schemas.microsoft.com/office/powerpoint/2010/main" val="153175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40</a:t>
            </a:fld>
            <a:endParaRPr kumimoji="1" lang="zh-CN" altLang="en-US"/>
          </a:p>
        </p:txBody>
      </p:sp>
    </p:spTree>
    <p:extLst>
      <p:ext uri="{BB962C8B-B14F-4D97-AF65-F5344CB8AC3E}">
        <p14:creationId xmlns:p14="http://schemas.microsoft.com/office/powerpoint/2010/main" val="361836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41</a:t>
            </a:fld>
            <a:endParaRPr kumimoji="1" lang="zh-CN" altLang="en-US"/>
          </a:p>
        </p:txBody>
      </p:sp>
    </p:spTree>
    <p:extLst>
      <p:ext uri="{BB962C8B-B14F-4D97-AF65-F5344CB8AC3E}">
        <p14:creationId xmlns:p14="http://schemas.microsoft.com/office/powerpoint/2010/main" val="206650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https://blog.csdn.net/pxhdky/article/details/86360535</a:t>
            </a:r>
          </a:p>
          <a:p>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13</a:t>
            </a:fld>
            <a:endParaRPr kumimoji="1" lang="zh-CN" altLang="en-US"/>
          </a:p>
        </p:txBody>
      </p:sp>
    </p:spTree>
    <p:extLst>
      <p:ext uri="{BB962C8B-B14F-4D97-AF65-F5344CB8AC3E}">
        <p14:creationId xmlns:p14="http://schemas.microsoft.com/office/powerpoint/2010/main" val="272347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三种树的区别</a:t>
            </a:r>
            <a:endParaRPr kumimoji="1" lang="en-US" altLang="zh-CN" dirty="0"/>
          </a:p>
          <a:p>
            <a:r>
              <a:rPr kumimoji="1" lang="en-US" altLang="zh-CN" dirty="0"/>
              <a:t>https://</a:t>
            </a:r>
            <a:r>
              <a:rPr kumimoji="1" lang="en-US" altLang="zh-CN" dirty="0" err="1"/>
              <a:t>blog.csdn.net</a:t>
            </a:r>
            <a:r>
              <a:rPr kumimoji="1" lang="en-US" altLang="zh-CN" dirty="0"/>
              <a:t>/</a:t>
            </a:r>
            <a:r>
              <a:rPr kumimoji="1" lang="en-US" altLang="zh-CN" dirty="0" err="1"/>
              <a:t>lzzdflg</a:t>
            </a:r>
            <a:r>
              <a:rPr kumimoji="1" lang="en-US" altLang="zh-CN" dirty="0"/>
              <a:t>/article/details/78649925</a:t>
            </a:r>
          </a:p>
          <a:p>
            <a:r>
              <a:rPr kumimoji="1" lang="en-US" altLang="zh-CN" dirty="0"/>
              <a:t>https://</a:t>
            </a:r>
            <a:r>
              <a:rPr kumimoji="1" lang="en-US" altLang="zh-CN" dirty="0" err="1"/>
              <a:t>blog.csdn.net</a:t>
            </a:r>
            <a:r>
              <a:rPr kumimoji="1" lang="en-US" altLang="zh-CN" dirty="0"/>
              <a:t>/songhao22/article/details/82727028</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19</a:t>
            </a:fld>
            <a:endParaRPr kumimoji="1" lang="zh-CN" altLang="en-US"/>
          </a:p>
        </p:txBody>
      </p:sp>
    </p:spTree>
    <p:extLst>
      <p:ext uri="{BB962C8B-B14F-4D97-AF65-F5344CB8AC3E}">
        <p14:creationId xmlns:p14="http://schemas.microsoft.com/office/powerpoint/2010/main" val="427045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三种树的区别</a:t>
            </a:r>
            <a:endParaRPr kumimoji="1" lang="en-US" altLang="zh-CN" dirty="0"/>
          </a:p>
          <a:p>
            <a:r>
              <a:rPr kumimoji="1" lang="en-US" altLang="zh-CN" dirty="0"/>
              <a:t>https://</a:t>
            </a:r>
            <a:r>
              <a:rPr kumimoji="1" lang="en-US" altLang="zh-CN" dirty="0" err="1"/>
              <a:t>blog.csdn.net</a:t>
            </a:r>
            <a:r>
              <a:rPr kumimoji="1" lang="en-US" altLang="zh-CN" dirty="0"/>
              <a:t>/</a:t>
            </a:r>
            <a:r>
              <a:rPr kumimoji="1" lang="en-US" altLang="zh-CN" dirty="0" err="1"/>
              <a:t>lzzdflg</a:t>
            </a:r>
            <a:r>
              <a:rPr kumimoji="1" lang="en-US" altLang="zh-CN" dirty="0"/>
              <a:t>/article/details/78649925</a:t>
            </a:r>
          </a:p>
          <a:p>
            <a:r>
              <a:rPr kumimoji="1" lang="en-US" altLang="zh-CN" dirty="0"/>
              <a:t>https://</a:t>
            </a:r>
            <a:r>
              <a:rPr kumimoji="1" lang="en-US" altLang="zh-CN" dirty="0" err="1"/>
              <a:t>blog.csdn.net</a:t>
            </a:r>
            <a:r>
              <a:rPr kumimoji="1" lang="en-US" altLang="zh-CN" dirty="0"/>
              <a:t>/songhao22/article/details/82727028</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20</a:t>
            </a:fld>
            <a:endParaRPr kumimoji="1" lang="zh-CN" altLang="en-US"/>
          </a:p>
        </p:txBody>
      </p:sp>
    </p:spTree>
    <p:extLst>
      <p:ext uri="{BB962C8B-B14F-4D97-AF65-F5344CB8AC3E}">
        <p14:creationId xmlns:p14="http://schemas.microsoft.com/office/powerpoint/2010/main" val="177407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原理；</a:t>
            </a:r>
            <a:r>
              <a:rPr kumimoji="1" lang="en-US" altLang="zh-CN" dirty="0"/>
              <a:t>https://</a:t>
            </a:r>
            <a:r>
              <a:rPr kumimoji="1" lang="en-US" altLang="zh-CN" dirty="0" err="1"/>
              <a:t>zhuanlan.zhihu.com</a:t>
            </a:r>
            <a:r>
              <a:rPr kumimoji="1" lang="en-US" altLang="zh-CN" dirty="0"/>
              <a:t>/p/151036015?utm_source=</a:t>
            </a:r>
            <a:r>
              <a:rPr kumimoji="1" lang="en-US" altLang="zh-CN" dirty="0" err="1"/>
              <a:t>wechat_session</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21</a:t>
            </a:fld>
            <a:endParaRPr kumimoji="1" lang="zh-CN" altLang="en-US"/>
          </a:p>
        </p:txBody>
      </p:sp>
    </p:spTree>
    <p:extLst>
      <p:ext uri="{BB962C8B-B14F-4D97-AF65-F5344CB8AC3E}">
        <p14:creationId xmlns:p14="http://schemas.microsoft.com/office/powerpoint/2010/main" val="390203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22</a:t>
            </a:fld>
            <a:endParaRPr kumimoji="1" lang="zh-CN" altLang="en-US"/>
          </a:p>
        </p:txBody>
      </p:sp>
    </p:spTree>
    <p:extLst>
      <p:ext uri="{BB962C8B-B14F-4D97-AF65-F5344CB8AC3E}">
        <p14:creationId xmlns:p14="http://schemas.microsoft.com/office/powerpoint/2010/main" val="322498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（支持向量机）知识点</a:t>
            </a:r>
            <a:r>
              <a:rPr kumimoji="1" lang="en-US" altLang="zh-CN" dirty="0"/>
              <a:t>https://</a:t>
            </a:r>
            <a:r>
              <a:rPr kumimoji="1" lang="en-US" altLang="zh-CN" dirty="0" err="1"/>
              <a:t>zhuanlan.zhihu.com</a:t>
            </a:r>
            <a:r>
              <a:rPr kumimoji="1" lang="en-US" altLang="zh-CN" dirty="0"/>
              <a:t>/p/76946313</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23</a:t>
            </a:fld>
            <a:endParaRPr kumimoji="1" lang="zh-CN" altLang="en-US"/>
          </a:p>
        </p:txBody>
      </p:sp>
    </p:spTree>
    <p:extLst>
      <p:ext uri="{BB962C8B-B14F-4D97-AF65-F5344CB8AC3E}">
        <p14:creationId xmlns:p14="http://schemas.microsoft.com/office/powerpoint/2010/main" val="400209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（支持向量机）知识点</a:t>
            </a:r>
            <a:r>
              <a:rPr kumimoji="1" lang="en-US" altLang="zh-CN" dirty="0"/>
              <a:t>https://</a:t>
            </a:r>
            <a:r>
              <a:rPr kumimoji="1" lang="en-US" altLang="zh-CN" dirty="0" err="1"/>
              <a:t>zhuanlan.zhihu.com</a:t>
            </a:r>
            <a:r>
              <a:rPr kumimoji="1" lang="en-US" altLang="zh-CN" dirty="0"/>
              <a:t>/p/76946313</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24</a:t>
            </a:fld>
            <a:endParaRPr kumimoji="1" lang="zh-CN" altLang="en-US"/>
          </a:p>
        </p:txBody>
      </p:sp>
    </p:spTree>
    <p:extLst>
      <p:ext uri="{BB962C8B-B14F-4D97-AF65-F5344CB8AC3E}">
        <p14:creationId xmlns:p14="http://schemas.microsoft.com/office/powerpoint/2010/main" val="298994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（支持向量机）知识点</a:t>
            </a:r>
            <a:r>
              <a:rPr kumimoji="1" lang="en-US" altLang="zh-CN" dirty="0"/>
              <a:t>https://</a:t>
            </a:r>
            <a:r>
              <a:rPr kumimoji="1" lang="en-US" altLang="zh-CN" dirty="0" err="1"/>
              <a:t>zhuanlan.zhihu.com</a:t>
            </a:r>
            <a:r>
              <a:rPr kumimoji="1" lang="en-US" altLang="zh-CN" dirty="0"/>
              <a:t>/p/76946313</a:t>
            </a:r>
            <a:endParaRPr kumimoji="1" lang="zh-CN" altLang="en-US" dirty="0"/>
          </a:p>
        </p:txBody>
      </p:sp>
      <p:sp>
        <p:nvSpPr>
          <p:cNvPr id="4" name="灯片编号占位符 3"/>
          <p:cNvSpPr>
            <a:spLocks noGrp="1"/>
          </p:cNvSpPr>
          <p:nvPr>
            <p:ph type="sldNum" sz="quarter" idx="5"/>
          </p:nvPr>
        </p:nvSpPr>
        <p:spPr/>
        <p:txBody>
          <a:bodyPr/>
          <a:lstStyle/>
          <a:p>
            <a:fld id="{2EC37C88-1103-7044-8097-6D991B040E20}" type="slidenum">
              <a:rPr kumimoji="1" lang="zh-CN" altLang="en-US" smtClean="0"/>
              <a:t>25</a:t>
            </a:fld>
            <a:endParaRPr kumimoji="1" lang="zh-CN" altLang="en-US"/>
          </a:p>
        </p:txBody>
      </p:sp>
    </p:spTree>
    <p:extLst>
      <p:ext uri="{BB962C8B-B14F-4D97-AF65-F5344CB8AC3E}">
        <p14:creationId xmlns:p14="http://schemas.microsoft.com/office/powerpoint/2010/main" val="225498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5798A-702A-804A-B69B-C7DEAE28B0B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0738D0B-21A9-7346-8924-8D9457975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497C8-0827-3F4B-BE9B-706CEECB39AB}"/>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6C74A549-AF71-6743-8E19-03A8C70BC7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3E2D1E7-040B-3345-B8EE-530A92F7BF52}"/>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129485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94046-391D-BD4B-BD8C-2A75D8C0D1E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2260189-540D-0E46-9407-29CF2D7300D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F60D2AF-3A26-B44C-8F02-CD131C7DC666}"/>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F32B69AD-1EB8-AE42-A676-2948A66FFA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06F8141-D84C-E147-BD21-A2D7830168F9}"/>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57618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2FC261-2020-8C42-938C-56AA6C1396D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130F9E-C907-674B-B19C-C567A70DBD4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5E000B-8A09-D049-AD2C-7D3D7F36BFCD}"/>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1246FD59-F13F-5541-86FF-6F9232EBA7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CCDC7D-3D91-5245-98E0-34E7F9B2BA27}"/>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5470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EE8F-B323-D349-84F7-6C3EB1781AC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124B997-D916-4548-9560-EB8D09A20A4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8DDBF7D-5CC2-7E47-8169-8F303B7F61DB}"/>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33EF41BC-FDB5-8A46-A4FE-66874F01EA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F2A1D5-C296-7B42-9A4C-D136D21FF7FF}"/>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254382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DB77A-BCA8-4044-B560-A30FF47BF43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E1B9674-F4A6-454F-8F6C-6E9DEE216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6417BA4-1D64-3A4C-AC92-5278245555A0}"/>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AF31EDE9-0512-B340-8CA4-93E1634E41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9CF4D6-1DD3-A24D-8645-182DF3C6F164}"/>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111702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2067A-D165-4A49-B0FB-928EB31E745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D26F891-3025-684C-9034-CF3986BE6E6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FD54BF7-12AC-D14B-A7E3-4E69F2903C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BA9B91E-33D8-B645-9265-328559F76199}"/>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6" name="页脚占位符 5">
            <a:extLst>
              <a:ext uri="{FF2B5EF4-FFF2-40B4-BE49-F238E27FC236}">
                <a16:creationId xmlns:a16="http://schemas.microsoft.com/office/drawing/2014/main" id="{F7DBCE3C-1858-9C4F-89C1-6E36B97FC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6BA244-CDFC-B342-88E7-E852DD031A97}"/>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18197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B941A-AC6B-134F-8330-D4E76502931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C8ACF79-9724-AC41-8EB3-A4B5AFF17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9845EB9-8E46-B444-B2FA-E3E307A3528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432E1CA-8098-A748-BAA2-5824D5A70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7E4723E-15AC-7A42-87B4-00F255F1270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5B416AC-0826-D248-ACE5-1FDFEFFDDDA2}"/>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8" name="页脚占位符 7">
            <a:extLst>
              <a:ext uri="{FF2B5EF4-FFF2-40B4-BE49-F238E27FC236}">
                <a16:creationId xmlns:a16="http://schemas.microsoft.com/office/drawing/2014/main" id="{C1A4FA28-53D4-AE46-A355-6B393571506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0C2DB90-788B-CD4B-9ED6-8A2021E2B4C8}"/>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340686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E5443-26F8-FE4F-BD35-DBB0BA4D5DD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01A7D61-3A8B-EC4D-89C3-A56060CD9B05}"/>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4" name="页脚占位符 3">
            <a:extLst>
              <a:ext uri="{FF2B5EF4-FFF2-40B4-BE49-F238E27FC236}">
                <a16:creationId xmlns:a16="http://schemas.microsoft.com/office/drawing/2014/main" id="{CBAC5E8D-0CFD-084D-A5CE-2C85BBA899C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42E28E8-8BAD-924F-A33B-6BDA5690B747}"/>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383761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68F465-C0DD-5043-A183-E13D99202DC7}"/>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3" name="页脚占位符 2">
            <a:extLst>
              <a:ext uri="{FF2B5EF4-FFF2-40B4-BE49-F238E27FC236}">
                <a16:creationId xmlns:a16="http://schemas.microsoft.com/office/drawing/2014/main" id="{E7C82426-471F-944E-86E6-2ADC8A8F67E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8CDFBE6-763B-5B42-88A9-4499615076AB}"/>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142480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C5552-B141-8045-9E62-3CC12C0CFC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3B66D00-5D24-3A47-ABC5-4C8BB3F12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CC2FC0F-F01C-2F48-8AF5-852F97331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09E982F-AC1C-9D40-9397-376A7456AD12}"/>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6" name="页脚占位符 5">
            <a:extLst>
              <a:ext uri="{FF2B5EF4-FFF2-40B4-BE49-F238E27FC236}">
                <a16:creationId xmlns:a16="http://schemas.microsoft.com/office/drawing/2014/main" id="{B38E75E8-C908-4F45-AC26-39410152EF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2543D20-2A86-A44A-8F91-2F89321F7016}"/>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341809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9E9BE-858F-F148-97DA-127E332E38C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5BD4E28-E485-354C-9F33-C77519317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14F6401-6C8D-FD43-8CD3-0998531C8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5425CFB-0D34-BF4C-9DC2-6F7F4B10D233}"/>
              </a:ext>
            </a:extLst>
          </p:cNvPr>
          <p:cNvSpPr>
            <a:spLocks noGrp="1"/>
          </p:cNvSpPr>
          <p:nvPr>
            <p:ph type="dt" sz="half" idx="10"/>
          </p:nvPr>
        </p:nvSpPr>
        <p:spPr/>
        <p:txBody>
          <a:bodyPr/>
          <a:lstStyle/>
          <a:p>
            <a:fld id="{BCC4E98D-4A47-824D-B3C8-EF22E8710159}" type="datetimeFigureOut">
              <a:rPr kumimoji="1" lang="zh-CN" altLang="en-US" smtClean="0"/>
              <a:t>2021/1/18</a:t>
            </a:fld>
            <a:endParaRPr kumimoji="1" lang="zh-CN" altLang="en-US"/>
          </a:p>
        </p:txBody>
      </p:sp>
      <p:sp>
        <p:nvSpPr>
          <p:cNvPr id="6" name="页脚占位符 5">
            <a:extLst>
              <a:ext uri="{FF2B5EF4-FFF2-40B4-BE49-F238E27FC236}">
                <a16:creationId xmlns:a16="http://schemas.microsoft.com/office/drawing/2014/main" id="{63206106-43C9-A940-BA35-D4D6B33FE8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11F484A-F502-BA44-8D2D-C4113BD17FAE}"/>
              </a:ext>
            </a:extLst>
          </p:cNvPr>
          <p:cNvSpPr>
            <a:spLocks noGrp="1"/>
          </p:cNvSpPr>
          <p:nvPr>
            <p:ph type="sldNum" sz="quarter" idx="12"/>
          </p:nvPr>
        </p:nvSpPr>
        <p:spPr/>
        <p:txBody>
          <a:body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104004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00DAF8-7F99-9944-BB5D-35291FBF4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6FBA1C-18FE-E643-A542-B2D19FCC7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C6B5F8E-7ECE-164A-9AF4-8AAE9BE2E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4E98D-4A47-824D-B3C8-EF22E8710159}" type="datetimeFigureOut">
              <a:rPr kumimoji="1" lang="zh-CN" altLang="en-US" smtClean="0"/>
              <a:t>2021/1/18</a:t>
            </a:fld>
            <a:endParaRPr kumimoji="1" lang="zh-CN" altLang="en-US"/>
          </a:p>
        </p:txBody>
      </p:sp>
      <p:sp>
        <p:nvSpPr>
          <p:cNvPr id="5" name="页脚占位符 4">
            <a:extLst>
              <a:ext uri="{FF2B5EF4-FFF2-40B4-BE49-F238E27FC236}">
                <a16:creationId xmlns:a16="http://schemas.microsoft.com/office/drawing/2014/main" id="{62C8D1C4-4964-EB45-B639-A2EA0CCA8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EAD30D4-4DFB-0F41-84E3-9F365013F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DAA93-9B78-9842-A275-C7E304F4A405}" type="slidenum">
              <a:rPr kumimoji="1" lang="zh-CN" altLang="en-US" smtClean="0"/>
              <a:t>‹#›</a:t>
            </a:fld>
            <a:endParaRPr kumimoji="1" lang="zh-CN" altLang="en-US"/>
          </a:p>
        </p:txBody>
      </p:sp>
    </p:spTree>
    <p:extLst>
      <p:ext uri="{BB962C8B-B14F-4D97-AF65-F5344CB8AC3E}">
        <p14:creationId xmlns:p14="http://schemas.microsoft.com/office/powerpoint/2010/main" val="418827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2.xml"/><Relationship Id="rId16"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2.png"/><Relationship Id="rId7" Type="http://schemas.openxmlformats.org/officeDocument/2006/relationships/image" Target="../media/image7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00.png"/></Relationships>
</file>

<file path=ppt/slides/_rels/slide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2150FD-D09E-0846-B740-19A210625CFF}"/>
              </a:ext>
            </a:extLst>
          </p:cNvPr>
          <p:cNvSpPr txBox="1"/>
          <p:nvPr/>
        </p:nvSpPr>
        <p:spPr>
          <a:xfrm>
            <a:off x="3888828" y="2417380"/>
            <a:ext cx="3877985" cy="830997"/>
          </a:xfrm>
          <a:prstGeom prst="rect">
            <a:avLst/>
          </a:prstGeom>
          <a:noFill/>
        </p:spPr>
        <p:txBody>
          <a:bodyPr wrap="none" rtlCol="0">
            <a:spAutoFit/>
          </a:bodyPr>
          <a:lstStyle/>
          <a:p>
            <a:r>
              <a:rPr kumimoji="1" lang="zh-CN" altLang="en-US" sz="4800" dirty="0"/>
              <a:t>机器学习总结</a:t>
            </a:r>
          </a:p>
        </p:txBody>
      </p:sp>
    </p:spTree>
    <p:extLst>
      <p:ext uri="{BB962C8B-B14F-4D97-AF65-F5344CB8AC3E}">
        <p14:creationId xmlns:p14="http://schemas.microsoft.com/office/powerpoint/2010/main" val="216605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EB72AE-71B8-2545-B19E-4D83773A886D}"/>
              </a:ext>
            </a:extLst>
          </p:cNvPr>
          <p:cNvSpPr txBox="1"/>
          <p:nvPr/>
        </p:nvSpPr>
        <p:spPr>
          <a:xfrm>
            <a:off x="1025424" y="4542018"/>
            <a:ext cx="8703024"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生成模型：可以还原出来联合概率分布</a:t>
            </a:r>
            <a:r>
              <a:rPr kumimoji="1" lang="en-US" altLang="zh-CN" dirty="0">
                <a:latin typeface="Kaiti SC" panose="02010600040101010101" pitchFamily="2" charset="-122"/>
                <a:ea typeface="Kaiti SC" panose="02010600040101010101" pitchFamily="2" charset="-122"/>
              </a:rPr>
              <a:t>P(X,Y)</a:t>
            </a:r>
            <a:r>
              <a:rPr kumimoji="1" lang="zh-CN" altLang="en-US" dirty="0">
                <a:latin typeface="Kaiti SC" panose="02010600040101010101" pitchFamily="2" charset="-122"/>
                <a:ea typeface="Kaiti SC" panose="02010600040101010101" pitchFamily="2" charset="-122"/>
              </a:rPr>
              <a:t>，学习速度快，更快收敛于真实模型</a:t>
            </a:r>
          </a:p>
        </p:txBody>
      </p:sp>
      <p:sp>
        <p:nvSpPr>
          <p:cNvPr id="5" name="文本框 4">
            <a:extLst>
              <a:ext uri="{FF2B5EF4-FFF2-40B4-BE49-F238E27FC236}">
                <a16:creationId xmlns:a16="http://schemas.microsoft.com/office/drawing/2014/main" id="{AD2741FA-B8BE-3E49-8F87-2B35883901B3}"/>
              </a:ext>
            </a:extLst>
          </p:cNvPr>
          <p:cNvSpPr txBox="1"/>
          <p:nvPr/>
        </p:nvSpPr>
        <p:spPr>
          <a:xfrm>
            <a:off x="1025424" y="5035799"/>
            <a:ext cx="832150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判别模型：直接学习条件概率或决策函数，可以简化学习问题，学习准确率高</a:t>
            </a:r>
          </a:p>
        </p:txBody>
      </p:sp>
      <p:sp>
        <p:nvSpPr>
          <p:cNvPr id="2" name="文本框 1">
            <a:extLst>
              <a:ext uri="{FF2B5EF4-FFF2-40B4-BE49-F238E27FC236}">
                <a16:creationId xmlns:a16="http://schemas.microsoft.com/office/drawing/2014/main" id="{1197091A-B4A4-AF44-9550-C4006FAC1BA8}"/>
              </a:ext>
            </a:extLst>
          </p:cNvPr>
          <p:cNvSpPr txBox="1"/>
          <p:nvPr/>
        </p:nvSpPr>
        <p:spPr>
          <a:xfrm>
            <a:off x="882869" y="231228"/>
            <a:ext cx="2262158" cy="369332"/>
          </a:xfrm>
          <a:prstGeom prst="rect">
            <a:avLst/>
          </a:prstGeom>
          <a:noFill/>
        </p:spPr>
        <p:txBody>
          <a:bodyPr wrap="none" rtlCol="0">
            <a:spAutoFit/>
          </a:bodyPr>
          <a:lstStyle/>
          <a:p>
            <a:r>
              <a:rPr kumimoji="1" lang="zh-CN" altLang="en-US" dirty="0">
                <a:highlight>
                  <a:srgbClr val="00FFFF"/>
                </a:highlight>
              </a:rPr>
              <a:t>生成模型和判别模型</a:t>
            </a:r>
          </a:p>
        </p:txBody>
      </p:sp>
      <p:sp>
        <p:nvSpPr>
          <p:cNvPr id="3" name="文本框 2">
            <a:extLst>
              <a:ext uri="{FF2B5EF4-FFF2-40B4-BE49-F238E27FC236}">
                <a16:creationId xmlns:a16="http://schemas.microsoft.com/office/drawing/2014/main" id="{7BFA12AB-2CF7-0342-9063-72F1B35E0CA7}"/>
              </a:ext>
            </a:extLst>
          </p:cNvPr>
          <p:cNvSpPr txBox="1"/>
          <p:nvPr/>
        </p:nvSpPr>
        <p:spPr>
          <a:xfrm>
            <a:off x="3533641" y="250924"/>
            <a:ext cx="646331" cy="369332"/>
          </a:xfrm>
          <a:prstGeom prst="rect">
            <a:avLst/>
          </a:prstGeom>
          <a:noFill/>
        </p:spPr>
        <p:txBody>
          <a:bodyPr wrap="none" rtlCol="0">
            <a:spAutoFit/>
          </a:bodyPr>
          <a:lstStyle/>
          <a:p>
            <a:r>
              <a:rPr kumimoji="1" lang="zh-CN" altLang="en-US" dirty="0"/>
              <a:t>模型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AC2CAB7-D6FD-AF45-AFDF-47F59B494B45}"/>
                  </a:ext>
                </a:extLst>
              </p:cNvPr>
              <p:cNvSpPr txBox="1"/>
              <p:nvPr/>
            </p:nvSpPr>
            <p:spPr>
              <a:xfrm>
                <a:off x="4179972" y="250924"/>
                <a:ext cx="2040751"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𝑋</m:t>
                        </m:r>
                      </m:e>
                    </m:d>
                  </m:oMath>
                </a14:m>
                <a:r>
                  <a:rPr kumimoji="1" lang="zh-CN" altLang="en-US" b="0" dirty="0"/>
                  <a:t>或</a:t>
                </a:r>
                <a14:m>
                  <m:oMath xmlns:m="http://schemas.openxmlformats.org/officeDocument/2006/math">
                    <m:r>
                      <a:rPr kumimoji="1" lang="en-US" altLang="zh-CN" b="0" i="1" smtClean="0">
                        <a:latin typeface="Cambria Math" panose="02040503050406030204" pitchFamily="18" charset="0"/>
                      </a:rPr>
                      <m:t>𝑃</m:t>
                    </m:r>
                    <m:d>
                      <m:dPr>
                        <m:ctrlPr>
                          <a:rPr kumimoji="1" lang="en-US" altLang="zh-CN" i="1" smtClean="0">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b="0" i="1" smtClean="0">
                            <a:latin typeface="Cambria Math" panose="02040503050406030204" pitchFamily="18" charset="0"/>
                          </a:rPr>
                          <m:t>𝑋</m:t>
                        </m:r>
                      </m:e>
                    </m:d>
                  </m:oMath>
                </a14:m>
                <a:endParaRPr kumimoji="1" lang="zh-CN" altLang="en-US" dirty="0"/>
              </a:p>
            </p:txBody>
          </p:sp>
        </mc:Choice>
        <mc:Fallback xmlns="">
          <p:sp>
            <p:nvSpPr>
              <p:cNvPr id="6" name="文本框 5">
                <a:extLst>
                  <a:ext uri="{FF2B5EF4-FFF2-40B4-BE49-F238E27FC236}">
                    <a16:creationId xmlns:a16="http://schemas.microsoft.com/office/drawing/2014/main" id="{0AC2CAB7-D6FD-AF45-AFDF-47F59B494B45}"/>
                  </a:ext>
                </a:extLst>
              </p:cNvPr>
              <p:cNvSpPr txBox="1">
                <a:spLocks noRot="1" noChangeAspect="1" noMove="1" noResize="1" noEditPoints="1" noAdjustHandles="1" noChangeArrowheads="1" noChangeShapeType="1" noTextEdit="1"/>
              </p:cNvSpPr>
              <p:nvPr/>
            </p:nvSpPr>
            <p:spPr>
              <a:xfrm>
                <a:off x="4179972" y="250924"/>
                <a:ext cx="2040751" cy="369332"/>
              </a:xfrm>
              <a:prstGeom prst="rect">
                <a:avLst/>
              </a:prstGeom>
              <a:blipFill>
                <a:blip r:embed="rId2"/>
                <a:stretch>
                  <a:fillRect t="-6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B0B5AC7-45AF-834E-9B13-48D56F5C2DB4}"/>
                  </a:ext>
                </a:extLst>
              </p:cNvPr>
              <p:cNvSpPr txBox="1"/>
              <p:nvPr/>
            </p:nvSpPr>
            <p:spPr>
              <a:xfrm>
                <a:off x="1072055" y="1221018"/>
                <a:ext cx="9325310"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生成方法：数据学习联合概率分布</a:t>
                </a:r>
                <a14:m>
                  <m:oMath xmlns:m="http://schemas.openxmlformats.org/officeDocument/2006/math">
                    <m:r>
                      <a:rPr kumimoji="1" lang="en-US" altLang="zh-CN" i="1">
                        <a:latin typeface="Cambria Math" panose="02040503050406030204" pitchFamily="18" charset="0"/>
                      </a:rPr>
                      <m:t>𝑃</m:t>
                    </m:r>
                    <m:d>
                      <m:dPr>
                        <m:end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e>
                    </m:d>
                  </m:oMath>
                </a14:m>
                <a:r>
                  <a:rPr kumimoji="1" lang="zh-CN" altLang="en-US" dirty="0">
                    <a:latin typeface="Kaiti SC" panose="02010600040101010101" pitchFamily="2" charset="-122"/>
                    <a:ea typeface="Kaiti SC" panose="02010600040101010101" pitchFamily="2" charset="-122"/>
                  </a:rPr>
                  <a:t>，然后求出</a:t>
                </a:r>
                <a:r>
                  <a:rPr kumimoji="1" lang="zh-CN" altLang="en-US" dirty="0">
                    <a:solidFill>
                      <a:srgbClr val="FF0000"/>
                    </a:solidFill>
                    <a:latin typeface="Kaiti SC" panose="02010600040101010101" pitchFamily="2" charset="-122"/>
                    <a:ea typeface="Kaiti SC" panose="02010600040101010101" pitchFamily="2" charset="-122"/>
                  </a:rPr>
                  <a:t>条件概率分布</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i="1">
                            <a:latin typeface="Cambria Math" panose="02040503050406030204" pitchFamily="18" charset="0"/>
                          </a:rPr>
                          <m:t>𝑋</m:t>
                        </m:r>
                      </m:e>
                    </m:d>
                  </m:oMath>
                </a14:m>
                <a:r>
                  <a:rPr kumimoji="1" lang="zh-CN" altLang="en-US" dirty="0">
                    <a:latin typeface="Kaiti SC" panose="02010600040101010101" pitchFamily="2" charset="-122"/>
                    <a:ea typeface="Kaiti SC" panose="02010600040101010101" pitchFamily="2" charset="-122"/>
                  </a:rPr>
                  <a:t>作为预测模型</a:t>
                </a:r>
                <a:endParaRPr kumimoji="1" lang="en-US" altLang="zh-CN" dirty="0">
                  <a:latin typeface="Kaiti SC" panose="02010600040101010101" pitchFamily="2" charset="-122"/>
                  <a:ea typeface="Kaiti SC" panose="02010600040101010101" pitchFamily="2" charset="-122"/>
                </a:endParaRPr>
              </a:p>
            </p:txBody>
          </p:sp>
        </mc:Choice>
        <mc:Fallback xmlns="">
          <p:sp>
            <p:nvSpPr>
              <p:cNvPr id="8" name="文本框 7">
                <a:extLst>
                  <a:ext uri="{FF2B5EF4-FFF2-40B4-BE49-F238E27FC236}">
                    <a16:creationId xmlns:a16="http://schemas.microsoft.com/office/drawing/2014/main" id="{1B0B5AC7-45AF-834E-9B13-48D56F5C2DB4}"/>
                  </a:ext>
                </a:extLst>
              </p:cNvPr>
              <p:cNvSpPr txBox="1">
                <a:spLocks noRot="1" noChangeAspect="1" noMove="1" noResize="1" noEditPoints="1" noAdjustHandles="1" noChangeArrowheads="1" noChangeShapeType="1" noTextEdit="1"/>
              </p:cNvSpPr>
              <p:nvPr/>
            </p:nvSpPr>
            <p:spPr>
              <a:xfrm>
                <a:off x="1072055" y="1221018"/>
                <a:ext cx="9325310" cy="369332"/>
              </a:xfrm>
              <a:prstGeom prst="rect">
                <a:avLst/>
              </a:prstGeom>
              <a:blipFill>
                <a:blip r:embed="rId3"/>
                <a:stretch>
                  <a:fillRect l="-408" t="-120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1AEC0B0-30EC-BD4A-9D42-2365F72E6325}"/>
                  </a:ext>
                </a:extLst>
              </p:cNvPr>
              <p:cNvSpPr txBox="1"/>
              <p:nvPr/>
            </p:nvSpPr>
            <p:spPr>
              <a:xfrm>
                <a:off x="1404564" y="1831493"/>
                <a:ext cx="3259995" cy="540661"/>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生成模型：</a:t>
                </a:r>
                <a:r>
                  <a:rPr kumimoji="1" lang="en-US" altLang="zh-CN" dirty="0">
                    <a:latin typeface="Kaiti SC" panose="02010600040101010101" pitchFamily="2" charset="-122"/>
                    <a:ea typeface="Kaiti SC" panose="02010600040101010101" pitchFamily="2" charset="-122"/>
                  </a:rPr>
                  <a:t> </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i="1">
                            <a:latin typeface="Cambria Math" panose="02040503050406030204" pitchFamily="18" charset="0"/>
                          </a:rPr>
                          <m:t>𝑋</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i="1">
                            <a:latin typeface="Cambria Math" panose="02040503050406030204" pitchFamily="18" charset="0"/>
                          </a:rPr>
                          <m:t>𝑃</m:t>
                        </m:r>
                        <m:d>
                          <m:dPr>
                            <m:end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e>
                        </m:d>
                        <m:r>
                          <m:rPr>
                            <m:nor/>
                          </m:rPr>
                          <a:rPr kumimoji="1" lang="en-US" altLang="zh-CN" dirty="0">
                            <a:latin typeface="Kaiti SC" panose="02010600040101010101" pitchFamily="2" charset="-122"/>
                            <a:ea typeface="Kaiti SC" panose="02010600040101010101" pitchFamily="2" charset="-122"/>
                          </a:rPr>
                          <m:t> </m:t>
                        </m:r>
                      </m:num>
                      <m:den>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den>
                    </m:f>
                  </m:oMath>
                </a14:m>
                <a:endParaRPr kumimoji="1" lang="zh-CN" altLang="en-US" dirty="0">
                  <a:latin typeface="Kaiti SC" panose="02010600040101010101" pitchFamily="2" charset="-122"/>
                  <a:ea typeface="Kaiti SC" panose="02010600040101010101" pitchFamily="2" charset="-122"/>
                </a:endParaRPr>
              </a:p>
            </p:txBody>
          </p:sp>
        </mc:Choice>
        <mc:Fallback xmlns="">
          <p:sp>
            <p:nvSpPr>
              <p:cNvPr id="10" name="文本框 9">
                <a:extLst>
                  <a:ext uri="{FF2B5EF4-FFF2-40B4-BE49-F238E27FC236}">
                    <a16:creationId xmlns:a16="http://schemas.microsoft.com/office/drawing/2014/main" id="{B1AEC0B0-30EC-BD4A-9D42-2365F72E6325}"/>
                  </a:ext>
                </a:extLst>
              </p:cNvPr>
              <p:cNvSpPr txBox="1">
                <a:spLocks noRot="1" noChangeAspect="1" noMove="1" noResize="1" noEditPoints="1" noAdjustHandles="1" noChangeArrowheads="1" noChangeShapeType="1" noTextEdit="1"/>
              </p:cNvSpPr>
              <p:nvPr/>
            </p:nvSpPr>
            <p:spPr>
              <a:xfrm>
                <a:off x="1404564" y="1831493"/>
                <a:ext cx="3259995" cy="540661"/>
              </a:xfrm>
              <a:prstGeom prst="rect">
                <a:avLst/>
              </a:prstGeom>
              <a:blipFill>
                <a:blip r:embed="rId4"/>
                <a:stretch>
                  <a:fillRect l="-1163" t="-55814" r="-1550" b="-418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A57A59-8FB9-CD42-9D06-47C1219E54EC}"/>
                  </a:ext>
                </a:extLst>
              </p:cNvPr>
              <p:cNvSpPr txBox="1"/>
              <p:nvPr/>
            </p:nvSpPr>
            <p:spPr>
              <a:xfrm>
                <a:off x="1075183" y="2753144"/>
                <a:ext cx="6961136"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判别方法：数据</a:t>
                </a:r>
                <a:r>
                  <a:rPr kumimoji="1" lang="zh-CN" altLang="en-US" dirty="0">
                    <a:solidFill>
                      <a:srgbClr val="FF0000"/>
                    </a:solidFill>
                    <a:latin typeface="Kaiti SC" panose="02010600040101010101" pitchFamily="2" charset="-122"/>
                    <a:ea typeface="Kaiti SC" panose="02010600040101010101" pitchFamily="2" charset="-122"/>
                  </a:rPr>
                  <a:t>直接学习</a:t>
                </a:r>
                <a:r>
                  <a:rPr kumimoji="1" lang="zh-CN" altLang="en-US" dirty="0">
                    <a:latin typeface="Kaiti SC" panose="02010600040101010101" pitchFamily="2" charset="-122"/>
                    <a:ea typeface="Kaiti SC" panose="02010600040101010101" pitchFamily="2" charset="-122"/>
                  </a:rPr>
                  <a:t>决策函数</a:t>
                </a:r>
                <a14:m>
                  <m:oMath xmlns:m="http://schemas.openxmlformats.org/officeDocument/2006/math">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oMath>
                </a14:m>
                <a:r>
                  <a:rPr kumimoji="1" lang="zh-CN" altLang="en-US" dirty="0">
                    <a:latin typeface="Kaiti SC" panose="02010600040101010101" pitchFamily="2" charset="-122"/>
                    <a:ea typeface="Kaiti SC" panose="02010600040101010101" pitchFamily="2" charset="-122"/>
                  </a:rPr>
                  <a:t>或者条件概率分布</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i="1">
                            <a:latin typeface="Cambria Math" panose="02040503050406030204" pitchFamily="18" charset="0"/>
                          </a:rPr>
                          <m:t>𝑋</m:t>
                        </m:r>
                      </m:e>
                    </m:d>
                  </m:oMath>
                </a14:m>
                <a:endParaRPr kumimoji="1" lang="en-US" altLang="zh-CN" dirty="0">
                  <a:latin typeface="Kaiti SC" panose="02010600040101010101" pitchFamily="2" charset="-122"/>
                  <a:ea typeface="Kaiti SC" panose="02010600040101010101" pitchFamily="2" charset="-122"/>
                </a:endParaRPr>
              </a:p>
            </p:txBody>
          </p:sp>
        </mc:Choice>
        <mc:Fallback xmlns="">
          <p:sp>
            <p:nvSpPr>
              <p:cNvPr id="11" name="文本框 10">
                <a:extLst>
                  <a:ext uri="{FF2B5EF4-FFF2-40B4-BE49-F238E27FC236}">
                    <a16:creationId xmlns:a16="http://schemas.microsoft.com/office/drawing/2014/main" id="{8FA57A59-8FB9-CD42-9D06-47C1219E54EC}"/>
                  </a:ext>
                </a:extLst>
              </p:cNvPr>
              <p:cNvSpPr txBox="1">
                <a:spLocks noRot="1" noChangeAspect="1" noMove="1" noResize="1" noEditPoints="1" noAdjustHandles="1" noChangeArrowheads="1" noChangeShapeType="1" noTextEdit="1"/>
              </p:cNvSpPr>
              <p:nvPr/>
            </p:nvSpPr>
            <p:spPr>
              <a:xfrm>
                <a:off x="1075183" y="2753144"/>
                <a:ext cx="6961136" cy="369332"/>
              </a:xfrm>
              <a:prstGeom prst="rect">
                <a:avLst/>
              </a:prstGeom>
              <a:blipFill>
                <a:blip r:embed="rId5"/>
                <a:stretch>
                  <a:fillRect l="-546" t="-3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5F5384C-0FA8-224D-AB2B-6AAE9A8BED88}"/>
                  </a:ext>
                </a:extLst>
              </p:cNvPr>
              <p:cNvSpPr txBox="1"/>
              <p:nvPr/>
            </p:nvSpPr>
            <p:spPr>
              <a:xfrm>
                <a:off x="1404564" y="3304588"/>
                <a:ext cx="3483454"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判别模型：</a:t>
                </a:r>
                <a14:m>
                  <m:oMath xmlns:m="http://schemas.openxmlformats.org/officeDocument/2006/math">
                    <m:r>
                      <a:rPr kumimoji="1" lang="en-US" altLang="zh-CN" i="1">
                        <a:latin typeface="Cambria Math" panose="02040503050406030204" pitchFamily="18" charset="0"/>
                      </a:rPr>
                      <m:t>𝑌</m:t>
                    </m:r>
                    <m:r>
                      <a:rPr kumimoji="1" lang="en-US" altLang="zh-CN" i="1">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oMath>
                </a14:m>
                <a:r>
                  <a:rPr kumimoji="1" lang="zh-CN" altLang="en-US" dirty="0">
                    <a:latin typeface="Kaiti SC" panose="02010600040101010101" pitchFamily="2" charset="-122"/>
                    <a:ea typeface="Kaiti SC" panose="02010600040101010101" pitchFamily="2" charset="-122"/>
                  </a:rPr>
                  <a:t>或</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i="1">
                            <a:latin typeface="Cambria Math" panose="02040503050406030204" pitchFamily="18" charset="0"/>
                          </a:rPr>
                          <m:t>𝑋</m:t>
                        </m:r>
                      </m:e>
                    </m:d>
                  </m:oMath>
                </a14:m>
                <a:endParaRPr kumimoji="1" lang="zh-CN" altLang="en-US" dirty="0">
                  <a:latin typeface="Kaiti SC" panose="02010600040101010101" pitchFamily="2" charset="-122"/>
                  <a:ea typeface="Kaiti SC" panose="02010600040101010101" pitchFamily="2" charset="-122"/>
                </a:endParaRPr>
              </a:p>
            </p:txBody>
          </p:sp>
        </mc:Choice>
        <mc:Fallback xmlns="">
          <p:sp>
            <p:nvSpPr>
              <p:cNvPr id="12" name="文本框 11">
                <a:extLst>
                  <a:ext uri="{FF2B5EF4-FFF2-40B4-BE49-F238E27FC236}">
                    <a16:creationId xmlns:a16="http://schemas.microsoft.com/office/drawing/2014/main" id="{85F5384C-0FA8-224D-AB2B-6AAE9A8BED88}"/>
                  </a:ext>
                </a:extLst>
              </p:cNvPr>
              <p:cNvSpPr txBox="1">
                <a:spLocks noRot="1" noChangeAspect="1" noMove="1" noResize="1" noEditPoints="1" noAdjustHandles="1" noChangeArrowheads="1" noChangeShapeType="1" noTextEdit="1"/>
              </p:cNvSpPr>
              <p:nvPr/>
            </p:nvSpPr>
            <p:spPr>
              <a:xfrm>
                <a:off x="1404564" y="3304588"/>
                <a:ext cx="3483454" cy="369332"/>
              </a:xfrm>
              <a:prstGeom prst="rect">
                <a:avLst/>
              </a:prstGeom>
              <a:blipFill>
                <a:blip r:embed="rId6"/>
                <a:stretch>
                  <a:fillRect l="-1091" t="-3333" b="-2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A41EFA5-526D-CF42-8804-C8CB03E8726D}"/>
              </a:ext>
            </a:extLst>
          </p:cNvPr>
          <p:cNvSpPr txBox="1"/>
          <p:nvPr/>
        </p:nvSpPr>
        <p:spPr>
          <a:xfrm>
            <a:off x="1072055" y="4048237"/>
            <a:ext cx="877163" cy="369332"/>
          </a:xfrm>
          <a:prstGeom prst="rect">
            <a:avLst/>
          </a:prstGeom>
          <a:noFill/>
        </p:spPr>
        <p:txBody>
          <a:bodyPr wrap="none" rtlCol="0">
            <a:spAutoFit/>
          </a:bodyPr>
          <a:lstStyle/>
          <a:p>
            <a:r>
              <a:rPr kumimoji="1" lang="zh-CN" altLang="en-US" dirty="0">
                <a:solidFill>
                  <a:srgbClr val="FF0000"/>
                </a:solidFill>
              </a:rPr>
              <a:t>区别：</a:t>
            </a:r>
          </a:p>
        </p:txBody>
      </p:sp>
    </p:spTree>
    <p:extLst>
      <p:ext uri="{BB962C8B-B14F-4D97-AF65-F5344CB8AC3E}">
        <p14:creationId xmlns:p14="http://schemas.microsoft.com/office/powerpoint/2010/main" val="24616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60FC75-7296-114A-8F97-ABA11B01489B}"/>
              </a:ext>
            </a:extLst>
          </p:cNvPr>
          <p:cNvSpPr/>
          <p:nvPr/>
        </p:nvSpPr>
        <p:spPr>
          <a:xfrm>
            <a:off x="458677" y="4047389"/>
            <a:ext cx="6905296" cy="369332"/>
          </a:xfrm>
          <a:prstGeom prst="rect">
            <a:avLst/>
          </a:prstGeom>
        </p:spPr>
        <p:txBody>
          <a:bodyPr wrap="square">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欠拟合：因模型无法表示基本数据的复杂度而造成的偏差</a:t>
            </a:r>
            <a:r>
              <a:rPr kumimoji="1" lang="en-US" altLang="zh-CN" dirty="0">
                <a:latin typeface="Kaiti SC" panose="02010600040101010101" pitchFamily="2" charset="-122"/>
                <a:ea typeface="Kaiti SC" panose="02010600040101010101" pitchFamily="2" charset="-122"/>
              </a:rPr>
              <a:t>(bias)</a:t>
            </a:r>
          </a:p>
        </p:txBody>
      </p:sp>
      <p:sp>
        <p:nvSpPr>
          <p:cNvPr id="3" name="矩形 2">
            <a:extLst>
              <a:ext uri="{FF2B5EF4-FFF2-40B4-BE49-F238E27FC236}">
                <a16:creationId xmlns:a16="http://schemas.microsoft.com/office/drawing/2014/main" id="{48F5AD34-C576-6048-88D4-E7D2B72B411E}"/>
              </a:ext>
            </a:extLst>
          </p:cNvPr>
          <p:cNvSpPr/>
          <p:nvPr/>
        </p:nvSpPr>
        <p:spPr>
          <a:xfrm>
            <a:off x="7363973" y="3605792"/>
            <a:ext cx="4095715" cy="2862322"/>
          </a:xfrm>
          <a:prstGeom prst="rect">
            <a:avLst/>
          </a:prstGeom>
        </p:spPr>
        <p:txBody>
          <a:bodyPr wrap="square">
            <a:spAutoFit/>
          </a:bodyPr>
          <a:lstStyle/>
          <a:p>
            <a:pPr marL="285750" indent="-285750" algn="just">
              <a:spcAft>
                <a:spcPts val="0"/>
              </a:spcAft>
              <a:buFont typeface="Wingdings" pitchFamily="2" charset="2"/>
              <a:buChar char="ü"/>
            </a:pPr>
            <a:r>
              <a:rPr kumimoji="1" lang="zh-CN" altLang="zh-CN" dirty="0">
                <a:latin typeface="Kaiti SC" panose="02010600040101010101" pitchFamily="2" charset="-122"/>
                <a:ea typeface="Kaiti SC" panose="02010600040101010101" pitchFamily="2" charset="-122"/>
              </a:rPr>
              <a:t>偏差（</a:t>
            </a:r>
            <a:r>
              <a:rPr kumimoji="1" lang="en-US" altLang="zh-CN" dirty="0">
                <a:latin typeface="Kaiti SC" panose="02010600040101010101" pitchFamily="2" charset="-122"/>
                <a:ea typeface="Kaiti SC" panose="02010600040101010101" pitchFamily="2" charset="-122"/>
              </a:rPr>
              <a:t>bias</a:t>
            </a:r>
            <a:r>
              <a:rPr kumimoji="1" lang="zh-CN" altLang="zh-CN" dirty="0">
                <a:latin typeface="Kaiti SC" panose="02010600040101010101" pitchFamily="2" charset="-122"/>
                <a:ea typeface="Kaiti SC" panose="02010600040101010101" pitchFamily="2" charset="-122"/>
              </a:rPr>
              <a:t>）和方差（</a:t>
            </a:r>
            <a:r>
              <a:rPr kumimoji="1" lang="en-US" altLang="zh-CN" dirty="0">
                <a:latin typeface="Kaiti SC" panose="02010600040101010101" pitchFamily="2" charset="-122"/>
                <a:ea typeface="Kaiti SC" panose="02010600040101010101" pitchFamily="2" charset="-122"/>
              </a:rPr>
              <a:t>variance</a:t>
            </a:r>
            <a:r>
              <a:rPr kumimoji="1" lang="zh-CN" altLang="zh-CN" dirty="0">
                <a:latin typeface="Kaiti SC" panose="02010600040101010101" pitchFamily="2" charset="-122"/>
                <a:ea typeface="Kaiti SC" panose="02010600040101010101" pitchFamily="2" charset="-122"/>
              </a:rPr>
              <a:t>）</a:t>
            </a:r>
            <a:endParaRPr kumimoji="1" lang="en-US" altLang="zh-CN" dirty="0">
              <a:latin typeface="Kaiti SC" panose="02010600040101010101" pitchFamily="2" charset="-122"/>
              <a:ea typeface="Kaiti SC" panose="02010600040101010101" pitchFamily="2" charset="-122"/>
            </a:endParaRPr>
          </a:p>
          <a:p>
            <a:pPr algn="just">
              <a:spcAft>
                <a:spcPts val="0"/>
              </a:spcAft>
            </a:pPr>
            <a:endParaRPr kumimoji="1" lang="zh-CN" altLang="zh-CN" dirty="0">
              <a:latin typeface="Kaiti SC" panose="02010600040101010101" pitchFamily="2" charset="-122"/>
              <a:ea typeface="Kaiti SC" panose="02010600040101010101" pitchFamily="2" charset="-122"/>
            </a:endParaRPr>
          </a:p>
          <a:p>
            <a:pPr algn="just">
              <a:spcAft>
                <a:spcPts val="0"/>
              </a:spcAft>
            </a:pPr>
            <a:r>
              <a:rPr kumimoji="1" lang="zh-CN" altLang="zh-CN" dirty="0">
                <a:latin typeface="Kaiti SC" panose="02010600040101010101" pitchFamily="2" charset="-122"/>
                <a:ea typeface="Kaiti SC" panose="02010600040101010101" pitchFamily="2" charset="-122"/>
              </a:rPr>
              <a:t>当</a:t>
            </a:r>
            <a:r>
              <a:rPr kumimoji="1" lang="zh-CN" altLang="zh-CN" b="1" dirty="0">
                <a:latin typeface="Kaiti SC" panose="02010600040101010101" pitchFamily="2" charset="-122"/>
                <a:ea typeface="Kaiti SC" panose="02010600040101010101" pitchFamily="2" charset="-122"/>
              </a:rPr>
              <a:t>模型越</a:t>
            </a:r>
            <a:r>
              <a:rPr kumimoji="1" lang="zh-CN" altLang="zh-CN" b="1" dirty="0">
                <a:solidFill>
                  <a:srgbClr val="FF0000"/>
                </a:solidFill>
                <a:latin typeface="Kaiti SC" panose="02010600040101010101" pitchFamily="2" charset="-122"/>
                <a:ea typeface="Kaiti SC" panose="02010600040101010101" pitchFamily="2" charset="-122"/>
              </a:rPr>
              <a:t>复杂</a:t>
            </a:r>
            <a:r>
              <a:rPr kumimoji="1" lang="zh-CN" altLang="zh-CN" dirty="0">
                <a:latin typeface="Kaiti SC" panose="02010600040101010101" pitchFamily="2" charset="-122"/>
                <a:ea typeface="Kaiti SC" panose="02010600040101010101" pitchFamily="2" charset="-122"/>
              </a:rPr>
              <a:t>时，拟合能力就越好，模型的</a:t>
            </a:r>
            <a:r>
              <a:rPr kumimoji="1" lang="zh-CN" altLang="zh-CN" b="1" dirty="0">
                <a:latin typeface="Kaiti SC" panose="02010600040101010101" pitchFamily="2" charset="-122"/>
                <a:ea typeface="Kaiti SC" panose="02010600040101010101" pitchFamily="2" charset="-122"/>
              </a:rPr>
              <a:t>偏差就越好</a:t>
            </a:r>
            <a:r>
              <a:rPr kumimoji="1" lang="zh-CN" altLang="zh-CN" dirty="0">
                <a:latin typeface="Kaiti SC" panose="02010600040101010101" pitchFamily="2" charset="-122"/>
                <a:ea typeface="Kaiti SC" panose="02010600040101010101" pitchFamily="2" charset="-122"/>
              </a:rPr>
              <a:t>。但此时如果</a:t>
            </a:r>
            <a:r>
              <a:rPr kumimoji="1" lang="zh-CN" altLang="zh-CN" b="1" dirty="0">
                <a:latin typeface="Kaiti SC" panose="02010600040101010101" pitchFamily="2" charset="-122"/>
                <a:ea typeface="Kaiti SC" panose="02010600040101010101" pitchFamily="2" charset="-122"/>
              </a:rPr>
              <a:t>换一组数据</a:t>
            </a:r>
            <a:r>
              <a:rPr kumimoji="1" lang="zh-CN" altLang="zh-CN" dirty="0">
                <a:latin typeface="Kaiti SC" panose="02010600040101010101" pitchFamily="2" charset="-122"/>
                <a:ea typeface="Kaiti SC" panose="02010600040101010101" pitchFamily="2" charset="-122"/>
              </a:rPr>
              <a:t>可能模型的变化就会很大，即</a:t>
            </a:r>
            <a:r>
              <a:rPr kumimoji="1" lang="zh-CN" altLang="zh-CN" b="1" dirty="0">
                <a:latin typeface="Kaiti SC" panose="02010600040101010101" pitchFamily="2" charset="-122"/>
                <a:ea typeface="Kaiti SC" panose="02010600040101010101" pitchFamily="2" charset="-122"/>
              </a:rPr>
              <a:t>模型方差变大</a:t>
            </a:r>
            <a:r>
              <a:rPr kumimoji="1" lang="zh-CN" altLang="zh-CN" dirty="0">
                <a:latin typeface="Kaiti SC" panose="02010600040101010101" pitchFamily="2" charset="-122"/>
                <a:ea typeface="Kaiti SC" panose="02010600040101010101" pitchFamily="2" charset="-122"/>
              </a:rPr>
              <a:t>，所以复杂的模型</a:t>
            </a:r>
            <a:r>
              <a:rPr kumimoji="1" lang="zh-CN" altLang="zh-CN" b="1" dirty="0">
                <a:latin typeface="Kaiti SC" panose="02010600040101010101" pitchFamily="2" charset="-122"/>
                <a:ea typeface="Kaiti SC" panose="02010600040101010101" pitchFamily="2" charset="-122"/>
              </a:rPr>
              <a:t>容易造成过拟合</a:t>
            </a:r>
            <a:r>
              <a:rPr kumimoji="1" lang="zh-CN" altLang="zh-CN" dirty="0">
                <a:latin typeface="Kaiti SC" panose="02010600040101010101" pitchFamily="2" charset="-122"/>
                <a:ea typeface="Kaiti SC" panose="02010600040101010101" pitchFamily="2" charset="-122"/>
              </a:rPr>
              <a:t>；当模型</a:t>
            </a:r>
            <a:r>
              <a:rPr kumimoji="1" lang="zh-CN" altLang="zh-CN" b="1" dirty="0">
                <a:solidFill>
                  <a:srgbClr val="FF0000"/>
                </a:solidFill>
                <a:latin typeface="Kaiti SC" panose="02010600040101010101" pitchFamily="2" charset="-122"/>
                <a:ea typeface="Kaiti SC" panose="02010600040101010101" pitchFamily="2" charset="-122"/>
              </a:rPr>
              <a:t>简单</a:t>
            </a:r>
            <a:r>
              <a:rPr kumimoji="1" lang="zh-CN" altLang="zh-CN" dirty="0">
                <a:latin typeface="Kaiti SC" panose="02010600040101010101" pitchFamily="2" charset="-122"/>
                <a:ea typeface="Kaiti SC" panose="02010600040101010101" pitchFamily="2" charset="-122"/>
              </a:rPr>
              <a:t>的时候，即使换一组数据，得出的学习器分类效果与之前分类器的</a:t>
            </a:r>
            <a:r>
              <a:rPr kumimoji="1" lang="zh-CN" altLang="zh-CN" b="1" dirty="0">
                <a:latin typeface="Kaiti SC" panose="02010600040101010101" pitchFamily="2" charset="-122"/>
                <a:ea typeface="Kaiti SC" panose="02010600040101010101" pitchFamily="2" charset="-122"/>
              </a:rPr>
              <a:t>效果也不会很大</a:t>
            </a:r>
            <a:r>
              <a:rPr kumimoji="1" lang="zh-CN" altLang="zh-CN" dirty="0">
                <a:latin typeface="Kaiti SC" panose="02010600040101010101" pitchFamily="2" charset="-122"/>
                <a:ea typeface="Kaiti SC" panose="02010600040101010101" pitchFamily="2" charset="-122"/>
              </a:rPr>
              <a:t>，即</a:t>
            </a:r>
            <a:r>
              <a:rPr kumimoji="1" lang="zh-CN" altLang="zh-CN" b="1" dirty="0">
                <a:latin typeface="Kaiti SC" panose="02010600040101010101" pitchFamily="2" charset="-122"/>
                <a:ea typeface="Kaiti SC" panose="02010600040101010101" pitchFamily="2" charset="-122"/>
              </a:rPr>
              <a:t>模型方差很小</a:t>
            </a:r>
            <a:r>
              <a:rPr kumimoji="1" lang="zh-CN" altLang="zh-CN" dirty="0">
                <a:latin typeface="Kaiti SC" panose="02010600040101010101" pitchFamily="2" charset="-122"/>
                <a:ea typeface="Kaiti SC" panose="02010600040101010101" pitchFamily="2" charset="-122"/>
              </a:rPr>
              <a:t>，但由于模型过于简单，导致</a:t>
            </a:r>
            <a:r>
              <a:rPr kumimoji="1" lang="zh-CN" altLang="zh-CN" b="1" dirty="0">
                <a:latin typeface="Kaiti SC" panose="02010600040101010101" pitchFamily="2" charset="-122"/>
                <a:ea typeface="Kaiti SC" panose="02010600040101010101" pitchFamily="2" charset="-122"/>
              </a:rPr>
              <a:t>偏差会很大</a:t>
            </a:r>
            <a:r>
              <a:rPr kumimoji="1" lang="zh-CN" altLang="zh-CN" dirty="0">
                <a:latin typeface="Kaiti SC" panose="02010600040101010101" pitchFamily="2" charset="-122"/>
                <a:ea typeface="Kaiti SC" panose="02010600040101010101" pitchFamily="2" charset="-122"/>
              </a:rPr>
              <a:t>。</a:t>
            </a:r>
          </a:p>
        </p:txBody>
      </p:sp>
      <p:sp>
        <p:nvSpPr>
          <p:cNvPr id="4" name="矩形 3">
            <a:extLst>
              <a:ext uri="{FF2B5EF4-FFF2-40B4-BE49-F238E27FC236}">
                <a16:creationId xmlns:a16="http://schemas.microsoft.com/office/drawing/2014/main" id="{84A99787-4D4A-E846-8397-1BF48D4B8944}"/>
              </a:ext>
            </a:extLst>
          </p:cNvPr>
          <p:cNvSpPr/>
          <p:nvPr/>
        </p:nvSpPr>
        <p:spPr>
          <a:xfrm>
            <a:off x="750850" y="228518"/>
            <a:ext cx="3416320" cy="369332"/>
          </a:xfrm>
          <a:prstGeom prst="rect">
            <a:avLst/>
          </a:prstGeom>
        </p:spPr>
        <p:txBody>
          <a:bodyPr wrap="none">
            <a:spAutoFit/>
          </a:bodyPr>
          <a:lstStyle/>
          <a:p>
            <a:pPr algn="just">
              <a:spcAft>
                <a:spcPts val="0"/>
              </a:spcAft>
            </a:pPr>
            <a:r>
              <a:rPr lang="zh-CN" altLang="zh-CN" kern="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偏差（</a:t>
            </a:r>
            <a:r>
              <a:rPr lang="en-US" altLang="zh-CN" kern="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bias</a:t>
            </a:r>
            <a:r>
              <a:rPr lang="zh-CN" altLang="zh-CN" kern="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）和方差（</a:t>
            </a:r>
            <a:r>
              <a:rPr lang="en-US" altLang="zh-CN" kern="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variance</a:t>
            </a:r>
            <a:r>
              <a:rPr lang="zh-CN" altLang="zh-CN" kern="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highlight>
                <a:srgbClr val="FFFF00"/>
              </a:highlight>
              <a:latin typeface="Times New Roman" panose="02020603050405020304" pitchFamily="18" charset="0"/>
              <a:ea typeface="宋体" panose="02010600030101010101" pitchFamily="2" charset="-122"/>
              <a:cs typeface="微软雅黑" panose="020B0503020204020204" pitchFamily="34" charset="-122"/>
            </a:endParaRPr>
          </a:p>
        </p:txBody>
      </p:sp>
      <p:sp>
        <p:nvSpPr>
          <p:cNvPr id="5" name="矩形 4">
            <a:extLst>
              <a:ext uri="{FF2B5EF4-FFF2-40B4-BE49-F238E27FC236}">
                <a16:creationId xmlns:a16="http://schemas.microsoft.com/office/drawing/2014/main" id="{3936885C-05FA-194B-8E42-9864C8DF8258}"/>
              </a:ext>
            </a:extLst>
          </p:cNvPr>
          <p:cNvSpPr/>
          <p:nvPr/>
        </p:nvSpPr>
        <p:spPr>
          <a:xfrm>
            <a:off x="458677" y="4673652"/>
            <a:ext cx="6363786" cy="646331"/>
          </a:xfrm>
          <a:prstGeom prst="rect">
            <a:avLst/>
          </a:prstGeom>
        </p:spPr>
        <p:txBody>
          <a:bodyPr wrap="square">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过拟合：因模型过度拟合训练集数据而造成的方差</a:t>
            </a:r>
            <a:r>
              <a:rPr kumimoji="1" lang="en-US" altLang="zh-CN" dirty="0">
                <a:latin typeface="Kaiti SC" panose="02010600040101010101" pitchFamily="2" charset="-122"/>
                <a:ea typeface="Kaiti SC" panose="02010600040101010101" pitchFamily="2" charset="-122"/>
              </a:rPr>
              <a:t>(variance)</a:t>
            </a:r>
            <a:endParaRPr kumimoji="1" lang="zh-CN" altLang="en-US" dirty="0">
              <a:latin typeface="Kaiti SC" panose="02010600040101010101" pitchFamily="2" charset="-122"/>
              <a:ea typeface="Kaiti SC" panose="02010600040101010101" pitchFamily="2" charset="-122"/>
            </a:endParaRPr>
          </a:p>
        </p:txBody>
      </p:sp>
      <p:sp>
        <p:nvSpPr>
          <p:cNvPr id="6" name="矩形 5">
            <a:extLst>
              <a:ext uri="{FF2B5EF4-FFF2-40B4-BE49-F238E27FC236}">
                <a16:creationId xmlns:a16="http://schemas.microsoft.com/office/drawing/2014/main" id="{A4158E53-D37F-BD41-9A56-95D9381A41D4}"/>
              </a:ext>
            </a:extLst>
          </p:cNvPr>
          <p:cNvSpPr/>
          <p:nvPr/>
        </p:nvSpPr>
        <p:spPr>
          <a:xfrm>
            <a:off x="845853" y="2668804"/>
            <a:ext cx="6096000" cy="369332"/>
          </a:xfrm>
          <a:prstGeom prst="rect">
            <a:avLst/>
          </a:prstGeom>
        </p:spPr>
        <p:txBody>
          <a:bodyPr>
            <a:spAutoFit/>
          </a:bodyPr>
          <a:lstStyle/>
          <a:p>
            <a:pPr marL="285750" indent="-285750" algn="just">
              <a:spcAft>
                <a:spcPts val="0"/>
              </a:spcAft>
              <a:buFont typeface="Wingdings" pitchFamily="2" charset="2"/>
              <a:buChar char="Ø"/>
            </a:pPr>
            <a:r>
              <a:rPr kumimoji="1" lang="zh-CN" altLang="zh-CN" dirty="0">
                <a:latin typeface="Kaiti SC" panose="02010600040101010101" pitchFamily="2" charset="-122"/>
                <a:ea typeface="Kaiti SC" panose="02010600040101010101" pitchFamily="2" charset="-122"/>
              </a:rPr>
              <a:t>偏差</a:t>
            </a:r>
            <a:r>
              <a:rPr kumimoji="1" lang="zh-CN" altLang="en-US" dirty="0">
                <a:latin typeface="Kaiti SC" panose="02010600040101010101" pitchFamily="2" charset="-122"/>
                <a:ea typeface="Kaiti SC" panose="02010600040101010101" pitchFamily="2" charset="-122"/>
              </a:rPr>
              <a:t>：</a:t>
            </a:r>
            <a:r>
              <a:rPr kumimoji="1" lang="zh-CN" altLang="zh-CN" dirty="0">
                <a:latin typeface="Kaiti SC" panose="02010600040101010101" pitchFamily="2" charset="-122"/>
                <a:ea typeface="Kaiti SC" panose="02010600040101010101" pitchFamily="2" charset="-122"/>
              </a:rPr>
              <a:t>反映了模型本身的</a:t>
            </a:r>
            <a:r>
              <a:rPr kumimoji="1" lang="zh-CN" altLang="zh-CN" dirty="0">
                <a:solidFill>
                  <a:srgbClr val="FF0000"/>
                </a:solidFill>
                <a:latin typeface="Kaiti SC" panose="02010600040101010101" pitchFamily="2" charset="-122"/>
                <a:ea typeface="Kaiti SC" panose="02010600040101010101" pitchFamily="2" charset="-122"/>
              </a:rPr>
              <a:t>拟合能力</a:t>
            </a:r>
          </a:p>
        </p:txBody>
      </p:sp>
      <p:sp>
        <p:nvSpPr>
          <p:cNvPr id="7" name="矩形 6">
            <a:extLst>
              <a:ext uri="{FF2B5EF4-FFF2-40B4-BE49-F238E27FC236}">
                <a16:creationId xmlns:a16="http://schemas.microsoft.com/office/drawing/2014/main" id="{E4900D54-E4F2-4141-AC3B-136D8735D16F}"/>
              </a:ext>
            </a:extLst>
          </p:cNvPr>
          <p:cNvSpPr/>
          <p:nvPr/>
        </p:nvSpPr>
        <p:spPr>
          <a:xfrm>
            <a:off x="845853" y="3236460"/>
            <a:ext cx="6096000" cy="369332"/>
          </a:xfrm>
          <a:prstGeom prst="rect">
            <a:avLst/>
          </a:prstGeom>
        </p:spPr>
        <p:txBody>
          <a:bodyPr>
            <a:spAutoFit/>
          </a:bodyPr>
          <a:lstStyle/>
          <a:p>
            <a:pPr marL="285750" indent="-285750" algn="just">
              <a:buFont typeface="Wingdings" pitchFamily="2" charset="2"/>
              <a:buChar char="Ø"/>
            </a:pPr>
            <a:r>
              <a:rPr kumimoji="1" lang="zh-CN" altLang="zh-CN" dirty="0">
                <a:latin typeface="Kaiti SC" panose="02010600040101010101" pitchFamily="2" charset="-122"/>
                <a:ea typeface="Kaiti SC" panose="02010600040101010101" pitchFamily="2" charset="-122"/>
              </a:rPr>
              <a:t>方差</a:t>
            </a:r>
            <a:r>
              <a:rPr kumimoji="1" lang="zh-CN" altLang="en-US" dirty="0">
                <a:latin typeface="Kaiti SC" panose="02010600040101010101" pitchFamily="2" charset="-122"/>
                <a:ea typeface="Kaiti SC" panose="02010600040101010101" pitchFamily="2" charset="-122"/>
              </a:rPr>
              <a:t>：</a:t>
            </a:r>
            <a:r>
              <a:rPr kumimoji="1" lang="zh-CN" altLang="zh-CN" dirty="0">
                <a:latin typeface="Kaiti SC" panose="02010600040101010101" pitchFamily="2" charset="-122"/>
                <a:ea typeface="Kaiti SC" panose="02010600040101010101" pitchFamily="2" charset="-122"/>
              </a:rPr>
              <a:t>刻画了</a:t>
            </a:r>
            <a:r>
              <a:rPr kumimoji="1" lang="zh-CN" altLang="zh-CN" dirty="0">
                <a:solidFill>
                  <a:srgbClr val="FF0000"/>
                </a:solidFill>
                <a:latin typeface="Kaiti SC" panose="02010600040101010101" pitchFamily="2" charset="-122"/>
                <a:ea typeface="Kaiti SC" panose="02010600040101010101" pitchFamily="2" charset="-122"/>
              </a:rPr>
              <a:t>数据扰动</a:t>
            </a:r>
            <a:r>
              <a:rPr kumimoji="1" lang="zh-CN" altLang="zh-CN" dirty="0">
                <a:latin typeface="Kaiti SC" panose="02010600040101010101" pitchFamily="2" charset="-122"/>
                <a:ea typeface="Kaiti SC" panose="02010600040101010101" pitchFamily="2" charset="-122"/>
              </a:rPr>
              <a:t>所导致的影响</a:t>
            </a:r>
          </a:p>
        </p:txBody>
      </p:sp>
      <p:sp>
        <p:nvSpPr>
          <p:cNvPr id="8" name="矩形 7">
            <a:extLst>
              <a:ext uri="{FF2B5EF4-FFF2-40B4-BE49-F238E27FC236}">
                <a16:creationId xmlns:a16="http://schemas.microsoft.com/office/drawing/2014/main" id="{D4C841A7-5EC0-5B46-8D9F-BA6032F2EA42}"/>
              </a:ext>
            </a:extLst>
          </p:cNvPr>
          <p:cNvSpPr/>
          <p:nvPr/>
        </p:nvSpPr>
        <p:spPr>
          <a:xfrm>
            <a:off x="845853" y="872658"/>
            <a:ext cx="6096000" cy="646331"/>
          </a:xfrm>
          <a:prstGeom prst="rect">
            <a:avLst/>
          </a:prstGeom>
        </p:spPr>
        <p:txBody>
          <a:bodyPr>
            <a:spAutoFit/>
          </a:bodyPr>
          <a:lstStyle/>
          <a:p>
            <a:pPr marL="285750" indent="-285750">
              <a:buFont typeface="Arial" panose="020B0604020202020204" pitchFamily="34" charset="0"/>
              <a:buChar char="•"/>
            </a:pPr>
            <a:r>
              <a:rPr kumimoji="1" lang="zh-CN" altLang="en-US" dirty="0">
                <a:solidFill>
                  <a:srgbClr val="FF0000"/>
                </a:solidFill>
                <a:latin typeface="Kaiti SC" panose="02010600040101010101" pitchFamily="2" charset="-122"/>
                <a:ea typeface="Kaiti SC" panose="02010600040101010101" pitchFamily="2" charset="-122"/>
              </a:rPr>
              <a:t>偏差</a:t>
            </a:r>
            <a:r>
              <a:rPr kumimoji="1" lang="zh-CN" altLang="en-US" dirty="0">
                <a:latin typeface="Kaiti SC" panose="02010600040101010101" pitchFamily="2" charset="-122"/>
                <a:ea typeface="Kaiti SC" panose="02010600040101010101" pitchFamily="2" charset="-122"/>
              </a:rPr>
              <a:t>描述的是</a:t>
            </a:r>
            <a:r>
              <a:rPr kumimoji="1" lang="zh-CN" altLang="en-US" b="1" dirty="0">
                <a:solidFill>
                  <a:srgbClr val="FF0000"/>
                </a:solidFill>
                <a:latin typeface="Kaiti SC" panose="02010600040101010101" pitchFamily="2" charset="-122"/>
                <a:ea typeface="Kaiti SC" panose="02010600040101010101" pitchFamily="2" charset="-122"/>
              </a:rPr>
              <a:t>预测值的期望与真实值之间的差距</a:t>
            </a:r>
            <a:r>
              <a:rPr kumimoji="1" lang="zh-CN" altLang="en-US" dirty="0">
                <a:latin typeface="Kaiti SC" panose="02010600040101010101" pitchFamily="2" charset="-122"/>
                <a:ea typeface="Kaiti SC" panose="02010600040101010101" pitchFamily="2" charset="-122"/>
              </a:rPr>
              <a:t>。偏差越大，越偏离真实数据。</a:t>
            </a:r>
          </a:p>
        </p:txBody>
      </p:sp>
      <p:sp>
        <p:nvSpPr>
          <p:cNvPr id="9" name="矩形 8">
            <a:extLst>
              <a:ext uri="{FF2B5EF4-FFF2-40B4-BE49-F238E27FC236}">
                <a16:creationId xmlns:a16="http://schemas.microsoft.com/office/drawing/2014/main" id="{456CCFFE-19E0-9B41-8F7E-5CCECD152FAC}"/>
              </a:ext>
            </a:extLst>
          </p:cNvPr>
          <p:cNvSpPr/>
          <p:nvPr/>
        </p:nvSpPr>
        <p:spPr>
          <a:xfrm>
            <a:off x="845853" y="1639483"/>
            <a:ext cx="6096000" cy="646331"/>
          </a:xfrm>
          <a:prstGeom prst="rect">
            <a:avLst/>
          </a:prstGeom>
        </p:spPr>
        <p:txBody>
          <a:bodyPr>
            <a:spAutoFit/>
          </a:bodyPr>
          <a:lstStyle/>
          <a:p>
            <a:pPr marL="285750" indent="-285750">
              <a:buFont typeface="Arial" panose="020B0604020202020204" pitchFamily="34" charset="0"/>
              <a:buChar char="•"/>
            </a:pPr>
            <a:r>
              <a:rPr kumimoji="1" lang="zh-CN" altLang="en-US" dirty="0">
                <a:solidFill>
                  <a:srgbClr val="FF0000"/>
                </a:solidFill>
                <a:latin typeface="Kaiti SC" panose="02010600040101010101" pitchFamily="2" charset="-122"/>
                <a:ea typeface="Kaiti SC" panose="02010600040101010101" pitchFamily="2" charset="-122"/>
              </a:rPr>
              <a:t>方差</a:t>
            </a:r>
            <a:r>
              <a:rPr kumimoji="1" lang="zh-CN" altLang="en-US" dirty="0">
                <a:latin typeface="Kaiti SC" panose="02010600040101010101" pitchFamily="2" charset="-122"/>
                <a:ea typeface="Kaiti SC" panose="02010600040101010101" pitchFamily="2" charset="-122"/>
              </a:rPr>
              <a:t>描述的是</a:t>
            </a:r>
            <a:r>
              <a:rPr kumimoji="1" lang="zh-CN" altLang="en-US" b="1" dirty="0">
                <a:solidFill>
                  <a:srgbClr val="FF0000"/>
                </a:solidFill>
                <a:latin typeface="Kaiti SC" panose="02010600040101010101" pitchFamily="2" charset="-122"/>
                <a:ea typeface="Kaiti SC" panose="02010600040101010101" pitchFamily="2" charset="-122"/>
              </a:rPr>
              <a:t>预测值的变化范围</a:t>
            </a:r>
            <a:r>
              <a:rPr kumimoji="1" lang="zh-CN" altLang="en-US" dirty="0">
                <a:latin typeface="Kaiti SC" panose="02010600040101010101" pitchFamily="2" charset="-122"/>
                <a:ea typeface="Kaiti SC" panose="02010600040101010101" pitchFamily="2" charset="-122"/>
              </a:rPr>
              <a:t>，离散程度，也就是离其期望值的距离。方差越大，数据的分布越分散。</a:t>
            </a:r>
          </a:p>
        </p:txBody>
      </p:sp>
      <p:pic>
        <p:nvPicPr>
          <p:cNvPr id="10" name="图片 9">
            <a:extLst>
              <a:ext uri="{FF2B5EF4-FFF2-40B4-BE49-F238E27FC236}">
                <a16:creationId xmlns:a16="http://schemas.microsoft.com/office/drawing/2014/main" id="{18958EA6-BB04-0A4A-9077-E81836ED20E3}"/>
              </a:ext>
            </a:extLst>
          </p:cNvPr>
          <p:cNvPicPr>
            <a:picLocks noChangeAspect="1"/>
          </p:cNvPicPr>
          <p:nvPr/>
        </p:nvPicPr>
        <p:blipFill>
          <a:blip r:embed="rId3"/>
          <a:stretch>
            <a:fillRect/>
          </a:stretch>
        </p:blipFill>
        <p:spPr>
          <a:xfrm>
            <a:off x="8933744" y="86954"/>
            <a:ext cx="3049086" cy="2864069"/>
          </a:xfrm>
          <a:prstGeom prst="rect">
            <a:avLst/>
          </a:prstGeom>
        </p:spPr>
      </p:pic>
    </p:spTree>
    <p:extLst>
      <p:ext uri="{BB962C8B-B14F-4D97-AF65-F5344CB8AC3E}">
        <p14:creationId xmlns:p14="http://schemas.microsoft.com/office/powerpoint/2010/main" val="203003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A3DECC-F2DF-C44F-8115-0E584D000709}"/>
              </a:ext>
            </a:extLst>
          </p:cNvPr>
          <p:cNvSpPr/>
          <p:nvPr/>
        </p:nvSpPr>
        <p:spPr>
          <a:xfrm>
            <a:off x="834948" y="322458"/>
            <a:ext cx="2954655" cy="369332"/>
          </a:xfrm>
          <a:prstGeom prst="rect">
            <a:avLst/>
          </a:prstGeom>
          <a:noFill/>
        </p:spPr>
        <p:txBody>
          <a:bodyPr wrap="none" rtlCol="0">
            <a:spAutoFit/>
          </a:bodyPr>
          <a:lstStyle/>
          <a:p>
            <a:r>
              <a:rPr kumimoji="1" lang="zh-CN" altLang="en-US" dirty="0">
                <a:highlight>
                  <a:srgbClr val="00FFFF"/>
                </a:highlight>
              </a:rPr>
              <a:t>机器学习模型评估指标汇总</a:t>
            </a:r>
          </a:p>
        </p:txBody>
      </p:sp>
      <p:sp>
        <p:nvSpPr>
          <p:cNvPr id="3" name="矩形 2">
            <a:extLst>
              <a:ext uri="{FF2B5EF4-FFF2-40B4-BE49-F238E27FC236}">
                <a16:creationId xmlns:a16="http://schemas.microsoft.com/office/drawing/2014/main" id="{29856D35-7D60-1047-A782-574D79CD66D5}"/>
              </a:ext>
            </a:extLst>
          </p:cNvPr>
          <p:cNvSpPr/>
          <p:nvPr/>
        </p:nvSpPr>
        <p:spPr>
          <a:xfrm>
            <a:off x="1262949" y="1847957"/>
            <a:ext cx="139653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混淆矩阵</a:t>
            </a:r>
          </a:p>
        </p:txBody>
      </p:sp>
      <p:sp>
        <p:nvSpPr>
          <p:cNvPr id="7" name="文本框 6">
            <a:extLst>
              <a:ext uri="{FF2B5EF4-FFF2-40B4-BE49-F238E27FC236}">
                <a16:creationId xmlns:a16="http://schemas.microsoft.com/office/drawing/2014/main" id="{9B1C3510-AA6A-5641-98A8-747B413A573D}"/>
              </a:ext>
            </a:extLst>
          </p:cNvPr>
          <p:cNvSpPr txBox="1"/>
          <p:nvPr/>
        </p:nvSpPr>
        <p:spPr>
          <a:xfrm>
            <a:off x="1040524" y="1304753"/>
            <a:ext cx="1396536" cy="369332"/>
          </a:xfrm>
          <a:prstGeom prst="rect">
            <a:avLst/>
          </a:prstGeom>
          <a:noFill/>
        </p:spPr>
        <p:txBody>
          <a:bodyPr wrap="non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Arial" panose="020B0604020202020204" pitchFamily="34" charset="0"/>
              <a:buChar char="•"/>
            </a:pPr>
            <a:r>
              <a:rPr lang="zh-CN" altLang="en-US" dirty="0"/>
              <a:t>分类问题</a:t>
            </a:r>
          </a:p>
        </p:txBody>
      </p:sp>
      <p:sp>
        <p:nvSpPr>
          <p:cNvPr id="8" name="文本框 7">
            <a:extLst>
              <a:ext uri="{FF2B5EF4-FFF2-40B4-BE49-F238E27FC236}">
                <a16:creationId xmlns:a16="http://schemas.microsoft.com/office/drawing/2014/main" id="{334A5ABE-382C-AE4F-9E75-FD628C2F9F0A}"/>
              </a:ext>
            </a:extLst>
          </p:cNvPr>
          <p:cNvSpPr txBox="1"/>
          <p:nvPr/>
        </p:nvSpPr>
        <p:spPr>
          <a:xfrm>
            <a:off x="1040524" y="3093206"/>
            <a:ext cx="1396536" cy="369332"/>
          </a:xfrm>
          <a:prstGeom prst="rect">
            <a:avLst/>
          </a:prstGeom>
          <a:noFill/>
        </p:spPr>
        <p:txBody>
          <a:bodyPr wrap="non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Arial" panose="020B0604020202020204" pitchFamily="34" charset="0"/>
              <a:buChar char="•"/>
            </a:pPr>
            <a:r>
              <a:rPr lang="zh-CN" altLang="en-US" dirty="0"/>
              <a:t>回归问题</a:t>
            </a:r>
          </a:p>
        </p:txBody>
      </p:sp>
      <p:sp>
        <p:nvSpPr>
          <p:cNvPr id="9" name="矩形 8">
            <a:extLst>
              <a:ext uri="{FF2B5EF4-FFF2-40B4-BE49-F238E27FC236}">
                <a16:creationId xmlns:a16="http://schemas.microsoft.com/office/drawing/2014/main" id="{2D1AA2E3-CD40-6F4C-83E3-2CF57CEA05AD}"/>
              </a:ext>
            </a:extLst>
          </p:cNvPr>
          <p:cNvSpPr/>
          <p:nvPr/>
        </p:nvSpPr>
        <p:spPr>
          <a:xfrm>
            <a:off x="1262949" y="2276254"/>
            <a:ext cx="1423788" cy="369332"/>
          </a:xfrm>
          <a:prstGeom prst="rect">
            <a:avLst/>
          </a:prstGeom>
          <a:noFill/>
        </p:spPr>
        <p:txBody>
          <a:bodyPr wrap="none" rtlCol="0">
            <a:spAutoFit/>
          </a:bodyPr>
          <a:lstStyle/>
          <a:p>
            <a:pPr marL="285750" indent="-285750">
              <a:buFont typeface="Wingdings" pitchFamily="2" charset="2"/>
              <a:buChar char="Ø"/>
            </a:pPr>
            <a:r>
              <a:rPr kumimoji="1" lang="en-US" altLang="zh-CN" dirty="0">
                <a:latin typeface="Kaiti SC" panose="02010600040101010101" pitchFamily="2" charset="-122"/>
                <a:ea typeface="Kaiti SC" panose="02010600040101010101" pitchFamily="2" charset="-122"/>
              </a:rPr>
              <a:t>ROC</a:t>
            </a:r>
            <a:r>
              <a:rPr kumimoji="1" lang="zh-CN" altLang="en-US" dirty="0">
                <a:latin typeface="Kaiti SC" panose="02010600040101010101" pitchFamily="2" charset="-122"/>
                <a:ea typeface="Kaiti SC" panose="02010600040101010101" pitchFamily="2" charset="-122"/>
              </a:rPr>
              <a:t>曲线</a:t>
            </a:r>
          </a:p>
        </p:txBody>
      </p:sp>
      <p:sp>
        <p:nvSpPr>
          <p:cNvPr id="10" name="矩形 9">
            <a:extLst>
              <a:ext uri="{FF2B5EF4-FFF2-40B4-BE49-F238E27FC236}">
                <a16:creationId xmlns:a16="http://schemas.microsoft.com/office/drawing/2014/main" id="{E4239CE4-9245-C94C-8930-A589F3E96222}"/>
              </a:ext>
            </a:extLst>
          </p:cNvPr>
          <p:cNvSpPr/>
          <p:nvPr/>
        </p:nvSpPr>
        <p:spPr>
          <a:xfrm>
            <a:off x="4833051" y="3006300"/>
            <a:ext cx="6096000" cy="3416320"/>
          </a:xfrm>
          <a:prstGeom prst="rect">
            <a:avLst/>
          </a:prstGeom>
        </p:spPr>
        <p:txBody>
          <a:bodyPr>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ROC曲线中的四个点和一条线:</a:t>
            </a:r>
          </a:p>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点(0,1)：即FPR=0, TPR=1，意味着FN＝0且FP＝0，将所有的样本</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都正确分类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点(1,0)：即FPR=1，TPR=0，最差分类器，避开了所有正确答案，都</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分类错误</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点(0,0)：即FPR=TPR=0，FP＝TP＝0，分类器把每个</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实例都预测为负类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点(1,1)：分类器把每个实例都</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预测为正类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总之：ROC曲线越接近左上角，该分类器的性能越好。而且一般来说，如果ROC是光滑的，那么基本可以判断没有太大的overfitting。</a:t>
            </a:r>
          </a:p>
        </p:txBody>
      </p:sp>
      <p:sp>
        <p:nvSpPr>
          <p:cNvPr id="13" name="文本框 12">
            <a:extLst>
              <a:ext uri="{FF2B5EF4-FFF2-40B4-BE49-F238E27FC236}">
                <a16:creationId xmlns:a16="http://schemas.microsoft.com/office/drawing/2014/main" id="{630F9FEC-D156-CE40-A46F-23D49C3480F8}"/>
              </a:ext>
            </a:extLst>
          </p:cNvPr>
          <p:cNvSpPr txBox="1"/>
          <p:nvPr/>
        </p:nvSpPr>
        <p:spPr>
          <a:xfrm>
            <a:off x="1262949" y="3735095"/>
            <a:ext cx="2387192"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Kaiti SC" panose="02010600040101010101" pitchFamily="2" charset="-122"/>
                <a:ea typeface="Kaiti SC" panose="02010600040101010101" pitchFamily="2" charset="-122"/>
              </a:rPr>
              <a:t>平均绝对误差</a:t>
            </a:r>
            <a:r>
              <a:rPr kumimoji="1" lang="en-US" altLang="zh-CN" dirty="0">
                <a:solidFill>
                  <a:srgbClr val="FF0000"/>
                </a:solidFill>
                <a:latin typeface="Kaiti SC" panose="02010600040101010101" pitchFamily="2" charset="-122"/>
                <a:ea typeface="Kaiti SC" panose="02010600040101010101" pitchFamily="2" charset="-122"/>
              </a:rPr>
              <a:t>MAE</a:t>
            </a:r>
            <a:endParaRPr kumimoji="1" lang="zh-CN" altLang="en-US" dirty="0">
              <a:solidFill>
                <a:srgbClr val="FF0000"/>
              </a:solidFill>
              <a:latin typeface="Kaiti SC" panose="02010600040101010101" pitchFamily="2" charset="-122"/>
              <a:ea typeface="Kaiti SC" panose="02010600040101010101" pitchFamily="2" charset="-122"/>
            </a:endParaRPr>
          </a:p>
        </p:txBody>
      </p:sp>
      <p:sp>
        <p:nvSpPr>
          <p:cNvPr id="18" name="文本框 17">
            <a:extLst>
              <a:ext uri="{FF2B5EF4-FFF2-40B4-BE49-F238E27FC236}">
                <a16:creationId xmlns:a16="http://schemas.microsoft.com/office/drawing/2014/main" id="{BE52ACE3-DD47-D245-9D65-26EB6EEAB8A3}"/>
              </a:ext>
            </a:extLst>
          </p:cNvPr>
          <p:cNvSpPr txBox="1"/>
          <p:nvPr/>
        </p:nvSpPr>
        <p:spPr>
          <a:xfrm>
            <a:off x="1312641" y="4439870"/>
            <a:ext cx="2337499" cy="369332"/>
          </a:xfrm>
          <a:prstGeom prst="rect">
            <a:avLst/>
          </a:prstGeom>
          <a:noFill/>
        </p:spPr>
        <p:txBody>
          <a:bodyPr wrap="non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Wingdings" pitchFamily="2" charset="2"/>
              <a:buChar char="Ø"/>
            </a:pPr>
            <a:r>
              <a:rPr lang="zh-CN" altLang="en-US" dirty="0"/>
              <a:t>平均平方误差</a:t>
            </a:r>
            <a:r>
              <a:rPr lang="en-US" altLang="zh-CN" dirty="0">
                <a:solidFill>
                  <a:srgbClr val="FF0000"/>
                </a:solidFill>
              </a:rPr>
              <a:t>MSE</a:t>
            </a:r>
            <a:endParaRPr lang="zh-CN" altLang="en-US" dirty="0">
              <a:solidFill>
                <a:srgbClr val="FF0000"/>
              </a:solidFill>
            </a:endParaRPr>
          </a:p>
        </p:txBody>
      </p:sp>
      <p:sp>
        <p:nvSpPr>
          <p:cNvPr id="4" name="矩形 3">
            <a:extLst>
              <a:ext uri="{FF2B5EF4-FFF2-40B4-BE49-F238E27FC236}">
                <a16:creationId xmlns:a16="http://schemas.microsoft.com/office/drawing/2014/main" id="{DF640987-070A-2940-A6E7-0EFFA2534653}"/>
              </a:ext>
            </a:extLst>
          </p:cNvPr>
          <p:cNvSpPr/>
          <p:nvPr/>
        </p:nvSpPr>
        <p:spPr>
          <a:xfrm>
            <a:off x="4933680" y="507124"/>
            <a:ext cx="5024132" cy="369332"/>
          </a:xfrm>
          <a:prstGeom prst="rect">
            <a:avLst/>
          </a:prstGeom>
        </p:spPr>
        <p:txBody>
          <a:bodyPr wrap="none">
            <a:spAutoFit/>
          </a:bodyPr>
          <a:lstStyle/>
          <a:p>
            <a:r>
              <a:rPr kumimoji="1" lang="en-US" altLang="zh-CN" b="1" dirty="0">
                <a:solidFill>
                  <a:srgbClr val="C00000"/>
                </a:solidFill>
                <a:latin typeface="Kaiti SC" panose="02010600040101010101" pitchFamily="2" charset="-122"/>
                <a:ea typeface="Kaiti SC" panose="02010600040101010101" pitchFamily="2" charset="-122"/>
              </a:rPr>
              <a:t>AUC</a:t>
            </a:r>
            <a:r>
              <a:rPr kumimoji="1" lang="zh-CN" altLang="en-US" dirty="0">
                <a:latin typeface="Kaiti SC" panose="02010600040101010101" pitchFamily="2" charset="-122"/>
                <a:ea typeface="Kaiti SC" panose="02010600040101010101" pitchFamily="2" charset="-122"/>
              </a:rPr>
              <a:t>被定义为</a:t>
            </a:r>
            <a:r>
              <a:rPr kumimoji="1" lang="en-US" altLang="zh-CN" dirty="0">
                <a:solidFill>
                  <a:srgbClr val="C00000"/>
                </a:solidFill>
                <a:latin typeface="Kaiti SC" panose="02010600040101010101" pitchFamily="2" charset="-122"/>
                <a:ea typeface="Kaiti SC" panose="02010600040101010101" pitchFamily="2" charset="-122"/>
              </a:rPr>
              <a:t>ROC</a:t>
            </a:r>
            <a:r>
              <a:rPr kumimoji="1" lang="zh-CN" altLang="en-US" dirty="0">
                <a:solidFill>
                  <a:srgbClr val="C00000"/>
                </a:solidFill>
                <a:latin typeface="Kaiti SC" panose="02010600040101010101" pitchFamily="2" charset="-122"/>
                <a:ea typeface="Kaiti SC" panose="02010600040101010101" pitchFamily="2" charset="-122"/>
              </a:rPr>
              <a:t>曲线</a:t>
            </a:r>
            <a:r>
              <a:rPr kumimoji="1" lang="zh-CN" altLang="en-US" dirty="0">
                <a:latin typeface="Kaiti SC" panose="02010600040101010101" pitchFamily="2" charset="-122"/>
                <a:ea typeface="Kaiti SC" panose="02010600040101010101" pitchFamily="2" charset="-122"/>
              </a:rPr>
              <a:t>下与坐标轴围成的</a:t>
            </a:r>
            <a:r>
              <a:rPr kumimoji="1" lang="zh-CN" altLang="en-US" dirty="0">
                <a:solidFill>
                  <a:srgbClr val="C00000"/>
                </a:solidFill>
                <a:latin typeface="Kaiti SC" panose="02010600040101010101" pitchFamily="2" charset="-122"/>
                <a:ea typeface="Kaiti SC" panose="02010600040101010101" pitchFamily="2" charset="-122"/>
              </a:rPr>
              <a:t>面积</a:t>
            </a:r>
          </a:p>
        </p:txBody>
      </p:sp>
      <p:sp>
        <p:nvSpPr>
          <p:cNvPr id="5" name="矩形 4">
            <a:extLst>
              <a:ext uri="{FF2B5EF4-FFF2-40B4-BE49-F238E27FC236}">
                <a16:creationId xmlns:a16="http://schemas.microsoft.com/office/drawing/2014/main" id="{C4D474D9-81A1-F247-B690-670166CA1F95}"/>
              </a:ext>
            </a:extLst>
          </p:cNvPr>
          <p:cNvSpPr/>
          <p:nvPr/>
        </p:nvSpPr>
        <p:spPr>
          <a:xfrm>
            <a:off x="4833051" y="1064215"/>
            <a:ext cx="7193914" cy="1754326"/>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ROC</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空间将伪阳性率（</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FPR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）定义为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X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轴，真阳性率（</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TPR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）定义为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Y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轴。这两个值由上面四个值计算得到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公式如下</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TPR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：在所有实际为阳性的样本中，被正确地判断为阳性之比率。</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TPR=TP/(TP+FN)</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FPR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：在所有实际为阴性的样本中，被错误地判断为阳性之比率。</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FPR=FP/(FP+TN)</a:t>
            </a:r>
          </a:p>
        </p:txBody>
      </p:sp>
    </p:spTree>
    <p:extLst>
      <p:ext uri="{BB962C8B-B14F-4D97-AF65-F5344CB8AC3E}">
        <p14:creationId xmlns:p14="http://schemas.microsoft.com/office/powerpoint/2010/main" val="107054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993128-413A-9248-A258-24685DC819DA}"/>
              </a:ext>
            </a:extLst>
          </p:cNvPr>
          <p:cNvSpPr txBox="1"/>
          <p:nvPr/>
        </p:nvSpPr>
        <p:spPr>
          <a:xfrm>
            <a:off x="365856" y="186759"/>
            <a:ext cx="877163" cy="369332"/>
          </a:xfrm>
          <a:prstGeom prst="rect">
            <a:avLst/>
          </a:prstGeom>
          <a:noFill/>
        </p:spPr>
        <p:txBody>
          <a:bodyPr wrap="none" rtlCol="0">
            <a:spAutoFit/>
          </a:bodyPr>
          <a:lstStyle/>
          <a:p>
            <a:r>
              <a:rPr kumimoji="1" lang="zh-CN" altLang="en-US" dirty="0">
                <a:highlight>
                  <a:srgbClr val="FFFF00"/>
                </a:highlight>
              </a:rPr>
              <a:t>感知机</a:t>
            </a:r>
          </a:p>
        </p:txBody>
      </p:sp>
      <p:sp>
        <p:nvSpPr>
          <p:cNvPr id="3" name="文本框 2">
            <a:extLst>
              <a:ext uri="{FF2B5EF4-FFF2-40B4-BE49-F238E27FC236}">
                <a16:creationId xmlns:a16="http://schemas.microsoft.com/office/drawing/2014/main" id="{A9FB0B07-841E-034E-AF48-21F638E44B3D}"/>
              </a:ext>
            </a:extLst>
          </p:cNvPr>
          <p:cNvSpPr txBox="1"/>
          <p:nvPr/>
        </p:nvSpPr>
        <p:spPr>
          <a:xfrm>
            <a:off x="120812" y="2317220"/>
            <a:ext cx="1756456"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感知机</a:t>
            </a:r>
            <a:r>
              <a:rPr lang="zh-CN" altLang="en-US" b="1" dirty="0">
                <a:solidFill>
                  <a:srgbClr val="FF0000"/>
                </a:solidFill>
              </a:rPr>
              <a:t>模型</a:t>
            </a:r>
            <a:endParaRPr lang="en-US" altLang="zh-CN" b="1" dirty="0">
              <a:solidFill>
                <a:srgbClr val="FF0000"/>
              </a:solidFill>
            </a:endParaRPr>
          </a:p>
        </p:txBody>
      </p:sp>
      <p:sp>
        <p:nvSpPr>
          <p:cNvPr id="6" name="文本框 5">
            <a:extLst>
              <a:ext uri="{FF2B5EF4-FFF2-40B4-BE49-F238E27FC236}">
                <a16:creationId xmlns:a16="http://schemas.microsoft.com/office/drawing/2014/main" id="{28C39426-F4B3-DD4A-9C20-761E4429E68D}"/>
              </a:ext>
            </a:extLst>
          </p:cNvPr>
          <p:cNvSpPr txBox="1"/>
          <p:nvPr/>
        </p:nvSpPr>
        <p:spPr>
          <a:xfrm>
            <a:off x="120812" y="4922762"/>
            <a:ext cx="4570482"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学习</a:t>
            </a:r>
            <a:r>
              <a:rPr lang="zh-CN" altLang="en-US" b="1" dirty="0">
                <a:solidFill>
                  <a:srgbClr val="FF0000"/>
                </a:solidFill>
              </a:rPr>
              <a:t>算法</a:t>
            </a:r>
            <a:r>
              <a:rPr lang="zh-CN" altLang="en-US" dirty="0"/>
              <a:t>：极小化损失函数，</a:t>
            </a:r>
            <a:endParaRPr lang="en-US" altLang="zh-CN" dirty="0"/>
          </a:p>
        </p:txBody>
      </p:sp>
      <p:sp>
        <p:nvSpPr>
          <p:cNvPr id="8" name="文本框 7">
            <a:extLst>
              <a:ext uri="{FF2B5EF4-FFF2-40B4-BE49-F238E27FC236}">
                <a16:creationId xmlns:a16="http://schemas.microsoft.com/office/drawing/2014/main" id="{D34FEB46-9D57-AA4D-A29C-211EDCA22551}"/>
              </a:ext>
            </a:extLst>
          </p:cNvPr>
          <p:cNvSpPr txBox="1"/>
          <p:nvPr/>
        </p:nvSpPr>
        <p:spPr>
          <a:xfrm>
            <a:off x="303473" y="700478"/>
            <a:ext cx="1396952" cy="646331"/>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b="1" dirty="0"/>
              <a:t>优点</a:t>
            </a:r>
            <a:r>
              <a:rPr lang="zh-CN" altLang="en-US" dirty="0"/>
              <a:t>：简单、易于实现</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8A3C124-ACE8-F544-9B39-1AF193ECFCE7}"/>
                  </a:ext>
                </a:extLst>
              </p:cNvPr>
              <p:cNvSpPr txBox="1"/>
              <p:nvPr/>
            </p:nvSpPr>
            <p:spPr>
              <a:xfrm>
                <a:off x="480303" y="2686193"/>
                <a:ext cx="3159226"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超平面是：</a:t>
                </a:r>
                <a:r>
                  <a:rPr lang="en-US" altLang="zh-CN" dirty="0"/>
                  <a:t> </a:t>
                </a:r>
                <a14:m>
                  <m:oMath xmlns:m="http://schemas.openxmlformats.org/officeDocument/2006/math">
                    <m:r>
                      <a:rPr lang="en-US" altLang="zh-CN" i="1">
                        <a:latin typeface="Cambria Math" panose="02040503050406030204" pitchFamily="18" charset="0"/>
                      </a:rPr>
                      <m:t>𝑤𝑥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=0</m:t>
                    </m:r>
                  </m:oMath>
                </a14:m>
                <a:endParaRPr lang="en-US" altLang="zh-CN" dirty="0"/>
              </a:p>
            </p:txBody>
          </p:sp>
        </mc:Choice>
        <mc:Fallback xmlns="">
          <p:sp>
            <p:nvSpPr>
              <p:cNvPr id="9" name="文本框 8">
                <a:extLst>
                  <a:ext uri="{FF2B5EF4-FFF2-40B4-BE49-F238E27FC236}">
                    <a16:creationId xmlns:a16="http://schemas.microsoft.com/office/drawing/2014/main" id="{98A3C124-ACE8-F544-9B39-1AF193ECFCE7}"/>
                  </a:ext>
                </a:extLst>
              </p:cNvPr>
              <p:cNvSpPr txBox="1">
                <a:spLocks noRot="1" noChangeAspect="1" noMove="1" noResize="1" noEditPoints="1" noAdjustHandles="1" noChangeArrowheads="1" noChangeShapeType="1" noTextEdit="1"/>
              </p:cNvSpPr>
              <p:nvPr/>
            </p:nvSpPr>
            <p:spPr>
              <a:xfrm>
                <a:off x="480303" y="2686193"/>
                <a:ext cx="3159226" cy="369332"/>
              </a:xfrm>
              <a:prstGeom prst="rect">
                <a:avLst/>
              </a:prstGeom>
              <a:blipFill>
                <a:blip r:embed="rId3"/>
                <a:stretch>
                  <a:fillRect l="-1200" t="-3333" b="-2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DB31181-D04E-3547-B7CC-8D4BDAEAE85B}"/>
              </a:ext>
            </a:extLst>
          </p:cNvPr>
          <p:cNvSpPr txBox="1"/>
          <p:nvPr/>
        </p:nvSpPr>
        <p:spPr>
          <a:xfrm>
            <a:off x="1970115" y="183802"/>
            <a:ext cx="6816536"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二分类的</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线性</a:t>
            </a:r>
            <a:r>
              <a:rPr kumimoji="1" lang="zh-CN" altLang="en-US" b="1"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分类</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，属于监督学习算法。</a:t>
            </a:r>
          </a:p>
        </p:txBody>
      </p:sp>
      <p:sp>
        <p:nvSpPr>
          <p:cNvPr id="10" name="矩形 9">
            <a:extLst>
              <a:ext uri="{FF2B5EF4-FFF2-40B4-BE49-F238E27FC236}">
                <a16:creationId xmlns:a16="http://schemas.microsoft.com/office/drawing/2014/main" id="{F7B1C5EE-CD2A-4946-B09E-058BDD7B22DD}"/>
              </a:ext>
            </a:extLst>
          </p:cNvPr>
          <p:cNvSpPr/>
          <p:nvPr/>
        </p:nvSpPr>
        <p:spPr>
          <a:xfrm>
            <a:off x="1970115" y="803149"/>
            <a:ext cx="6480750"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输入</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为实例的</a:t>
            </a:r>
            <a:r>
              <a:rPr kumimoji="1" lang="zh-CN" altLang="en-US" b="1" dirty="0">
                <a:latin typeface="Times New Roman" panose="02020603050405020304" pitchFamily="18" charset="0"/>
                <a:ea typeface="Kaiti SC" panose="02010600040101010101" pitchFamily="2" charset="-122"/>
                <a:cs typeface="Times New Roman" panose="02020603050405020304" pitchFamily="18" charset="0"/>
              </a:rPr>
              <a:t>特征向量</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输出</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为实例的</a:t>
            </a:r>
            <a:r>
              <a:rPr kumimoji="1" lang="zh-CN" altLang="en-US" b="1" dirty="0">
                <a:latin typeface="Times New Roman" panose="02020603050405020304" pitchFamily="18" charset="0"/>
                <a:ea typeface="Kaiti SC" panose="02010600040101010101" pitchFamily="2" charset="-122"/>
                <a:cs typeface="Times New Roman" panose="02020603050405020304" pitchFamily="18" charset="0"/>
              </a:rPr>
              <a:t>类别</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（取</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12" name="矩形 11">
            <a:extLst>
              <a:ext uri="{FF2B5EF4-FFF2-40B4-BE49-F238E27FC236}">
                <a16:creationId xmlns:a16="http://schemas.microsoft.com/office/drawing/2014/main" id="{33D62CD1-9B4E-CA4E-8A0D-29AE9D537738}"/>
              </a:ext>
            </a:extLst>
          </p:cNvPr>
          <p:cNvSpPr/>
          <p:nvPr/>
        </p:nvSpPr>
        <p:spPr>
          <a:xfrm>
            <a:off x="1970114" y="1378226"/>
            <a:ext cx="7133893" cy="646331"/>
          </a:xfrm>
          <a:prstGeom prst="rect">
            <a:avLst/>
          </a:prstGeom>
        </p:spPr>
        <p:txBody>
          <a:bodyPr wrap="square">
            <a:spAutoFit/>
          </a:bodyPr>
          <a:lstStyle/>
          <a:p>
            <a:pPr marL="285750" indent="-285750">
              <a:buFont typeface="Arial" panose="020B0604020202020204" pitchFamily="34" charset="0"/>
              <a:buChar char="•"/>
            </a:pPr>
            <a:r>
              <a:rPr kumimoji="1" lang="zh-CN" altLang="en-US" b="1" dirty="0">
                <a:solidFill>
                  <a:srgbClr val="FF0000"/>
                </a:solidFill>
                <a:latin typeface="Kaiti SC" panose="02010600040101010101" pitchFamily="2" charset="-122"/>
                <a:ea typeface="Kaiti SC" panose="02010600040101010101" pitchFamily="2" charset="-122"/>
              </a:rPr>
              <a:t>旨在求出</a:t>
            </a:r>
            <a:r>
              <a:rPr kumimoji="1" lang="zh-CN" altLang="en-US" dirty="0">
                <a:latin typeface="Kaiti SC" panose="02010600040101010101" pitchFamily="2" charset="-122"/>
                <a:ea typeface="Kaiti SC" panose="02010600040101010101" pitchFamily="2" charset="-122"/>
              </a:rPr>
              <a:t>将输入空间中的实例划分为两类的分离</a:t>
            </a:r>
            <a:r>
              <a:rPr kumimoji="1" lang="zh-CN" altLang="en-US" dirty="0">
                <a:solidFill>
                  <a:srgbClr val="FF0000"/>
                </a:solidFill>
                <a:latin typeface="Kaiti SC" panose="02010600040101010101" pitchFamily="2" charset="-122"/>
                <a:ea typeface="Kaiti SC" panose="02010600040101010101" pitchFamily="2" charset="-122"/>
              </a:rPr>
              <a:t>超平面</a:t>
            </a:r>
            <a:r>
              <a:rPr kumimoji="1" lang="zh-CN" altLang="en-US" dirty="0">
                <a:latin typeface="Kaiti SC" panose="02010600040101010101" pitchFamily="2" charset="-122"/>
                <a:ea typeface="Kaiti SC" panose="02010600040101010101" pitchFamily="2" charset="-122"/>
              </a:rPr>
              <a:t>。使用基于</a:t>
            </a:r>
            <a:r>
              <a:rPr kumimoji="1" lang="zh-CN" altLang="en-US" b="1" dirty="0">
                <a:solidFill>
                  <a:srgbClr val="FF0000"/>
                </a:solidFill>
                <a:latin typeface="Kaiti SC" panose="02010600040101010101" pitchFamily="2" charset="-122"/>
                <a:ea typeface="Kaiti SC" panose="02010600040101010101" pitchFamily="2" charset="-122"/>
              </a:rPr>
              <a:t>误分类的损失函数</a:t>
            </a:r>
            <a:r>
              <a:rPr kumimoji="1" lang="zh-CN" altLang="en-US" dirty="0">
                <a:latin typeface="Kaiti SC" panose="02010600040101010101" pitchFamily="2" charset="-122"/>
                <a:ea typeface="Kaiti SC" panose="02010600040101010101" pitchFamily="2" charset="-122"/>
              </a:rPr>
              <a:t>，利用</a:t>
            </a:r>
            <a:r>
              <a:rPr kumimoji="1" lang="zh-CN" altLang="en-US" b="1" dirty="0">
                <a:latin typeface="Kaiti SC" panose="02010600040101010101" pitchFamily="2" charset="-122"/>
                <a:ea typeface="Kaiti SC" panose="02010600040101010101" pitchFamily="2" charset="-122"/>
              </a:rPr>
              <a:t>梯度下降法</a:t>
            </a:r>
            <a:r>
              <a:rPr kumimoji="1" lang="zh-CN" altLang="en-US" dirty="0">
                <a:latin typeface="Kaiti SC" panose="02010600040101010101" pitchFamily="2" charset="-122"/>
                <a:ea typeface="Kaiti SC" panose="02010600040101010101" pitchFamily="2" charset="-122"/>
              </a:rPr>
              <a:t>对损失函数进行最优化求解。</a:t>
            </a:r>
            <a:endParaRPr lang="zh-CN" altLang="en-US" dirty="0">
              <a:latin typeface="Kaiti SC" panose="02010600040101010101" pitchFamily="2" charset="-122"/>
              <a:ea typeface="Kaiti SC" panose="02010600040101010101" pitchFamily="2" charset="-122"/>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D2436B5-6645-0545-B182-A6405FDC370C}"/>
                  </a:ext>
                </a:extLst>
              </p:cNvPr>
              <p:cNvSpPr txBox="1"/>
              <p:nvPr/>
            </p:nvSpPr>
            <p:spPr>
              <a:xfrm>
                <a:off x="1877268" y="2299838"/>
                <a:ext cx="2361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𝑓</m:t>
                      </m:r>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𝑠𝑖𝑔𝑛</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3" name="文本框 12">
                <a:extLst>
                  <a:ext uri="{FF2B5EF4-FFF2-40B4-BE49-F238E27FC236}">
                    <a16:creationId xmlns:a16="http://schemas.microsoft.com/office/drawing/2014/main" id="{0D2436B5-6645-0545-B182-A6405FDC370C}"/>
                  </a:ext>
                </a:extLst>
              </p:cNvPr>
              <p:cNvSpPr txBox="1">
                <a:spLocks noRot="1" noChangeAspect="1" noMove="1" noResize="1" noEditPoints="1" noAdjustHandles="1" noChangeArrowheads="1" noChangeShapeType="1" noTextEdit="1"/>
              </p:cNvSpPr>
              <p:nvPr/>
            </p:nvSpPr>
            <p:spPr>
              <a:xfrm>
                <a:off x="1877268" y="2299838"/>
                <a:ext cx="2361672" cy="369332"/>
              </a:xfrm>
              <a:prstGeom prst="rect">
                <a:avLst/>
              </a:prstGeom>
              <a:blipFill>
                <a:blip r:embed="rId4"/>
                <a:stretch>
                  <a:fillRect b="-12903"/>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A58A52B8-84C4-134A-9A43-7DC58F2EA663}"/>
              </a:ext>
            </a:extLst>
          </p:cNvPr>
          <p:cNvPicPr>
            <a:picLocks noChangeAspect="1"/>
          </p:cNvPicPr>
          <p:nvPr/>
        </p:nvPicPr>
        <p:blipFill>
          <a:blip r:embed="rId5"/>
          <a:stretch>
            <a:fillRect/>
          </a:stretch>
        </p:blipFill>
        <p:spPr>
          <a:xfrm>
            <a:off x="9184071" y="72723"/>
            <a:ext cx="3007929" cy="2199515"/>
          </a:xfrm>
          <a:prstGeom prst="rect">
            <a:avLst/>
          </a:prstGeom>
        </p:spPr>
      </p:pic>
      <p:sp>
        <p:nvSpPr>
          <p:cNvPr id="16" name="文本框 15">
            <a:extLst>
              <a:ext uri="{FF2B5EF4-FFF2-40B4-BE49-F238E27FC236}">
                <a16:creationId xmlns:a16="http://schemas.microsoft.com/office/drawing/2014/main" id="{C1D85BB2-81E4-E345-8A2C-C2CAD3814539}"/>
              </a:ext>
            </a:extLst>
          </p:cNvPr>
          <p:cNvSpPr txBox="1"/>
          <p:nvPr/>
        </p:nvSpPr>
        <p:spPr>
          <a:xfrm>
            <a:off x="120812" y="3149007"/>
            <a:ext cx="3159226"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感知机</a:t>
            </a:r>
            <a:r>
              <a:rPr lang="zh-CN" altLang="en-US" b="1" dirty="0">
                <a:solidFill>
                  <a:srgbClr val="FF0000"/>
                </a:solidFill>
              </a:rPr>
              <a:t>损失函数</a:t>
            </a:r>
            <a:r>
              <a:rPr lang="en-US" altLang="zh-CN" dirty="0"/>
              <a:t>(</a:t>
            </a:r>
            <a:r>
              <a:rPr lang="zh-CN" altLang="en-US" dirty="0"/>
              <a:t>策略</a:t>
            </a:r>
            <a:r>
              <a:rPr lang="en-US" altLang="zh-CN" dirty="0"/>
              <a:t>)</a:t>
            </a:r>
          </a:p>
        </p:txBody>
      </p:sp>
      <p:sp>
        <p:nvSpPr>
          <p:cNvPr id="18" name="文本框 17">
            <a:extLst>
              <a:ext uri="{FF2B5EF4-FFF2-40B4-BE49-F238E27FC236}">
                <a16:creationId xmlns:a16="http://schemas.microsoft.com/office/drawing/2014/main" id="{D8F467B9-B7E9-7443-BA02-1FDF1CB75124}"/>
              </a:ext>
            </a:extLst>
          </p:cNvPr>
          <p:cNvSpPr txBox="1"/>
          <p:nvPr/>
        </p:nvSpPr>
        <p:spPr>
          <a:xfrm>
            <a:off x="400453" y="3658191"/>
            <a:ext cx="3444595"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误分类点到超平面的总距离</a:t>
            </a:r>
            <a:endParaRPr lang="en-US" altLang="zh-CN"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EFD284D-E5DE-7B44-8B25-BDF646281D58}"/>
                  </a:ext>
                </a:extLst>
              </p:cNvPr>
              <p:cNvSpPr txBox="1"/>
              <p:nvPr/>
            </p:nvSpPr>
            <p:spPr>
              <a:xfrm>
                <a:off x="7091427" y="2471861"/>
                <a:ext cx="497976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点</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m:t>
                        </m:r>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0</m:t>
                        </m:r>
                      </m:sub>
                    </m:sSub>
                    <m:r>
                      <a:rPr kumimoji="1" lang="en-US" altLang="zh-CN" b="0" i="1" smtClean="0">
                        <a:latin typeface="Cambria Math" panose="02040503050406030204" pitchFamily="18" charset="0"/>
                      </a:rPr>
                      <m:t>)</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到直线</a:t>
                </a:r>
                <a14:m>
                  <m:oMath xmlns:m="http://schemas.openxmlformats.org/officeDocument/2006/math">
                    <m:r>
                      <a:rPr kumimoji="1" lang="en-US" altLang="zh-CN" i="1">
                        <a:latin typeface="Cambria Math" panose="02040503050406030204" pitchFamily="18" charset="0"/>
                      </a:rPr>
                      <m:t>𝐴</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𝐵𝑦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r>
                      <a:rPr kumimoji="1" lang="en-US" altLang="zh-CN" b="0" i="1" smtClean="0">
                        <a:latin typeface="Cambria Math" panose="02040503050406030204" pitchFamily="18" charset="0"/>
                      </a:rPr>
                      <m:t>=0</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的距离公式</a:t>
                </a:r>
              </a:p>
            </p:txBody>
          </p:sp>
        </mc:Choice>
        <mc:Fallback xmlns="">
          <p:sp>
            <p:nvSpPr>
              <p:cNvPr id="19" name="文本框 18">
                <a:extLst>
                  <a:ext uri="{FF2B5EF4-FFF2-40B4-BE49-F238E27FC236}">
                    <a16:creationId xmlns:a16="http://schemas.microsoft.com/office/drawing/2014/main" id="{3EFD284D-E5DE-7B44-8B25-BDF646281D58}"/>
                  </a:ext>
                </a:extLst>
              </p:cNvPr>
              <p:cNvSpPr txBox="1">
                <a:spLocks noRot="1" noChangeAspect="1" noMove="1" noResize="1" noEditPoints="1" noAdjustHandles="1" noChangeArrowheads="1" noChangeShapeType="1" noTextEdit="1"/>
              </p:cNvSpPr>
              <p:nvPr/>
            </p:nvSpPr>
            <p:spPr>
              <a:xfrm>
                <a:off x="7091427" y="2471861"/>
                <a:ext cx="4979761" cy="369332"/>
              </a:xfrm>
              <a:prstGeom prst="rect">
                <a:avLst/>
              </a:prstGeom>
              <a:blipFill>
                <a:blip r:embed="rId6"/>
                <a:stretch>
                  <a:fillRect l="-763" t="-3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B036921-2B50-7B41-BFAF-7E83CA5AB1F2}"/>
                  </a:ext>
                </a:extLst>
              </p:cNvPr>
              <p:cNvSpPr txBox="1"/>
              <p:nvPr/>
            </p:nvSpPr>
            <p:spPr>
              <a:xfrm>
                <a:off x="7589955" y="2801171"/>
                <a:ext cx="2141548" cy="6646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i="1" smtClean="0">
                          <a:latin typeface="Cambria Math" panose="02040503050406030204" pitchFamily="18" charset="0"/>
                          <a:ea typeface="Cambria Math" panose="02040503050406030204" pitchFamily="18" charset="0"/>
                        </a:rPr>
                        <m:t>d</m:t>
                      </m:r>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𝐴</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i="1">
                              <a:latin typeface="Cambria Math" panose="02040503050406030204" pitchFamily="18" charset="0"/>
                            </a:rPr>
                            <m:t>+</m:t>
                          </m:r>
                          <m:r>
                            <a:rPr kumimoji="1" lang="en-US" altLang="zh-CN" b="0" i="1" smtClean="0">
                              <a:latin typeface="Cambria Math" panose="02040503050406030204" pitchFamily="18" charset="0"/>
                            </a:rPr>
                            <m:t>𝐵</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i="1">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num>
                        <m:den>
                          <m:rad>
                            <m:radPr>
                              <m:degHide m:val="on"/>
                              <m:ctrlPr>
                                <a:rPr kumimoji="1" lang="en-US" altLang="zh-CN" b="0" i="1" smtClean="0">
                                  <a:latin typeface="Cambria Math" panose="02040503050406030204" pitchFamily="18" charset="0"/>
                                </a:rPr>
                              </m:ctrlPr>
                            </m:radPr>
                            <m:deg/>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𝐴</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𝐵</m:t>
                                  </m:r>
                                </m:e>
                                <m:sup>
                                  <m:r>
                                    <a:rPr kumimoji="1" lang="en-US" altLang="zh-CN" b="0" i="1" smtClean="0">
                                      <a:latin typeface="Cambria Math" panose="02040503050406030204" pitchFamily="18" charset="0"/>
                                    </a:rPr>
                                    <m:t>2</m:t>
                                  </m:r>
                                </m:sup>
                              </m:sSup>
                            </m:e>
                          </m:rad>
                        </m:den>
                      </m:f>
                    </m:oMath>
                  </m:oMathPara>
                </a14:m>
                <a:endParaRPr kumimoji="1" lang="zh-CN" altLang="en-US" dirty="0"/>
              </a:p>
            </p:txBody>
          </p:sp>
        </mc:Choice>
        <mc:Fallback xmlns="">
          <p:sp>
            <p:nvSpPr>
              <p:cNvPr id="20" name="文本框 19">
                <a:extLst>
                  <a:ext uri="{FF2B5EF4-FFF2-40B4-BE49-F238E27FC236}">
                    <a16:creationId xmlns:a16="http://schemas.microsoft.com/office/drawing/2014/main" id="{9B036921-2B50-7B41-BFAF-7E83CA5AB1F2}"/>
                  </a:ext>
                </a:extLst>
              </p:cNvPr>
              <p:cNvSpPr txBox="1">
                <a:spLocks noRot="1" noChangeAspect="1" noMove="1" noResize="1" noEditPoints="1" noAdjustHandles="1" noChangeArrowheads="1" noChangeShapeType="1" noTextEdit="1"/>
              </p:cNvSpPr>
              <p:nvPr/>
            </p:nvSpPr>
            <p:spPr>
              <a:xfrm>
                <a:off x="7589955" y="2801171"/>
                <a:ext cx="2141548" cy="66460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04CEDA7-2D4A-2A4E-8DBE-3111368C3A8B}"/>
                  </a:ext>
                </a:extLst>
              </p:cNvPr>
              <p:cNvSpPr txBox="1"/>
              <p:nvPr/>
            </p:nvSpPr>
            <p:spPr>
              <a:xfrm>
                <a:off x="7756027" y="3960881"/>
                <a:ext cx="1389676" cy="6567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i="1" smtClean="0">
                          <a:latin typeface="Cambria Math" panose="02040503050406030204" pitchFamily="18" charset="0"/>
                          <a:ea typeface="Cambria Math" panose="02040503050406030204" pitchFamily="18" charset="0"/>
                        </a:rPr>
                        <m:t>d</m:t>
                      </m:r>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𝑤</m:t>
                          </m:r>
                          <m:acc>
                            <m:accPr>
                              <m:chr m:val="́"/>
                              <m:ctrlPr>
                                <a:rPr kumimoji="1" lang="en-US" altLang="zh-CN" b="0"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𝑥</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num>
                        <m:den>
                          <m:d>
                            <m:dPr>
                              <m:begChr m:val="‖"/>
                              <m:endChr m:val="‖"/>
                              <m:ctrlPr>
                                <a:rPr kumimoji="1" lang="en-US" altLang="zh-CN" b="0" i="1" smtClean="0">
                                  <a:latin typeface="Cambria Math" panose="02040503050406030204" pitchFamily="18" charset="0"/>
                                </a:rPr>
                              </m:ctrlPr>
                            </m:dPr>
                            <m:e>
                              <m:r>
                                <m:rPr>
                                  <m:sty m:val="p"/>
                                </m:rPr>
                                <a:rPr kumimoji="1" lang="en-US" altLang="zh-CN" i="1">
                                  <a:latin typeface="Cambria Math" panose="02040503050406030204" pitchFamily="18" charset="0"/>
                                </a:rPr>
                                <m:t>w</m:t>
                              </m:r>
                            </m:e>
                          </m:d>
                        </m:den>
                      </m:f>
                    </m:oMath>
                  </m:oMathPara>
                </a14:m>
                <a:endParaRPr kumimoji="1" lang="zh-CN" altLang="en-US" dirty="0"/>
              </a:p>
            </p:txBody>
          </p:sp>
        </mc:Choice>
        <mc:Fallback xmlns="">
          <p:sp>
            <p:nvSpPr>
              <p:cNvPr id="21" name="文本框 20">
                <a:extLst>
                  <a:ext uri="{FF2B5EF4-FFF2-40B4-BE49-F238E27FC236}">
                    <a16:creationId xmlns:a16="http://schemas.microsoft.com/office/drawing/2014/main" id="{E04CEDA7-2D4A-2A4E-8DBE-3111368C3A8B}"/>
                  </a:ext>
                </a:extLst>
              </p:cNvPr>
              <p:cNvSpPr txBox="1">
                <a:spLocks noRot="1" noChangeAspect="1" noMove="1" noResize="1" noEditPoints="1" noAdjustHandles="1" noChangeArrowheads="1" noChangeShapeType="1" noTextEdit="1"/>
              </p:cNvSpPr>
              <p:nvPr/>
            </p:nvSpPr>
            <p:spPr>
              <a:xfrm>
                <a:off x="7756027" y="3960881"/>
                <a:ext cx="1389676" cy="656783"/>
              </a:xfrm>
              <a:prstGeom prst="rect">
                <a:avLst/>
              </a:prstGeom>
              <a:blipFill>
                <a:blip r:embed="rId8"/>
                <a:stretch>
                  <a:fillRect t="-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8DCAEAC-0641-4F46-A58E-35ED894B84C0}"/>
                  </a:ext>
                </a:extLst>
              </p:cNvPr>
              <p:cNvSpPr txBox="1"/>
              <p:nvPr/>
            </p:nvSpPr>
            <p:spPr>
              <a:xfrm>
                <a:off x="7136531" y="3664689"/>
                <a:ext cx="3406317"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样本点</a:t>
                </a:r>
                <a14:m>
                  <m:oMath xmlns:m="http://schemas.openxmlformats.org/officeDocument/2006/math">
                    <m:sSub>
                      <m:sSubPr>
                        <m:ctrlPr>
                          <a:rPr kumimoji="1" lang="en-US" altLang="zh-CN" i="1" smtClean="0">
                            <a:latin typeface="Cambria Math" panose="02040503050406030204" pitchFamily="18" charset="0"/>
                          </a:rPr>
                        </m:ctrlPr>
                      </m:sSubPr>
                      <m:e>
                        <m:acc>
                          <m:accPr>
                            <m:chr m:val="́"/>
                            <m:ctrlPr>
                              <a:rPr kumimoji="1" lang="en-US" altLang="zh-CN" i="1" smtClean="0">
                                <a:latin typeface="Cambria Math" panose="02040503050406030204" pitchFamily="18" charset="0"/>
                              </a:rPr>
                            </m:ctrlPr>
                          </m:accPr>
                          <m:e>
                            <m:r>
                              <m:rPr>
                                <m:sty m:val="p"/>
                              </m:rPr>
                              <a:rPr kumimoji="1" lang="en-US" altLang="zh-CN" i="1">
                                <a:latin typeface="Cambria Math" panose="02040503050406030204" pitchFamily="18" charset="0"/>
                              </a:rPr>
                              <m:t>x</m:t>
                            </m:r>
                          </m:e>
                        </m:acc>
                      </m:e>
                      <m:sub>
                        <m:r>
                          <a:rPr kumimoji="1" lang="zh-CN" altLang="en-US" b="0" i="1" smtClean="0">
                            <a:latin typeface="Cambria Math" panose="02040503050406030204" pitchFamily="18" charset="0"/>
                          </a:rPr>
                          <m:t> </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到超平面的距离公式</a:t>
                </a:r>
              </a:p>
            </p:txBody>
          </p:sp>
        </mc:Choice>
        <mc:Fallback xmlns="">
          <p:sp>
            <p:nvSpPr>
              <p:cNvPr id="23" name="文本框 22">
                <a:extLst>
                  <a:ext uri="{FF2B5EF4-FFF2-40B4-BE49-F238E27FC236}">
                    <a16:creationId xmlns:a16="http://schemas.microsoft.com/office/drawing/2014/main" id="{B8DCAEAC-0641-4F46-A58E-35ED894B84C0}"/>
                  </a:ext>
                </a:extLst>
              </p:cNvPr>
              <p:cNvSpPr txBox="1">
                <a:spLocks noRot="1" noChangeAspect="1" noMove="1" noResize="1" noEditPoints="1" noAdjustHandles="1" noChangeArrowheads="1" noChangeShapeType="1" noTextEdit="1"/>
              </p:cNvSpPr>
              <p:nvPr/>
            </p:nvSpPr>
            <p:spPr>
              <a:xfrm>
                <a:off x="7136531" y="3664689"/>
                <a:ext cx="3406317" cy="369332"/>
              </a:xfrm>
              <a:prstGeom prst="rect">
                <a:avLst/>
              </a:prstGeom>
              <a:blipFill>
                <a:blip r:embed="rId9"/>
                <a:stretch>
                  <a:fillRect l="-1493" t="-3333" r="-746"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C1ECB1A-0A24-B540-906E-2A9D17D14EC5}"/>
                  </a:ext>
                </a:extLst>
              </p:cNvPr>
              <p:cNvSpPr txBox="1"/>
              <p:nvPr/>
            </p:nvSpPr>
            <p:spPr>
              <a:xfrm>
                <a:off x="7136531" y="4709224"/>
                <a:ext cx="2299604"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误分类点</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m:t>
                        </m:r>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有</a:t>
                </a:r>
              </a:p>
            </p:txBody>
          </p:sp>
        </mc:Choice>
        <mc:Fallback xmlns="">
          <p:sp>
            <p:nvSpPr>
              <p:cNvPr id="24" name="文本框 23">
                <a:extLst>
                  <a:ext uri="{FF2B5EF4-FFF2-40B4-BE49-F238E27FC236}">
                    <a16:creationId xmlns:a16="http://schemas.microsoft.com/office/drawing/2014/main" id="{3C1ECB1A-0A24-B540-906E-2A9D17D14EC5}"/>
                  </a:ext>
                </a:extLst>
              </p:cNvPr>
              <p:cNvSpPr txBox="1">
                <a:spLocks noRot="1" noChangeAspect="1" noMove="1" noResize="1" noEditPoints="1" noAdjustHandles="1" noChangeArrowheads="1" noChangeShapeType="1" noTextEdit="1"/>
              </p:cNvSpPr>
              <p:nvPr/>
            </p:nvSpPr>
            <p:spPr>
              <a:xfrm>
                <a:off x="7136531" y="4709224"/>
                <a:ext cx="2299604" cy="369332"/>
              </a:xfrm>
              <a:prstGeom prst="rect">
                <a:avLst/>
              </a:prstGeom>
              <a:blipFill>
                <a:blip r:embed="rId10"/>
                <a:stretch>
                  <a:fillRect l="-2198" t="-6897" r="-1099" b="-275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55F8884D-0343-164D-86BF-1227BEB00298}"/>
                  </a:ext>
                </a:extLst>
              </p:cNvPr>
              <p:cNvSpPr/>
              <p:nvPr/>
            </p:nvSpPr>
            <p:spPr>
              <a:xfrm>
                <a:off x="7589955" y="5110442"/>
                <a:ext cx="32430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kumimoji="1" lang="en-US" altLang="zh-CN" i="1">
                              <a:latin typeface="Cambria Math" panose="02040503050406030204" pitchFamily="18" charset="0"/>
                            </a:rPr>
                            <m:t>𝑤</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kumimoji="1"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&gt;0</m:t>
                      </m:r>
                    </m:oMath>
                  </m:oMathPara>
                </a14:m>
                <a:endParaRPr lang="zh-CN" altLang="en-US" dirty="0"/>
              </a:p>
            </p:txBody>
          </p:sp>
        </mc:Choice>
        <mc:Fallback xmlns="">
          <p:sp>
            <p:nvSpPr>
              <p:cNvPr id="25" name="矩形 24">
                <a:extLst>
                  <a:ext uri="{FF2B5EF4-FFF2-40B4-BE49-F238E27FC236}">
                    <a16:creationId xmlns:a16="http://schemas.microsoft.com/office/drawing/2014/main" id="{55F8884D-0343-164D-86BF-1227BEB00298}"/>
                  </a:ext>
                </a:extLst>
              </p:cNvPr>
              <p:cNvSpPr>
                <a:spLocks noRot="1" noChangeAspect="1" noMove="1" noResize="1" noEditPoints="1" noAdjustHandles="1" noChangeArrowheads="1" noChangeShapeType="1" noTextEdit="1"/>
              </p:cNvSpPr>
              <p:nvPr/>
            </p:nvSpPr>
            <p:spPr>
              <a:xfrm>
                <a:off x="7589955" y="5110442"/>
                <a:ext cx="3243003" cy="369332"/>
              </a:xfrm>
              <a:prstGeom prst="rect">
                <a:avLst/>
              </a:prstGeom>
              <a:blipFill>
                <a:blip r:embed="rId11"/>
                <a:stretch>
                  <a:fillRect b="-6667"/>
                </a:stretch>
              </a:blipFill>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8837A349-2462-D742-9484-750EB13DACE1}"/>
              </a:ext>
            </a:extLst>
          </p:cNvPr>
          <p:cNvSpPr/>
          <p:nvPr/>
        </p:nvSpPr>
        <p:spPr>
          <a:xfrm>
            <a:off x="7171412" y="5569093"/>
            <a:ext cx="3371436"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误分类点到超平面</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的总距离</a:t>
            </a:r>
            <a:endParaRPr lang="zh-CN" altLang="en-US"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1AAFB64E-F9AD-C24E-B30D-7BD1257FF6B8}"/>
                  </a:ext>
                </a:extLst>
              </p:cNvPr>
              <p:cNvSpPr/>
              <p:nvPr/>
            </p:nvSpPr>
            <p:spPr>
              <a:xfrm>
                <a:off x="7714727" y="5984545"/>
                <a:ext cx="2521331" cy="800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den>
                      </m:f>
                      <m:nary>
                        <m:naryPr>
                          <m:chr m:val="∑"/>
                          <m:supHide m:val="on"/>
                          <m:ctrlPr>
                            <a:rPr kumimoji="1" lang="en-US" altLang="zh-CN" b="0" i="1" smtClean="0">
                              <a:latin typeface="Cambria Math" panose="02040503050406030204" pitchFamily="18" charset="0"/>
                            </a:rPr>
                          </m:ctrlPr>
                        </m:naryPr>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r>
                            <m:rPr>
                              <m:brk m:alnAt="7"/>
                            </m:rPr>
                            <a:rPr kumimoji="1" lang="en-US" altLang="zh-CN" b="0" i="1" smtClean="0">
                              <a:latin typeface="Cambria Math" panose="02040503050406030204" pitchFamily="18" charset="0"/>
                              <a:ea typeface="Cambria Math" panose="02040503050406030204" pitchFamily="18" charset="0"/>
                            </a:rPr>
                            <m:t>𝜖</m:t>
                          </m:r>
                          <m:r>
                            <a:rPr kumimoji="1" lang="en-US" altLang="zh-CN" b="0" i="1" smtClean="0">
                              <a:latin typeface="Cambria Math" panose="02040503050406030204" pitchFamily="18" charset="0"/>
                              <a:ea typeface="Cambria Math" panose="02040503050406030204" pitchFamily="18" charset="0"/>
                            </a:rPr>
                            <m:t>𝑀</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e>
                          </m:d>
                        </m:e>
                      </m:nary>
                    </m:oMath>
                  </m:oMathPara>
                </a14:m>
                <a:endParaRPr lang="zh-CN" altLang="en-US" dirty="0"/>
              </a:p>
            </p:txBody>
          </p:sp>
        </mc:Choice>
        <mc:Fallback xmlns="">
          <p:sp>
            <p:nvSpPr>
              <p:cNvPr id="27" name="矩形 26">
                <a:extLst>
                  <a:ext uri="{FF2B5EF4-FFF2-40B4-BE49-F238E27FC236}">
                    <a16:creationId xmlns:a16="http://schemas.microsoft.com/office/drawing/2014/main" id="{1AAFB64E-F9AD-C24E-B30D-7BD1257FF6B8}"/>
                  </a:ext>
                </a:extLst>
              </p:cNvPr>
              <p:cNvSpPr>
                <a:spLocks noRot="1" noChangeAspect="1" noMove="1" noResize="1" noEditPoints="1" noAdjustHandles="1" noChangeArrowheads="1" noChangeShapeType="1" noTextEdit="1"/>
              </p:cNvSpPr>
              <p:nvPr/>
            </p:nvSpPr>
            <p:spPr>
              <a:xfrm>
                <a:off x="7714727" y="5984545"/>
                <a:ext cx="2521331" cy="800732"/>
              </a:xfrm>
              <a:prstGeom prst="rect">
                <a:avLst/>
              </a:prstGeom>
              <a:blipFill>
                <a:blip r:embed="rId12"/>
                <a:stretch>
                  <a:fillRect l="-1005" t="-117188"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9A88182C-8E35-C441-A78D-4E2914003E53}"/>
                  </a:ext>
                </a:extLst>
              </p:cNvPr>
              <p:cNvSpPr/>
              <p:nvPr/>
            </p:nvSpPr>
            <p:spPr>
              <a:xfrm>
                <a:off x="584508" y="4034021"/>
                <a:ext cx="3076483" cy="800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𝐿</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e>
                      </m:d>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r>
                            <m:rPr>
                              <m:brk m:alnAt="7"/>
                            </m:rPr>
                            <a:rPr kumimoji="1" lang="en-US" altLang="zh-CN" i="1">
                              <a:latin typeface="Cambria Math" panose="02040503050406030204" pitchFamily="18" charset="0"/>
                              <a:ea typeface="Cambria Math" panose="02040503050406030204" pitchFamily="18" charset="0"/>
                            </a:rPr>
                            <m:t>𝜖</m:t>
                          </m:r>
                          <m:r>
                            <a:rPr kumimoji="1" lang="en-US" altLang="zh-CN" i="1">
                              <a:latin typeface="Cambria Math" panose="02040503050406030204" pitchFamily="18" charset="0"/>
                              <a:ea typeface="Cambria Math" panose="02040503050406030204" pitchFamily="18" charset="0"/>
                            </a:rPr>
                            <m:t>𝑀</m:t>
                          </m:r>
                        </m:sub>
                        <m:sup/>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𝑤</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r>
                                <a:rPr kumimoji="1" lang="en-US" altLang="zh-CN" i="1">
                                  <a:latin typeface="Cambria Math" panose="02040503050406030204" pitchFamily="18" charset="0"/>
                                </a:rPr>
                                <m:t>𝑏</m:t>
                              </m:r>
                            </m:e>
                          </m:d>
                        </m:e>
                      </m:nary>
                    </m:oMath>
                  </m:oMathPara>
                </a14:m>
                <a:endParaRPr lang="zh-CN" altLang="en-US" dirty="0"/>
              </a:p>
            </p:txBody>
          </p:sp>
        </mc:Choice>
        <mc:Fallback xmlns="">
          <p:sp>
            <p:nvSpPr>
              <p:cNvPr id="28" name="矩形 27">
                <a:extLst>
                  <a:ext uri="{FF2B5EF4-FFF2-40B4-BE49-F238E27FC236}">
                    <a16:creationId xmlns:a16="http://schemas.microsoft.com/office/drawing/2014/main" id="{9A88182C-8E35-C441-A78D-4E2914003E53}"/>
                  </a:ext>
                </a:extLst>
              </p:cNvPr>
              <p:cNvSpPr>
                <a:spLocks noRot="1" noChangeAspect="1" noMove="1" noResize="1" noEditPoints="1" noAdjustHandles="1" noChangeArrowheads="1" noChangeShapeType="1" noTextEdit="1"/>
              </p:cNvSpPr>
              <p:nvPr/>
            </p:nvSpPr>
            <p:spPr>
              <a:xfrm>
                <a:off x="584508" y="4034021"/>
                <a:ext cx="3076483" cy="800732"/>
              </a:xfrm>
              <a:prstGeom prst="rect">
                <a:avLst/>
              </a:prstGeom>
              <a:blipFill>
                <a:blip r:embed="rId13"/>
                <a:stretch>
                  <a:fillRect t="-117188"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8395191-57D9-0346-A13B-4D0CD7F18162}"/>
                  </a:ext>
                </a:extLst>
              </p:cNvPr>
              <p:cNvSpPr txBox="1"/>
              <p:nvPr/>
            </p:nvSpPr>
            <p:spPr>
              <a:xfrm>
                <a:off x="3837034" y="3169145"/>
                <a:ext cx="3349017" cy="1200329"/>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Clr>
                    <a:srgbClr val="0070C0"/>
                  </a:buClr>
                  <a:buFont typeface="Wingdings" pitchFamily="2" charset="2"/>
                  <a:buChar char="ü"/>
                </a:pPr>
                <a:r>
                  <a:rPr lang="zh-CN" altLang="en-US" dirty="0"/>
                  <a:t>损失函数是非负的，如果没有误分类点，损失函数是</a:t>
                </a:r>
                <a:r>
                  <a:rPr lang="en-US" altLang="zh-CN" dirty="0"/>
                  <a:t>0</a:t>
                </a:r>
                <a:r>
                  <a:rPr lang="zh-CN" altLang="en-US" dirty="0"/>
                  <a:t>，感知机的学习策略是选取损失函数最小的模型参数</a:t>
                </a:r>
                <a14:m>
                  <m:oMath xmlns:m="http://schemas.openxmlformats.org/officeDocument/2006/math">
                    <m:r>
                      <a:rPr lang="en-US" altLang="zh-CN" i="1">
                        <a:latin typeface="Cambria Math" panose="02040503050406030204" pitchFamily="18" charset="0"/>
                      </a:rPr>
                      <m:t>𝑤</m:t>
                    </m:r>
                    <m:r>
                      <a:rPr lang="en-US" altLang="zh-CN" b="0" i="1" smtClean="0">
                        <a:latin typeface="Cambria Math" panose="02040503050406030204" pitchFamily="18" charset="0"/>
                      </a:rPr>
                      <m:t>,</m:t>
                    </m:r>
                    <m:r>
                      <a:rPr lang="en-US" altLang="zh-CN" i="1">
                        <a:latin typeface="Cambria Math" panose="02040503050406030204" pitchFamily="18" charset="0"/>
                      </a:rPr>
                      <m:t>𝑏</m:t>
                    </m:r>
                  </m:oMath>
                </a14:m>
                <a:endParaRPr lang="en-US" altLang="zh-CN" dirty="0"/>
              </a:p>
            </p:txBody>
          </p:sp>
        </mc:Choice>
        <mc:Fallback xmlns="">
          <p:sp>
            <p:nvSpPr>
              <p:cNvPr id="30" name="文本框 29">
                <a:extLst>
                  <a:ext uri="{FF2B5EF4-FFF2-40B4-BE49-F238E27FC236}">
                    <a16:creationId xmlns:a16="http://schemas.microsoft.com/office/drawing/2014/main" id="{88395191-57D9-0346-A13B-4D0CD7F18162}"/>
                  </a:ext>
                </a:extLst>
              </p:cNvPr>
              <p:cNvSpPr txBox="1">
                <a:spLocks noRot="1" noChangeAspect="1" noMove="1" noResize="1" noEditPoints="1" noAdjustHandles="1" noChangeArrowheads="1" noChangeShapeType="1" noTextEdit="1"/>
              </p:cNvSpPr>
              <p:nvPr/>
            </p:nvSpPr>
            <p:spPr>
              <a:xfrm>
                <a:off x="3837034" y="3169145"/>
                <a:ext cx="3349017" cy="1200329"/>
              </a:xfrm>
              <a:prstGeom prst="rect">
                <a:avLst/>
              </a:prstGeom>
              <a:blipFill>
                <a:blip r:embed="rId14"/>
                <a:stretch>
                  <a:fillRect l="-755" t="-2083" r="-755" b="-6250"/>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F73C566B-0AF8-DA40-BD6D-FDC1D325DA3B}"/>
              </a:ext>
            </a:extLst>
          </p:cNvPr>
          <p:cNvSpPr txBox="1"/>
          <p:nvPr/>
        </p:nvSpPr>
        <p:spPr>
          <a:xfrm>
            <a:off x="400453" y="5276152"/>
            <a:ext cx="1726869"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原始形式</a:t>
            </a:r>
            <a:endParaRPr lang="en-US" altLang="zh-CN" dirty="0"/>
          </a:p>
        </p:txBody>
      </p:sp>
      <p:sp>
        <p:nvSpPr>
          <p:cNvPr id="32" name="文本框 31">
            <a:extLst>
              <a:ext uri="{FF2B5EF4-FFF2-40B4-BE49-F238E27FC236}">
                <a16:creationId xmlns:a16="http://schemas.microsoft.com/office/drawing/2014/main" id="{48857C0A-0998-9F47-B980-344D3118F944}"/>
              </a:ext>
            </a:extLst>
          </p:cNvPr>
          <p:cNvSpPr txBox="1"/>
          <p:nvPr/>
        </p:nvSpPr>
        <p:spPr>
          <a:xfrm>
            <a:off x="365857" y="5700601"/>
            <a:ext cx="1904378"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对偶形式</a:t>
            </a:r>
            <a:endParaRPr lang="en-US" altLang="zh-CN" dirty="0"/>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0AF45E2A-E3B0-7C4B-AFEB-D62682FCA419}"/>
                  </a:ext>
                </a:extLst>
              </p:cNvPr>
              <p:cNvSpPr/>
              <p:nvPr/>
            </p:nvSpPr>
            <p:spPr>
              <a:xfrm>
                <a:off x="1773900" y="5247280"/>
                <a:ext cx="5656292"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求解</a:t>
                </a:r>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，一次选取一个误分类点，使用随机梯度下降</a:t>
                </a:r>
              </a:p>
            </p:txBody>
          </p:sp>
        </mc:Choice>
        <mc:Fallback xmlns="">
          <p:sp>
            <p:nvSpPr>
              <p:cNvPr id="33" name="矩形 32">
                <a:extLst>
                  <a:ext uri="{FF2B5EF4-FFF2-40B4-BE49-F238E27FC236}">
                    <a16:creationId xmlns:a16="http://schemas.microsoft.com/office/drawing/2014/main" id="{0AF45E2A-E3B0-7C4B-AFEB-D62682FCA419}"/>
                  </a:ext>
                </a:extLst>
              </p:cNvPr>
              <p:cNvSpPr>
                <a:spLocks noRot="1" noChangeAspect="1" noMove="1" noResize="1" noEditPoints="1" noAdjustHandles="1" noChangeArrowheads="1" noChangeShapeType="1" noTextEdit="1"/>
              </p:cNvSpPr>
              <p:nvPr/>
            </p:nvSpPr>
            <p:spPr>
              <a:xfrm>
                <a:off x="1773900" y="5247280"/>
                <a:ext cx="5656292" cy="369332"/>
              </a:xfrm>
              <a:prstGeom prst="rect">
                <a:avLst/>
              </a:prstGeom>
              <a:blipFill>
                <a:blip r:embed="rId15"/>
                <a:stretch>
                  <a:fillRect l="-895" t="-6667" b="-26667"/>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4D8A8528-A3ED-5944-A8A5-E8924C44E207}"/>
              </a:ext>
            </a:extLst>
          </p:cNvPr>
          <p:cNvSpPr/>
          <p:nvPr/>
        </p:nvSpPr>
        <p:spPr>
          <a:xfrm>
            <a:off x="1811609" y="5736723"/>
            <a:ext cx="2492990"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对算法执行速度的优化</a:t>
            </a: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AAE11A6-5A41-A240-9252-DB6BF3FF3746}"/>
                  </a:ext>
                </a:extLst>
              </p:cNvPr>
              <p:cNvSpPr txBox="1"/>
              <p:nvPr/>
            </p:nvSpPr>
            <p:spPr>
              <a:xfrm>
                <a:off x="584508" y="6102160"/>
                <a:ext cx="5239464" cy="646331"/>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基本想法是，将</a:t>
                </a:r>
                <a14:m>
                  <m:oMath xmlns:m="http://schemas.openxmlformats.org/officeDocument/2006/math">
                    <m:r>
                      <a:rPr lang="en-US" altLang="zh-CN" i="1">
                        <a:latin typeface="Cambria Math" panose="02040503050406030204" pitchFamily="18" charset="0"/>
                      </a:rPr>
                      <m:t>𝑤</m:t>
                    </m:r>
                  </m:oMath>
                </a14:m>
                <a:r>
                  <a:rPr lang="zh-CN" altLang="en-US" dirty="0"/>
                  <a:t>和</a:t>
                </a:r>
                <a14:m>
                  <m:oMath xmlns:m="http://schemas.openxmlformats.org/officeDocument/2006/math">
                    <m:r>
                      <a:rPr lang="en-US" altLang="zh-CN" i="1">
                        <a:latin typeface="Cambria Math" panose="02040503050406030204" pitchFamily="18" charset="0"/>
                      </a:rPr>
                      <m:t>𝑏</m:t>
                    </m:r>
                  </m:oMath>
                </a14:m>
                <a:r>
                  <a:rPr lang="zh-CN" altLang="en-US" dirty="0"/>
                  <a:t>表示为实例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和标记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a:t>的线性组合，通过求解其系数求</a:t>
                </a:r>
                <a14:m>
                  <m:oMath xmlns:m="http://schemas.openxmlformats.org/officeDocument/2006/math">
                    <m:r>
                      <a:rPr lang="en-US" altLang="zh-CN" i="1">
                        <a:latin typeface="Cambria Math" panose="02040503050406030204" pitchFamily="18" charset="0"/>
                      </a:rPr>
                      <m:t>𝑤</m:t>
                    </m:r>
                  </m:oMath>
                </a14:m>
                <a:r>
                  <a:rPr lang="zh-CN" altLang="en-US" dirty="0"/>
                  <a:t>和</a:t>
                </a:r>
                <a14:m>
                  <m:oMath xmlns:m="http://schemas.openxmlformats.org/officeDocument/2006/math">
                    <m:r>
                      <a:rPr lang="en-US" altLang="zh-CN" i="1">
                        <a:latin typeface="Cambria Math" panose="02040503050406030204" pitchFamily="18" charset="0"/>
                      </a:rPr>
                      <m:t>𝑏</m:t>
                    </m:r>
                  </m:oMath>
                </a14:m>
                <a:endParaRPr lang="zh-CN" altLang="en-US" dirty="0"/>
              </a:p>
            </p:txBody>
          </p:sp>
        </mc:Choice>
        <mc:Fallback xmlns="">
          <p:sp>
            <p:nvSpPr>
              <p:cNvPr id="36" name="文本框 35">
                <a:extLst>
                  <a:ext uri="{FF2B5EF4-FFF2-40B4-BE49-F238E27FC236}">
                    <a16:creationId xmlns:a16="http://schemas.microsoft.com/office/drawing/2014/main" id="{BAAE11A6-5A41-A240-9252-DB6BF3FF3746}"/>
                  </a:ext>
                </a:extLst>
              </p:cNvPr>
              <p:cNvSpPr txBox="1">
                <a:spLocks noRot="1" noChangeAspect="1" noMove="1" noResize="1" noEditPoints="1" noAdjustHandles="1" noChangeArrowheads="1" noChangeShapeType="1" noTextEdit="1"/>
              </p:cNvSpPr>
              <p:nvPr/>
            </p:nvSpPr>
            <p:spPr>
              <a:xfrm>
                <a:off x="584508" y="6102160"/>
                <a:ext cx="5239464" cy="646331"/>
              </a:xfrm>
              <a:prstGeom prst="rect">
                <a:avLst/>
              </a:prstGeom>
              <a:blipFill>
                <a:blip r:embed="rId16"/>
                <a:stretch>
                  <a:fillRect l="-1211" t="-1923" r="-726" b="-13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934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00FCED-9F29-AC4C-9186-C98C2898BF3F}"/>
              </a:ext>
            </a:extLst>
          </p:cNvPr>
          <p:cNvSpPr txBox="1"/>
          <p:nvPr/>
        </p:nvSpPr>
        <p:spPr>
          <a:xfrm>
            <a:off x="405561" y="2058421"/>
            <a:ext cx="139653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对偶形式</a:t>
            </a:r>
          </a:p>
        </p:txBody>
      </p:sp>
      <p:sp>
        <p:nvSpPr>
          <p:cNvPr id="5" name="文本框 4">
            <a:extLst>
              <a:ext uri="{FF2B5EF4-FFF2-40B4-BE49-F238E27FC236}">
                <a16:creationId xmlns:a16="http://schemas.microsoft.com/office/drawing/2014/main" id="{47F6464A-08C2-F143-8BF0-087619663F9F}"/>
              </a:ext>
            </a:extLst>
          </p:cNvPr>
          <p:cNvSpPr txBox="1"/>
          <p:nvPr/>
        </p:nvSpPr>
        <p:spPr>
          <a:xfrm>
            <a:off x="405561" y="649729"/>
            <a:ext cx="139653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原始形式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FBEAF9A-55FD-764A-8849-CEBB26657C5D}"/>
                  </a:ext>
                </a:extLst>
              </p:cNvPr>
              <p:cNvSpPr/>
              <p:nvPr/>
            </p:nvSpPr>
            <p:spPr>
              <a:xfrm>
                <a:off x="712993" y="987485"/>
                <a:ext cx="169387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𝑤</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zh-CN" altLang="en-US" b="0" i="1" smtClean="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6" name="矩形 5">
                <a:extLst>
                  <a:ext uri="{FF2B5EF4-FFF2-40B4-BE49-F238E27FC236}">
                    <a16:creationId xmlns:a16="http://schemas.microsoft.com/office/drawing/2014/main" id="{4FBEAF9A-55FD-764A-8849-CEBB26657C5D}"/>
                  </a:ext>
                </a:extLst>
              </p:cNvPr>
              <p:cNvSpPr>
                <a:spLocks noRot="1" noChangeAspect="1" noMove="1" noResize="1" noEditPoints="1" noAdjustHandles="1" noChangeArrowheads="1" noChangeShapeType="1" noTextEdit="1"/>
              </p:cNvSpPr>
              <p:nvPr/>
            </p:nvSpPr>
            <p:spPr>
              <a:xfrm>
                <a:off x="712993" y="987485"/>
                <a:ext cx="1693877" cy="369332"/>
              </a:xfrm>
              <a:prstGeom prst="rect">
                <a:avLst/>
              </a:prstGeom>
              <a:blipFill>
                <a:blip r:embed="rId2"/>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DA1C12F-D9A9-204E-B417-9EBB74AB6C69}"/>
                  </a:ext>
                </a:extLst>
              </p:cNvPr>
              <p:cNvSpPr/>
              <p:nvPr/>
            </p:nvSpPr>
            <p:spPr>
              <a:xfrm>
                <a:off x="572386" y="1397430"/>
                <a:ext cx="169387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𝑏</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r>
                        <a:rPr lang="zh-CN" altLang="en-US" b="0" i="1" smtClean="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m:oMathPara>
                </a14:m>
                <a:endParaRPr lang="zh-CN" altLang="en-US" dirty="0"/>
              </a:p>
            </p:txBody>
          </p:sp>
        </mc:Choice>
        <mc:Fallback xmlns="">
          <p:sp>
            <p:nvSpPr>
              <p:cNvPr id="7" name="矩形 6">
                <a:extLst>
                  <a:ext uri="{FF2B5EF4-FFF2-40B4-BE49-F238E27FC236}">
                    <a16:creationId xmlns:a16="http://schemas.microsoft.com/office/drawing/2014/main" id="{6DA1C12F-D9A9-204E-B417-9EBB74AB6C69}"/>
                  </a:ext>
                </a:extLst>
              </p:cNvPr>
              <p:cNvSpPr>
                <a:spLocks noRot="1" noChangeAspect="1" noMove="1" noResize="1" noEditPoints="1" noAdjustHandles="1" noChangeArrowheads="1" noChangeShapeType="1" noTextEdit="1"/>
              </p:cNvSpPr>
              <p:nvPr/>
            </p:nvSpPr>
            <p:spPr>
              <a:xfrm>
                <a:off x="572386" y="1397430"/>
                <a:ext cx="1693877" cy="369332"/>
              </a:xfrm>
              <a:prstGeom prst="rect">
                <a:avLst/>
              </a:prstGeom>
              <a:blipFill>
                <a:blip r:embed="rId3"/>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4337FB0-3222-014A-8FE1-E635C9C609DB}"/>
                  </a:ext>
                </a:extLst>
              </p:cNvPr>
              <p:cNvSpPr/>
              <p:nvPr/>
            </p:nvSpPr>
            <p:spPr>
              <a:xfrm>
                <a:off x="712992" y="2371705"/>
                <a:ext cx="1693877" cy="9003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𝑤</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m:oMathPara>
                </a14:m>
                <a:endParaRPr lang="zh-CN" altLang="en-US" dirty="0"/>
              </a:p>
            </p:txBody>
          </p:sp>
        </mc:Choice>
        <mc:Fallback xmlns="">
          <p:sp>
            <p:nvSpPr>
              <p:cNvPr id="8" name="矩形 7">
                <a:extLst>
                  <a:ext uri="{FF2B5EF4-FFF2-40B4-BE49-F238E27FC236}">
                    <a16:creationId xmlns:a16="http://schemas.microsoft.com/office/drawing/2014/main" id="{94337FB0-3222-014A-8FE1-E635C9C609DB}"/>
                  </a:ext>
                </a:extLst>
              </p:cNvPr>
              <p:cNvSpPr>
                <a:spLocks noRot="1" noChangeAspect="1" noMove="1" noResize="1" noEditPoints="1" noAdjustHandles="1" noChangeArrowheads="1" noChangeShapeType="1" noTextEdit="1"/>
              </p:cNvSpPr>
              <p:nvPr/>
            </p:nvSpPr>
            <p:spPr>
              <a:xfrm>
                <a:off x="712992" y="2371705"/>
                <a:ext cx="1693877" cy="900375"/>
              </a:xfrm>
              <a:prstGeom prst="rect">
                <a:avLst/>
              </a:prstGeom>
              <a:blipFill>
                <a:blip r:embed="rId4"/>
                <a:stretch>
                  <a:fillRect l="-14925" t="-91667" b="-1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2F21827-B2F9-194E-9FEB-D783C9579D20}"/>
                  </a:ext>
                </a:extLst>
              </p:cNvPr>
              <p:cNvSpPr/>
              <p:nvPr/>
            </p:nvSpPr>
            <p:spPr>
              <a:xfrm>
                <a:off x="572386" y="3272080"/>
                <a:ext cx="1693877" cy="9003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oMath>
                  </m:oMathPara>
                </a14:m>
                <a:endParaRPr lang="zh-CN" altLang="en-US" dirty="0"/>
              </a:p>
            </p:txBody>
          </p:sp>
        </mc:Choice>
        <mc:Fallback xmlns="">
          <p:sp>
            <p:nvSpPr>
              <p:cNvPr id="9" name="矩形 8">
                <a:extLst>
                  <a:ext uri="{FF2B5EF4-FFF2-40B4-BE49-F238E27FC236}">
                    <a16:creationId xmlns:a16="http://schemas.microsoft.com/office/drawing/2014/main" id="{E2F21827-B2F9-194E-9FEB-D783C9579D20}"/>
                  </a:ext>
                </a:extLst>
              </p:cNvPr>
              <p:cNvSpPr>
                <a:spLocks noRot="1" noChangeAspect="1" noMove="1" noResize="1" noEditPoints="1" noAdjustHandles="1" noChangeArrowheads="1" noChangeShapeType="1" noTextEdit="1"/>
              </p:cNvSpPr>
              <p:nvPr/>
            </p:nvSpPr>
            <p:spPr>
              <a:xfrm>
                <a:off x="572386" y="3272080"/>
                <a:ext cx="1693877" cy="900375"/>
              </a:xfrm>
              <a:prstGeom prst="rect">
                <a:avLst/>
              </a:prstGeom>
              <a:blipFill>
                <a:blip r:embed="rId5"/>
                <a:stretch>
                  <a:fillRect l="-11194" t="-90278" b="-1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A321E50-39D0-6B4A-9122-B6AEBF81A90F}"/>
                  </a:ext>
                </a:extLst>
              </p:cNvPr>
              <p:cNvSpPr/>
              <p:nvPr/>
            </p:nvSpPr>
            <p:spPr>
              <a:xfrm>
                <a:off x="258363" y="4118852"/>
                <a:ext cx="4015799"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nary>
                        </m:e>
                      </m:d>
                    </m:oMath>
                  </m:oMathPara>
                </a14:m>
                <a:endParaRPr lang="zh-CN" altLang="en-US" dirty="0"/>
              </a:p>
            </p:txBody>
          </p:sp>
        </mc:Choice>
        <mc:Fallback xmlns="">
          <p:sp>
            <p:nvSpPr>
              <p:cNvPr id="10" name="矩形 9">
                <a:extLst>
                  <a:ext uri="{FF2B5EF4-FFF2-40B4-BE49-F238E27FC236}">
                    <a16:creationId xmlns:a16="http://schemas.microsoft.com/office/drawing/2014/main" id="{8A321E50-39D0-6B4A-9122-B6AEBF81A90F}"/>
                  </a:ext>
                </a:extLst>
              </p:cNvPr>
              <p:cNvSpPr>
                <a:spLocks noRot="1" noChangeAspect="1" noMove="1" noResize="1" noEditPoints="1" noAdjustHandles="1" noChangeArrowheads="1" noChangeShapeType="1" noTextEdit="1"/>
              </p:cNvSpPr>
              <p:nvPr/>
            </p:nvSpPr>
            <p:spPr>
              <a:xfrm>
                <a:off x="258363" y="4118852"/>
                <a:ext cx="4015799" cy="984052"/>
              </a:xfrm>
              <a:prstGeom prst="rect">
                <a:avLst/>
              </a:prstGeom>
              <a:blipFill>
                <a:blip r:embed="rId6"/>
                <a:stretch>
                  <a:fillRect t="-80769" b="-12692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9FED447C-8815-7F4B-A056-5CE0CC4349D4}"/>
              </a:ext>
            </a:extLst>
          </p:cNvPr>
          <p:cNvSpPr/>
          <p:nvPr/>
        </p:nvSpPr>
        <p:spPr>
          <a:xfrm>
            <a:off x="4466896" y="420324"/>
            <a:ext cx="6096000" cy="1200329"/>
          </a:xfrm>
          <a:prstGeom prst="rect">
            <a:avLst/>
          </a:prstGeom>
        </p:spPr>
        <p:txBody>
          <a:bodyPr>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如果</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特征数过高</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，计算内积非常耗时，应选择对偶形式算法加速。</a:t>
            </a:r>
          </a:p>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如果</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样本数过多</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，每次计算累计和就没有必要，应选择原始算法。</a:t>
            </a:r>
          </a:p>
        </p:txBody>
      </p:sp>
      <p:pic>
        <p:nvPicPr>
          <p:cNvPr id="12" name="图片 11">
            <a:extLst>
              <a:ext uri="{FF2B5EF4-FFF2-40B4-BE49-F238E27FC236}">
                <a16:creationId xmlns:a16="http://schemas.microsoft.com/office/drawing/2014/main" id="{B5D263C3-D119-8B4A-91ED-10F8453FDCD2}"/>
              </a:ext>
            </a:extLst>
          </p:cNvPr>
          <p:cNvPicPr>
            <a:picLocks noChangeAspect="1"/>
          </p:cNvPicPr>
          <p:nvPr/>
        </p:nvPicPr>
        <p:blipFill>
          <a:blip r:embed="rId7"/>
          <a:stretch>
            <a:fillRect/>
          </a:stretch>
        </p:blipFill>
        <p:spPr>
          <a:xfrm>
            <a:off x="4325756" y="2035377"/>
            <a:ext cx="7607881" cy="4507223"/>
          </a:xfrm>
          <a:prstGeom prst="rect">
            <a:avLst/>
          </a:prstGeom>
        </p:spPr>
      </p:pic>
    </p:spTree>
    <p:extLst>
      <p:ext uri="{BB962C8B-B14F-4D97-AF65-F5344CB8AC3E}">
        <p14:creationId xmlns:p14="http://schemas.microsoft.com/office/powerpoint/2010/main" val="217859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9F539D-E5DD-7E49-ADC9-3D0736434CAB}"/>
              </a:ext>
            </a:extLst>
          </p:cNvPr>
          <p:cNvSpPr txBox="1"/>
          <p:nvPr/>
        </p:nvSpPr>
        <p:spPr>
          <a:xfrm>
            <a:off x="224340" y="90651"/>
            <a:ext cx="649537" cy="369332"/>
          </a:xfrm>
          <a:prstGeom prst="rect">
            <a:avLst/>
          </a:prstGeom>
          <a:noFill/>
        </p:spPr>
        <p:txBody>
          <a:bodyPr wrap="none" rtlCol="0">
            <a:spAutoFit/>
          </a:bodyPr>
          <a:lstStyle/>
          <a:p>
            <a:r>
              <a:rPr kumimoji="1" lang="en-US" altLang="zh-CN" dirty="0">
                <a:highlight>
                  <a:srgbClr val="00FFFF"/>
                </a:highlight>
              </a:rPr>
              <a:t>KNN</a:t>
            </a:r>
            <a:endParaRPr kumimoji="1" lang="zh-CN" altLang="en-US" dirty="0">
              <a:highlight>
                <a:srgbClr val="00FFFF"/>
              </a:highlight>
            </a:endParaRPr>
          </a:p>
        </p:txBody>
      </p:sp>
      <p:sp>
        <p:nvSpPr>
          <p:cNvPr id="3" name="矩形 2">
            <a:extLst>
              <a:ext uri="{FF2B5EF4-FFF2-40B4-BE49-F238E27FC236}">
                <a16:creationId xmlns:a16="http://schemas.microsoft.com/office/drawing/2014/main" id="{152B46F7-2729-174B-A6BF-319C9FE782D9}"/>
              </a:ext>
            </a:extLst>
          </p:cNvPr>
          <p:cNvSpPr/>
          <p:nvPr/>
        </p:nvSpPr>
        <p:spPr>
          <a:xfrm>
            <a:off x="224340" y="1890131"/>
            <a:ext cx="9642383"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原理：当</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预测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一个</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新的值</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的时候，根据它距离</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最近的</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个点是什么类别来</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判断</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属于哪个类</a:t>
            </a:r>
          </a:p>
        </p:txBody>
      </p:sp>
      <p:sp>
        <p:nvSpPr>
          <p:cNvPr id="4" name="文本框 3">
            <a:extLst>
              <a:ext uri="{FF2B5EF4-FFF2-40B4-BE49-F238E27FC236}">
                <a16:creationId xmlns:a16="http://schemas.microsoft.com/office/drawing/2014/main" id="{966D0408-4033-C244-8219-16AFF921B1C3}"/>
              </a:ext>
            </a:extLst>
          </p:cNvPr>
          <p:cNvSpPr txBox="1"/>
          <p:nvPr/>
        </p:nvSpPr>
        <p:spPr>
          <a:xfrm>
            <a:off x="462417" y="5335267"/>
            <a:ext cx="2492990"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优点：简单易用，实现</a:t>
            </a:r>
            <a:endParaRPr lang="en-US" altLang="zh-CN" dirty="0"/>
          </a:p>
        </p:txBody>
      </p:sp>
      <p:sp>
        <p:nvSpPr>
          <p:cNvPr id="5" name="文本框 4">
            <a:extLst>
              <a:ext uri="{FF2B5EF4-FFF2-40B4-BE49-F238E27FC236}">
                <a16:creationId xmlns:a16="http://schemas.microsoft.com/office/drawing/2014/main" id="{804FFAD0-3F8C-7348-941D-AFD56A631794}"/>
              </a:ext>
            </a:extLst>
          </p:cNvPr>
          <p:cNvSpPr txBox="1"/>
          <p:nvPr/>
        </p:nvSpPr>
        <p:spPr>
          <a:xfrm>
            <a:off x="462417" y="5866642"/>
            <a:ext cx="5032147"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缺点：效率低，每一次都要计算数据、维数灾难</a:t>
            </a:r>
            <a:endParaRPr lang="en-US" altLang="zh-CN" dirty="0"/>
          </a:p>
        </p:txBody>
      </p:sp>
      <p:sp>
        <p:nvSpPr>
          <p:cNvPr id="6" name="文本框 5">
            <a:extLst>
              <a:ext uri="{FF2B5EF4-FFF2-40B4-BE49-F238E27FC236}">
                <a16:creationId xmlns:a16="http://schemas.microsoft.com/office/drawing/2014/main" id="{8A7718CC-01E0-9D4A-87C5-AE688848F7CB}"/>
              </a:ext>
            </a:extLst>
          </p:cNvPr>
          <p:cNvSpPr txBox="1"/>
          <p:nvPr/>
        </p:nvSpPr>
        <p:spPr>
          <a:xfrm>
            <a:off x="224340" y="2360429"/>
            <a:ext cx="8206093"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b="1" dirty="0">
                <a:solidFill>
                  <a:srgbClr val="C00000"/>
                </a:solidFill>
              </a:rPr>
              <a:t>模型</a:t>
            </a:r>
            <a:r>
              <a:rPr lang="zh-CN" altLang="en-US" dirty="0"/>
              <a:t>：训练集、距离度量、</a:t>
            </a:r>
            <a:r>
              <a:rPr lang="en-US" altLang="zh-CN" dirty="0"/>
              <a:t>k</a:t>
            </a:r>
            <a:r>
              <a:rPr lang="zh-CN" altLang="en-US" dirty="0"/>
              <a:t>值确定后，任何一个新输出的实例，类唯一确定</a:t>
            </a:r>
            <a:endParaRPr lang="en-US" altLang="zh-CN" dirty="0"/>
          </a:p>
        </p:txBody>
      </p:sp>
      <p:sp>
        <p:nvSpPr>
          <p:cNvPr id="7" name="文本框 6">
            <a:extLst>
              <a:ext uri="{FF2B5EF4-FFF2-40B4-BE49-F238E27FC236}">
                <a16:creationId xmlns:a16="http://schemas.microsoft.com/office/drawing/2014/main" id="{EE8342C4-EF3C-9949-9873-FB176BC2B710}"/>
              </a:ext>
            </a:extLst>
          </p:cNvPr>
          <p:cNvSpPr txBox="1"/>
          <p:nvPr/>
        </p:nvSpPr>
        <p:spPr>
          <a:xfrm>
            <a:off x="462417" y="2838975"/>
            <a:ext cx="8783174"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根据这些要素将特征空间划分为子空间，距离改点比其他点更近的点组成一个区域</a:t>
            </a:r>
            <a:endParaRPr lang="en-US" altLang="zh-CN" dirty="0"/>
          </a:p>
        </p:txBody>
      </p:sp>
      <p:sp>
        <p:nvSpPr>
          <p:cNvPr id="8" name="文本框 7">
            <a:extLst>
              <a:ext uri="{FF2B5EF4-FFF2-40B4-BE49-F238E27FC236}">
                <a16:creationId xmlns:a16="http://schemas.microsoft.com/office/drawing/2014/main" id="{2EBA0AF2-AFE4-4346-979C-FB8DCAE43025}"/>
              </a:ext>
            </a:extLst>
          </p:cNvPr>
          <p:cNvSpPr txBox="1"/>
          <p:nvPr/>
        </p:nvSpPr>
        <p:spPr>
          <a:xfrm>
            <a:off x="224340" y="3289328"/>
            <a:ext cx="3704860"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b="1" dirty="0">
                <a:solidFill>
                  <a:srgbClr val="C00000"/>
                </a:solidFill>
              </a:rPr>
              <a:t>策略</a:t>
            </a:r>
            <a:r>
              <a:rPr lang="zh-CN" altLang="en-US" dirty="0"/>
              <a:t>：多数表决，计算误分类率</a:t>
            </a:r>
            <a:endParaRPr lang="en-US" altLang="zh-CN" dirty="0"/>
          </a:p>
        </p:txBody>
      </p:sp>
      <p:sp>
        <p:nvSpPr>
          <p:cNvPr id="9" name="文本框 8">
            <a:extLst>
              <a:ext uri="{FF2B5EF4-FFF2-40B4-BE49-F238E27FC236}">
                <a16:creationId xmlns:a16="http://schemas.microsoft.com/office/drawing/2014/main" id="{53468CD7-7212-024F-B49A-68573AA76660}"/>
              </a:ext>
            </a:extLst>
          </p:cNvPr>
          <p:cNvSpPr txBox="1"/>
          <p:nvPr/>
        </p:nvSpPr>
        <p:spPr>
          <a:xfrm>
            <a:off x="224340" y="3903276"/>
            <a:ext cx="1165704"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b="1" dirty="0">
                <a:solidFill>
                  <a:srgbClr val="C00000"/>
                </a:solidFill>
              </a:rPr>
              <a:t>算法</a:t>
            </a:r>
            <a:r>
              <a:rPr lang="zh-CN" altLang="en-US" dirty="0"/>
              <a:t>：</a:t>
            </a:r>
            <a:endParaRPr lang="en-US" altLang="zh-CN" dirty="0"/>
          </a:p>
        </p:txBody>
      </p:sp>
      <p:sp>
        <p:nvSpPr>
          <p:cNvPr id="10" name="文本框 9">
            <a:extLst>
              <a:ext uri="{FF2B5EF4-FFF2-40B4-BE49-F238E27FC236}">
                <a16:creationId xmlns:a16="http://schemas.microsoft.com/office/drawing/2014/main" id="{97DC54F0-C01E-B14B-93D6-B812D300A372}"/>
              </a:ext>
            </a:extLst>
          </p:cNvPr>
          <p:cNvSpPr txBox="1"/>
          <p:nvPr/>
        </p:nvSpPr>
        <p:spPr>
          <a:xfrm>
            <a:off x="585176" y="622026"/>
            <a:ext cx="347402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是一种</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基本的分类与回归方法</a:t>
            </a:r>
          </a:p>
        </p:txBody>
      </p:sp>
      <p:sp>
        <p:nvSpPr>
          <p:cNvPr id="12" name="文本框 11">
            <a:extLst>
              <a:ext uri="{FF2B5EF4-FFF2-40B4-BE49-F238E27FC236}">
                <a16:creationId xmlns:a16="http://schemas.microsoft.com/office/drawing/2014/main" id="{492CC848-B45A-A746-8E84-7254F02641E2}"/>
              </a:ext>
            </a:extLst>
          </p:cNvPr>
          <p:cNvSpPr txBox="1"/>
          <p:nvPr/>
        </p:nvSpPr>
        <p:spPr>
          <a:xfrm>
            <a:off x="585176" y="1343894"/>
            <a:ext cx="7282763"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通过其</a:t>
            </a:r>
            <a:r>
              <a:rPr lang="en-US" altLang="zh-CN" dirty="0"/>
              <a:t>k</a:t>
            </a:r>
            <a:r>
              <a:rPr lang="zh-CN" altLang="en-US" dirty="0"/>
              <a:t>个最近邻的训练实例的类别，通过对数表决等方式进行预测</a:t>
            </a:r>
          </a:p>
        </p:txBody>
      </p:sp>
      <p:sp>
        <p:nvSpPr>
          <p:cNvPr id="13" name="矩形 12">
            <a:extLst>
              <a:ext uri="{FF2B5EF4-FFF2-40B4-BE49-F238E27FC236}">
                <a16:creationId xmlns:a16="http://schemas.microsoft.com/office/drawing/2014/main" id="{7D8562ED-1985-A14F-A50C-E1C981D313FC}"/>
              </a:ext>
            </a:extLst>
          </p:cNvPr>
          <p:cNvSpPr/>
          <p:nvPr/>
        </p:nvSpPr>
        <p:spPr>
          <a:xfrm>
            <a:off x="8191360" y="275317"/>
            <a:ext cx="3350726" cy="1200329"/>
          </a:xfrm>
          <a:prstGeom prst="rect">
            <a:avLst/>
          </a:prstGeom>
          <a:noFill/>
        </p:spPr>
        <p:txBody>
          <a:bodyPr wrap="square" rtlCol="0">
            <a:spAutoFit/>
          </a:bodyPr>
          <a:lstStyle/>
          <a:p>
            <a:pPr marL="285750" indent="-285750">
              <a:buFont typeface="Wingdings" pitchFamily="2" charset="2"/>
              <a:buChar char="ü"/>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KNN</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用于做回归算法的原理是挑选最近的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个点的值，然后计算这</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个点的均值作为回归预测值</a:t>
            </a:r>
          </a:p>
        </p:txBody>
      </p:sp>
      <p:sp>
        <p:nvSpPr>
          <p:cNvPr id="11" name="矩形 10">
            <a:extLst>
              <a:ext uri="{FF2B5EF4-FFF2-40B4-BE49-F238E27FC236}">
                <a16:creationId xmlns:a16="http://schemas.microsoft.com/office/drawing/2014/main" id="{DE84684C-CC88-544B-91D9-AFBDBE571C89}"/>
              </a:ext>
            </a:extLst>
          </p:cNvPr>
          <p:cNvSpPr/>
          <p:nvPr/>
        </p:nvSpPr>
        <p:spPr>
          <a:xfrm>
            <a:off x="585176" y="972034"/>
            <a:ext cx="4859022"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输入是实例的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特征空间</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，输出是实例的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类别</a:t>
            </a:r>
            <a:endParaRPr lang="zh-CN" altLang="en-US" dirty="0">
              <a:solidFill>
                <a:srgbClr val="C00000"/>
              </a:solidFill>
            </a:endParaRPr>
          </a:p>
        </p:txBody>
      </p:sp>
      <p:sp>
        <p:nvSpPr>
          <p:cNvPr id="14" name="文本框 13">
            <a:extLst>
              <a:ext uri="{FF2B5EF4-FFF2-40B4-BE49-F238E27FC236}">
                <a16:creationId xmlns:a16="http://schemas.microsoft.com/office/drawing/2014/main" id="{EC1123AD-08BA-A34E-AE9C-0C9C344B5615}"/>
              </a:ext>
            </a:extLst>
          </p:cNvPr>
          <p:cNvSpPr txBox="1"/>
          <p:nvPr/>
        </p:nvSpPr>
        <p:spPr>
          <a:xfrm>
            <a:off x="1205378" y="3886636"/>
            <a:ext cx="5955476"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最简单的线性扫描，输入的实例与没一个训练实例的距离</a:t>
            </a:r>
          </a:p>
        </p:txBody>
      </p:sp>
      <p:sp>
        <p:nvSpPr>
          <p:cNvPr id="15" name="矩形 14">
            <a:extLst>
              <a:ext uri="{FF2B5EF4-FFF2-40B4-BE49-F238E27FC236}">
                <a16:creationId xmlns:a16="http://schemas.microsoft.com/office/drawing/2014/main" id="{B2058BA7-7E45-9347-B48D-946B5EF357C7}"/>
              </a:ext>
            </a:extLst>
          </p:cNvPr>
          <p:cNvSpPr/>
          <p:nvPr/>
        </p:nvSpPr>
        <p:spPr>
          <a:xfrm>
            <a:off x="1205378" y="4366615"/>
            <a:ext cx="10152138"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快速</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近邻搜索，使用</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kd</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树，是一种快速检索的树形结构，利用垂直坐标轴的超平面对空间进行划分</a:t>
            </a:r>
          </a:p>
        </p:txBody>
      </p:sp>
    </p:spTree>
    <p:extLst>
      <p:ext uri="{BB962C8B-B14F-4D97-AF65-F5344CB8AC3E}">
        <p14:creationId xmlns:p14="http://schemas.microsoft.com/office/powerpoint/2010/main" val="283187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439288-8864-AC45-AD41-0CEFD16A1E56}"/>
              </a:ext>
            </a:extLst>
          </p:cNvPr>
          <p:cNvSpPr txBox="1"/>
          <p:nvPr/>
        </p:nvSpPr>
        <p:spPr>
          <a:xfrm>
            <a:off x="698375" y="229134"/>
            <a:ext cx="1372492" cy="369332"/>
          </a:xfrm>
          <a:prstGeom prst="rect">
            <a:avLst/>
          </a:prstGeom>
          <a:noFill/>
        </p:spPr>
        <p:txBody>
          <a:bodyPr wrap="none" rtlCol="0">
            <a:spAutoFit/>
          </a:bodyPr>
          <a:lstStyle/>
          <a:p>
            <a:r>
              <a:rPr kumimoji="1" lang="zh-CN" altLang="en-US" dirty="0">
                <a:highlight>
                  <a:srgbClr val="FFFF00"/>
                </a:highlight>
              </a:rPr>
              <a:t>朴素贝叶斯</a:t>
            </a:r>
          </a:p>
        </p:txBody>
      </p:sp>
      <p:sp>
        <p:nvSpPr>
          <p:cNvPr id="3" name="文本框 2">
            <a:extLst>
              <a:ext uri="{FF2B5EF4-FFF2-40B4-BE49-F238E27FC236}">
                <a16:creationId xmlns:a16="http://schemas.microsoft.com/office/drawing/2014/main" id="{CBE0A8EE-45C7-EE48-A9A9-C03A819060F8}"/>
              </a:ext>
            </a:extLst>
          </p:cNvPr>
          <p:cNvSpPr txBox="1"/>
          <p:nvPr/>
        </p:nvSpPr>
        <p:spPr>
          <a:xfrm>
            <a:off x="2153467" y="201751"/>
            <a:ext cx="6254810"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是基于</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贝叶斯定理</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特征条件独立假设</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的分类方法</a:t>
            </a:r>
          </a:p>
        </p:txBody>
      </p:sp>
      <p:sp>
        <p:nvSpPr>
          <p:cNvPr id="4" name="文本框 3">
            <a:extLst>
              <a:ext uri="{FF2B5EF4-FFF2-40B4-BE49-F238E27FC236}">
                <a16:creationId xmlns:a16="http://schemas.microsoft.com/office/drawing/2014/main" id="{E82894AB-BB3E-894C-AA3F-3F39666512BC}"/>
              </a:ext>
            </a:extLst>
          </p:cNvPr>
          <p:cNvSpPr txBox="1"/>
          <p:nvPr/>
        </p:nvSpPr>
        <p:spPr>
          <a:xfrm>
            <a:off x="495671" y="1728796"/>
            <a:ext cx="2152935"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solidFill>
                  <a:srgbClr val="C00000"/>
                </a:solidFill>
              </a:rPr>
              <a:t>基本方法</a:t>
            </a:r>
            <a:endParaRPr lang="en-US" altLang="zh-CN" dirty="0">
              <a:solidFill>
                <a:srgbClr val="C00000"/>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FB85552-ADB5-2B48-9B60-9A946962B2C7}"/>
                  </a:ext>
                </a:extLst>
              </p:cNvPr>
              <p:cNvSpPr txBox="1"/>
              <p:nvPr/>
            </p:nvSpPr>
            <p:spPr>
              <a:xfrm>
                <a:off x="844149" y="2524450"/>
                <a:ext cx="5115996"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条件概率分布   </a:t>
                </a:r>
                <a14:m>
                  <m:oMath xmlns:m="http://schemas.openxmlformats.org/officeDocument/2006/math">
                    <m:r>
                      <a:rPr lang="en-US" altLang="zh-CN" i="1">
                        <a:latin typeface="Cambria Math" panose="02040503050406030204" pitchFamily="18" charset="0"/>
                      </a:rPr>
                      <m:t>𝑃</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e>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𝑃</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𝑌</m:t>
                        </m:r>
                      </m:e>
                    </m:d>
                  </m:oMath>
                </a14:m>
                <a:endParaRPr lang="en-US" altLang="zh-CN" dirty="0"/>
              </a:p>
            </p:txBody>
          </p:sp>
        </mc:Choice>
        <mc:Fallback>
          <p:sp>
            <p:nvSpPr>
              <p:cNvPr id="5" name="文本框 4">
                <a:extLst>
                  <a:ext uri="{FF2B5EF4-FFF2-40B4-BE49-F238E27FC236}">
                    <a16:creationId xmlns:a16="http://schemas.microsoft.com/office/drawing/2014/main" id="{DFB85552-ADB5-2B48-9B60-9A946962B2C7}"/>
                  </a:ext>
                </a:extLst>
              </p:cNvPr>
              <p:cNvSpPr txBox="1">
                <a:spLocks noRot="1" noChangeAspect="1" noMove="1" noResize="1" noEditPoints="1" noAdjustHandles="1" noChangeArrowheads="1" noChangeShapeType="1" noTextEdit="1"/>
              </p:cNvSpPr>
              <p:nvPr/>
            </p:nvSpPr>
            <p:spPr>
              <a:xfrm>
                <a:off x="844149" y="2524450"/>
                <a:ext cx="5115996" cy="369332"/>
              </a:xfrm>
              <a:prstGeom prst="rect">
                <a:avLst/>
              </a:prstGeom>
              <a:blipFill>
                <a:blip r:embed="rId2"/>
                <a:stretch>
                  <a:fillRect l="-743" t="-112903" b="-17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DDFE7A9-0D82-074A-9FE5-E5CB062FA556}"/>
                  </a:ext>
                </a:extLst>
              </p:cNvPr>
              <p:cNvSpPr txBox="1"/>
              <p:nvPr/>
            </p:nvSpPr>
            <p:spPr>
              <a:xfrm>
                <a:off x="844149" y="2874960"/>
                <a:ext cx="4506396"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后验概率最大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e>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𝑥</m:t>
                        </m:r>
                      </m:e>
                    </m:d>
                  </m:oMath>
                </a14:m>
                <a:endParaRPr lang="en-US" altLang="zh-CN" dirty="0"/>
              </a:p>
            </p:txBody>
          </p:sp>
        </mc:Choice>
        <mc:Fallback xmlns="">
          <p:sp>
            <p:nvSpPr>
              <p:cNvPr id="6" name="文本框 5">
                <a:extLst>
                  <a:ext uri="{FF2B5EF4-FFF2-40B4-BE49-F238E27FC236}">
                    <a16:creationId xmlns:a16="http://schemas.microsoft.com/office/drawing/2014/main" id="{6DDFE7A9-0D82-074A-9FE5-E5CB062FA556}"/>
                  </a:ext>
                </a:extLst>
              </p:cNvPr>
              <p:cNvSpPr txBox="1">
                <a:spLocks noRot="1" noChangeAspect="1" noMove="1" noResize="1" noEditPoints="1" noAdjustHandles="1" noChangeArrowheads="1" noChangeShapeType="1" noTextEdit="1"/>
              </p:cNvSpPr>
              <p:nvPr/>
            </p:nvSpPr>
            <p:spPr>
              <a:xfrm>
                <a:off x="844149" y="2874960"/>
                <a:ext cx="4506396" cy="369332"/>
              </a:xfrm>
              <a:prstGeom prst="rect">
                <a:avLst/>
              </a:prstGeom>
              <a:blipFill>
                <a:blip r:embed="rId3"/>
                <a:stretch>
                  <a:fillRect l="-843" t="-3333" b="-2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0EE34B6-E190-654A-A9B6-4EB5CCE40C3A}"/>
              </a:ext>
            </a:extLst>
          </p:cNvPr>
          <p:cNvSpPr txBox="1"/>
          <p:nvPr/>
        </p:nvSpPr>
        <p:spPr>
          <a:xfrm>
            <a:off x="7749245" y="2350198"/>
            <a:ext cx="3134827" cy="646331"/>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zh-CN" altLang="en-US" dirty="0"/>
              <a:t>朴素贝叶斯就是将实例分到后验概率最大的类中</a:t>
            </a:r>
            <a:endParaRPr lang="en-US" altLang="zh-CN" dirty="0"/>
          </a:p>
        </p:txBody>
      </p:sp>
      <p:sp>
        <p:nvSpPr>
          <p:cNvPr id="8" name="文本框 7">
            <a:extLst>
              <a:ext uri="{FF2B5EF4-FFF2-40B4-BE49-F238E27FC236}">
                <a16:creationId xmlns:a16="http://schemas.microsoft.com/office/drawing/2014/main" id="{1C1EF67F-3AFD-164D-A38A-7B6FBFD0125F}"/>
              </a:ext>
            </a:extLst>
          </p:cNvPr>
          <p:cNvSpPr txBox="1"/>
          <p:nvPr/>
        </p:nvSpPr>
        <p:spPr>
          <a:xfrm>
            <a:off x="377070" y="3255841"/>
            <a:ext cx="2975730" cy="369332"/>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solidFill>
                  <a:srgbClr val="C00000"/>
                </a:solidFill>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后验概率最大化含义</a:t>
            </a:r>
            <a:endParaRPr lang="en-US" altLang="zh-CN" dirty="0"/>
          </a:p>
        </p:txBody>
      </p:sp>
      <p:sp>
        <p:nvSpPr>
          <p:cNvPr id="9" name="文本框 8">
            <a:extLst>
              <a:ext uri="{FF2B5EF4-FFF2-40B4-BE49-F238E27FC236}">
                <a16:creationId xmlns:a16="http://schemas.microsoft.com/office/drawing/2014/main" id="{800D7E2A-BFDF-024D-9948-F4B9791254EE}"/>
              </a:ext>
            </a:extLst>
          </p:cNvPr>
          <p:cNvSpPr txBox="1"/>
          <p:nvPr/>
        </p:nvSpPr>
        <p:spPr>
          <a:xfrm>
            <a:off x="481034" y="4266115"/>
            <a:ext cx="1589834" cy="369332"/>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solidFill>
                  <a:srgbClr val="C00000"/>
                </a:solidFill>
              </a:rPr>
              <a:t>参数估计</a:t>
            </a:r>
            <a:endParaRPr lang="en-US" altLang="zh-CN" dirty="0">
              <a:solidFill>
                <a:srgbClr val="C00000"/>
              </a:solidFill>
            </a:endParaRPr>
          </a:p>
        </p:txBody>
      </p:sp>
      <p:sp>
        <p:nvSpPr>
          <p:cNvPr id="10" name="文本框 9">
            <a:extLst>
              <a:ext uri="{FF2B5EF4-FFF2-40B4-BE49-F238E27FC236}">
                <a16:creationId xmlns:a16="http://schemas.microsoft.com/office/drawing/2014/main" id="{23DFD218-B032-1143-9553-22F0D4CD56C4}"/>
              </a:ext>
            </a:extLst>
          </p:cNvPr>
          <p:cNvSpPr txBox="1"/>
          <p:nvPr/>
        </p:nvSpPr>
        <p:spPr>
          <a:xfrm>
            <a:off x="326377" y="5311610"/>
            <a:ext cx="5189254" cy="646331"/>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优点：朴素贝叶斯模型发源于古典数学理论，有稳定的分类效率，对缺失数据不敏感</a:t>
            </a:r>
            <a:endParaRPr lang="en-US" altLang="zh-CN" dirty="0"/>
          </a:p>
        </p:txBody>
      </p:sp>
      <p:sp>
        <p:nvSpPr>
          <p:cNvPr id="11" name="文本框 10">
            <a:extLst>
              <a:ext uri="{FF2B5EF4-FFF2-40B4-BE49-F238E27FC236}">
                <a16:creationId xmlns:a16="http://schemas.microsoft.com/office/drawing/2014/main" id="{4CB2BE3C-1FE8-D647-926E-1395CE471101}"/>
              </a:ext>
            </a:extLst>
          </p:cNvPr>
          <p:cNvSpPr txBox="1"/>
          <p:nvPr/>
        </p:nvSpPr>
        <p:spPr>
          <a:xfrm>
            <a:off x="326377" y="6081531"/>
            <a:ext cx="3799370" cy="646331"/>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缺点：假设属性之间相互独立</a:t>
            </a:r>
            <a:endParaRPr lang="en-US" altLang="zh-CN" dirty="0"/>
          </a:p>
          <a:p>
            <a:r>
              <a:rPr lang="zh-CN" altLang="en-US" dirty="0"/>
              <a:t>需要知道先验概率</a:t>
            </a:r>
            <a:endParaRPr lang="en-US" altLang="zh-CN" dirty="0"/>
          </a:p>
        </p:txBody>
      </p:sp>
      <p:sp>
        <p:nvSpPr>
          <p:cNvPr id="12" name="矩形 11">
            <a:extLst>
              <a:ext uri="{FF2B5EF4-FFF2-40B4-BE49-F238E27FC236}">
                <a16:creationId xmlns:a16="http://schemas.microsoft.com/office/drawing/2014/main" id="{1501FCC0-3FB1-5C4E-87B1-4026E2383C30}"/>
              </a:ext>
            </a:extLst>
          </p:cNvPr>
          <p:cNvSpPr/>
          <p:nvPr/>
        </p:nvSpPr>
        <p:spPr>
          <a:xfrm>
            <a:off x="7749245" y="1426868"/>
            <a:ext cx="3662247" cy="923330"/>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朴素贝叶斯中的朴素是指特征条件独立假设</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贝叶斯是指贝叶斯定理</a:t>
            </a:r>
          </a:p>
        </p:txBody>
      </p:sp>
      <p:sp>
        <p:nvSpPr>
          <p:cNvPr id="14" name="矩形 13">
            <a:extLst>
              <a:ext uri="{FF2B5EF4-FFF2-40B4-BE49-F238E27FC236}">
                <a16:creationId xmlns:a16="http://schemas.microsoft.com/office/drawing/2014/main" id="{9BB4B786-9543-0445-9244-E335C3650331}"/>
              </a:ext>
            </a:extLst>
          </p:cNvPr>
          <p:cNvSpPr/>
          <p:nvPr/>
        </p:nvSpPr>
        <p:spPr>
          <a:xfrm>
            <a:off x="5948856" y="3200613"/>
            <a:ext cx="6096000" cy="3139321"/>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先验概率（</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prior probability</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）是指根据以往经验和分析得到的概率，如全概率公式，它往往作为</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由因求果</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问题中的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因</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出现的概率</a:t>
            </a:r>
          </a:p>
          <a:p>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后验概率是指在得到“结果”的信息后重新修正的概率，是“执果寻因”问题中的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果</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。先验概率与后验概率有不可分割的联系，后验概率的计算要以先验概率为基础</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p>
          <a:p>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事情还没有发生，要求这件事情发生的可能性的大小，是先验概率。事情已经发生，要求这件事情发生的原因是由某个因素引起的可能性的大小，是后验概率。</a:t>
            </a:r>
          </a:p>
        </p:txBody>
      </p:sp>
      <p:sp>
        <p:nvSpPr>
          <p:cNvPr id="15" name="矩形 14">
            <a:extLst>
              <a:ext uri="{FF2B5EF4-FFF2-40B4-BE49-F238E27FC236}">
                <a16:creationId xmlns:a16="http://schemas.microsoft.com/office/drawing/2014/main" id="{D592DBC9-3015-ED42-8F78-BB4FCE7F6F20}"/>
              </a:ext>
            </a:extLst>
          </p:cNvPr>
          <p:cNvSpPr/>
          <p:nvPr/>
        </p:nvSpPr>
        <p:spPr>
          <a:xfrm>
            <a:off x="2177419" y="1060772"/>
            <a:ext cx="6096000" cy="646331"/>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朴素贝叶斯分类模型要做的事就是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在先验概率的基础上</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将数据集归为</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n</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个标签</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中后验概率最大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的标签</a:t>
            </a:r>
          </a:p>
        </p:txBody>
      </p:sp>
      <p:sp>
        <p:nvSpPr>
          <p:cNvPr id="13" name="矩形 12">
            <a:extLst>
              <a:ext uri="{FF2B5EF4-FFF2-40B4-BE49-F238E27FC236}">
                <a16:creationId xmlns:a16="http://schemas.microsoft.com/office/drawing/2014/main" id="{E38EFF27-71F6-2940-807B-CD725247C746}"/>
              </a:ext>
            </a:extLst>
          </p:cNvPr>
          <p:cNvSpPr/>
          <p:nvPr/>
        </p:nvSpPr>
        <p:spPr>
          <a:xfrm>
            <a:off x="2177419" y="638367"/>
            <a:ext cx="8073100" cy="369332"/>
          </a:xfrm>
          <a:prstGeom prst="rect">
            <a:avLst/>
          </a:prstGeom>
        </p:spPr>
        <p:txBody>
          <a:bodyPr wrap="square">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根据训练数据集求出</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联合概率分布</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，再根据此模型求出</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后验概率最大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y</a:t>
            </a: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9C824E1-445E-6E4F-8EE9-78EBEF5C958A}"/>
                  </a:ext>
                </a:extLst>
              </p:cNvPr>
              <p:cNvSpPr/>
              <p:nvPr/>
            </p:nvSpPr>
            <p:spPr>
              <a:xfrm>
                <a:off x="844149" y="2146115"/>
                <a:ext cx="3789380" cy="369332"/>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先验概率分布   </a:t>
                </a:r>
                <a14:m>
                  <m:oMath xmlns:m="http://schemas.openxmlformats.org/officeDocument/2006/math">
                    <m:r>
                      <a:rPr kumimoji="1" lang="en-US" altLang="zh-CN" i="1">
                        <a:latin typeface="Cambria Math" panose="02040503050406030204" pitchFamily="18" charset="0"/>
                      </a:rPr>
                      <m:t>𝑃</m:t>
                    </m:r>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e>
                    </m:d>
                  </m:oMath>
                </a14:m>
                <a:endParaRPr kumimoji="1" lang="en-US" altLang="zh-CN" dirty="0"/>
              </a:p>
            </p:txBody>
          </p:sp>
        </mc:Choice>
        <mc:Fallback xmlns="">
          <p:sp>
            <p:nvSpPr>
              <p:cNvPr id="16" name="矩形 15">
                <a:extLst>
                  <a:ext uri="{FF2B5EF4-FFF2-40B4-BE49-F238E27FC236}">
                    <a16:creationId xmlns:a16="http://schemas.microsoft.com/office/drawing/2014/main" id="{C9C824E1-445E-6E4F-8EE9-78EBEF5C958A}"/>
                  </a:ext>
                </a:extLst>
              </p:cNvPr>
              <p:cNvSpPr>
                <a:spLocks noRot="1" noChangeAspect="1" noMove="1" noResize="1" noEditPoints="1" noAdjustHandles="1" noChangeArrowheads="1" noChangeShapeType="1" noTextEdit="1"/>
              </p:cNvSpPr>
              <p:nvPr/>
            </p:nvSpPr>
            <p:spPr>
              <a:xfrm>
                <a:off x="844149" y="2146115"/>
                <a:ext cx="3789380" cy="369332"/>
              </a:xfrm>
              <a:prstGeom prst="rect">
                <a:avLst/>
              </a:prstGeom>
              <a:blipFill>
                <a:blip r:embed="rId4"/>
                <a:stretch>
                  <a:fillRect l="-1003" b="-22581"/>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046A7B72-CF39-C048-B65C-78D7AF08FDEB}"/>
              </a:ext>
            </a:extLst>
          </p:cNvPr>
          <p:cNvSpPr/>
          <p:nvPr/>
        </p:nvSpPr>
        <p:spPr>
          <a:xfrm>
            <a:off x="844149" y="3566711"/>
            <a:ext cx="4221837" cy="646331"/>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分到后验概率最大类中等价于期望风险最小化，使用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a:t>
            </a:r>
          </a:p>
        </p:txBody>
      </p:sp>
      <p:sp>
        <p:nvSpPr>
          <p:cNvPr id="19" name="矩形 18">
            <a:extLst>
              <a:ext uri="{FF2B5EF4-FFF2-40B4-BE49-F238E27FC236}">
                <a16:creationId xmlns:a16="http://schemas.microsoft.com/office/drawing/2014/main" id="{AC5E9EC9-C922-764F-A0C7-76FA12946EC9}"/>
              </a:ext>
            </a:extLst>
          </p:cNvPr>
          <p:cNvSpPr/>
          <p:nvPr/>
        </p:nvSpPr>
        <p:spPr>
          <a:xfrm>
            <a:off x="679063" y="4627280"/>
            <a:ext cx="4836568" cy="646331"/>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学习先验概率和条件概率可以应用极大似然估计或贝叶斯估计相应的概率</a:t>
            </a:r>
          </a:p>
        </p:txBody>
      </p:sp>
    </p:spTree>
    <p:extLst>
      <p:ext uri="{BB962C8B-B14F-4D97-AF65-F5344CB8AC3E}">
        <p14:creationId xmlns:p14="http://schemas.microsoft.com/office/powerpoint/2010/main" val="72416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2A4EBF-4DCD-B145-A6EB-831578D4FEF7}"/>
              </a:ext>
            </a:extLst>
          </p:cNvPr>
          <p:cNvSpPr txBox="1"/>
          <p:nvPr/>
        </p:nvSpPr>
        <p:spPr>
          <a:xfrm>
            <a:off x="213754" y="65911"/>
            <a:ext cx="877163" cy="369332"/>
          </a:xfrm>
          <a:prstGeom prst="rect">
            <a:avLst/>
          </a:prstGeom>
          <a:noFill/>
        </p:spPr>
        <p:txBody>
          <a:bodyPr wrap="none" rtlCol="0">
            <a:spAutoFit/>
          </a:bodyPr>
          <a:lstStyle/>
          <a:p>
            <a:r>
              <a:rPr kumimoji="1" lang="zh-CN" altLang="en-US" dirty="0">
                <a:highlight>
                  <a:srgbClr val="00FFFF"/>
                </a:highlight>
              </a:rPr>
              <a:t>决策树</a:t>
            </a:r>
          </a:p>
        </p:txBody>
      </p:sp>
      <p:sp>
        <p:nvSpPr>
          <p:cNvPr id="4" name="文本框 3">
            <a:extLst>
              <a:ext uri="{FF2B5EF4-FFF2-40B4-BE49-F238E27FC236}">
                <a16:creationId xmlns:a16="http://schemas.microsoft.com/office/drawing/2014/main" id="{62804E8B-2FE9-BC43-8AC4-1240E82DF4B2}"/>
              </a:ext>
            </a:extLst>
          </p:cNvPr>
          <p:cNvSpPr txBox="1"/>
          <p:nvPr/>
        </p:nvSpPr>
        <p:spPr>
          <a:xfrm>
            <a:off x="2024628" y="1521766"/>
            <a:ext cx="6762351" cy="1200329"/>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用决策树分类，从</a:t>
            </a:r>
            <a:r>
              <a:rPr lang="zh-CN" altLang="en-US" dirty="0">
                <a:solidFill>
                  <a:srgbClr val="C00000"/>
                </a:solidFill>
              </a:rPr>
              <a:t>根节点</a:t>
            </a:r>
            <a:r>
              <a:rPr lang="zh-CN" altLang="en-US" dirty="0"/>
              <a:t>开始，对实例的某一</a:t>
            </a:r>
            <a:r>
              <a:rPr lang="zh-CN" altLang="en-US" dirty="0">
                <a:solidFill>
                  <a:srgbClr val="C00000"/>
                </a:solidFill>
              </a:rPr>
              <a:t>特征进行测试</a:t>
            </a:r>
            <a:r>
              <a:rPr lang="zh-CN" altLang="en-US" dirty="0"/>
              <a:t>，根据测试结果，将实例分配到其子结点，这时，每一个子结点对应着该特征的一个取值，如此</a:t>
            </a:r>
            <a:r>
              <a:rPr lang="zh-CN" altLang="en-US" dirty="0">
                <a:solidFill>
                  <a:srgbClr val="C00000"/>
                </a:solidFill>
              </a:rPr>
              <a:t>递归地对实例进行测试并分配</a:t>
            </a:r>
            <a:r>
              <a:rPr lang="zh-CN" altLang="en-US" dirty="0"/>
              <a:t>，直至达到叶节点，最后将</a:t>
            </a:r>
            <a:r>
              <a:rPr lang="zh-CN" altLang="en-US" dirty="0">
                <a:solidFill>
                  <a:srgbClr val="C00000"/>
                </a:solidFill>
              </a:rPr>
              <a:t>实例分到叶节点的类</a:t>
            </a:r>
            <a:r>
              <a:rPr lang="zh-CN" altLang="en-US" dirty="0"/>
              <a:t>中。</a:t>
            </a:r>
            <a:endParaRPr lang="en-US" altLang="zh-CN" dirty="0"/>
          </a:p>
        </p:txBody>
      </p:sp>
      <p:sp>
        <p:nvSpPr>
          <p:cNvPr id="12" name="矩形 11">
            <a:extLst>
              <a:ext uri="{FF2B5EF4-FFF2-40B4-BE49-F238E27FC236}">
                <a16:creationId xmlns:a16="http://schemas.microsoft.com/office/drawing/2014/main" id="{1388B60B-46F4-BC49-A962-C9F530F4C968}"/>
              </a:ext>
            </a:extLst>
          </p:cNvPr>
          <p:cNvSpPr/>
          <p:nvPr/>
        </p:nvSpPr>
        <p:spPr>
          <a:xfrm>
            <a:off x="5556103" y="220804"/>
            <a:ext cx="6657247" cy="923330"/>
          </a:xfrm>
          <a:prstGeom prst="rect">
            <a:avLst/>
          </a:prstGeom>
        </p:spPr>
        <p:txBody>
          <a:bodyPr wrap="square">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就是一个类似于流程图的树形结构，树内部的每一个</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节点代表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的是对一个</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特征的测试</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，树的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分支代表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该特征的每一个</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测试结果</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，而树的每一个</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叶子节点代表一个类别</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13" name="文本框 12">
            <a:extLst>
              <a:ext uri="{FF2B5EF4-FFF2-40B4-BE49-F238E27FC236}">
                <a16:creationId xmlns:a16="http://schemas.microsoft.com/office/drawing/2014/main" id="{93DAF356-7053-1B4D-A73A-96F2FC765661}"/>
              </a:ext>
            </a:extLst>
          </p:cNvPr>
          <p:cNvSpPr txBox="1"/>
          <p:nvPr/>
        </p:nvSpPr>
        <p:spPr>
          <a:xfrm>
            <a:off x="1090917" y="54374"/>
            <a:ext cx="347402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是一种</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基本的分类与回归</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方法</a:t>
            </a:r>
          </a:p>
        </p:txBody>
      </p:sp>
      <p:sp>
        <p:nvSpPr>
          <p:cNvPr id="14" name="矩形 13">
            <a:extLst>
              <a:ext uri="{FF2B5EF4-FFF2-40B4-BE49-F238E27FC236}">
                <a16:creationId xmlns:a16="http://schemas.microsoft.com/office/drawing/2014/main" id="{F406AE38-008B-A84D-B926-EB8F67FAB312}"/>
              </a:ext>
            </a:extLst>
          </p:cNvPr>
          <p:cNvSpPr/>
          <p:nvPr/>
        </p:nvSpPr>
        <p:spPr>
          <a:xfrm>
            <a:off x="1077670" y="449170"/>
            <a:ext cx="4059229" cy="923330"/>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根据数据的属性</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采用树状结构</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建立决策模型，决策树是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附加概率结果</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的一个树状的决策图</a:t>
            </a:r>
          </a:p>
        </p:txBody>
      </p:sp>
      <p:sp>
        <p:nvSpPr>
          <p:cNvPr id="16" name="文本框 15">
            <a:extLst>
              <a:ext uri="{FF2B5EF4-FFF2-40B4-BE49-F238E27FC236}">
                <a16:creationId xmlns:a16="http://schemas.microsoft.com/office/drawing/2014/main" id="{4F309423-5217-F04B-864D-1637935C5C4F}"/>
              </a:ext>
            </a:extLst>
          </p:cNvPr>
          <p:cNvSpPr txBox="1"/>
          <p:nvPr/>
        </p:nvSpPr>
        <p:spPr>
          <a:xfrm>
            <a:off x="331077" y="1513827"/>
            <a:ext cx="185820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17" name="矩形 16">
            <a:extLst>
              <a:ext uri="{FF2B5EF4-FFF2-40B4-BE49-F238E27FC236}">
                <a16:creationId xmlns:a16="http://schemas.microsoft.com/office/drawing/2014/main" id="{677D5A1C-0228-D642-B39C-23A853096C0B}"/>
              </a:ext>
            </a:extLst>
          </p:cNvPr>
          <p:cNvSpPr/>
          <p:nvPr/>
        </p:nvSpPr>
        <p:spPr>
          <a:xfrm>
            <a:off x="652335" y="2748188"/>
            <a:ext cx="6275740" cy="369332"/>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与条件概率模型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：给定特征条件下类的概率分布</a:t>
            </a:r>
          </a:p>
        </p:txBody>
      </p:sp>
      <p:sp>
        <p:nvSpPr>
          <p:cNvPr id="18" name="矩形 17">
            <a:extLst>
              <a:ext uri="{FF2B5EF4-FFF2-40B4-BE49-F238E27FC236}">
                <a16:creationId xmlns:a16="http://schemas.microsoft.com/office/drawing/2014/main" id="{4DC8DE9B-6F58-EC43-8020-C2A1CB864E57}"/>
              </a:ext>
            </a:extLst>
          </p:cNvPr>
          <p:cNvSpPr/>
          <p:nvPr/>
        </p:nvSpPr>
        <p:spPr>
          <a:xfrm>
            <a:off x="652334" y="3278816"/>
            <a:ext cx="6473679" cy="923330"/>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学习</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目标</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是构建一个树模型，由训练数据集估计条件概率模型，用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损失函数表示</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目标，损失函数通常是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正则化的极大似然函数</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，策略是以损失函数为目标函数的最小化。</a:t>
            </a:r>
          </a:p>
        </p:txBody>
      </p:sp>
      <p:sp>
        <p:nvSpPr>
          <p:cNvPr id="19" name="文本框 18">
            <a:extLst>
              <a:ext uri="{FF2B5EF4-FFF2-40B4-BE49-F238E27FC236}">
                <a16:creationId xmlns:a16="http://schemas.microsoft.com/office/drawing/2014/main" id="{52548759-F312-FD4C-9F4A-0E8FF78CB84F}"/>
              </a:ext>
            </a:extLst>
          </p:cNvPr>
          <p:cNvSpPr txBox="1"/>
          <p:nvPr/>
        </p:nvSpPr>
        <p:spPr>
          <a:xfrm>
            <a:off x="516525" y="4272677"/>
            <a:ext cx="8418093" cy="2585323"/>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决策树分类学习的算法通常是</a:t>
            </a:r>
            <a:r>
              <a:rPr lang="zh-CN" altLang="en-US" dirty="0">
                <a:solidFill>
                  <a:srgbClr val="C00000"/>
                </a:solidFill>
              </a:rPr>
              <a:t>递归地选择最优特征</a:t>
            </a:r>
            <a:r>
              <a:rPr lang="zh-CN" altLang="en-US" dirty="0"/>
              <a:t>，并根据该特征对训练数据进行分割，使得各个子数据集有一个最好的分类过程，这一过程对应着特征空间的划分，也对应着决策树的构建。开始构建根节点，将所有训练数据都放在根节点，选择一个最优特征，</a:t>
            </a:r>
            <a:r>
              <a:rPr lang="zh-CN" altLang="en-US" dirty="0">
                <a:solidFill>
                  <a:srgbClr val="C00000"/>
                </a:solidFill>
              </a:rPr>
              <a:t>按照</a:t>
            </a:r>
            <a:r>
              <a:rPr lang="zh-CN" altLang="en-US" dirty="0"/>
              <a:t>这一</a:t>
            </a:r>
            <a:r>
              <a:rPr lang="zh-CN" altLang="en-US" dirty="0">
                <a:solidFill>
                  <a:srgbClr val="C00000"/>
                </a:solidFill>
              </a:rPr>
              <a:t>特征</a:t>
            </a:r>
            <a:r>
              <a:rPr lang="zh-CN" altLang="en-US" dirty="0"/>
              <a:t>将</a:t>
            </a:r>
            <a:r>
              <a:rPr lang="zh-CN" altLang="en-US" dirty="0">
                <a:solidFill>
                  <a:srgbClr val="C00000"/>
                </a:solidFill>
              </a:rPr>
              <a:t>训练数据集分割成子集</a:t>
            </a:r>
            <a:r>
              <a:rPr lang="zh-CN" altLang="en-US" dirty="0"/>
              <a:t>，使得各个子集有一个在</a:t>
            </a:r>
            <a:r>
              <a:rPr lang="zh-CN" altLang="en-US" dirty="0">
                <a:solidFill>
                  <a:srgbClr val="C00000"/>
                </a:solidFill>
              </a:rPr>
              <a:t>当前条件下最好的分类</a:t>
            </a:r>
            <a:r>
              <a:rPr lang="zh-CN" altLang="en-US" dirty="0"/>
              <a:t>。如果这些子集已经能够被正确分类。那么构建叶结点，并将这些子集分到所对应的叶结点中去，如果还有子集不能被正确分类，那么对这些子集选择新的最优特征，继续对其进行分割，构建相应的节点。如此递归下去，直至所有训练数据子集被基本正确分类或者没有合适的特征为止。最后每个子集都被分到叶节点上。</a:t>
            </a:r>
            <a:endParaRPr lang="en-US" altLang="zh-CN" dirty="0"/>
          </a:p>
        </p:txBody>
      </p:sp>
      <p:sp>
        <p:nvSpPr>
          <p:cNvPr id="20" name="文本框 19">
            <a:extLst>
              <a:ext uri="{FF2B5EF4-FFF2-40B4-BE49-F238E27FC236}">
                <a16:creationId xmlns:a16="http://schemas.microsoft.com/office/drawing/2014/main" id="{2E018B6C-D0B2-8E46-8A91-FCE3D73F4B78}"/>
              </a:ext>
            </a:extLst>
          </p:cNvPr>
          <p:cNvSpPr txBox="1"/>
          <p:nvPr/>
        </p:nvSpPr>
        <p:spPr>
          <a:xfrm>
            <a:off x="8440148" y="2494558"/>
            <a:ext cx="3454447" cy="646331"/>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zh-CN" altLang="en-US" dirty="0"/>
              <a:t>如果</a:t>
            </a:r>
            <a:r>
              <a:rPr lang="zh-CN" altLang="en-US" b="1" dirty="0"/>
              <a:t>特征数量</a:t>
            </a:r>
            <a:r>
              <a:rPr lang="zh-CN" altLang="en-US" dirty="0"/>
              <a:t>很多，在开始学习的时候，对</a:t>
            </a:r>
            <a:r>
              <a:rPr lang="zh-CN" altLang="en-US" dirty="0">
                <a:solidFill>
                  <a:srgbClr val="C00000"/>
                </a:solidFill>
              </a:rPr>
              <a:t>特征进行选择</a:t>
            </a:r>
            <a:endParaRPr lang="en-US" altLang="zh-CN" dirty="0">
              <a:solidFill>
                <a:srgbClr val="C00000"/>
              </a:solidFill>
            </a:endParaRPr>
          </a:p>
        </p:txBody>
      </p:sp>
      <p:sp>
        <p:nvSpPr>
          <p:cNvPr id="21" name="文本框 20">
            <a:extLst>
              <a:ext uri="{FF2B5EF4-FFF2-40B4-BE49-F238E27FC236}">
                <a16:creationId xmlns:a16="http://schemas.microsoft.com/office/drawing/2014/main" id="{BA693D87-F739-A146-B7F6-4D3A60A5ADF3}"/>
              </a:ext>
            </a:extLst>
          </p:cNvPr>
          <p:cNvSpPr txBox="1"/>
          <p:nvPr/>
        </p:nvSpPr>
        <p:spPr>
          <a:xfrm>
            <a:off x="9245988" y="3702824"/>
            <a:ext cx="2648607" cy="2585323"/>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zh-CN" altLang="en-US" dirty="0"/>
              <a:t>由于决策树表示一个</a:t>
            </a:r>
            <a:r>
              <a:rPr lang="zh-CN" altLang="en-US" dirty="0">
                <a:solidFill>
                  <a:srgbClr val="C00000"/>
                </a:solidFill>
              </a:rPr>
              <a:t>条件概率分布</a:t>
            </a:r>
            <a:r>
              <a:rPr lang="zh-CN" altLang="en-US" dirty="0"/>
              <a:t>，所以深浅不同的决策树对应着</a:t>
            </a:r>
            <a:r>
              <a:rPr lang="zh-CN" altLang="en-US" dirty="0">
                <a:solidFill>
                  <a:srgbClr val="C00000"/>
                </a:solidFill>
              </a:rPr>
              <a:t>不同复杂度的概率模型</a:t>
            </a:r>
            <a:r>
              <a:rPr lang="zh-CN" altLang="en-US" dirty="0"/>
              <a:t>，决策树的生成对应模型的局部选择，决策树的剪枝对应模型的全局最优。</a:t>
            </a:r>
            <a:r>
              <a:rPr lang="en-US" altLang="zh-CN" dirty="0"/>
              <a:t>(</a:t>
            </a:r>
            <a:r>
              <a:rPr lang="zh-CN" altLang="en-US" dirty="0">
                <a:solidFill>
                  <a:srgbClr val="C00000"/>
                </a:solidFill>
              </a:rPr>
              <a:t>局部最优、全局最优</a:t>
            </a:r>
            <a:r>
              <a:rPr lang="en-US" altLang="zh-CN" dirty="0"/>
              <a:t>)</a:t>
            </a:r>
            <a:endParaRPr lang="en-US" altLang="zh-CN" dirty="0">
              <a:solidFill>
                <a:srgbClr val="C00000"/>
              </a:solidFill>
            </a:endParaRPr>
          </a:p>
        </p:txBody>
      </p:sp>
      <p:sp>
        <p:nvSpPr>
          <p:cNvPr id="15" name="文本框 14">
            <a:extLst>
              <a:ext uri="{FF2B5EF4-FFF2-40B4-BE49-F238E27FC236}">
                <a16:creationId xmlns:a16="http://schemas.microsoft.com/office/drawing/2014/main" id="{C9E941E4-31DD-514B-880E-92D635731172}"/>
              </a:ext>
            </a:extLst>
          </p:cNvPr>
          <p:cNvSpPr txBox="1"/>
          <p:nvPr/>
        </p:nvSpPr>
        <p:spPr>
          <a:xfrm>
            <a:off x="8613564" y="1356855"/>
            <a:ext cx="3454447"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zh-CN" altLang="en-US" dirty="0"/>
              <a:t>当前条件下有最好的分类</a:t>
            </a:r>
            <a:endParaRPr lang="en-US" altLang="zh-CN" dirty="0">
              <a:solidFill>
                <a:srgbClr val="C00000"/>
              </a:solidFill>
            </a:endParaRPr>
          </a:p>
        </p:txBody>
      </p:sp>
    </p:spTree>
    <p:extLst>
      <p:ext uri="{BB962C8B-B14F-4D97-AF65-F5344CB8AC3E}">
        <p14:creationId xmlns:p14="http://schemas.microsoft.com/office/powerpoint/2010/main" val="122057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41D6BEE-7483-F745-BD67-4EA680D9E150}"/>
              </a:ext>
            </a:extLst>
          </p:cNvPr>
          <p:cNvSpPr txBox="1"/>
          <p:nvPr/>
        </p:nvSpPr>
        <p:spPr>
          <a:xfrm>
            <a:off x="213754" y="65911"/>
            <a:ext cx="877163" cy="369332"/>
          </a:xfrm>
          <a:prstGeom prst="rect">
            <a:avLst/>
          </a:prstGeom>
          <a:noFill/>
        </p:spPr>
        <p:txBody>
          <a:bodyPr wrap="none" rtlCol="0">
            <a:spAutoFit/>
          </a:bodyPr>
          <a:lstStyle/>
          <a:p>
            <a:r>
              <a:rPr kumimoji="1" lang="zh-CN" altLang="en-US" dirty="0">
                <a:highlight>
                  <a:srgbClr val="00FFFF"/>
                </a:highlight>
              </a:rPr>
              <a:t>决策树</a:t>
            </a:r>
          </a:p>
        </p:txBody>
      </p:sp>
      <p:sp>
        <p:nvSpPr>
          <p:cNvPr id="15" name="文本框 14">
            <a:extLst>
              <a:ext uri="{FF2B5EF4-FFF2-40B4-BE49-F238E27FC236}">
                <a16:creationId xmlns:a16="http://schemas.microsoft.com/office/drawing/2014/main" id="{03569D0B-0505-3149-A11B-1FB1671F499F}"/>
              </a:ext>
            </a:extLst>
          </p:cNvPr>
          <p:cNvSpPr txBox="1"/>
          <p:nvPr/>
        </p:nvSpPr>
        <p:spPr>
          <a:xfrm>
            <a:off x="61390" y="502230"/>
            <a:ext cx="5320687"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决策树的</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建立：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特征选择、树的生成、树的剪枝</a:t>
            </a:r>
          </a:p>
        </p:txBody>
      </p:sp>
      <p:sp>
        <p:nvSpPr>
          <p:cNvPr id="16" name="文本框 15">
            <a:extLst>
              <a:ext uri="{FF2B5EF4-FFF2-40B4-BE49-F238E27FC236}">
                <a16:creationId xmlns:a16="http://schemas.microsoft.com/office/drawing/2014/main" id="{70978CD0-63F3-504A-A85B-916BB7D3AD6B}"/>
              </a:ext>
            </a:extLst>
          </p:cNvPr>
          <p:cNvSpPr txBox="1"/>
          <p:nvPr/>
        </p:nvSpPr>
        <p:spPr>
          <a:xfrm>
            <a:off x="6671418" y="50589"/>
            <a:ext cx="3929281"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优点：速度快、准确性高、易于理解</a:t>
            </a:r>
            <a:endParaRPr lang="en-US" altLang="zh-CN" dirty="0"/>
          </a:p>
        </p:txBody>
      </p:sp>
      <p:sp>
        <p:nvSpPr>
          <p:cNvPr id="17" name="文本框 16">
            <a:extLst>
              <a:ext uri="{FF2B5EF4-FFF2-40B4-BE49-F238E27FC236}">
                <a16:creationId xmlns:a16="http://schemas.microsoft.com/office/drawing/2014/main" id="{3C14E227-85B7-944B-9066-BD84EEC5B137}"/>
              </a:ext>
            </a:extLst>
          </p:cNvPr>
          <p:cNvSpPr txBox="1"/>
          <p:nvPr/>
        </p:nvSpPr>
        <p:spPr>
          <a:xfrm>
            <a:off x="6671418" y="462062"/>
            <a:ext cx="5015579"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缺点：容易过拟合、忽略属性之间的相关性</a:t>
            </a:r>
            <a:endParaRPr lang="en-US" altLang="zh-CN" dirty="0"/>
          </a:p>
        </p:txBody>
      </p:sp>
      <p:sp>
        <p:nvSpPr>
          <p:cNvPr id="19" name="矩形 18">
            <a:extLst>
              <a:ext uri="{FF2B5EF4-FFF2-40B4-BE49-F238E27FC236}">
                <a16:creationId xmlns:a16="http://schemas.microsoft.com/office/drawing/2014/main" id="{93015667-9632-2247-B880-1AE6F0545287}"/>
              </a:ext>
            </a:extLst>
          </p:cNvPr>
          <p:cNvSpPr/>
          <p:nvPr/>
        </p:nvSpPr>
        <p:spPr>
          <a:xfrm>
            <a:off x="362851" y="837816"/>
            <a:ext cx="3012363"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一、特征选择：信息增益</a:t>
            </a:r>
            <a:endParaRPr lang="zh-CN" altLang="en-US" dirty="0"/>
          </a:p>
        </p:txBody>
      </p:sp>
      <p:sp>
        <p:nvSpPr>
          <p:cNvPr id="20" name="文本框 19">
            <a:extLst>
              <a:ext uri="{FF2B5EF4-FFF2-40B4-BE49-F238E27FC236}">
                <a16:creationId xmlns:a16="http://schemas.microsoft.com/office/drawing/2014/main" id="{CE628856-E08B-3448-A197-D406B3665394}"/>
              </a:ext>
            </a:extLst>
          </p:cNvPr>
          <p:cNvSpPr txBox="1"/>
          <p:nvPr/>
        </p:nvSpPr>
        <p:spPr>
          <a:xfrm>
            <a:off x="649484" y="1283314"/>
            <a:ext cx="3647152" cy="369332"/>
          </a:xfrm>
          <a:prstGeom prst="rect">
            <a:avLst/>
          </a:prstGeom>
          <a:noFill/>
        </p:spPr>
        <p:txBody>
          <a:bodyPr wrap="none" rtlCol="0">
            <a:spAutoFit/>
          </a:bodyPr>
          <a:lstStyle/>
          <a:p>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熵</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：表示随机变量不确定性的度量</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71FC7B7F-75AF-7D45-9D3E-376238AAA0EC}"/>
                  </a:ext>
                </a:extLst>
              </p:cNvPr>
              <p:cNvSpPr/>
              <p:nvPr/>
            </p:nvSpPr>
            <p:spPr>
              <a:xfrm>
                <a:off x="649484" y="1728812"/>
                <a:ext cx="4598118" cy="369332"/>
              </a:xfrm>
              <a:prstGeom prst="rect">
                <a:avLst/>
              </a:prstGeom>
            </p:spPr>
            <p:txBody>
              <a:bodyPr wrap="none">
                <a:spAutoFit/>
              </a:bodyPr>
              <a:lstStyle/>
              <a:p>
                <a14:m>
                  <m:oMath xmlns:m="http://schemas.openxmlformats.org/officeDocument/2006/math">
                    <m:r>
                      <a:rPr kumimoji="1" lang="en-US" altLang="zh-CN" i="1">
                        <a:latin typeface="Cambria Math" panose="02040503050406030204" pitchFamily="18" charset="0"/>
                      </a:rPr>
                      <m:t>𝑋</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随机变量，其</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概率分布</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𝑖</m:t>
                        </m:r>
                      </m:sub>
                    </m:sSub>
                  </m:oMath>
                </a14:m>
                <a:endParaRPr lang="zh-CN" altLang="en-US" dirty="0"/>
              </a:p>
            </p:txBody>
          </p:sp>
        </mc:Choice>
        <mc:Fallback xmlns="">
          <p:sp>
            <p:nvSpPr>
              <p:cNvPr id="21" name="矩形 20">
                <a:extLst>
                  <a:ext uri="{FF2B5EF4-FFF2-40B4-BE49-F238E27FC236}">
                    <a16:creationId xmlns:a16="http://schemas.microsoft.com/office/drawing/2014/main" id="{71FC7B7F-75AF-7D45-9D3E-376238AAA0EC}"/>
                  </a:ext>
                </a:extLst>
              </p:cNvPr>
              <p:cNvSpPr>
                <a:spLocks noRot="1" noChangeAspect="1" noMove="1" noResize="1" noEditPoints="1" noAdjustHandles="1" noChangeArrowheads="1" noChangeShapeType="1" noTextEdit="1"/>
              </p:cNvSpPr>
              <p:nvPr/>
            </p:nvSpPr>
            <p:spPr>
              <a:xfrm>
                <a:off x="649484" y="1728812"/>
                <a:ext cx="4598118" cy="369332"/>
              </a:xfrm>
              <a:prstGeom prst="rect">
                <a:avLst/>
              </a:prstGeom>
              <a:blipFill>
                <a:blip r:embed="rId2"/>
                <a:stretch>
                  <a:fillRect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905783A-6C12-6247-B40A-2848E605F007}"/>
                  </a:ext>
                </a:extLst>
              </p:cNvPr>
              <p:cNvSpPr/>
              <p:nvPr/>
            </p:nvSpPr>
            <p:spPr>
              <a:xfrm>
                <a:off x="649484" y="2217777"/>
                <a:ext cx="6139886" cy="647357"/>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随机变量</a:t>
                </a:r>
                <a14:m>
                  <m:oMath xmlns:m="http://schemas.openxmlformats.org/officeDocument/2006/math">
                    <m:r>
                      <a:rPr kumimoji="1" lang="en-US" altLang="zh-CN" b="1" i="1">
                        <a:latin typeface="Cambria Math" panose="02040503050406030204" pitchFamily="18" charset="0"/>
                        <a:ea typeface="Kaiti SC" panose="02010600040101010101" pitchFamily="2" charset="-122"/>
                        <a:cs typeface="Times New Roman" panose="02020603050405020304" pitchFamily="18" charset="0"/>
                      </a:rPr>
                      <m:t>𝐗</m:t>
                    </m:r>
                  </m:oMath>
                </a14:m>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的熵</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t> </a:t>
                </a:r>
                <a14:m>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i="1" smtClean="0">
                            <a:latin typeface="Cambria Math" panose="02040503050406030204" pitchFamily="18" charset="0"/>
                          </a:rPr>
                          <m:t>𝑋</m:t>
                        </m:r>
                      </m:e>
                    </m:d>
                    <m:r>
                      <a:rPr kumimoji="1" lang="en-US" altLang="zh-CN" b="0" i="1" smtClean="0">
                        <a:latin typeface="Cambria Math" panose="02040503050406030204" pitchFamily="18" charset="0"/>
                      </a:rPr>
                      <m:t>=−</m:t>
                    </m:r>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𝑙𝑜𝑔</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𝑖</m:t>
                            </m:r>
                          </m:sub>
                        </m:sSub>
                      </m:e>
                    </m:nary>
                  </m:oMath>
                </a14:m>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P=0</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或者</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时没有不确定性，</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P =0.5</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a:t>
                </a:r>
                <a14:m>
                  <m:oMath xmlns:m="http://schemas.openxmlformats.org/officeDocument/2006/math">
                    <m:r>
                      <m:rPr>
                        <m:sty m:val="p"/>
                      </m:rPr>
                      <a:rPr kumimoji="1" lang="el-GR" altLang="zh-CN" i="1">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𝑃</m:t>
                        </m:r>
                      </m:e>
                    </m:d>
                    <m:r>
                      <a:rPr kumimoji="1" lang="en-US" altLang="zh-CN" b="0" i="1" smtClean="0">
                        <a:latin typeface="Cambria Math" panose="02040503050406030204" pitchFamily="18" charset="0"/>
                      </a:rPr>
                      <m:t>=1</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不确定性最大</a:t>
                </a:r>
              </a:p>
            </p:txBody>
          </p:sp>
        </mc:Choice>
        <mc:Fallback xmlns="">
          <p:sp>
            <p:nvSpPr>
              <p:cNvPr id="22" name="矩形 21">
                <a:extLst>
                  <a:ext uri="{FF2B5EF4-FFF2-40B4-BE49-F238E27FC236}">
                    <a16:creationId xmlns:a16="http://schemas.microsoft.com/office/drawing/2014/main" id="{5905783A-6C12-6247-B40A-2848E605F007}"/>
                  </a:ext>
                </a:extLst>
              </p:cNvPr>
              <p:cNvSpPr>
                <a:spLocks noRot="1" noChangeAspect="1" noMove="1" noResize="1" noEditPoints="1" noAdjustHandles="1" noChangeArrowheads="1" noChangeShapeType="1" noTextEdit="1"/>
              </p:cNvSpPr>
              <p:nvPr/>
            </p:nvSpPr>
            <p:spPr>
              <a:xfrm>
                <a:off x="649484" y="2217777"/>
                <a:ext cx="6139886" cy="647357"/>
              </a:xfrm>
              <a:prstGeom prst="rect">
                <a:avLst/>
              </a:prstGeom>
              <a:blipFill>
                <a:blip r:embed="rId3"/>
                <a:stretch>
                  <a:fillRect l="-826" t="-63462" r="-620" b="-5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024E48E7-5714-C34C-ACFD-803BE25EB6D9}"/>
                  </a:ext>
                </a:extLst>
              </p:cNvPr>
              <p:cNvSpPr/>
              <p:nvPr/>
            </p:nvSpPr>
            <p:spPr>
              <a:xfrm>
                <a:off x="649484" y="2998861"/>
                <a:ext cx="4282006" cy="370358"/>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条件熵为：</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H</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e>
                    </m:d>
                    <m:r>
                      <a:rPr lang="en-US" altLang="zh-CN" b="0" i="1" smtClean="0">
                        <a:latin typeface="Cambria Math" panose="02040503050406030204" pitchFamily="18" charset="0"/>
                      </a:rPr>
                      <m:t>=</m:t>
                    </m:r>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b="0" i="1" smtClean="0">
                            <a:latin typeface="Cambria Math" panose="02040503050406030204" pitchFamily="18" charset="0"/>
                          </a:rPr>
                          <m:t>𝑛</m:t>
                        </m:r>
                      </m:sup>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𝑖</m:t>
                            </m:r>
                          </m:sub>
                        </m:sSub>
                        <m:r>
                          <m:rPr>
                            <m:nor/>
                          </m:rP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r>
                              <a:rPr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nary>
                  </m:oMath>
                </a14:m>
                <a:endParaRPr lang="zh-CN" altLang="en-US" dirty="0"/>
              </a:p>
            </p:txBody>
          </p:sp>
        </mc:Choice>
        <mc:Fallback xmlns="">
          <p:sp>
            <p:nvSpPr>
              <p:cNvPr id="24" name="矩形 23">
                <a:extLst>
                  <a:ext uri="{FF2B5EF4-FFF2-40B4-BE49-F238E27FC236}">
                    <a16:creationId xmlns:a16="http://schemas.microsoft.com/office/drawing/2014/main" id="{024E48E7-5714-C34C-ACFD-803BE25EB6D9}"/>
                  </a:ext>
                </a:extLst>
              </p:cNvPr>
              <p:cNvSpPr>
                <a:spLocks noRot="1" noChangeAspect="1" noMove="1" noResize="1" noEditPoints="1" noAdjustHandles="1" noChangeArrowheads="1" noChangeShapeType="1" noTextEdit="1"/>
              </p:cNvSpPr>
              <p:nvPr/>
            </p:nvSpPr>
            <p:spPr>
              <a:xfrm>
                <a:off x="649484" y="2998861"/>
                <a:ext cx="4282006" cy="370358"/>
              </a:xfrm>
              <a:prstGeom prst="rect">
                <a:avLst/>
              </a:prstGeom>
              <a:blipFill>
                <a:blip r:embed="rId4"/>
                <a:stretch>
                  <a:fillRect l="-1183" t="-113333" b="-16666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A28FB0D8-9481-9642-8A6E-D247F2323C0C}"/>
              </a:ext>
            </a:extLst>
          </p:cNvPr>
          <p:cNvSpPr txBox="1"/>
          <p:nvPr/>
        </p:nvSpPr>
        <p:spPr>
          <a:xfrm>
            <a:off x="326569" y="3553885"/>
            <a:ext cx="7269939" cy="369332"/>
          </a:xfrm>
          <a:prstGeom prst="rect">
            <a:avLst/>
          </a:prstGeom>
          <a:noFill/>
        </p:spPr>
        <p:txBody>
          <a:bodyPr wrap="none" rtlCol="0">
            <a:spAutoFit/>
          </a:bodyPr>
          <a:lstStyle/>
          <a:p>
            <a:pPr marL="285750" indent="-285750">
              <a:buFont typeface="Wingdings" pitchFamily="2" charset="2"/>
              <a:buChar char="u"/>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信息增益：得知</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的信息而</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使得类</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Y</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的信息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不确定性减少的程度</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4DCB5416-22B3-4541-9154-0ED42DE40F91}"/>
                  </a:ext>
                </a:extLst>
              </p:cNvPr>
              <p:cNvSpPr/>
              <p:nvPr/>
            </p:nvSpPr>
            <p:spPr>
              <a:xfrm>
                <a:off x="649484" y="3993913"/>
                <a:ext cx="5790368"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特征</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对数据集</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D</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的信息增益</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𝑔</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𝐷</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e>
                    </m:d>
                    <m:r>
                      <a:rPr kumimoji="1" lang="en-US" altLang="zh-CN" b="0" i="1" smtClean="0">
                        <a:latin typeface="Cambria Math" panose="02040503050406030204" pitchFamily="18" charset="0"/>
                        <a:ea typeface="Cambria Math" panose="02040503050406030204" pitchFamily="18" charset="0"/>
                      </a:rPr>
                      <m:t>=</m:t>
                    </m:r>
                    <m:r>
                      <m:rPr>
                        <m:sty m:val="p"/>
                      </m:rPr>
                      <a:rPr kumimoji="1" lang="el-GR" altLang="zh-CN" i="1" smtClean="0">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𝐷</m:t>
                        </m:r>
                      </m:e>
                    </m:d>
                    <m:r>
                      <a:rPr kumimoji="1" lang="en-US" altLang="zh-CN" b="0" i="1" smtClean="0">
                        <a:latin typeface="Cambria Math" panose="02040503050406030204" pitchFamily="18" charset="0"/>
                      </a:rPr>
                      <m:t>−</m:t>
                    </m:r>
                    <m:r>
                      <m:rPr>
                        <m:nor/>
                      </m:rP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m:t>H</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𝐴</m:t>
                        </m:r>
                      </m:e>
                    </m:d>
                  </m:oMath>
                </a14:m>
                <a:endParaRPr lang="zh-CN" altLang="en-US" dirty="0"/>
              </a:p>
            </p:txBody>
          </p:sp>
        </mc:Choice>
        <mc:Fallback xmlns="">
          <p:sp>
            <p:nvSpPr>
              <p:cNvPr id="26" name="矩形 25">
                <a:extLst>
                  <a:ext uri="{FF2B5EF4-FFF2-40B4-BE49-F238E27FC236}">
                    <a16:creationId xmlns:a16="http://schemas.microsoft.com/office/drawing/2014/main" id="{4DCB5416-22B3-4541-9154-0ED42DE40F91}"/>
                  </a:ext>
                </a:extLst>
              </p:cNvPr>
              <p:cNvSpPr>
                <a:spLocks noRot="1" noChangeAspect="1" noMove="1" noResize="1" noEditPoints="1" noAdjustHandles="1" noChangeArrowheads="1" noChangeShapeType="1" noTextEdit="1"/>
              </p:cNvSpPr>
              <p:nvPr/>
            </p:nvSpPr>
            <p:spPr>
              <a:xfrm>
                <a:off x="649484" y="3993913"/>
                <a:ext cx="5790368" cy="369332"/>
              </a:xfrm>
              <a:prstGeom prst="rect">
                <a:avLst/>
              </a:prstGeom>
              <a:blipFill>
                <a:blip r:embed="rId5"/>
                <a:stretch>
                  <a:fillRect l="-877" t="-666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4BD2228B-A68E-E24D-9BD8-B55A92408D21}"/>
                  </a:ext>
                </a:extLst>
              </p:cNvPr>
              <p:cNvSpPr/>
              <p:nvPr/>
            </p:nvSpPr>
            <p:spPr>
              <a:xfrm>
                <a:off x="213754" y="4816681"/>
                <a:ext cx="7269939" cy="1489447"/>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设训练数据集</a:t>
                </a:r>
                <a14:m>
                  <m:oMath xmlns:m="http://schemas.openxmlformats.org/officeDocument/2006/math">
                    <m:r>
                      <a:rPr kumimoji="1" lang="en-US" altLang="zh-CN" i="1">
                        <a:latin typeface="Cambria Math" panose="02040503050406030204" pitchFamily="18" charset="0"/>
                        <a:ea typeface="Cambria Math" panose="02040503050406030204" pitchFamily="18" charset="0"/>
                      </a:rPr>
                      <m:t>𝐷</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14:m>
                  <m:oMath xmlns:m="http://schemas.openxmlformats.org/officeDocument/2006/math">
                    <m:d>
                      <m:dPr>
                        <m:begChr m:val="|"/>
                        <m:endChr m:val="|"/>
                        <m:ctrlPr>
                          <a:rPr kumimoji="1" lang="en-US" altLang="zh-CN"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𝐷</m:t>
                        </m:r>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表示样本容量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样本个数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，设有个</a:t>
                </a:r>
                <a14:m>
                  <m:oMath xmlns:m="http://schemas.openxmlformats.org/officeDocument/2006/math">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𝐾</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个类</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𝑘</m:t>
                        </m:r>
                      </m:sub>
                    </m:sSub>
                  </m:oMath>
                </a14:m>
                <a:r>
                  <a:rPr lang="zh-CN" altLang="en-US" dirty="0"/>
                  <a:t>，</a:t>
                </a:r>
                <a:r>
                  <a:rPr kumimoji="1" lang="en-US" altLang="zh-CN" dirty="0">
                    <a:ea typeface="Kaiti SC" panose="02010600040101010101" pitchFamily="2" charset="-122"/>
                    <a:cs typeface="Times New Roman" panose="02020603050405020304" pitchFamily="18" charset="0"/>
                  </a:rPr>
                  <a:t> </a:t>
                </a:r>
                <a14:m>
                  <m:oMath xmlns:m="http://schemas.openxmlformats.org/officeDocument/2006/math">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𝑘</m:t>
                    </m:r>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=1,2,…,</m:t>
                    </m:r>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𝐾</m:t>
                    </m:r>
                  </m:oMath>
                </a14:m>
                <a:r>
                  <a:rPr kumimoji="1" lang="zh-CN" altLang="en-US" dirty="0">
                    <a:ea typeface="Cambria Math" panose="02040503050406030204" pitchFamily="18" charset="0"/>
                  </a:rPr>
                  <a:t>，</a:t>
                </a:r>
                <a:r>
                  <a:rPr kumimoji="1" lang="en-US" altLang="zh-CN" dirty="0">
                    <a:ea typeface="Cambria Math" panose="02040503050406030204" pitchFamily="18" charset="0"/>
                  </a:rPr>
                  <a:t> </a:t>
                </a:r>
                <a14:m>
                  <m:oMath xmlns:m="http://schemas.openxmlformats.org/officeDocument/2006/math">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oMath>
                </a14:m>
                <a:r>
                  <a:rPr lang="zh-CN" altLang="en-US" dirty="0"/>
                  <a:t>的</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样本数，</a:t>
                </a:r>
                <a:r>
                  <a:rPr kumimoji="1" lang="en-US" altLang="zh-CN" dirty="0"/>
                  <a:t> </a:t>
                </a:r>
                <a14:m>
                  <m:oMath xmlns:m="http://schemas.openxmlformats.org/officeDocument/2006/math">
                    <m:nary>
                      <m:naryPr>
                        <m:chr m:val="∑"/>
                        <m:limLoc m:val="subSup"/>
                        <m:ctrlPr>
                          <a:rPr kumimoji="1" lang="en-US" altLang="zh-CN" i="1">
                            <a:latin typeface="Cambria Math" panose="02040503050406030204" pitchFamily="18" charset="0"/>
                          </a:rPr>
                        </m:ctrlPr>
                      </m:naryPr>
                      <m:sub>
                        <m:r>
                          <m:rPr>
                            <m:brk m:alnAt="1"/>
                          </m:rPr>
                          <a:rPr kumimoji="1" lang="en-US" altLang="zh-CN" b="0" i="1" smtClean="0">
                            <a:latin typeface="Cambria Math" panose="02040503050406030204" pitchFamily="18" charset="0"/>
                          </a:rPr>
                          <m:t>𝑘</m:t>
                        </m:r>
                        <m:r>
                          <a:rPr kumimoji="1" lang="en-US" altLang="zh-CN" i="1">
                            <a:latin typeface="Cambria Math" panose="02040503050406030204" pitchFamily="18" charset="0"/>
                          </a:rPr>
                          <m:t>=1</m:t>
                        </m:r>
                      </m:sub>
                      <m:sup>
                        <m:r>
                          <a:rPr kumimoji="1" lang="en-US" altLang="zh-CN" b="0" i="1" smtClean="0">
                            <a:latin typeface="Cambria Math" panose="02040503050406030204" pitchFamily="18" charset="0"/>
                          </a:rPr>
                          <m:t>𝐾</m:t>
                        </m:r>
                      </m:sup>
                      <m:e>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e>
                        </m:d>
                        <m:r>
                          <a:rPr kumimoji="1" lang="en-US" altLang="zh-CN" b="0" i="1" smtClean="0">
                            <a:latin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e>
                    </m:nary>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。设特征</a:t>
                </a:r>
                <a14:m>
                  <m:oMath xmlns:m="http://schemas.openxmlformats.org/officeDocument/2006/math">
                    <m:r>
                      <m:rPr>
                        <m:sty m:val="p"/>
                      </m:rPr>
                      <a:rPr kumimoji="1" lang="en-US" altLang="zh-CN" b="0" i="0" smtClean="0">
                        <a:latin typeface="Cambria Math" panose="02040503050406030204" pitchFamily="18" charset="0"/>
                        <a:ea typeface="Kaiti SC" panose="02010600040101010101" pitchFamily="2" charset="-122"/>
                        <a:cs typeface="Times New Roman" panose="02020603050405020304" pitchFamily="18" charset="0"/>
                      </a:rPr>
                      <m:t>A</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有</a:t>
                </a:r>
                <a14:m>
                  <m:oMath xmlns:m="http://schemas.openxmlformats.org/officeDocument/2006/math">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𝑛</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个不同的取值</a:t>
                </a:r>
                <a14:m>
                  <m:oMath xmlns:m="http://schemas.openxmlformats.org/officeDocument/2006/math">
                    <m:d>
                      <m:dPr>
                        <m:begChr m:val="{"/>
                        <m:endChr m:val="}"/>
                        <m:ctrlPr>
                          <a:rPr kumimoji="1" lang="en-US" altLang="zh-CN" i="1" smtClean="0">
                            <a:latin typeface="Cambria Math" panose="02040503050406030204" pitchFamily="18" charset="0"/>
                            <a:ea typeface="Kaiti SC" panose="02010600040101010101" pitchFamily="2" charset="-122"/>
                            <a:cs typeface="Times New Roman" panose="02020603050405020304" pitchFamily="18" charset="0"/>
                          </a:rPr>
                        </m:ctrlPr>
                      </m:dPr>
                      <m:e>
                        <m:sSub>
                          <m:sSubPr>
                            <m:ctrlPr>
                              <a:rPr kumimoji="1" lang="en-US" altLang="zh-CN" i="1" smtClean="0">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𝑎</m:t>
                            </m:r>
                          </m:e>
                          <m:sub>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1</m:t>
                            </m:r>
                          </m:sub>
                        </m:sSub>
                        <m:r>
                          <a:rPr kumimoji="1" lang="zh-CN" altLang="en-US" b="0" i="1" smtClean="0">
                            <a:latin typeface="Cambria Math" panose="02040503050406030204" pitchFamily="18" charset="0"/>
                            <a:ea typeface="Kaiti SC" panose="02010600040101010101" pitchFamily="2" charset="-122"/>
                            <a:cs typeface="Times New Roman" panose="02020603050405020304" pitchFamily="18" charset="0"/>
                          </a:rPr>
                          <m:t>，</m:t>
                        </m:r>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𝑎</m:t>
                            </m:r>
                          </m:e>
                          <m:sub>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2</m:t>
                            </m:r>
                          </m:sub>
                        </m:sSub>
                        <m:r>
                          <a:rPr kumimoji="1" lang="zh-CN" altLang="en-US" b="0" i="1" smtClean="0">
                            <a:latin typeface="Cambria Math" panose="02040503050406030204" pitchFamily="18" charset="0"/>
                            <a:ea typeface="Kaiti SC" panose="02010600040101010101" pitchFamily="2" charset="-122"/>
                            <a:cs typeface="Times New Roman" panose="02020603050405020304" pitchFamily="18" charset="0"/>
                          </a:rPr>
                          <m:t>，</m:t>
                        </m:r>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m:t>
                        </m:r>
                        <m:r>
                          <a:rPr kumimoji="1" lang="zh-CN" altLang="en-US" b="0" i="1" smtClean="0">
                            <a:latin typeface="Cambria Math" panose="02040503050406030204" pitchFamily="18" charset="0"/>
                            <a:ea typeface="Kaiti SC" panose="02010600040101010101" pitchFamily="2" charset="-122"/>
                            <a:cs typeface="Times New Roman" panose="02020603050405020304" pitchFamily="18" charset="0"/>
                          </a:rPr>
                          <m:t>，</m:t>
                        </m:r>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𝑎</m:t>
                            </m:r>
                          </m:e>
                          <m:sub>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𝑛</m:t>
                            </m:r>
                          </m:sub>
                        </m:sSub>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，根据特征</a:t>
                </a:r>
                <a14:m>
                  <m:oMath xmlns:m="http://schemas.openxmlformats.org/officeDocument/2006/math">
                    <m:r>
                      <m:rPr>
                        <m:sty m:val="p"/>
                      </m:rPr>
                      <a:rPr kumimoji="1" lang="en-US" altLang="zh-CN">
                        <a:latin typeface="Cambria Math" panose="02040503050406030204" pitchFamily="18" charset="0"/>
                        <a:ea typeface="Kaiti SC" panose="02010600040101010101" pitchFamily="2" charset="-122"/>
                        <a:cs typeface="Times New Roman" panose="02020603050405020304" pitchFamily="18" charset="0"/>
                      </a:rPr>
                      <m:t>A</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的取值将</a:t>
                </a:r>
                <a14:m>
                  <m:oMath xmlns:m="http://schemas.openxmlformats.org/officeDocument/2006/math">
                    <m:r>
                      <a:rPr kumimoji="1" lang="en-US" altLang="zh-CN" i="1">
                        <a:latin typeface="Cambria Math" panose="02040503050406030204" pitchFamily="18" charset="0"/>
                        <a:ea typeface="Cambria Math" panose="02040503050406030204" pitchFamily="18" charset="0"/>
                      </a:rPr>
                      <m:t>𝐷</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划分为</a:t>
                </a:r>
                <a14:m>
                  <m:oMath xmlns:m="http://schemas.openxmlformats.org/officeDocument/2006/math">
                    <m:r>
                      <a:rPr kumimoji="1" lang="en-US" altLang="zh-CN" i="1">
                        <a:latin typeface="Cambria Math" panose="02040503050406030204" pitchFamily="18" charset="0"/>
                        <a:ea typeface="Cambria Math" panose="02040503050406030204" pitchFamily="18" charset="0"/>
                      </a:rPr>
                      <m:t>𝐷</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个子集</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1</m:t>
                        </m:r>
                      </m:sub>
                    </m:sSub>
                    <m:r>
                      <a:rPr kumimoji="1" lang="zh-CN" altLang="en-US" i="1">
                        <a:latin typeface="Cambria Math" panose="02040503050406030204" pitchFamily="18" charset="0"/>
                        <a:ea typeface="Kaiti SC" panose="02010600040101010101" pitchFamily="2" charset="-122"/>
                        <a:cs typeface="Times New Roman" panose="02020603050405020304" pitchFamily="18" charset="0"/>
                      </a:rPr>
                      <m:t>，</m:t>
                    </m:r>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2</m:t>
                        </m:r>
                      </m:sub>
                    </m:sSub>
                    <m:r>
                      <a:rPr kumimoji="1" lang="zh-CN" altLang="en-US" i="1">
                        <a:latin typeface="Cambria Math" panose="02040503050406030204" pitchFamily="18" charset="0"/>
                        <a:ea typeface="Kaiti SC" panose="02010600040101010101" pitchFamily="2" charset="-122"/>
                        <a:cs typeface="Times New Roman" panose="02020603050405020304" pitchFamily="18" charset="0"/>
                      </a:rPr>
                      <m:t>，</m:t>
                    </m:r>
                    <m:r>
                      <a:rPr kumimoji="1" lang="en-US" altLang="zh-CN" i="1">
                        <a:latin typeface="Cambria Math" panose="02040503050406030204" pitchFamily="18" charset="0"/>
                        <a:ea typeface="Kaiti SC" panose="02010600040101010101" pitchFamily="2" charset="-122"/>
                        <a:cs typeface="Times New Roman" panose="02020603050405020304" pitchFamily="18" charset="0"/>
                      </a:rPr>
                      <m:t>…</m:t>
                    </m:r>
                    <m:r>
                      <a:rPr kumimoji="1" lang="zh-CN" altLang="en-US" i="1">
                        <a:latin typeface="Cambria Math" panose="02040503050406030204" pitchFamily="18" charset="0"/>
                        <a:ea typeface="Kaiti SC" panose="02010600040101010101" pitchFamily="2" charset="-122"/>
                        <a:cs typeface="Times New Roman" panose="02020603050405020304" pitchFamily="18" charset="0"/>
                      </a:rPr>
                      <m:t>，</m:t>
                    </m:r>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𝑛</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ea typeface="Cambria Math" panose="02040503050406030204" pitchFamily="18" charset="0"/>
                  </a:rPr>
                  <a:t> </a:t>
                </a:r>
                <a14:m>
                  <m:oMath xmlns:m="http://schemas.openxmlformats.org/officeDocument/2006/math">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𝑖</m:t>
                            </m:r>
                          </m:sub>
                        </m:sSub>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的样本个数，</a:t>
                </a:r>
                <a:r>
                  <a:rPr kumimoji="1" lang="en-US" altLang="zh-CN" dirty="0"/>
                  <a:t> </a:t>
                </a:r>
                <a14:m>
                  <m:oMath xmlns:m="http://schemas.openxmlformats.org/officeDocument/2006/math">
                    <m:nary>
                      <m:naryPr>
                        <m:chr m:val="∑"/>
                        <m:limLoc m:val="subSup"/>
                        <m:ctrlPr>
                          <a:rPr kumimoji="1" lang="en-US" altLang="zh-CN" i="1">
                            <a:latin typeface="Cambria Math" panose="02040503050406030204" pitchFamily="18" charset="0"/>
                          </a:rPr>
                        </m:ctrlPr>
                      </m:naryPr>
                      <m:sub>
                        <m:r>
                          <m:rPr>
                            <m:brk m:alnAt="1"/>
                          </m:rPr>
                          <a:rPr kumimoji="1" lang="en-US" altLang="zh-CN" b="0" i="1" smtClean="0">
                            <a:latin typeface="Cambria Math" panose="02040503050406030204" pitchFamily="18" charset="0"/>
                          </a:rPr>
                          <m:t>𝑖</m:t>
                        </m:r>
                        <m:r>
                          <a:rPr kumimoji="1" lang="en-US" altLang="zh-CN" i="1">
                            <a:latin typeface="Cambria Math" panose="02040503050406030204" pitchFamily="18" charset="0"/>
                          </a:rPr>
                          <m:t>=1</m:t>
                        </m:r>
                      </m:sub>
                      <m:sup>
                        <m:r>
                          <a:rPr kumimoji="1" lang="en-US" altLang="zh-CN" b="0" i="1" smtClean="0">
                            <a:latin typeface="Cambria Math" panose="02040503050406030204" pitchFamily="18" charset="0"/>
                          </a:rPr>
                          <m:t>𝑛</m:t>
                        </m:r>
                      </m:sup>
                      <m:e>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e>
                    </m:nary>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。子集</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中属于类</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的样本集合为</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𝑘</m:t>
                        </m:r>
                      </m:sub>
                    </m:s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 </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，即</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𝑖𝑘</m:t>
                        </m:r>
                      </m:sub>
                    </m:sSub>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m:t>
                    </m:r>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r>
                      <a:rPr kumimoji="1" lang="en-US" altLang="zh-CN" i="1">
                        <a:latin typeface="Cambria Math" panose="02040503050406030204" pitchFamily="18" charset="0"/>
                      </a:rPr>
                      <m:t> </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ea typeface="Cambria Math" panose="02040503050406030204" pitchFamily="18" charset="0"/>
                  </a:rPr>
                  <a:t> </a:t>
                </a:r>
                <a14:m>
                  <m:oMath xmlns:m="http://schemas.openxmlformats.org/officeDocument/2006/math">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𝑘</m:t>
                            </m:r>
                          </m:sub>
                        </m:sSub>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a:t>
                </a:r>
                <a14:m>
                  <m:oMath xmlns:m="http://schemas.openxmlformats.org/officeDocument/2006/math">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𝑖𝑘</m:t>
                        </m:r>
                      </m:sub>
                    </m:sSub>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的样本个数</a:t>
                </a:r>
              </a:p>
            </p:txBody>
          </p:sp>
        </mc:Choice>
        <mc:Fallback>
          <p:sp>
            <p:nvSpPr>
              <p:cNvPr id="27" name="矩形 26">
                <a:extLst>
                  <a:ext uri="{FF2B5EF4-FFF2-40B4-BE49-F238E27FC236}">
                    <a16:creationId xmlns:a16="http://schemas.microsoft.com/office/drawing/2014/main" id="{4BD2228B-A68E-E24D-9BD8-B55A92408D21}"/>
                  </a:ext>
                </a:extLst>
              </p:cNvPr>
              <p:cNvSpPr>
                <a:spLocks noRot="1" noChangeAspect="1" noMove="1" noResize="1" noEditPoints="1" noAdjustHandles="1" noChangeArrowheads="1" noChangeShapeType="1" noTextEdit="1"/>
              </p:cNvSpPr>
              <p:nvPr/>
            </p:nvSpPr>
            <p:spPr>
              <a:xfrm>
                <a:off x="213754" y="4816681"/>
                <a:ext cx="7269939" cy="1489447"/>
              </a:xfrm>
              <a:prstGeom prst="rect">
                <a:avLst/>
              </a:prstGeom>
              <a:blipFill>
                <a:blip r:embed="rId6"/>
                <a:stretch>
                  <a:fillRect l="-697" t="-10169" b="-22881"/>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1FC4E684-EBB4-0F4A-8407-55452CB669B5}"/>
              </a:ext>
            </a:extLst>
          </p:cNvPr>
          <p:cNvSpPr/>
          <p:nvPr/>
        </p:nvSpPr>
        <p:spPr>
          <a:xfrm>
            <a:off x="7299714" y="958980"/>
            <a:ext cx="1858201" cy="369332"/>
          </a:xfrm>
          <a:prstGeom prst="rect">
            <a:avLst/>
          </a:prstGeom>
        </p:spPr>
        <p:txBody>
          <a:bodyPr wrap="none">
            <a:spAutoFit/>
          </a:bodyPr>
          <a:lstStyle/>
          <a:p>
            <a:pPr marL="285750" indent="-285750">
              <a:buFont typeface="Wingdings" pitchFamily="2" charset="2"/>
              <a:buChar char="u"/>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信息增益</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算法</a:t>
            </a:r>
            <a:endParaRPr lang="zh-CN" altLang="en-US" b="1" dirty="0">
              <a:solidFill>
                <a:srgbClr val="C00000"/>
              </a:solidFill>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9BB460C9-1D5F-8140-A734-CD6857D50182}"/>
                  </a:ext>
                </a:extLst>
              </p:cNvPr>
              <p:cNvSpPr/>
              <p:nvPr/>
            </p:nvSpPr>
            <p:spPr>
              <a:xfrm>
                <a:off x="7556667" y="1312655"/>
                <a:ext cx="3795591"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特征</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对数据集</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D</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的信息增益</a:t>
                </a:r>
                <a14:m>
                  <m:oMath xmlns:m="http://schemas.openxmlformats.org/officeDocument/2006/math">
                    <m:r>
                      <a:rPr kumimoji="1" lang="en-US" altLang="zh-CN" i="1">
                        <a:latin typeface="Cambria Math" panose="02040503050406030204" pitchFamily="18" charset="0"/>
                        <a:ea typeface="Cambria Math" panose="02040503050406030204" pitchFamily="18" charset="0"/>
                      </a:rPr>
                      <m:t>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e>
                    </m:d>
                  </m:oMath>
                </a14:m>
                <a:endParaRPr lang="zh-CN" altLang="en-US" dirty="0"/>
              </a:p>
            </p:txBody>
          </p:sp>
        </mc:Choice>
        <mc:Fallback xmlns="">
          <p:sp>
            <p:nvSpPr>
              <p:cNvPr id="29" name="矩形 28">
                <a:extLst>
                  <a:ext uri="{FF2B5EF4-FFF2-40B4-BE49-F238E27FC236}">
                    <a16:creationId xmlns:a16="http://schemas.microsoft.com/office/drawing/2014/main" id="{9BB460C9-1D5F-8140-A734-CD6857D50182}"/>
                  </a:ext>
                </a:extLst>
              </p:cNvPr>
              <p:cNvSpPr>
                <a:spLocks noRot="1" noChangeAspect="1" noMove="1" noResize="1" noEditPoints="1" noAdjustHandles="1" noChangeArrowheads="1" noChangeShapeType="1" noTextEdit="1"/>
              </p:cNvSpPr>
              <p:nvPr/>
            </p:nvSpPr>
            <p:spPr>
              <a:xfrm>
                <a:off x="7556667" y="1312655"/>
                <a:ext cx="3795591" cy="369332"/>
              </a:xfrm>
              <a:prstGeom prst="rect">
                <a:avLst/>
              </a:prstGeom>
              <a:blipFill>
                <a:blip r:embed="rId7"/>
                <a:stretch>
                  <a:fillRect l="-1672" t="-6667" b="-26667"/>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ED6A8E54-F645-FC45-830F-B28D30CBF23F}"/>
              </a:ext>
            </a:extLst>
          </p:cNvPr>
          <p:cNvSpPr/>
          <p:nvPr/>
        </p:nvSpPr>
        <p:spPr>
          <a:xfrm>
            <a:off x="7557952" y="1677713"/>
            <a:ext cx="2313454" cy="369332"/>
          </a:xfrm>
          <a:prstGeom prst="rect">
            <a:avLst/>
          </a:prstGeom>
        </p:spPr>
        <p:txBody>
          <a:bodyPr wrap="non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、数据集</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D</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经验熵</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9F904B4B-E16C-E54F-B84B-2345E60DC2A9}"/>
                  </a:ext>
                </a:extLst>
              </p:cNvPr>
              <p:cNvSpPr/>
              <p:nvPr/>
            </p:nvSpPr>
            <p:spPr>
              <a:xfrm>
                <a:off x="7556667" y="1842997"/>
                <a:ext cx="293105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𝐷</m:t>
                          </m:r>
                        </m:e>
                      </m:d>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𝐾</m:t>
                          </m:r>
                        </m:sup>
                        <m:e>
                          <m:f>
                            <m:fPr>
                              <m:ctrlPr>
                                <a:rPr kumimoji="1" lang="en-US" altLang="zh-CN" b="0" i="1" smtClean="0">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den>
                          </m:f>
                        </m:e>
                      </m:nary>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𝑙𝑜𝑔</m:t>
                          </m:r>
                        </m:e>
                        <m:sub>
                          <m:r>
                            <a:rPr kumimoji="1" lang="en-US" altLang="zh-CN" b="0" i="1" smtClean="0">
                              <a:latin typeface="Cambria Math" panose="02040503050406030204" pitchFamily="18" charset="0"/>
                            </a:rPr>
                            <m:t>2</m:t>
                          </m:r>
                        </m:sub>
                      </m:sSub>
                      <m:f>
                        <m:fPr>
                          <m:ctrlPr>
                            <a:rPr kumimoji="1" lang="en-US" altLang="zh-CN" i="1">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𝑘</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den>
                      </m:f>
                    </m:oMath>
                  </m:oMathPara>
                </a14:m>
                <a:endParaRPr lang="zh-CN" altLang="en-US" dirty="0"/>
              </a:p>
            </p:txBody>
          </p:sp>
        </mc:Choice>
        <mc:Fallback xmlns="">
          <p:sp>
            <p:nvSpPr>
              <p:cNvPr id="31" name="矩形 30">
                <a:extLst>
                  <a:ext uri="{FF2B5EF4-FFF2-40B4-BE49-F238E27FC236}">
                    <a16:creationId xmlns:a16="http://schemas.microsoft.com/office/drawing/2014/main" id="{9F904B4B-E16C-E54F-B84B-2345E60DC2A9}"/>
                  </a:ext>
                </a:extLst>
              </p:cNvPr>
              <p:cNvSpPr>
                <a:spLocks noRot="1" noChangeAspect="1" noMove="1" noResize="1" noEditPoints="1" noAdjustHandles="1" noChangeArrowheads="1" noChangeShapeType="1" noTextEdit="1"/>
              </p:cNvSpPr>
              <p:nvPr/>
            </p:nvSpPr>
            <p:spPr>
              <a:xfrm>
                <a:off x="7556667" y="1842997"/>
                <a:ext cx="2931059" cy="871201"/>
              </a:xfrm>
              <a:prstGeom prst="rect">
                <a:avLst/>
              </a:prstGeom>
              <a:blipFill>
                <a:blip r:embed="rId8"/>
                <a:stretch>
                  <a:fillRect t="-92857" b="-1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6F26008D-2135-7D48-94D7-BC6D0639C4C5}"/>
                  </a:ext>
                </a:extLst>
              </p:cNvPr>
              <p:cNvSpPr/>
              <p:nvPr/>
            </p:nvSpPr>
            <p:spPr>
              <a:xfrm>
                <a:off x="6430944" y="2929343"/>
                <a:ext cx="5722272"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𝐻</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𝐷</m:t>
                          </m:r>
                        </m:e>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nary>
                        <m:naryPr>
                          <m:chr m:val="∑"/>
                          <m:ctrlPr>
                            <a:rPr kumimoji="1" lang="en-US" altLang="zh-CN" i="1">
                              <a:latin typeface="Cambria Math" panose="02040503050406030204" pitchFamily="18" charset="0"/>
                            </a:rPr>
                          </m:ctrlPr>
                        </m:naryPr>
                        <m:sub>
                          <m:r>
                            <a:rPr kumimoji="1" lang="en-US" altLang="zh-CN" b="0" i="1" smtClean="0">
                              <a:latin typeface="Cambria Math" panose="02040503050406030204" pitchFamily="18" charset="0"/>
                            </a:rPr>
                            <m:t>𝑖</m:t>
                          </m:r>
                          <m:r>
                            <a:rPr kumimoji="1" lang="en-US" altLang="zh-CN" i="1">
                              <a:latin typeface="Cambria Math" panose="02040503050406030204" pitchFamily="18" charset="0"/>
                            </a:rPr>
                            <m:t>=1</m:t>
                          </m:r>
                        </m:sub>
                        <m:sup>
                          <m:r>
                            <a:rPr kumimoji="1" lang="en-US" altLang="zh-CN" b="0" i="1" smtClean="0">
                              <a:latin typeface="Cambria Math" panose="02040503050406030204" pitchFamily="18" charset="0"/>
                            </a:rPr>
                            <m:t>𝑛</m:t>
                          </m:r>
                        </m:sup>
                        <m:e>
                          <m:f>
                            <m:fPr>
                              <m:ctrlPr>
                                <a:rPr kumimoji="1" lang="en-US" altLang="zh-CN" i="1">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den>
                          </m:f>
                        </m:e>
                      </m:nary>
                      <m:r>
                        <a:rPr kumimoji="1" lang="en-US" altLang="zh-CN" b="0" i="1" smtClean="0">
                          <a:latin typeface="Cambria Math" panose="02040503050406030204" pitchFamily="18" charset="0"/>
                          <a:ea typeface="Cambria Math" panose="02040503050406030204" pitchFamily="18" charset="0"/>
                        </a:rPr>
                        <m:t>𝐻</m:t>
                      </m:r>
                      <m:d>
                        <m:dPr>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r>
                        <a:rPr kumimoji="1" lang="en-US" altLang="zh-CN" b="0"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m:t>
                      </m:r>
                      <m:nary>
                        <m:naryPr>
                          <m:chr m:val="∑"/>
                          <m:ctrlPr>
                            <a:rPr kumimoji="1" lang="en-US" altLang="zh-CN" i="1">
                              <a:latin typeface="Cambria Math" panose="02040503050406030204" pitchFamily="18" charset="0"/>
                            </a:rPr>
                          </m:ctrlPr>
                        </m:naryPr>
                        <m:sub>
                          <m:r>
                            <a:rPr kumimoji="1" lang="en-US" altLang="zh-CN" b="0" i="1" smtClean="0">
                              <a:latin typeface="Cambria Math" panose="02040503050406030204" pitchFamily="18" charset="0"/>
                            </a:rPr>
                            <m:t>𝑖</m:t>
                          </m:r>
                          <m:r>
                            <a:rPr kumimoji="1" lang="en-US" altLang="zh-CN" i="1">
                              <a:latin typeface="Cambria Math" panose="02040503050406030204" pitchFamily="18" charset="0"/>
                            </a:rPr>
                            <m:t>=1</m:t>
                          </m:r>
                        </m:sub>
                        <m:sup>
                          <m:r>
                            <a:rPr kumimoji="1" lang="en-US" altLang="zh-CN" b="0" i="1" smtClean="0">
                              <a:latin typeface="Cambria Math" panose="02040503050406030204" pitchFamily="18" charset="0"/>
                            </a:rPr>
                            <m:t>𝑛</m:t>
                          </m:r>
                        </m:sup>
                        <m:e>
                          <m:f>
                            <m:fPr>
                              <m:ctrlPr>
                                <a:rPr kumimoji="1" lang="en-US" altLang="zh-CN" i="1">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e>
                              </m:d>
                            </m:den>
                          </m:f>
                        </m:e>
                      </m:nary>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𝑘</m:t>
                          </m:r>
                          <m:r>
                            <a:rPr kumimoji="1" lang="en-US" altLang="zh-CN" i="1">
                              <a:latin typeface="Cambria Math" panose="02040503050406030204" pitchFamily="18" charset="0"/>
                            </a:rPr>
                            <m:t>=1</m:t>
                          </m:r>
                        </m:sub>
                        <m:sup>
                          <m:r>
                            <a:rPr kumimoji="1" lang="en-US" altLang="zh-CN" i="1">
                              <a:latin typeface="Cambria Math" panose="02040503050406030204" pitchFamily="18" charset="0"/>
                            </a:rPr>
                            <m:t>𝐾</m:t>
                          </m:r>
                        </m:sup>
                        <m:e>
                          <m:f>
                            <m:fPr>
                              <m:ctrlPr>
                                <a:rPr kumimoji="1" lang="en-US" altLang="zh-CN" i="1">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𝑖𝑘</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den>
                          </m:f>
                        </m:e>
                      </m:nary>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𝑙𝑜𝑔</m:t>
                          </m:r>
                        </m:e>
                        <m:sub>
                          <m:r>
                            <a:rPr kumimoji="1" lang="en-US" altLang="zh-CN" i="1">
                              <a:latin typeface="Cambria Math" panose="02040503050406030204" pitchFamily="18" charset="0"/>
                            </a:rPr>
                            <m:t>2</m:t>
                          </m:r>
                        </m:sub>
                      </m:sSub>
                      <m:f>
                        <m:fPr>
                          <m:ctrlPr>
                            <a:rPr kumimoji="1" lang="en-US" altLang="zh-CN" i="1">
                              <a:latin typeface="Cambria Math" panose="02040503050406030204" pitchFamily="18" charset="0"/>
                            </a:rPr>
                          </m:ctrlPr>
                        </m:fPr>
                        <m:num>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𝑖𝑘</m:t>
                                  </m:r>
                                </m:sub>
                              </m:sSub>
                            </m:e>
                          </m:d>
                        </m:num>
                        <m:den>
                          <m:d>
                            <m:dPr>
                              <m:begChr m:val="|"/>
                              <m:endChr m:val="|"/>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sSub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𝐷</m:t>
                                  </m:r>
                                </m:e>
                                <m:sub>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𝑖</m:t>
                                  </m:r>
                                </m:sub>
                              </m:sSub>
                            </m:e>
                          </m:d>
                        </m:den>
                      </m:f>
                    </m:oMath>
                  </m:oMathPara>
                </a14:m>
                <a:endParaRPr lang="zh-CN" altLang="en-US" dirty="0"/>
              </a:p>
            </p:txBody>
          </p:sp>
        </mc:Choice>
        <mc:Fallback xmlns="">
          <p:sp>
            <p:nvSpPr>
              <p:cNvPr id="33" name="矩形 32">
                <a:extLst>
                  <a:ext uri="{FF2B5EF4-FFF2-40B4-BE49-F238E27FC236}">
                    <a16:creationId xmlns:a16="http://schemas.microsoft.com/office/drawing/2014/main" id="{6F26008D-2135-7D48-94D7-BC6D0639C4C5}"/>
                  </a:ext>
                </a:extLst>
              </p:cNvPr>
              <p:cNvSpPr>
                <a:spLocks noRot="1" noChangeAspect="1" noMove="1" noResize="1" noEditPoints="1" noAdjustHandles="1" noChangeArrowheads="1" noChangeShapeType="1" noTextEdit="1"/>
              </p:cNvSpPr>
              <p:nvPr/>
            </p:nvSpPr>
            <p:spPr>
              <a:xfrm>
                <a:off x="6430944" y="2929343"/>
                <a:ext cx="5722272" cy="871264"/>
              </a:xfrm>
              <a:prstGeom prst="rect">
                <a:avLst/>
              </a:prstGeom>
              <a:blipFill>
                <a:blip r:embed="rId9"/>
                <a:stretch>
                  <a:fillRect t="-92857" b="-1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5F9C04B2-5EE5-8B48-946E-F150FC51E884}"/>
                  </a:ext>
                </a:extLst>
              </p:cNvPr>
              <p:cNvSpPr/>
              <p:nvPr/>
            </p:nvSpPr>
            <p:spPr>
              <a:xfrm>
                <a:off x="7596508" y="4341460"/>
                <a:ext cx="28264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ea typeface="Cambria Math" panose="02040503050406030204" pitchFamily="18" charset="0"/>
                        </a:rPr>
                        <m:t>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e>
                      </m:d>
                      <m:r>
                        <a:rPr kumimoji="1" lang="en-US" altLang="zh-CN" i="1">
                          <a:latin typeface="Cambria Math" panose="02040503050406030204" pitchFamily="18" charset="0"/>
                          <a:ea typeface="Cambria Math" panose="02040503050406030204" pitchFamily="18" charset="0"/>
                        </a:rPr>
                        <m:t>=</m:t>
                      </m:r>
                      <m:r>
                        <m:rPr>
                          <m:sty m:val="p"/>
                        </m:rPr>
                        <a:rPr kumimoji="1" lang="el-GR" altLang="zh-CN" i="1">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𝐷</m:t>
                          </m:r>
                        </m:e>
                      </m:d>
                      <m:r>
                        <a:rPr kumimoji="1" lang="en-US" altLang="zh-CN" i="1">
                          <a:latin typeface="Cambria Math" panose="02040503050406030204" pitchFamily="18" charset="0"/>
                        </a:rPr>
                        <m:t>−</m:t>
                      </m:r>
                      <m:r>
                        <m:rPr>
                          <m:nor/>
                        </m:rP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e>
                          <m:r>
                            <a:rPr lang="en-US" altLang="zh-CN" i="1">
                              <a:latin typeface="Cambria Math" panose="02040503050406030204" pitchFamily="18" charset="0"/>
                            </a:rPr>
                            <m:t>𝐴</m:t>
                          </m:r>
                        </m:e>
                      </m:d>
                    </m:oMath>
                  </m:oMathPara>
                </a14:m>
                <a:endParaRPr lang="zh-CN" altLang="en-US" dirty="0"/>
              </a:p>
            </p:txBody>
          </p:sp>
        </mc:Choice>
        <mc:Fallback xmlns="">
          <p:sp>
            <p:nvSpPr>
              <p:cNvPr id="34" name="矩形 33">
                <a:extLst>
                  <a:ext uri="{FF2B5EF4-FFF2-40B4-BE49-F238E27FC236}">
                    <a16:creationId xmlns:a16="http://schemas.microsoft.com/office/drawing/2014/main" id="{5F9C04B2-5EE5-8B48-946E-F150FC51E884}"/>
                  </a:ext>
                </a:extLst>
              </p:cNvPr>
              <p:cNvSpPr>
                <a:spLocks noRot="1" noChangeAspect="1" noMove="1" noResize="1" noEditPoints="1" noAdjustHandles="1" noChangeArrowheads="1" noChangeShapeType="1" noTextEdit="1"/>
              </p:cNvSpPr>
              <p:nvPr/>
            </p:nvSpPr>
            <p:spPr>
              <a:xfrm>
                <a:off x="7596508" y="4341460"/>
                <a:ext cx="2826415" cy="369332"/>
              </a:xfrm>
              <a:prstGeom prst="rect">
                <a:avLst/>
              </a:prstGeom>
              <a:blipFill>
                <a:blip r:embed="rId10"/>
                <a:stretch>
                  <a:fillRect b="-3226"/>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F32E0875-A2E0-5F46-9F06-F58B3F3EECAF}"/>
              </a:ext>
            </a:extLst>
          </p:cNvPr>
          <p:cNvSpPr/>
          <p:nvPr/>
        </p:nvSpPr>
        <p:spPr>
          <a:xfrm>
            <a:off x="7607003" y="2646621"/>
            <a:ext cx="1685077" cy="369332"/>
          </a:xfrm>
          <a:prstGeom prst="rect">
            <a:avLst/>
          </a:prstGeom>
        </p:spPr>
        <p:txBody>
          <a:bodyPr wrap="non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、经验</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条件熵</a:t>
            </a:r>
            <a:endParaRPr lang="zh-CN" altLang="en-US" dirty="0">
              <a:solidFill>
                <a:srgbClr val="C00000"/>
              </a:solidFill>
            </a:endParaRPr>
          </a:p>
        </p:txBody>
      </p:sp>
      <p:sp>
        <p:nvSpPr>
          <p:cNvPr id="36" name="矩形 35">
            <a:extLst>
              <a:ext uri="{FF2B5EF4-FFF2-40B4-BE49-F238E27FC236}">
                <a16:creationId xmlns:a16="http://schemas.microsoft.com/office/drawing/2014/main" id="{9B71594C-AE0B-234E-A361-9F9C623F1D5C}"/>
              </a:ext>
            </a:extLst>
          </p:cNvPr>
          <p:cNvSpPr/>
          <p:nvPr/>
        </p:nvSpPr>
        <p:spPr>
          <a:xfrm>
            <a:off x="7646633" y="3893977"/>
            <a:ext cx="1454244" cy="369332"/>
          </a:xfrm>
          <a:prstGeom prst="rect">
            <a:avLst/>
          </a:prstGeom>
        </p:spPr>
        <p:txBody>
          <a:bodyPr wrap="non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信息增益</a:t>
            </a:r>
            <a:endParaRPr lang="zh-CN" altLang="en-US" dirty="0">
              <a:solidFill>
                <a:srgbClr val="C00000"/>
              </a:solidFill>
            </a:endParaRPr>
          </a:p>
        </p:txBody>
      </p:sp>
      <p:sp>
        <p:nvSpPr>
          <p:cNvPr id="37" name="矩形 36">
            <a:extLst>
              <a:ext uri="{FF2B5EF4-FFF2-40B4-BE49-F238E27FC236}">
                <a16:creationId xmlns:a16="http://schemas.microsoft.com/office/drawing/2014/main" id="{80FDE3BE-D565-E14B-8219-7778266EC549}"/>
              </a:ext>
            </a:extLst>
          </p:cNvPr>
          <p:cNvSpPr/>
          <p:nvPr/>
        </p:nvSpPr>
        <p:spPr>
          <a:xfrm>
            <a:off x="7819757" y="5077872"/>
            <a:ext cx="1627369" cy="369332"/>
          </a:xfrm>
          <a:prstGeom prst="rect">
            <a:avLst/>
          </a:prstGeom>
        </p:spPr>
        <p:txBody>
          <a:bodyPr wrap="none">
            <a:spAutoFit/>
          </a:bodyPr>
          <a:lstStyle/>
          <a:p>
            <a:pPr marL="285750" indent="-285750">
              <a:buFont typeface="Wingdings" pitchFamily="2" charset="2"/>
              <a:buChar char="u"/>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信息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增益比</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05762007-38E6-A24A-86CA-20D5BA668F86}"/>
                  </a:ext>
                </a:extLst>
              </p:cNvPr>
              <p:cNvSpPr/>
              <p:nvPr/>
            </p:nvSpPr>
            <p:spPr>
              <a:xfrm>
                <a:off x="7963188" y="5447204"/>
                <a:ext cx="2118016"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𝑔</m:t>
                          </m:r>
                        </m:e>
                        <m:sub>
                          <m:r>
                            <a:rPr kumimoji="1" lang="en-US" altLang="zh-CN" b="0" i="1" smtClean="0">
                              <a:latin typeface="Cambria Math" panose="02040503050406030204" pitchFamily="18" charset="0"/>
                              <a:ea typeface="Cambria Math" panose="02040503050406030204" pitchFamily="18" charset="0"/>
                            </a:rPr>
                            <m:t>𝑟</m:t>
                          </m:r>
                        </m:sub>
                      </m:sSub>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e>
                      </m:d>
                      <m:r>
                        <a:rPr kumimoji="1" lang="en-US" altLang="zh-CN" b="0" i="0"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𝐷</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e>
                          </m:d>
                        </m:num>
                        <m:den>
                          <m:r>
                            <m:rPr>
                              <m:sty m:val="p"/>
                            </m:rPr>
                            <a:rPr kumimoji="1" lang="el-GR" altLang="zh-CN" i="1">
                              <a:latin typeface="Cambria Math" panose="02040503050406030204" pitchFamily="18" charset="0"/>
                              <a:ea typeface="Cambria Math" panose="02040503050406030204" pitchFamily="18" charset="0"/>
                            </a:rPr>
                            <m:t>Η</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𝐷</m:t>
                              </m:r>
                            </m:e>
                          </m:d>
                        </m:den>
                      </m:f>
                    </m:oMath>
                  </m:oMathPara>
                </a14:m>
                <a:endParaRPr lang="zh-CN" altLang="en-US" dirty="0"/>
              </a:p>
            </p:txBody>
          </p:sp>
        </mc:Choice>
        <mc:Fallback xmlns="">
          <p:sp>
            <p:nvSpPr>
              <p:cNvPr id="38" name="矩形 37">
                <a:extLst>
                  <a:ext uri="{FF2B5EF4-FFF2-40B4-BE49-F238E27FC236}">
                    <a16:creationId xmlns:a16="http://schemas.microsoft.com/office/drawing/2014/main" id="{05762007-38E6-A24A-86CA-20D5BA668F86}"/>
                  </a:ext>
                </a:extLst>
              </p:cNvPr>
              <p:cNvSpPr>
                <a:spLocks noRot="1" noChangeAspect="1" noMove="1" noResize="1" noEditPoints="1" noAdjustHandles="1" noChangeArrowheads="1" noChangeShapeType="1" noTextEdit="1"/>
              </p:cNvSpPr>
              <p:nvPr/>
            </p:nvSpPr>
            <p:spPr>
              <a:xfrm>
                <a:off x="7963188" y="5447204"/>
                <a:ext cx="2118016" cy="669094"/>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066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A562C50-B366-914E-B86A-2F74379DC782}"/>
              </a:ext>
            </a:extLst>
          </p:cNvPr>
          <p:cNvSpPr txBox="1"/>
          <p:nvPr/>
        </p:nvSpPr>
        <p:spPr>
          <a:xfrm>
            <a:off x="816680" y="920131"/>
            <a:ext cx="1446434"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en-US" altLang="zh-CN" dirty="0"/>
              <a:t>ID3</a:t>
            </a:r>
            <a:r>
              <a:rPr lang="zh-CN" altLang="en-US" dirty="0"/>
              <a:t>算法</a:t>
            </a:r>
            <a:endParaRPr lang="en-US" altLang="zh-CN" dirty="0"/>
          </a:p>
        </p:txBody>
      </p:sp>
      <p:sp>
        <p:nvSpPr>
          <p:cNvPr id="9" name="文本框 8">
            <a:extLst>
              <a:ext uri="{FF2B5EF4-FFF2-40B4-BE49-F238E27FC236}">
                <a16:creationId xmlns:a16="http://schemas.microsoft.com/office/drawing/2014/main" id="{5A65831E-C261-B84A-A7B7-287B01E67F56}"/>
              </a:ext>
            </a:extLst>
          </p:cNvPr>
          <p:cNvSpPr txBox="1"/>
          <p:nvPr/>
        </p:nvSpPr>
        <p:spPr>
          <a:xfrm>
            <a:off x="792269" y="2865464"/>
            <a:ext cx="2069797"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en-US" altLang="zh-CN" dirty="0"/>
              <a:t>C4.5</a:t>
            </a:r>
            <a:r>
              <a:rPr lang="zh-CN" altLang="en-US" dirty="0"/>
              <a:t>算法</a:t>
            </a:r>
            <a:endParaRPr lang="en-US" altLang="zh-CN" dirty="0"/>
          </a:p>
        </p:txBody>
      </p:sp>
      <p:sp>
        <p:nvSpPr>
          <p:cNvPr id="10" name="文本框 9">
            <a:extLst>
              <a:ext uri="{FF2B5EF4-FFF2-40B4-BE49-F238E27FC236}">
                <a16:creationId xmlns:a16="http://schemas.microsoft.com/office/drawing/2014/main" id="{571C0E56-6C4F-4B43-9177-9E258C3BCCA1}"/>
              </a:ext>
            </a:extLst>
          </p:cNvPr>
          <p:cNvSpPr txBox="1"/>
          <p:nvPr/>
        </p:nvSpPr>
        <p:spPr>
          <a:xfrm>
            <a:off x="792269" y="3734298"/>
            <a:ext cx="1994072"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en-US" altLang="zh-CN" dirty="0"/>
              <a:t>CART </a:t>
            </a:r>
            <a:r>
              <a:rPr lang="zh-CN" altLang="en-US" dirty="0"/>
              <a:t>算法</a:t>
            </a:r>
            <a:endParaRPr lang="en-US" altLang="zh-CN" dirty="0"/>
          </a:p>
        </p:txBody>
      </p:sp>
      <p:sp>
        <p:nvSpPr>
          <p:cNvPr id="11" name="矩形 10">
            <a:extLst>
              <a:ext uri="{FF2B5EF4-FFF2-40B4-BE49-F238E27FC236}">
                <a16:creationId xmlns:a16="http://schemas.microsoft.com/office/drawing/2014/main" id="{3F845CB9-448D-2941-ACCA-CF5DAE9A2739}"/>
              </a:ext>
            </a:extLst>
          </p:cNvPr>
          <p:cNvSpPr/>
          <p:nvPr/>
        </p:nvSpPr>
        <p:spPr>
          <a:xfrm>
            <a:off x="234263" y="573771"/>
            <a:ext cx="1858201"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二、</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树的生成</a:t>
            </a:r>
            <a:endParaRPr lang="zh-CN" altLang="en-US" b="1" dirty="0">
              <a:solidFill>
                <a:srgbClr val="C00000"/>
              </a:solidFill>
            </a:endParaRPr>
          </a:p>
        </p:txBody>
      </p:sp>
      <p:sp>
        <p:nvSpPr>
          <p:cNvPr id="12" name="矩形 11">
            <a:extLst>
              <a:ext uri="{FF2B5EF4-FFF2-40B4-BE49-F238E27FC236}">
                <a16:creationId xmlns:a16="http://schemas.microsoft.com/office/drawing/2014/main" id="{29E34922-7D4B-684D-B709-B0EC3FEAE16E}"/>
              </a:ext>
            </a:extLst>
          </p:cNvPr>
          <p:cNvSpPr/>
          <p:nvPr/>
        </p:nvSpPr>
        <p:spPr>
          <a:xfrm>
            <a:off x="792269" y="1277042"/>
            <a:ext cx="6680586" cy="1477328"/>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在决策树各个结点上</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应用信息增益准确选择特征</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，选择信息增益最大的特征作为结点的特征，由该特征的不同取值建立子结点；在对子结点递归地调用以上方法，构建决策树，直到所有特征的信息增益均很小或没有特征可以选择为止，</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ID3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相当于</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用极大似然法进行概率模型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的选择。</a:t>
            </a:r>
          </a:p>
        </p:txBody>
      </p:sp>
      <p:sp>
        <p:nvSpPr>
          <p:cNvPr id="13" name="矩形 12">
            <a:extLst>
              <a:ext uri="{FF2B5EF4-FFF2-40B4-BE49-F238E27FC236}">
                <a16:creationId xmlns:a16="http://schemas.microsoft.com/office/drawing/2014/main" id="{F9894284-80A6-7C44-90B9-0261D0E1B6BD}"/>
              </a:ext>
            </a:extLst>
          </p:cNvPr>
          <p:cNvSpPr/>
          <p:nvPr/>
        </p:nvSpPr>
        <p:spPr>
          <a:xfrm>
            <a:off x="1163364" y="3253873"/>
            <a:ext cx="6083717"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ID3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算法的改进，在生成过程中用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信息增益比</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来选择特征</a:t>
            </a:r>
          </a:p>
        </p:txBody>
      </p:sp>
      <p:sp>
        <p:nvSpPr>
          <p:cNvPr id="14" name="矩形 13">
            <a:extLst>
              <a:ext uri="{FF2B5EF4-FFF2-40B4-BE49-F238E27FC236}">
                <a16:creationId xmlns:a16="http://schemas.microsoft.com/office/drawing/2014/main" id="{94B9E72B-9BA6-F446-A8C7-6A90929EF971}"/>
              </a:ext>
            </a:extLst>
          </p:cNvPr>
          <p:cNvSpPr/>
          <p:nvPr/>
        </p:nvSpPr>
        <p:spPr>
          <a:xfrm>
            <a:off x="427443" y="4540338"/>
            <a:ext cx="1858201"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三、</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树的剪枝</a:t>
            </a:r>
            <a:endParaRPr lang="zh-CN" altLang="en-US" b="1" dirty="0">
              <a:solidFill>
                <a:srgbClr val="C00000"/>
              </a:solidFill>
            </a:endParaRPr>
          </a:p>
        </p:txBody>
      </p:sp>
      <p:sp>
        <p:nvSpPr>
          <p:cNvPr id="15" name="文本框 14">
            <a:extLst>
              <a:ext uri="{FF2B5EF4-FFF2-40B4-BE49-F238E27FC236}">
                <a16:creationId xmlns:a16="http://schemas.microsoft.com/office/drawing/2014/main" id="{EC7DBC42-0548-2F49-8B69-5AC7501C1E98}"/>
              </a:ext>
            </a:extLst>
          </p:cNvPr>
          <p:cNvSpPr txBox="1"/>
          <p:nvPr/>
        </p:nvSpPr>
        <p:spPr>
          <a:xfrm>
            <a:off x="816680" y="4955519"/>
            <a:ext cx="5951982" cy="646331"/>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solidFill>
                  <a:srgbClr val="C00000"/>
                </a:solidFill>
              </a:rPr>
              <a:t>过拟合的原因</a:t>
            </a:r>
            <a:r>
              <a:rPr lang="zh-CN" altLang="en-US" dirty="0"/>
              <a:t>在于学习时过多地考虑如何提高训练数据的正确分类，从而构建出过于复杂的决策树</a:t>
            </a:r>
          </a:p>
        </p:txBody>
      </p:sp>
      <p:sp>
        <p:nvSpPr>
          <p:cNvPr id="16" name="矩形 15">
            <a:extLst>
              <a:ext uri="{FF2B5EF4-FFF2-40B4-BE49-F238E27FC236}">
                <a16:creationId xmlns:a16="http://schemas.microsoft.com/office/drawing/2014/main" id="{044A26B8-983C-D640-ABE0-4720A693AB03}"/>
              </a:ext>
            </a:extLst>
          </p:cNvPr>
          <p:cNvSpPr/>
          <p:nvPr/>
        </p:nvSpPr>
        <p:spPr>
          <a:xfrm>
            <a:off x="1000454" y="4168777"/>
            <a:ext cx="2492990"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既可以分类也可以回归</a:t>
            </a:r>
          </a:p>
        </p:txBody>
      </p:sp>
      <p:sp>
        <p:nvSpPr>
          <p:cNvPr id="17" name="矩形 16">
            <a:extLst>
              <a:ext uri="{FF2B5EF4-FFF2-40B4-BE49-F238E27FC236}">
                <a16:creationId xmlns:a16="http://schemas.microsoft.com/office/drawing/2014/main" id="{1B72EB4B-BE03-3D44-9BD8-9329FE6481C6}"/>
              </a:ext>
            </a:extLst>
          </p:cNvPr>
          <p:cNvSpPr/>
          <p:nvPr/>
        </p:nvSpPr>
        <p:spPr>
          <a:xfrm>
            <a:off x="2424402" y="4540338"/>
            <a:ext cx="3416320"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剪枝就是裁掉一些子树或叶节点</a:t>
            </a:r>
            <a:endParaRPr lang="zh-CN" altLang="en-US" dirty="0"/>
          </a:p>
        </p:txBody>
      </p:sp>
      <p:sp>
        <p:nvSpPr>
          <p:cNvPr id="18" name="矩形 17">
            <a:extLst>
              <a:ext uri="{FF2B5EF4-FFF2-40B4-BE49-F238E27FC236}">
                <a16:creationId xmlns:a16="http://schemas.microsoft.com/office/drawing/2014/main" id="{4E569D02-28D8-6A43-81C0-EBF1DBC49C10}"/>
              </a:ext>
            </a:extLst>
          </p:cNvPr>
          <p:cNvSpPr/>
          <p:nvPr/>
        </p:nvSpPr>
        <p:spPr>
          <a:xfrm>
            <a:off x="7917771" y="237741"/>
            <a:ext cx="4274229" cy="6186309"/>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剪枝分为</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预剪枝</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后剪枝</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两种。</a:t>
            </a:r>
          </a:p>
          <a:p>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b="1" dirty="0">
                <a:latin typeface="Times New Roman" panose="02020603050405020304" pitchFamily="18" charset="0"/>
                <a:ea typeface="Kaiti SC" panose="02010600040101010101" pitchFamily="2" charset="-122"/>
                <a:cs typeface="Times New Roman" panose="02020603050405020304" pitchFamily="18" charset="0"/>
              </a:rPr>
              <a:t>预先剪枝：</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指在决策树生长过程中，使用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一定条件加以限制</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，使得产生完全拟合的决策树之前就停止生长。预先剪枝的判断方法也有很多，比如</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信息增益</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小于</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一定阀值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的时候通过剪枝使决策树停止生长。但如何确定一个合适的阀值也需要一定的依据，阀值太高导致模型拟合不足，阀值太低又导致模型过拟合。</a:t>
            </a:r>
          </a:p>
          <a:p>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b="1" dirty="0">
                <a:latin typeface="Times New Roman" panose="02020603050405020304" pitchFamily="18" charset="0"/>
                <a:ea typeface="Kaiti SC" panose="02010600040101010101" pitchFamily="2" charset="-122"/>
                <a:cs typeface="Times New Roman" panose="02020603050405020304" pitchFamily="18" charset="0"/>
              </a:rPr>
              <a:t>后剪枝：</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是在决策树生长完成之后，按照</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自底向上</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的方式</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修剪决策树</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。后剪枝有两种方式，一种用新的叶子节点替换子树，该节点的预测类由子树数据集中的多数类决定。另一种用子树中最常使用的分支代替子树。</a:t>
            </a:r>
          </a:p>
          <a:p>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预先剪枝可能过早的终止决策树的生长，后剪枝一般能够产生更好的效果。但后剪枝在子树被剪掉后，决策树生长的一部分计算就被浪费了。</a:t>
            </a:r>
          </a:p>
        </p:txBody>
      </p:sp>
      <p:sp>
        <p:nvSpPr>
          <p:cNvPr id="19" name="文本框 18">
            <a:extLst>
              <a:ext uri="{FF2B5EF4-FFF2-40B4-BE49-F238E27FC236}">
                <a16:creationId xmlns:a16="http://schemas.microsoft.com/office/drawing/2014/main" id="{135570E7-7238-3146-A864-2854728C18DD}"/>
              </a:ext>
            </a:extLst>
          </p:cNvPr>
          <p:cNvSpPr txBox="1"/>
          <p:nvPr/>
        </p:nvSpPr>
        <p:spPr>
          <a:xfrm>
            <a:off x="119810" y="42964"/>
            <a:ext cx="877163" cy="369332"/>
          </a:xfrm>
          <a:prstGeom prst="rect">
            <a:avLst/>
          </a:prstGeom>
          <a:noFill/>
        </p:spPr>
        <p:txBody>
          <a:bodyPr wrap="none" rtlCol="0">
            <a:spAutoFit/>
          </a:bodyPr>
          <a:lstStyle/>
          <a:p>
            <a:r>
              <a:rPr kumimoji="1" lang="zh-CN" altLang="en-US" dirty="0">
                <a:highlight>
                  <a:srgbClr val="00FFFF"/>
                </a:highlight>
              </a:rPr>
              <a:t>决策树</a:t>
            </a:r>
          </a:p>
        </p:txBody>
      </p:sp>
      <p:sp>
        <p:nvSpPr>
          <p:cNvPr id="20" name="文本框 19">
            <a:extLst>
              <a:ext uri="{FF2B5EF4-FFF2-40B4-BE49-F238E27FC236}">
                <a16:creationId xmlns:a16="http://schemas.microsoft.com/office/drawing/2014/main" id="{1B61166C-0138-514F-894B-5D3E0A1478DE}"/>
              </a:ext>
            </a:extLst>
          </p:cNvPr>
          <p:cNvSpPr txBox="1"/>
          <p:nvPr/>
        </p:nvSpPr>
        <p:spPr>
          <a:xfrm>
            <a:off x="792269" y="5667094"/>
            <a:ext cx="6249662"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决策树的剪枝通过极小化损失函数，</a:t>
            </a:r>
            <a:r>
              <a:rPr lang="zh-CN" altLang="en-US" dirty="0">
                <a:solidFill>
                  <a:srgbClr val="C00000"/>
                </a:solidFill>
              </a:rPr>
              <a:t>正则化的极大似然估计</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5730A639-4BE3-AD4B-9220-32B882F3388A}"/>
                  </a:ext>
                </a:extLst>
              </p:cNvPr>
              <p:cNvSpPr/>
              <p:nvPr/>
            </p:nvSpPr>
            <p:spPr>
              <a:xfrm>
                <a:off x="816680" y="5926010"/>
                <a:ext cx="3889142" cy="8890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i="1" smtClean="0">
                              <a:latin typeface="Cambria Math" panose="02040503050406030204" pitchFamily="18" charset="0"/>
                              <a:ea typeface="Cambria Math" panose="02040503050406030204" pitchFamily="18" charset="0"/>
                            </a:rPr>
                            <m:t>𝛼</m:t>
                          </m:r>
                        </m:sub>
                      </m:sSub>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𝑇</m:t>
                          </m:r>
                        </m:e>
                      </m:d>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=1</m:t>
                          </m:r>
                        </m:sub>
                        <m:sup>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𝑇</m:t>
                              </m:r>
                            </m:e>
                          </m:d>
                        </m:sup>
                        <m:e>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𝐾</m:t>
                              </m:r>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𝑁</m:t>
                                  </m:r>
                                </m:e>
                                <m:sub>
                                  <m:r>
                                    <a:rPr kumimoji="1" lang="en-US" altLang="zh-CN" b="0" i="1" smtClean="0">
                                      <a:latin typeface="Cambria Math" panose="02040503050406030204" pitchFamily="18" charset="0"/>
                                    </a:rPr>
                                    <m:t>𝑡𝑘</m:t>
                                  </m:r>
                                </m:sub>
                              </m:sSub>
                            </m:e>
                          </m:nary>
                        </m:e>
                      </m:nary>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log</m:t>
                          </m:r>
                        </m:fName>
                        <m:e>
                          <m:f>
                            <m:fPr>
                              <m:ctrlPr>
                                <a:rPr kumimoji="1" lang="en-US" altLang="zh-CN" b="0" i="1" smtClean="0">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𝑁</m:t>
                                  </m:r>
                                </m:e>
                                <m:sub>
                                  <m:r>
                                    <a:rPr kumimoji="1" lang="en-US" altLang="zh-CN" i="1">
                                      <a:latin typeface="Cambria Math" panose="02040503050406030204" pitchFamily="18" charset="0"/>
                                    </a:rPr>
                                    <m:t>𝑡𝑘</m:t>
                                  </m:r>
                                </m:sub>
                              </m:sSub>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𝑁</m:t>
                                  </m:r>
                                </m:e>
                                <m:sub>
                                  <m:r>
                                    <a:rPr kumimoji="1" lang="en-US" altLang="zh-CN" i="1">
                                      <a:latin typeface="Cambria Math" panose="02040503050406030204" pitchFamily="18" charset="0"/>
                                    </a:rPr>
                                    <m:t>𝑡</m:t>
                                  </m:r>
                                </m:sub>
                              </m:sSub>
                            </m:den>
                          </m:f>
                        </m:e>
                      </m:fun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𝛼</m:t>
                      </m:r>
                      <m:d>
                        <m:dPr>
                          <m:begChr m:val="|"/>
                          <m:endChr m:val="|"/>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𝑇</m:t>
                          </m:r>
                        </m:e>
                      </m:d>
                    </m:oMath>
                  </m:oMathPara>
                </a14:m>
                <a:endParaRPr lang="zh-CN" altLang="en-US" dirty="0"/>
              </a:p>
            </p:txBody>
          </p:sp>
        </mc:Choice>
        <mc:Fallback>
          <p:sp>
            <p:nvSpPr>
              <p:cNvPr id="2" name="矩形 1">
                <a:extLst>
                  <a:ext uri="{FF2B5EF4-FFF2-40B4-BE49-F238E27FC236}">
                    <a16:creationId xmlns:a16="http://schemas.microsoft.com/office/drawing/2014/main" id="{5730A639-4BE3-AD4B-9220-32B882F3388A}"/>
                  </a:ext>
                </a:extLst>
              </p:cNvPr>
              <p:cNvSpPr>
                <a:spLocks noRot="1" noChangeAspect="1" noMove="1" noResize="1" noEditPoints="1" noAdjustHandles="1" noChangeArrowheads="1" noChangeShapeType="1" noTextEdit="1"/>
              </p:cNvSpPr>
              <p:nvPr/>
            </p:nvSpPr>
            <p:spPr>
              <a:xfrm>
                <a:off x="816680" y="5926010"/>
                <a:ext cx="3889142" cy="889026"/>
              </a:xfrm>
              <a:prstGeom prst="rect">
                <a:avLst/>
              </a:prstGeom>
              <a:blipFill>
                <a:blip r:embed="rId3"/>
                <a:stretch>
                  <a:fillRect t="-91549" b="-146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840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848ECA-EC05-6B44-97F8-4573B769D504}"/>
              </a:ext>
            </a:extLst>
          </p:cNvPr>
          <p:cNvSpPr txBox="1"/>
          <p:nvPr/>
        </p:nvSpPr>
        <p:spPr>
          <a:xfrm>
            <a:off x="1145628" y="536028"/>
            <a:ext cx="855234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统计学习：计算机基于数据构建概率统计模型并运用模型对数据进行预测与分析</a:t>
            </a:r>
          </a:p>
        </p:txBody>
      </p:sp>
      <p:sp>
        <p:nvSpPr>
          <p:cNvPr id="3" name="文本框 2">
            <a:extLst>
              <a:ext uri="{FF2B5EF4-FFF2-40B4-BE49-F238E27FC236}">
                <a16:creationId xmlns:a16="http://schemas.microsoft.com/office/drawing/2014/main" id="{9198BBCD-F65E-304C-8A5E-A884DACCF185}"/>
              </a:ext>
            </a:extLst>
          </p:cNvPr>
          <p:cNvSpPr txBox="1"/>
          <p:nvPr/>
        </p:nvSpPr>
        <p:spPr>
          <a:xfrm>
            <a:off x="1145628" y="1098331"/>
            <a:ext cx="7802136"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统计学习的</a:t>
            </a:r>
            <a:r>
              <a:rPr kumimoji="1" lang="zh-CN" altLang="en-US" b="1" dirty="0">
                <a:solidFill>
                  <a:srgbClr val="FF0000"/>
                </a:solidFill>
                <a:latin typeface="Kaiti SC" panose="02010600040101010101" pitchFamily="2" charset="-122"/>
                <a:ea typeface="Kaiti SC" panose="02010600040101010101" pitchFamily="2" charset="-122"/>
              </a:rPr>
              <a:t>对象</a:t>
            </a:r>
            <a:r>
              <a:rPr kumimoji="1" lang="zh-CN" altLang="en-US" dirty="0">
                <a:latin typeface="Kaiti SC" panose="02010600040101010101" pitchFamily="2" charset="-122"/>
                <a:ea typeface="Kaiti SC" panose="02010600040101010101" pitchFamily="2" charset="-122"/>
              </a:rPr>
              <a:t>：数据；提取数据特征、抽象数据模型、数据的分析预测</a:t>
            </a:r>
          </a:p>
        </p:txBody>
      </p:sp>
      <p:sp>
        <p:nvSpPr>
          <p:cNvPr id="4" name="矩形 3">
            <a:extLst>
              <a:ext uri="{FF2B5EF4-FFF2-40B4-BE49-F238E27FC236}">
                <a16:creationId xmlns:a16="http://schemas.microsoft.com/office/drawing/2014/main" id="{97E4FD75-E7F9-EC40-924E-84209A553D33}"/>
              </a:ext>
            </a:extLst>
          </p:cNvPr>
          <p:cNvSpPr/>
          <p:nvPr/>
        </p:nvSpPr>
        <p:spPr>
          <a:xfrm>
            <a:off x="1145628" y="1660634"/>
            <a:ext cx="4397358"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统计学习的</a:t>
            </a:r>
            <a:r>
              <a:rPr kumimoji="1" lang="zh-CN" altLang="en-US" b="1" dirty="0">
                <a:solidFill>
                  <a:srgbClr val="FF0000"/>
                </a:solidFill>
                <a:latin typeface="Kaiti SC" panose="02010600040101010101" pitchFamily="2" charset="-122"/>
                <a:ea typeface="Kaiti SC" panose="02010600040101010101" pitchFamily="2" charset="-122"/>
              </a:rPr>
              <a:t>目的</a:t>
            </a:r>
            <a:r>
              <a:rPr kumimoji="1" lang="zh-CN" altLang="en-US" dirty="0">
                <a:latin typeface="Kaiti SC" panose="02010600040101010101" pitchFamily="2" charset="-122"/>
                <a:ea typeface="Kaiti SC" panose="02010600040101010101" pitchFamily="2" charset="-122"/>
              </a:rPr>
              <a:t>：对数据进行预测分析</a:t>
            </a:r>
            <a:endParaRPr lang="zh-CN" altLang="en-US" dirty="0">
              <a:latin typeface="Kaiti SC" panose="02010600040101010101" pitchFamily="2" charset="-122"/>
              <a:ea typeface="Kaiti SC" panose="02010600040101010101" pitchFamily="2" charset="-122"/>
            </a:endParaRPr>
          </a:p>
        </p:txBody>
      </p:sp>
      <p:sp>
        <p:nvSpPr>
          <p:cNvPr id="5" name="矩形 4">
            <a:extLst>
              <a:ext uri="{FF2B5EF4-FFF2-40B4-BE49-F238E27FC236}">
                <a16:creationId xmlns:a16="http://schemas.microsoft.com/office/drawing/2014/main" id="{54B283CB-7A60-3D43-A1DB-822B655A28D6}"/>
              </a:ext>
            </a:extLst>
          </p:cNvPr>
          <p:cNvSpPr/>
          <p:nvPr/>
        </p:nvSpPr>
        <p:spPr>
          <a:xfrm>
            <a:off x="1145628" y="2222937"/>
            <a:ext cx="2319866"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统计学习的</a:t>
            </a:r>
            <a:r>
              <a:rPr kumimoji="1" lang="zh-CN" altLang="en-US" b="1" dirty="0">
                <a:solidFill>
                  <a:srgbClr val="FF0000"/>
                </a:solidFill>
                <a:latin typeface="Kaiti SC" panose="02010600040101010101" pitchFamily="2" charset="-122"/>
                <a:ea typeface="Kaiti SC" panose="02010600040101010101" pitchFamily="2" charset="-122"/>
              </a:rPr>
              <a:t>方法</a:t>
            </a:r>
            <a:r>
              <a:rPr kumimoji="1" lang="zh-CN" altLang="en-US" dirty="0">
                <a:latin typeface="Kaiti SC" panose="02010600040101010101" pitchFamily="2" charset="-122"/>
                <a:ea typeface="Kaiti SC" panose="02010600040101010101" pitchFamily="2" charset="-122"/>
              </a:rPr>
              <a:t>：</a:t>
            </a:r>
          </a:p>
        </p:txBody>
      </p:sp>
      <p:sp>
        <p:nvSpPr>
          <p:cNvPr id="10" name="文本框 9">
            <a:extLst>
              <a:ext uri="{FF2B5EF4-FFF2-40B4-BE49-F238E27FC236}">
                <a16:creationId xmlns:a16="http://schemas.microsoft.com/office/drawing/2014/main" id="{42D9E3A4-55B9-7E46-94D3-E99888A0C499}"/>
              </a:ext>
            </a:extLst>
          </p:cNvPr>
          <p:cNvSpPr txBox="1"/>
          <p:nvPr/>
        </p:nvSpPr>
        <p:spPr>
          <a:xfrm>
            <a:off x="1145628" y="3059668"/>
            <a:ext cx="278153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监督学习的方法</a:t>
            </a:r>
            <a:r>
              <a:rPr kumimoji="1" lang="zh-CN" altLang="en-US" b="1" dirty="0">
                <a:latin typeface="Kaiti SC" panose="02010600040101010101" pitchFamily="2" charset="-122"/>
                <a:ea typeface="Kaiti SC" panose="02010600040101010101" pitchFamily="2" charset="-122"/>
              </a:rPr>
              <a:t>步骤</a:t>
            </a:r>
            <a:r>
              <a:rPr kumimoji="1" lang="zh-CN" altLang="en-US" dirty="0">
                <a:latin typeface="Kaiti SC" panose="02010600040101010101" pitchFamily="2" charset="-122"/>
                <a:ea typeface="Kaiti SC" panose="02010600040101010101" pitchFamily="2" charset="-122"/>
              </a:rPr>
              <a:t>：</a:t>
            </a:r>
          </a:p>
        </p:txBody>
      </p:sp>
      <p:sp>
        <p:nvSpPr>
          <p:cNvPr id="11" name="文本框 10">
            <a:extLst>
              <a:ext uri="{FF2B5EF4-FFF2-40B4-BE49-F238E27FC236}">
                <a16:creationId xmlns:a16="http://schemas.microsoft.com/office/drawing/2014/main" id="{279BDD56-F4BC-B24D-97D5-0C46A7026E68}"/>
              </a:ext>
            </a:extLst>
          </p:cNvPr>
          <p:cNvSpPr txBox="1"/>
          <p:nvPr/>
        </p:nvSpPr>
        <p:spPr>
          <a:xfrm>
            <a:off x="1394651" y="3736649"/>
            <a:ext cx="6673622" cy="1754326"/>
          </a:xfrm>
          <a:prstGeom prst="rect">
            <a:avLst/>
          </a:prstGeom>
          <a:noFill/>
        </p:spPr>
        <p:txBody>
          <a:bodyPr wrap="none" rtlCol="0">
            <a:spAutoFit/>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、得到数据集合、假设数据独立同分布</a:t>
            </a:r>
            <a:endParaRPr kumimoji="1" lang="en-US" altLang="zh-CN" dirty="0">
              <a:latin typeface="Kaiti SC" panose="02010600040101010101" pitchFamily="2" charset="-122"/>
              <a:ea typeface="Kaiti SC" panose="02010600040101010101" pitchFamily="2" charset="-122"/>
            </a:endParaRPr>
          </a:p>
          <a:p>
            <a:r>
              <a:rPr kumimoji="1" lang="en-US" altLang="zh-CN" dirty="0">
                <a:latin typeface="Kaiti SC" panose="02010600040101010101" pitchFamily="2" charset="-122"/>
                <a:ea typeface="Kaiti SC" panose="02010600040101010101" pitchFamily="2" charset="-122"/>
              </a:rPr>
              <a:t>2</a:t>
            </a:r>
            <a:r>
              <a:rPr kumimoji="1" lang="zh-CN" altLang="en-US" dirty="0">
                <a:latin typeface="Kaiti SC" panose="02010600040101010101" pitchFamily="2" charset="-122"/>
                <a:ea typeface="Kaiti SC" panose="02010600040101010101" pitchFamily="2" charset="-122"/>
              </a:rPr>
              <a:t>、确定包含所有可能的模型的假设空间，学习模型的集合</a:t>
            </a:r>
            <a:r>
              <a:rPr kumimoji="1" lang="en-US" altLang="zh-CN"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模型</a:t>
            </a:r>
            <a:r>
              <a:rPr kumimoji="1" lang="en-US" altLang="zh-CN" dirty="0">
                <a:latin typeface="Kaiti SC" panose="02010600040101010101" pitchFamily="2" charset="-122"/>
                <a:ea typeface="Kaiti SC" panose="02010600040101010101" pitchFamily="2" charset="-122"/>
              </a:rPr>
              <a:t>)</a:t>
            </a:r>
          </a:p>
          <a:p>
            <a:r>
              <a:rPr kumimoji="1" lang="en-US" altLang="zh-CN" dirty="0">
                <a:latin typeface="Kaiti SC" panose="02010600040101010101" pitchFamily="2" charset="-122"/>
                <a:ea typeface="Kaiti SC" panose="02010600040101010101" pitchFamily="2" charset="-122"/>
              </a:rPr>
              <a:t>3</a:t>
            </a:r>
            <a:r>
              <a:rPr kumimoji="1" lang="zh-CN" altLang="en-US" dirty="0">
                <a:latin typeface="Kaiti SC" panose="02010600040101010101" pitchFamily="2" charset="-122"/>
                <a:ea typeface="Kaiti SC" panose="02010600040101010101" pitchFamily="2" charset="-122"/>
              </a:rPr>
              <a:t>、确定模型选择的准则</a:t>
            </a:r>
            <a:r>
              <a:rPr kumimoji="1" lang="en-US" altLang="zh-CN"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策略</a:t>
            </a:r>
            <a:r>
              <a:rPr kumimoji="1" lang="en-US" altLang="zh-CN" dirty="0">
                <a:latin typeface="Kaiti SC" panose="02010600040101010101" pitchFamily="2" charset="-122"/>
                <a:ea typeface="Kaiti SC" panose="02010600040101010101" pitchFamily="2" charset="-122"/>
              </a:rPr>
              <a:t>)</a:t>
            </a:r>
          </a:p>
          <a:p>
            <a:r>
              <a:rPr kumimoji="1" lang="en-US" altLang="zh-CN" dirty="0">
                <a:latin typeface="Kaiti SC" panose="02010600040101010101" pitchFamily="2" charset="-122"/>
                <a:ea typeface="Kaiti SC" panose="02010600040101010101" pitchFamily="2" charset="-122"/>
              </a:rPr>
              <a:t>4</a:t>
            </a:r>
            <a:r>
              <a:rPr kumimoji="1" lang="zh-CN" altLang="en-US" dirty="0">
                <a:latin typeface="Kaiti SC" panose="02010600040101010101" pitchFamily="2" charset="-122"/>
                <a:ea typeface="Kaiti SC" panose="02010600040101010101" pitchFamily="2" charset="-122"/>
              </a:rPr>
              <a:t>、实现求解最优模型的算法</a:t>
            </a:r>
            <a:r>
              <a:rPr kumimoji="1" lang="en-US" altLang="zh-CN"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算法</a:t>
            </a:r>
            <a:r>
              <a:rPr kumimoji="1" lang="en-US" altLang="zh-CN" dirty="0">
                <a:latin typeface="Kaiti SC" panose="02010600040101010101" pitchFamily="2" charset="-122"/>
                <a:ea typeface="Kaiti SC" panose="02010600040101010101" pitchFamily="2" charset="-122"/>
              </a:rPr>
              <a:t>)</a:t>
            </a:r>
          </a:p>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、通过学习方法选择最优模型</a:t>
            </a:r>
            <a:endParaRPr kumimoji="1" lang="en-US" altLang="zh-CN" dirty="0">
              <a:latin typeface="Kaiti SC" panose="02010600040101010101" pitchFamily="2" charset="-122"/>
              <a:ea typeface="Kaiti SC" panose="02010600040101010101" pitchFamily="2" charset="-122"/>
            </a:endParaRPr>
          </a:p>
          <a:p>
            <a:r>
              <a:rPr kumimoji="1" lang="en-US" altLang="zh-CN" dirty="0">
                <a:latin typeface="Kaiti SC" panose="02010600040101010101" pitchFamily="2" charset="-122"/>
                <a:ea typeface="Kaiti SC" panose="02010600040101010101" pitchFamily="2" charset="-122"/>
              </a:rPr>
              <a:t>6</a:t>
            </a:r>
            <a:r>
              <a:rPr kumimoji="1" lang="zh-CN" altLang="en-US" dirty="0">
                <a:latin typeface="Kaiti SC" panose="02010600040101010101" pitchFamily="2" charset="-122"/>
                <a:ea typeface="Kaiti SC" panose="02010600040101010101" pitchFamily="2" charset="-122"/>
              </a:rPr>
              <a:t>、利用模型对数据进行预测或分析</a:t>
            </a:r>
          </a:p>
        </p:txBody>
      </p:sp>
      <p:sp>
        <p:nvSpPr>
          <p:cNvPr id="12" name="文本框 11">
            <a:extLst>
              <a:ext uri="{FF2B5EF4-FFF2-40B4-BE49-F238E27FC236}">
                <a16:creationId xmlns:a16="http://schemas.microsoft.com/office/drawing/2014/main" id="{F4CFC2DB-DAE1-C644-9231-9FA950F68964}"/>
              </a:ext>
            </a:extLst>
          </p:cNvPr>
          <p:cNvSpPr txBox="1"/>
          <p:nvPr/>
        </p:nvSpPr>
        <p:spPr>
          <a:xfrm>
            <a:off x="8758578" y="3023324"/>
            <a:ext cx="2956764" cy="3416320"/>
          </a:xfrm>
          <a:prstGeom prst="rect">
            <a:avLst/>
          </a:prstGeom>
          <a:noFill/>
        </p:spPr>
        <p:txBody>
          <a:bodyPr wrap="square" rtlCol="0">
            <a:spAutoFit/>
          </a:bodyPr>
          <a:lstStyle/>
          <a:p>
            <a:r>
              <a:rPr kumimoji="1" lang="zh-CN" altLang="en-US" dirty="0">
                <a:latin typeface="Kaiti SC" panose="02010600040101010101" pitchFamily="2" charset="-122"/>
                <a:ea typeface="Kaiti SC" panose="02010600040101010101" pitchFamily="2" charset="-122"/>
              </a:rPr>
              <a:t>统计学习的方法：从给定的、有限的、用于学习的训练数据集合出发，假设数据是独立同分布产生的；并且假设要学习的模型属于某个函数的集合，称为假设空间；应用某个评价准则，从假设空间中选取一个最优的模型，使它对已知训练数据及未知测试数据在给定的评价准则下有最优的预测；最优模型的选取由算法实现。</a:t>
            </a:r>
          </a:p>
        </p:txBody>
      </p:sp>
      <p:sp>
        <p:nvSpPr>
          <p:cNvPr id="13" name="矩形 12">
            <a:extLst>
              <a:ext uri="{FF2B5EF4-FFF2-40B4-BE49-F238E27FC236}">
                <a16:creationId xmlns:a16="http://schemas.microsoft.com/office/drawing/2014/main" id="{00E63F2F-72C6-5147-BFF2-CCF7AC1CACD2}"/>
              </a:ext>
            </a:extLst>
          </p:cNvPr>
          <p:cNvSpPr/>
          <p:nvPr/>
        </p:nvSpPr>
        <p:spPr>
          <a:xfrm>
            <a:off x="3270734" y="2221651"/>
            <a:ext cx="6096000" cy="646331"/>
          </a:xfrm>
          <a:prstGeom prst="rect">
            <a:avLst/>
          </a:prstGeom>
        </p:spPr>
        <p:txBody>
          <a:bodyPr>
            <a:spAutoFit/>
          </a:bodyPr>
          <a:lstStyle/>
          <a:p>
            <a:r>
              <a:rPr kumimoji="1" lang="zh-CN" altLang="en-US" dirty="0">
                <a:latin typeface="Kaiti SC" panose="02010600040101010101" pitchFamily="2" charset="-122"/>
                <a:ea typeface="Kaiti SC" panose="02010600040101010101" pitchFamily="2" charset="-122"/>
              </a:rPr>
              <a:t>基于数据构建统计模型对数据进行预测分析；</a:t>
            </a:r>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由监督学习</a:t>
            </a:r>
            <a:r>
              <a:rPr lang="zh-CN" altLang="en-US"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非监督学习、半监督学习、强化学习组成。</a:t>
            </a:r>
          </a:p>
        </p:txBody>
      </p:sp>
      <p:sp>
        <p:nvSpPr>
          <p:cNvPr id="15" name="文本框 14">
            <a:extLst>
              <a:ext uri="{FF2B5EF4-FFF2-40B4-BE49-F238E27FC236}">
                <a16:creationId xmlns:a16="http://schemas.microsoft.com/office/drawing/2014/main" id="{12B7A7E8-7BA1-FF48-B843-4E37EE31FF6D}"/>
              </a:ext>
            </a:extLst>
          </p:cNvPr>
          <p:cNvSpPr txBox="1"/>
          <p:nvPr/>
        </p:nvSpPr>
        <p:spPr>
          <a:xfrm>
            <a:off x="1282499" y="5856431"/>
            <a:ext cx="5517694" cy="646331"/>
          </a:xfrm>
          <a:prstGeom prst="rect">
            <a:avLst/>
          </a:prstGeom>
          <a:noFill/>
        </p:spPr>
        <p:txBody>
          <a:bodyPr wrap="square" rtlCol="0">
            <a:spAutoFit/>
          </a:bodyPr>
          <a:lstStyle/>
          <a:p>
            <a:r>
              <a:rPr kumimoji="1" lang="zh-CN" altLang="en-US" b="1" dirty="0">
                <a:latin typeface="Microsoft YaHei" panose="020B0503020204020204" pitchFamily="34" charset="-122"/>
                <a:ea typeface="Microsoft YaHei" panose="020B0503020204020204" pitchFamily="34" charset="-122"/>
              </a:rPr>
              <a:t>监督学习的任务</a:t>
            </a:r>
            <a:r>
              <a:rPr kumimoji="1" lang="zh-CN" altLang="en-US" dirty="0">
                <a:latin typeface="Microsoft YaHei" panose="020B0503020204020204" pitchFamily="34" charset="-122"/>
                <a:ea typeface="Microsoft YaHei" panose="020B0503020204020204" pitchFamily="34" charset="-122"/>
              </a:rPr>
              <a:t>是学习一个模型，是模型能够对任意给定的输入，对其相应的输出做出一个好的预测</a:t>
            </a:r>
          </a:p>
        </p:txBody>
      </p:sp>
      <p:sp>
        <p:nvSpPr>
          <p:cNvPr id="6" name="文本框 5">
            <a:extLst>
              <a:ext uri="{FF2B5EF4-FFF2-40B4-BE49-F238E27FC236}">
                <a16:creationId xmlns:a16="http://schemas.microsoft.com/office/drawing/2014/main" id="{E240AE7C-D3C0-9D47-9ED7-04BA704F7FCE}"/>
              </a:ext>
            </a:extLst>
          </p:cNvPr>
          <p:cNvSpPr txBox="1"/>
          <p:nvPr/>
        </p:nvSpPr>
        <p:spPr>
          <a:xfrm>
            <a:off x="735901" y="128485"/>
            <a:ext cx="1569660" cy="369332"/>
          </a:xfrm>
          <a:prstGeom prst="rect">
            <a:avLst/>
          </a:prstGeom>
          <a:noFill/>
        </p:spPr>
        <p:txBody>
          <a:bodyPr wrap="none" rtlCol="0">
            <a:spAutoFit/>
          </a:bodyPr>
          <a:lstStyle/>
          <a:p>
            <a:r>
              <a:rPr kumimoji="1" lang="zh-CN" altLang="en-US" dirty="0">
                <a:highlight>
                  <a:srgbClr val="00FFFF"/>
                </a:highlight>
              </a:rPr>
              <a:t>统计学习概念</a:t>
            </a:r>
          </a:p>
        </p:txBody>
      </p:sp>
    </p:spTree>
    <p:extLst>
      <p:ext uri="{BB962C8B-B14F-4D97-AF65-F5344CB8AC3E}">
        <p14:creationId xmlns:p14="http://schemas.microsoft.com/office/powerpoint/2010/main" val="162562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135570E7-7238-3146-A864-2854728C18DD}"/>
              </a:ext>
            </a:extLst>
          </p:cNvPr>
          <p:cNvSpPr txBox="1"/>
          <p:nvPr/>
        </p:nvSpPr>
        <p:spPr>
          <a:xfrm>
            <a:off x="119810" y="42964"/>
            <a:ext cx="877163" cy="369332"/>
          </a:xfrm>
          <a:prstGeom prst="rect">
            <a:avLst/>
          </a:prstGeom>
          <a:noFill/>
        </p:spPr>
        <p:txBody>
          <a:bodyPr wrap="none" rtlCol="0">
            <a:spAutoFit/>
          </a:bodyPr>
          <a:lstStyle/>
          <a:p>
            <a:r>
              <a:rPr kumimoji="1" lang="zh-CN" altLang="en-US" dirty="0">
                <a:highlight>
                  <a:srgbClr val="00FFFF"/>
                </a:highlight>
              </a:rPr>
              <a:t>决策树</a:t>
            </a:r>
          </a:p>
        </p:txBody>
      </p:sp>
      <p:sp>
        <p:nvSpPr>
          <p:cNvPr id="21" name="文本框 20">
            <a:extLst>
              <a:ext uri="{FF2B5EF4-FFF2-40B4-BE49-F238E27FC236}">
                <a16:creationId xmlns:a16="http://schemas.microsoft.com/office/drawing/2014/main" id="{5C992969-66DD-A84F-AC16-54E296CF3EC8}"/>
              </a:ext>
            </a:extLst>
          </p:cNvPr>
          <p:cNvSpPr txBox="1"/>
          <p:nvPr/>
        </p:nvSpPr>
        <p:spPr>
          <a:xfrm>
            <a:off x="1254725" y="479660"/>
            <a:ext cx="1994072"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en-US" altLang="zh-CN" dirty="0"/>
              <a:t>CART </a:t>
            </a:r>
            <a:r>
              <a:rPr lang="zh-CN" altLang="en-US" dirty="0"/>
              <a:t>算法</a:t>
            </a:r>
            <a:endParaRPr lang="en-US" altLang="zh-CN" dirty="0"/>
          </a:p>
        </p:txBody>
      </p:sp>
      <p:sp>
        <p:nvSpPr>
          <p:cNvPr id="22" name="文本框 21">
            <a:extLst>
              <a:ext uri="{FF2B5EF4-FFF2-40B4-BE49-F238E27FC236}">
                <a16:creationId xmlns:a16="http://schemas.microsoft.com/office/drawing/2014/main" id="{6FCB023B-8D68-814C-AC69-F9CFD7190610}"/>
              </a:ext>
            </a:extLst>
          </p:cNvPr>
          <p:cNvSpPr txBox="1"/>
          <p:nvPr/>
        </p:nvSpPr>
        <p:spPr>
          <a:xfrm>
            <a:off x="1549014" y="749360"/>
            <a:ext cx="5740429" cy="1477328"/>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给定随机变量</a:t>
            </a:r>
            <a:r>
              <a:rPr lang="en-US" altLang="zh-CN" dirty="0"/>
              <a:t>X</a:t>
            </a:r>
            <a:r>
              <a:rPr lang="zh-CN" altLang="en-US" dirty="0"/>
              <a:t>的条件下输出随机变量</a:t>
            </a:r>
            <a:r>
              <a:rPr lang="en-US" altLang="zh-CN" dirty="0"/>
              <a:t>Y</a:t>
            </a:r>
            <a:r>
              <a:rPr lang="zh-CN" altLang="en-US" dirty="0"/>
              <a:t>的条件概率分布的学习方法，假设决策树是二叉树，内部节点特征的取值为是和否，决策树等价于递归地二分每个特征，将输入空间划分为有限个单元，并在这些单元上确定预测的概率分布</a:t>
            </a:r>
            <a:endParaRPr lang="en-US" altLang="zh-CN" dirty="0"/>
          </a:p>
        </p:txBody>
      </p:sp>
      <p:sp>
        <p:nvSpPr>
          <p:cNvPr id="23" name="文本框 22">
            <a:extLst>
              <a:ext uri="{FF2B5EF4-FFF2-40B4-BE49-F238E27FC236}">
                <a16:creationId xmlns:a16="http://schemas.microsoft.com/office/drawing/2014/main" id="{A425B080-D48F-764A-820F-FEBF18828DD9}"/>
              </a:ext>
            </a:extLst>
          </p:cNvPr>
          <p:cNvSpPr txBox="1"/>
          <p:nvPr/>
        </p:nvSpPr>
        <p:spPr>
          <a:xfrm>
            <a:off x="1449166" y="2563752"/>
            <a:ext cx="4998931"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回归树的生成：平方误差</a:t>
            </a:r>
            <a:endParaRPr lang="en-US" altLang="zh-CN" dirty="0"/>
          </a:p>
        </p:txBody>
      </p:sp>
      <p:sp>
        <p:nvSpPr>
          <p:cNvPr id="24" name="文本框 23">
            <a:extLst>
              <a:ext uri="{FF2B5EF4-FFF2-40B4-BE49-F238E27FC236}">
                <a16:creationId xmlns:a16="http://schemas.microsoft.com/office/drawing/2014/main" id="{60D9EBA6-F2DF-784F-9344-66EB3AE22B5E}"/>
              </a:ext>
            </a:extLst>
          </p:cNvPr>
          <p:cNvSpPr txBox="1"/>
          <p:nvPr/>
        </p:nvSpPr>
        <p:spPr>
          <a:xfrm>
            <a:off x="1449165" y="3273049"/>
            <a:ext cx="4998931" cy="369332"/>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分类树的生成：基尼指数</a:t>
            </a:r>
            <a:endParaRPr lang="en-US" altLang="zh-CN" dirty="0"/>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D5ABCAC-3216-1D47-843A-A705651066FC}"/>
                  </a:ext>
                </a:extLst>
              </p:cNvPr>
              <p:cNvSpPr/>
              <p:nvPr/>
            </p:nvSpPr>
            <p:spPr>
              <a:xfrm>
                <a:off x="3092588" y="3639480"/>
                <a:ext cx="4196855" cy="87120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𝐺𝑖𝑛𝑖</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𝑝</m:t>
                          </m:r>
                        </m:e>
                      </m:d>
                      <m:r>
                        <a:rPr kumimoji="1" lang="en-US" altLang="zh-CN" i="1">
                          <a:latin typeface="Cambria Math" panose="02040503050406030204" pitchFamily="18" charset="0"/>
                        </a:rPr>
                        <m:t>=</m:t>
                      </m:r>
                      <m:nary>
                        <m:naryPr>
                          <m:chr m:val="∑"/>
                          <m:ctrlPr>
                            <a:rPr kumimoji="1" lang="en-US" altLang="zh-CN"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𝐾</m:t>
                          </m:r>
                        </m:sup>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𝑘</m:t>
                              </m:r>
                            </m:sub>
                          </m:sSub>
                        </m:e>
                      </m:nary>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𝑘</m:t>
                              </m:r>
                            </m:sub>
                          </m:sSub>
                        </m:e>
                      </m:d>
                      <m:r>
                        <a:rPr kumimoji="1" lang="en-US" altLang="zh-CN" b="0" i="1" smtClean="0">
                          <a:latin typeface="Cambria Math" panose="02040503050406030204" pitchFamily="18" charset="0"/>
                        </a:rPr>
                        <m:t>=1−</m:t>
                      </m:r>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𝑘</m:t>
                          </m:r>
                          <m:r>
                            <a:rPr kumimoji="1" lang="en-US" altLang="zh-CN" i="1">
                              <a:latin typeface="Cambria Math" panose="02040503050406030204" pitchFamily="18" charset="0"/>
                            </a:rPr>
                            <m:t>=1</m:t>
                          </m:r>
                        </m:sub>
                        <m:sup>
                          <m:r>
                            <a:rPr kumimoji="1" lang="en-US" altLang="zh-CN" i="1">
                              <a:latin typeface="Cambria Math" panose="02040503050406030204" pitchFamily="18" charset="0"/>
                            </a:rPr>
                            <m:t>𝐾</m:t>
                          </m:r>
                        </m:sup>
                        <m:e>
                          <m:sSup>
                            <m:sSupPr>
                              <m:ctrlPr>
                                <a:rPr kumimoji="1" lang="en-US" altLang="zh-CN" i="1" smtClean="0">
                                  <a:latin typeface="Cambria Math" panose="02040503050406030204" pitchFamily="18" charset="0"/>
                                </a:rPr>
                              </m:ctrlPr>
                            </m:sSup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𝑘</m:t>
                                  </m:r>
                                </m:sub>
                              </m:sSub>
                            </m:e>
                            <m:sup>
                              <m:r>
                                <a:rPr kumimoji="1" lang="en-US" altLang="zh-CN" b="0" i="1" smtClean="0">
                                  <a:latin typeface="Cambria Math" panose="02040503050406030204" pitchFamily="18" charset="0"/>
                                </a:rPr>
                                <m:t>2</m:t>
                              </m:r>
                            </m:sup>
                          </m:sSup>
                        </m:e>
                      </m:nary>
                    </m:oMath>
                  </m:oMathPara>
                </a14:m>
                <a:endParaRPr lang="zh-CN" altLang="en-US" dirty="0"/>
              </a:p>
            </p:txBody>
          </p:sp>
        </mc:Choice>
        <mc:Fallback>
          <p:sp>
            <p:nvSpPr>
              <p:cNvPr id="3" name="矩形 2">
                <a:extLst>
                  <a:ext uri="{FF2B5EF4-FFF2-40B4-BE49-F238E27FC236}">
                    <a16:creationId xmlns:a16="http://schemas.microsoft.com/office/drawing/2014/main" id="{ED5ABCAC-3216-1D47-843A-A705651066FC}"/>
                  </a:ext>
                </a:extLst>
              </p:cNvPr>
              <p:cNvSpPr>
                <a:spLocks noRot="1" noChangeAspect="1" noMove="1" noResize="1" noEditPoints="1" noAdjustHandles="1" noChangeArrowheads="1" noChangeShapeType="1" noTextEdit="1"/>
              </p:cNvSpPr>
              <p:nvPr/>
            </p:nvSpPr>
            <p:spPr>
              <a:xfrm>
                <a:off x="3092588" y="3639480"/>
                <a:ext cx="4196855" cy="871201"/>
              </a:xfrm>
              <a:prstGeom prst="rect">
                <a:avLst/>
              </a:prstGeom>
              <a:blipFill>
                <a:blip r:embed="rId3"/>
                <a:stretch>
                  <a:fillRect t="-94286" r="-602" b="-14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FB3959FD-E2D9-1D43-A489-8EB5BEAF29A5}"/>
                  </a:ext>
                </a:extLst>
              </p:cNvPr>
              <p:cNvSpPr/>
              <p:nvPr/>
            </p:nvSpPr>
            <p:spPr>
              <a:xfrm>
                <a:off x="3092588" y="4616671"/>
                <a:ext cx="2870080" cy="87120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𝐺𝑖𝑛𝑖</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𝐷</m:t>
                          </m:r>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1−</m:t>
                      </m:r>
                      <m:nary>
                        <m:naryPr>
                          <m:chr m:val="∑"/>
                          <m:ctrlPr>
                            <a:rPr kumimoji="1" lang="en-US" altLang="zh-CN" i="1" smtClean="0">
                              <a:latin typeface="Cambria Math" panose="02040503050406030204" pitchFamily="18" charset="0"/>
                            </a:rPr>
                          </m:ctrlPr>
                        </m:naryPr>
                        <m:sub>
                          <m:r>
                            <m:rPr>
                              <m:brk m:alnAt="23"/>
                            </m:rPr>
                            <a:rPr kumimoji="1" lang="en-US" altLang="zh-CN" i="1">
                              <a:latin typeface="Cambria Math" panose="02040503050406030204" pitchFamily="18" charset="0"/>
                            </a:rPr>
                            <m:t>𝑘</m:t>
                          </m:r>
                          <m:r>
                            <a:rPr kumimoji="1" lang="en-US" altLang="zh-CN" i="1">
                              <a:latin typeface="Cambria Math" panose="02040503050406030204" pitchFamily="18" charset="0"/>
                            </a:rPr>
                            <m:t>=1</m:t>
                          </m:r>
                        </m:sub>
                        <m:sup>
                          <m:r>
                            <a:rPr kumimoji="1" lang="en-US" altLang="zh-CN" i="1">
                              <a:latin typeface="Cambria Math" panose="02040503050406030204" pitchFamily="18" charset="0"/>
                            </a:rPr>
                            <m:t>𝐾</m:t>
                          </m:r>
                        </m:sup>
                        <m:e>
                          <m:sSup>
                            <m:sSupPr>
                              <m:ctrlPr>
                                <a:rPr kumimoji="1" lang="en-US" altLang="zh-CN" i="1" smtClean="0">
                                  <a:latin typeface="Cambria Math" panose="02040503050406030204" pitchFamily="18" charset="0"/>
                                </a:rPr>
                              </m:ctrlPr>
                            </m:sSupPr>
                            <m:e>
                              <m:d>
                                <m:dPr>
                                  <m:ctrlPr>
                                    <a:rPr kumimoji="1" lang="en-US" altLang="zh-CN" i="1" smtClean="0">
                                      <a:latin typeface="Cambria Math" panose="02040503050406030204" pitchFamily="18" charset="0"/>
                                    </a:rPr>
                                  </m:ctrlPr>
                                </m:dPr>
                                <m:e>
                                  <m:f>
                                    <m:fPr>
                                      <m:ctrlPr>
                                        <a:rPr kumimoji="1" lang="en-US" altLang="zh-CN" i="1" smtClean="0">
                                          <a:latin typeface="Cambria Math" panose="02040503050406030204" pitchFamily="18" charset="0"/>
                                        </a:rPr>
                                      </m:ctrlPr>
                                    </m:fPr>
                                    <m:num>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𝑘</m:t>
                                              </m:r>
                                            </m:sub>
                                          </m:sSub>
                                        </m:e>
                                      </m:d>
                                    </m:num>
                                    <m:den>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𝐷</m:t>
                                          </m:r>
                                        </m:e>
                                      </m:d>
                                    </m:den>
                                  </m:f>
                                </m:e>
                              </m:d>
                            </m:e>
                            <m:sup>
                              <m:r>
                                <a:rPr kumimoji="1" lang="en-US" altLang="zh-CN" b="0" i="1" smtClean="0">
                                  <a:latin typeface="Cambria Math" panose="02040503050406030204" pitchFamily="18" charset="0"/>
                                </a:rPr>
                                <m:t>2</m:t>
                              </m:r>
                            </m:sup>
                          </m:sSup>
                        </m:e>
                      </m:nary>
                    </m:oMath>
                  </m:oMathPara>
                </a14:m>
                <a:endParaRPr lang="zh-CN" altLang="en-US" dirty="0"/>
              </a:p>
            </p:txBody>
          </p:sp>
        </mc:Choice>
        <mc:Fallback>
          <p:sp>
            <p:nvSpPr>
              <p:cNvPr id="4" name="矩形 3">
                <a:extLst>
                  <a:ext uri="{FF2B5EF4-FFF2-40B4-BE49-F238E27FC236}">
                    <a16:creationId xmlns:a16="http://schemas.microsoft.com/office/drawing/2014/main" id="{FB3959FD-E2D9-1D43-A489-8EB5BEAF29A5}"/>
                  </a:ext>
                </a:extLst>
              </p:cNvPr>
              <p:cNvSpPr>
                <a:spLocks noRot="1" noChangeAspect="1" noMove="1" noResize="1" noEditPoints="1" noAdjustHandles="1" noChangeArrowheads="1" noChangeShapeType="1" noTextEdit="1"/>
              </p:cNvSpPr>
              <p:nvPr/>
            </p:nvSpPr>
            <p:spPr>
              <a:xfrm>
                <a:off x="3092588" y="4616671"/>
                <a:ext cx="2870080" cy="871201"/>
              </a:xfrm>
              <a:prstGeom prst="rect">
                <a:avLst/>
              </a:prstGeom>
              <a:blipFill>
                <a:blip r:embed="rId4"/>
                <a:stretch>
                  <a:fillRect t="-92857" b="-14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38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55EC39-C15F-0E41-ACD6-CEE187888761}"/>
              </a:ext>
            </a:extLst>
          </p:cNvPr>
          <p:cNvSpPr txBox="1"/>
          <p:nvPr/>
        </p:nvSpPr>
        <p:spPr>
          <a:xfrm>
            <a:off x="165845" y="149086"/>
            <a:ext cx="425116" cy="369332"/>
          </a:xfrm>
          <a:prstGeom prst="rect">
            <a:avLst/>
          </a:prstGeom>
          <a:noFill/>
        </p:spPr>
        <p:txBody>
          <a:bodyPr wrap="square" rtlCol="0">
            <a:spAutoFit/>
          </a:bodyPr>
          <a:lstStyle/>
          <a:p>
            <a:r>
              <a:rPr kumimoji="1" lang="en-US" altLang="zh-CN" dirty="0">
                <a:highlight>
                  <a:srgbClr val="FFFF00"/>
                </a:highlight>
              </a:rPr>
              <a:t>LR</a:t>
            </a:r>
            <a:endParaRPr kumimoji="1" lang="zh-CN" altLang="en-US" dirty="0">
              <a:highlight>
                <a:srgbClr val="FFFF00"/>
              </a:highlight>
            </a:endParaRPr>
          </a:p>
        </p:txBody>
      </p:sp>
      <p:sp>
        <p:nvSpPr>
          <p:cNvPr id="3" name="文本框 2">
            <a:extLst>
              <a:ext uri="{FF2B5EF4-FFF2-40B4-BE49-F238E27FC236}">
                <a16:creationId xmlns:a16="http://schemas.microsoft.com/office/drawing/2014/main" id="{CE3A558F-85E1-364D-830F-53F00D8DC7C8}"/>
              </a:ext>
            </a:extLst>
          </p:cNvPr>
          <p:cNvSpPr txBox="1"/>
          <p:nvPr/>
        </p:nvSpPr>
        <p:spPr>
          <a:xfrm>
            <a:off x="2628772" y="256371"/>
            <a:ext cx="1970209" cy="1754326"/>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ü"/>
            </a:pPr>
            <a:r>
              <a:rPr lang="zh-CN" altLang="en-US" dirty="0"/>
              <a:t>将线性</a:t>
            </a:r>
            <a:r>
              <a:rPr lang="en-US" altLang="zh-CN" dirty="0" err="1"/>
              <a:t>wx</a:t>
            </a:r>
            <a:r>
              <a:rPr lang="zh-CN" altLang="en-US" dirty="0">
                <a:solidFill>
                  <a:srgbClr val="C00000"/>
                </a:solidFill>
              </a:rPr>
              <a:t>使用逻辑</a:t>
            </a:r>
            <a:r>
              <a:rPr lang="zh-CN" altLang="en-US" dirty="0"/>
              <a:t>函数，比较两个条件概率的大小，分到</a:t>
            </a:r>
            <a:r>
              <a:rPr lang="zh-CN" altLang="en-US" dirty="0">
                <a:solidFill>
                  <a:srgbClr val="C00000"/>
                </a:solidFill>
              </a:rPr>
              <a:t>概率值较大</a:t>
            </a:r>
            <a:r>
              <a:rPr lang="zh-CN" altLang="en-US" dirty="0"/>
              <a:t>的</a:t>
            </a:r>
            <a:r>
              <a:rPr lang="zh-CN" altLang="en-US" dirty="0">
                <a:solidFill>
                  <a:srgbClr val="C00000"/>
                </a:solidFill>
              </a:rPr>
              <a:t>那一类。</a:t>
            </a:r>
            <a:endParaRPr lang="en-US" altLang="zh-CN" dirty="0">
              <a:solidFill>
                <a:srgbClr val="C00000"/>
              </a:solidFill>
            </a:endParaRPr>
          </a:p>
        </p:txBody>
      </p:sp>
      <p:sp>
        <p:nvSpPr>
          <p:cNvPr id="4" name="文本框 3">
            <a:extLst>
              <a:ext uri="{FF2B5EF4-FFF2-40B4-BE49-F238E27FC236}">
                <a16:creationId xmlns:a16="http://schemas.microsoft.com/office/drawing/2014/main" id="{67F141F5-EFF3-0844-A984-B37A1DC8F2A2}"/>
              </a:ext>
            </a:extLst>
          </p:cNvPr>
          <p:cNvSpPr txBox="1"/>
          <p:nvPr/>
        </p:nvSpPr>
        <p:spPr>
          <a:xfrm>
            <a:off x="1135055" y="4235080"/>
            <a:ext cx="3935693"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模型参数估计，</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极大似然估计方法</a:t>
            </a:r>
            <a:endPar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EC31DF8-614F-174D-B307-1ECD84796C95}"/>
              </a:ext>
            </a:extLst>
          </p:cNvPr>
          <p:cNvSpPr/>
          <p:nvPr/>
        </p:nvSpPr>
        <p:spPr>
          <a:xfrm>
            <a:off x="1135055" y="4695378"/>
            <a:ext cx="3474028"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算法：梯度下降或者拟牛顿法</a:t>
            </a:r>
          </a:p>
        </p:txBody>
      </p:sp>
      <p:sp>
        <p:nvSpPr>
          <p:cNvPr id="6" name="矩形 5">
            <a:extLst>
              <a:ext uri="{FF2B5EF4-FFF2-40B4-BE49-F238E27FC236}">
                <a16:creationId xmlns:a16="http://schemas.microsoft.com/office/drawing/2014/main" id="{961B34F7-03D3-5D44-A744-39975D417928}"/>
              </a:ext>
            </a:extLst>
          </p:cNvPr>
          <p:cNvSpPr/>
          <p:nvPr/>
        </p:nvSpPr>
        <p:spPr>
          <a:xfrm>
            <a:off x="165845" y="5139253"/>
            <a:ext cx="6096000" cy="1200329"/>
          </a:xfrm>
          <a:prstGeom prst="rect">
            <a:avLst/>
          </a:prstGeom>
        </p:spPr>
        <p:txBody>
          <a:bodyPr>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优点：</a:t>
            </a:r>
          </a:p>
          <a:p>
            <a:pPr>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速度快，适合二分类问题</a:t>
            </a:r>
          </a:p>
          <a:p>
            <a:pPr>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简单易于理解，直接看到各个特征的权重</a:t>
            </a:r>
          </a:p>
          <a:p>
            <a:pPr>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能容易地更新模型吸收新的数据</a:t>
            </a:r>
          </a:p>
        </p:txBody>
      </p:sp>
      <p:sp>
        <p:nvSpPr>
          <p:cNvPr id="7" name="文本框 6">
            <a:extLst>
              <a:ext uri="{FF2B5EF4-FFF2-40B4-BE49-F238E27FC236}">
                <a16:creationId xmlns:a16="http://schemas.microsoft.com/office/drawing/2014/main" id="{359E145F-E059-CF46-9E35-7DBB1B93C1B7}"/>
              </a:ext>
            </a:extLst>
          </p:cNvPr>
          <p:cNvSpPr txBox="1"/>
          <p:nvPr/>
        </p:nvSpPr>
        <p:spPr>
          <a:xfrm>
            <a:off x="130951" y="6488668"/>
            <a:ext cx="5015579" cy="369332"/>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缺点：数据和场景的适应能力有局限</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6E5BF88C-FD0B-BC43-9D03-BCDCD7D7647C}"/>
              </a:ext>
            </a:extLst>
          </p:cNvPr>
          <p:cNvSpPr/>
          <p:nvPr/>
        </p:nvSpPr>
        <p:spPr>
          <a:xfrm>
            <a:off x="590961" y="302359"/>
            <a:ext cx="1858201"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对数线性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a:t>
            </a:r>
          </a:p>
        </p:txBody>
      </p:sp>
      <p:pic>
        <p:nvPicPr>
          <p:cNvPr id="9" name="图片 8">
            <a:extLst>
              <a:ext uri="{FF2B5EF4-FFF2-40B4-BE49-F238E27FC236}">
                <a16:creationId xmlns:a16="http://schemas.microsoft.com/office/drawing/2014/main" id="{37352D4E-2F08-FD4A-ACF1-28F910FAB3D4}"/>
              </a:ext>
            </a:extLst>
          </p:cNvPr>
          <p:cNvPicPr>
            <a:picLocks noChangeAspect="1"/>
          </p:cNvPicPr>
          <p:nvPr/>
        </p:nvPicPr>
        <p:blipFill>
          <a:blip r:embed="rId3"/>
          <a:stretch>
            <a:fillRect/>
          </a:stretch>
        </p:blipFill>
        <p:spPr>
          <a:xfrm>
            <a:off x="4782207" y="42188"/>
            <a:ext cx="7347169" cy="1884929"/>
          </a:xfrm>
          <a:prstGeom prst="rect">
            <a:avLst/>
          </a:prstGeom>
        </p:spPr>
      </p:pic>
      <p:sp>
        <p:nvSpPr>
          <p:cNvPr id="10" name="矩形 9">
            <a:extLst>
              <a:ext uri="{FF2B5EF4-FFF2-40B4-BE49-F238E27FC236}">
                <a16:creationId xmlns:a16="http://schemas.microsoft.com/office/drawing/2014/main" id="{2AD7AEFB-71D0-7546-8373-1BB975390076}"/>
              </a:ext>
            </a:extLst>
          </p:cNvPr>
          <p:cNvSpPr/>
          <p:nvPr/>
        </p:nvSpPr>
        <p:spPr>
          <a:xfrm>
            <a:off x="621519" y="767868"/>
            <a:ext cx="1396536"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分类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4208D39-C180-A04B-AA4D-4D403702AC27}"/>
                  </a:ext>
                </a:extLst>
              </p:cNvPr>
              <p:cNvSpPr/>
              <p:nvPr/>
            </p:nvSpPr>
            <p:spPr>
              <a:xfrm>
                <a:off x="590961" y="1286286"/>
                <a:ext cx="2519282" cy="1200329"/>
              </a:xfrm>
              <a:prstGeom prst="rect">
                <a:avLst/>
              </a:prstGeom>
            </p:spPr>
            <p:txBody>
              <a:bodyPr wrap="square">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由</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条件概率分布</a:t>
                </a:r>
                <a14:m>
                  <m:oMath xmlns:m="http://schemas.openxmlformats.org/officeDocument/2006/math">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i="1">
                            <a:latin typeface="Cambria Math" panose="02040503050406030204" pitchFamily="18" charset="0"/>
                          </a:rPr>
                          <m:t>𝑋</m:t>
                        </m:r>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表示，形式为</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参数化</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的逻辑斯提分布</a:t>
                </a:r>
              </a:p>
            </p:txBody>
          </p:sp>
        </mc:Choice>
        <mc:Fallback xmlns="">
          <p:sp>
            <p:nvSpPr>
              <p:cNvPr id="11" name="矩形 10">
                <a:extLst>
                  <a:ext uri="{FF2B5EF4-FFF2-40B4-BE49-F238E27FC236}">
                    <a16:creationId xmlns:a16="http://schemas.microsoft.com/office/drawing/2014/main" id="{C4208D39-C180-A04B-AA4D-4D403702AC27}"/>
                  </a:ext>
                </a:extLst>
              </p:cNvPr>
              <p:cNvSpPr>
                <a:spLocks noRot="1" noChangeAspect="1" noMove="1" noResize="1" noEditPoints="1" noAdjustHandles="1" noChangeArrowheads="1" noChangeShapeType="1" noTextEdit="1"/>
              </p:cNvSpPr>
              <p:nvPr/>
            </p:nvSpPr>
            <p:spPr>
              <a:xfrm>
                <a:off x="590961" y="1286286"/>
                <a:ext cx="2519282" cy="1200329"/>
              </a:xfrm>
              <a:prstGeom prst="rect">
                <a:avLst/>
              </a:prstGeom>
              <a:blipFill>
                <a:blip r:embed="rId4"/>
                <a:stretch>
                  <a:fillRect l="-1508" t="-2105" b="-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CD97DD8-5ECB-944C-97EA-00163E82837C}"/>
                  </a:ext>
                </a:extLst>
              </p:cNvPr>
              <p:cNvSpPr/>
              <p:nvPr/>
            </p:nvSpPr>
            <p:spPr>
              <a:xfrm>
                <a:off x="621519" y="2592977"/>
                <a:ext cx="3322961" cy="683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i="1">
                              <a:latin typeface="Cambria Math" panose="02040503050406030204" pitchFamily="18" charset="0"/>
                            </a:rPr>
                            <m:t>𝑒𝑥𝑝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𝑤𝑥</m:t>
                              </m:r>
                              <m:r>
                                <a:rPr kumimoji="1" lang="en-US" altLang="zh-CN" i="1">
                                  <a:latin typeface="Cambria Math" panose="02040503050406030204" pitchFamily="18" charset="0"/>
                                </a:rPr>
                                <m:t>+</m:t>
                              </m:r>
                              <m:r>
                                <a:rPr kumimoji="1" lang="en-US" altLang="zh-CN" i="1">
                                  <a:latin typeface="Cambria Math" panose="02040503050406030204" pitchFamily="18" charset="0"/>
                                </a:rPr>
                                <m:t>𝑏</m:t>
                              </m:r>
                            </m:e>
                          </m:d>
                        </m:num>
                        <m:den>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𝑒𝑥𝑝</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e>
                          </m:d>
                        </m:den>
                      </m:f>
                    </m:oMath>
                  </m:oMathPara>
                </a14:m>
                <a:endParaRPr lang="zh-CN" altLang="en-US" dirty="0"/>
              </a:p>
            </p:txBody>
          </p:sp>
        </mc:Choice>
        <mc:Fallback xmlns="">
          <p:sp>
            <p:nvSpPr>
              <p:cNvPr id="12" name="矩形 11">
                <a:extLst>
                  <a:ext uri="{FF2B5EF4-FFF2-40B4-BE49-F238E27FC236}">
                    <a16:creationId xmlns:a16="http://schemas.microsoft.com/office/drawing/2014/main" id="{1CD97DD8-5ECB-944C-97EA-00163E82837C}"/>
                  </a:ext>
                </a:extLst>
              </p:cNvPr>
              <p:cNvSpPr>
                <a:spLocks noRot="1" noChangeAspect="1" noMove="1" noResize="1" noEditPoints="1" noAdjustHandles="1" noChangeArrowheads="1" noChangeShapeType="1" noTextEdit="1"/>
              </p:cNvSpPr>
              <p:nvPr/>
            </p:nvSpPr>
            <p:spPr>
              <a:xfrm>
                <a:off x="621519" y="2592977"/>
                <a:ext cx="3322961" cy="683264"/>
              </a:xfrm>
              <a:prstGeom prst="rect">
                <a:avLst/>
              </a:prstGeom>
              <a:blipFill>
                <a:blip r:embed="rId5"/>
                <a:stretch>
                  <a:fillRect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05292B9-9FC5-9C4F-89AF-57C1B4A8A4A0}"/>
                  </a:ext>
                </a:extLst>
              </p:cNvPr>
              <p:cNvSpPr/>
              <p:nvPr/>
            </p:nvSpPr>
            <p:spPr>
              <a:xfrm>
                <a:off x="621519" y="3366469"/>
                <a:ext cx="3322961" cy="676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𝑒𝑥𝑝</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e>
                          </m:d>
                        </m:den>
                      </m:f>
                    </m:oMath>
                  </m:oMathPara>
                </a14:m>
                <a:endParaRPr lang="zh-CN" altLang="en-US" dirty="0"/>
              </a:p>
            </p:txBody>
          </p:sp>
        </mc:Choice>
        <mc:Fallback xmlns="">
          <p:sp>
            <p:nvSpPr>
              <p:cNvPr id="13" name="矩形 12">
                <a:extLst>
                  <a:ext uri="{FF2B5EF4-FFF2-40B4-BE49-F238E27FC236}">
                    <a16:creationId xmlns:a16="http://schemas.microsoft.com/office/drawing/2014/main" id="{305292B9-9FC5-9C4F-89AF-57C1B4A8A4A0}"/>
                  </a:ext>
                </a:extLst>
              </p:cNvPr>
              <p:cNvSpPr>
                <a:spLocks noRot="1" noChangeAspect="1" noMove="1" noResize="1" noEditPoints="1" noAdjustHandles="1" noChangeArrowheads="1" noChangeShapeType="1" noTextEdit="1"/>
              </p:cNvSpPr>
              <p:nvPr/>
            </p:nvSpPr>
            <p:spPr>
              <a:xfrm>
                <a:off x="621519" y="3366469"/>
                <a:ext cx="3322961" cy="676532"/>
              </a:xfrm>
              <a:prstGeom prst="rect">
                <a:avLst/>
              </a:prstGeom>
              <a:blipFill>
                <a:blip r:embed="rId6"/>
                <a:stretch>
                  <a:fillRect b="-181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83A804E3-C43D-DA4A-AE51-2EC1E1DCFD55}"/>
              </a:ext>
            </a:extLst>
          </p:cNvPr>
          <p:cNvSpPr txBox="1"/>
          <p:nvPr/>
        </p:nvSpPr>
        <p:spPr>
          <a:xfrm>
            <a:off x="5070748" y="2228671"/>
            <a:ext cx="3955545" cy="1477328"/>
          </a:xfrm>
          <a:prstGeom prst="rect">
            <a:avLst/>
          </a:prstGeom>
          <a:noFill/>
        </p:spPr>
        <p:txBody>
          <a:bodyPr wrap="square" rtlCol="0">
            <a:spAutoFit/>
          </a:bodyPr>
          <a:lstStyle/>
          <a:p>
            <a:pPr marL="285750" indent="-285750">
              <a:buFont typeface="Wingdings" pitchFamily="2" charset="2"/>
              <a:buChar char="ü"/>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比较两个条件概率值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的大小，将实例分类到</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概率值较大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的那一类</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一个事件的几率是指该</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事件发生</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的概率与该</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事件不发生</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概率的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比值，再取对数</a:t>
            </a:r>
            <a:endPar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8CA5B2B7-27A8-F54D-BDBC-81305E82980E}"/>
              </a:ext>
            </a:extLst>
          </p:cNvPr>
          <p:cNvPicPr>
            <a:picLocks noChangeAspect="1"/>
          </p:cNvPicPr>
          <p:nvPr/>
        </p:nvPicPr>
        <p:blipFill>
          <a:blip r:embed="rId7"/>
          <a:stretch>
            <a:fillRect/>
          </a:stretch>
        </p:blipFill>
        <p:spPr>
          <a:xfrm>
            <a:off x="7846179" y="4012712"/>
            <a:ext cx="3802712" cy="1051997"/>
          </a:xfrm>
          <a:prstGeom prst="rect">
            <a:avLst/>
          </a:prstGeom>
        </p:spPr>
      </p:pic>
      <p:pic>
        <p:nvPicPr>
          <p:cNvPr id="16" name="图片 15">
            <a:extLst>
              <a:ext uri="{FF2B5EF4-FFF2-40B4-BE49-F238E27FC236}">
                <a16:creationId xmlns:a16="http://schemas.microsoft.com/office/drawing/2014/main" id="{C6352C91-018D-304A-878E-B941DED62D52}"/>
              </a:ext>
            </a:extLst>
          </p:cNvPr>
          <p:cNvPicPr>
            <a:picLocks noChangeAspect="1"/>
          </p:cNvPicPr>
          <p:nvPr/>
        </p:nvPicPr>
        <p:blipFill>
          <a:blip r:embed="rId8"/>
          <a:stretch>
            <a:fillRect/>
          </a:stretch>
        </p:blipFill>
        <p:spPr>
          <a:xfrm>
            <a:off x="7846179" y="5265164"/>
            <a:ext cx="4214870" cy="1081447"/>
          </a:xfrm>
          <a:prstGeom prst="rect">
            <a:avLst/>
          </a:prstGeom>
        </p:spPr>
      </p:pic>
    </p:spTree>
    <p:extLst>
      <p:ext uri="{BB962C8B-B14F-4D97-AF65-F5344CB8AC3E}">
        <p14:creationId xmlns:p14="http://schemas.microsoft.com/office/powerpoint/2010/main" val="206455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59ABF00-C6A0-8F4A-ABDB-E9C73EE38586}"/>
              </a:ext>
            </a:extLst>
          </p:cNvPr>
          <p:cNvSpPr txBox="1"/>
          <p:nvPr/>
        </p:nvSpPr>
        <p:spPr>
          <a:xfrm>
            <a:off x="165845" y="149086"/>
            <a:ext cx="425116" cy="369332"/>
          </a:xfrm>
          <a:prstGeom prst="rect">
            <a:avLst/>
          </a:prstGeom>
          <a:noFill/>
        </p:spPr>
        <p:txBody>
          <a:bodyPr wrap="square" rtlCol="0">
            <a:spAutoFit/>
          </a:bodyPr>
          <a:lstStyle/>
          <a:p>
            <a:r>
              <a:rPr kumimoji="1" lang="en-US" altLang="zh-CN" dirty="0">
                <a:highlight>
                  <a:srgbClr val="FFFF00"/>
                </a:highlight>
              </a:rPr>
              <a:t>LR</a:t>
            </a:r>
            <a:endParaRPr kumimoji="1" lang="zh-CN" altLang="en-US" dirty="0">
              <a:highlight>
                <a:srgbClr val="FFFF00"/>
              </a:highlight>
            </a:endParaRPr>
          </a:p>
        </p:txBody>
      </p:sp>
      <p:sp>
        <p:nvSpPr>
          <p:cNvPr id="12" name="矩形 11">
            <a:extLst>
              <a:ext uri="{FF2B5EF4-FFF2-40B4-BE49-F238E27FC236}">
                <a16:creationId xmlns:a16="http://schemas.microsoft.com/office/drawing/2014/main" id="{091D1566-1638-E649-AA46-6937705A1BF8}"/>
              </a:ext>
            </a:extLst>
          </p:cNvPr>
          <p:cNvSpPr/>
          <p:nvPr/>
        </p:nvSpPr>
        <p:spPr>
          <a:xfrm>
            <a:off x="926319" y="518418"/>
            <a:ext cx="1858201"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模型参数估计</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D2D43E49-3EC3-9048-9CFD-CCE80B56CEEC}"/>
                  </a:ext>
                </a:extLst>
              </p:cNvPr>
              <p:cNvSpPr/>
              <p:nvPr/>
            </p:nvSpPr>
            <p:spPr>
              <a:xfrm>
                <a:off x="1135348" y="1553270"/>
                <a:ext cx="2197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𝜋</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𝑥</m:t>
                          </m:r>
                        </m:e>
                      </m:d>
                    </m:oMath>
                  </m:oMathPara>
                </a14:m>
                <a:endParaRPr lang="zh-CN" altLang="en-US" dirty="0"/>
              </a:p>
            </p:txBody>
          </p:sp>
        </mc:Choice>
        <mc:Fallback xmlns="">
          <p:sp>
            <p:nvSpPr>
              <p:cNvPr id="13" name="矩形 12">
                <a:extLst>
                  <a:ext uri="{FF2B5EF4-FFF2-40B4-BE49-F238E27FC236}">
                    <a16:creationId xmlns:a16="http://schemas.microsoft.com/office/drawing/2014/main" id="{D2D43E49-3EC3-9048-9CFD-CCE80B56CEEC}"/>
                  </a:ext>
                </a:extLst>
              </p:cNvPr>
              <p:cNvSpPr>
                <a:spLocks noRot="1" noChangeAspect="1" noMove="1" noResize="1" noEditPoints="1" noAdjustHandles="1" noChangeArrowheads="1" noChangeShapeType="1" noTextEdit="1"/>
              </p:cNvSpPr>
              <p:nvPr/>
            </p:nvSpPr>
            <p:spPr>
              <a:xfrm>
                <a:off x="1135348" y="1553270"/>
                <a:ext cx="219733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261C3DB-CFF4-6A4B-A0EC-133EE4B10A28}"/>
                  </a:ext>
                </a:extLst>
              </p:cNvPr>
              <p:cNvSpPr/>
              <p:nvPr/>
            </p:nvSpPr>
            <p:spPr>
              <a:xfrm>
                <a:off x="1135348" y="2146036"/>
                <a:ext cx="2520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𝑃</m:t>
                      </m:r>
                      <m:d>
                        <m:dPr>
                          <m:ctrlPr>
                            <a:rPr kumimoji="1" lang="en-US" altLang="zh-CN" i="1">
                              <a:latin typeface="Cambria Math" panose="02040503050406030204" pitchFamily="18" charset="0"/>
                            </a:rPr>
                          </m:ctrlPr>
                        </m:dPr>
                        <m:e>
                          <m:r>
                            <m:rPr>
                              <m:sty m:val="p"/>
                            </m:rPr>
                            <a:rPr kumimoji="1" lang="en-US" altLang="zh-CN" i="1">
                              <a:latin typeface="Cambria Math" panose="02040503050406030204" pitchFamily="18" charset="0"/>
                            </a:rPr>
                            <m:t>Y</m:t>
                          </m:r>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𝜋</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𝑥</m:t>
                          </m:r>
                        </m:e>
                      </m:d>
                    </m:oMath>
                  </m:oMathPara>
                </a14:m>
                <a:endParaRPr lang="zh-CN" altLang="en-US" dirty="0"/>
              </a:p>
            </p:txBody>
          </p:sp>
        </mc:Choice>
        <mc:Fallback xmlns="">
          <p:sp>
            <p:nvSpPr>
              <p:cNvPr id="14" name="矩形 13">
                <a:extLst>
                  <a:ext uri="{FF2B5EF4-FFF2-40B4-BE49-F238E27FC236}">
                    <a16:creationId xmlns:a16="http://schemas.microsoft.com/office/drawing/2014/main" id="{3261C3DB-CFF4-6A4B-A0EC-133EE4B10A28}"/>
                  </a:ext>
                </a:extLst>
              </p:cNvPr>
              <p:cNvSpPr>
                <a:spLocks noRot="1" noChangeAspect="1" noMove="1" noResize="1" noEditPoints="1" noAdjustHandles="1" noChangeArrowheads="1" noChangeShapeType="1" noTextEdit="1"/>
              </p:cNvSpPr>
              <p:nvPr/>
            </p:nvSpPr>
            <p:spPr>
              <a:xfrm>
                <a:off x="1135348" y="2146036"/>
                <a:ext cx="2520113"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F9EFE973-4116-3344-8635-2CFF7B3D9232}"/>
              </a:ext>
            </a:extLst>
          </p:cNvPr>
          <p:cNvSpPr txBox="1"/>
          <p:nvPr/>
        </p:nvSpPr>
        <p:spPr>
          <a:xfrm>
            <a:off x="837479" y="1111184"/>
            <a:ext cx="139653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回归模型</a:t>
            </a:r>
          </a:p>
        </p:txBody>
      </p:sp>
      <p:sp>
        <p:nvSpPr>
          <p:cNvPr id="16" name="文本框 15">
            <a:extLst>
              <a:ext uri="{FF2B5EF4-FFF2-40B4-BE49-F238E27FC236}">
                <a16:creationId xmlns:a16="http://schemas.microsoft.com/office/drawing/2014/main" id="{D68FBBBF-3FA0-C74F-9817-CAD75A9AE19E}"/>
              </a:ext>
            </a:extLst>
          </p:cNvPr>
          <p:cNvSpPr txBox="1"/>
          <p:nvPr/>
        </p:nvSpPr>
        <p:spPr>
          <a:xfrm>
            <a:off x="837479" y="2727798"/>
            <a:ext cx="139653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似然函数</a:t>
            </a:r>
            <a:endParaRPr kumimoji="1" lang="zh-CN" altLang="en-US" dirty="0"/>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419817A-4A6E-0546-AD30-0F533483B6A1}"/>
                  </a:ext>
                </a:extLst>
              </p:cNvPr>
              <p:cNvSpPr/>
              <p:nvPr/>
            </p:nvSpPr>
            <p:spPr>
              <a:xfrm>
                <a:off x="1135348" y="3309560"/>
                <a:ext cx="2950295"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zh-CN" b="0" i="1" smtClean="0">
                              <a:latin typeface="Cambria Math" panose="02040503050406030204" pitchFamily="18" charset="0"/>
                              <a:ea typeface="Cambria Math" panose="02040503050406030204" pitchFamily="18" charset="0"/>
                            </a:rPr>
                          </m:ctrlPr>
                        </m:naryPr>
                        <m:sub>
                          <m:r>
                            <m:rPr>
                              <m:brk m:alnAt="23"/>
                            </m:rPr>
                            <a:rPr kumimoji="1" lang="en-US" altLang="zh-CN" b="0" i="1" smtClean="0">
                              <a:latin typeface="Cambria Math" panose="02040503050406030204" pitchFamily="18" charset="0"/>
                              <a:ea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=1</m:t>
                          </m:r>
                        </m:sub>
                        <m:sup>
                          <m:r>
                            <a:rPr kumimoji="1" lang="en-US" altLang="zh-CN" b="0" i="1" smtClean="0">
                              <a:latin typeface="Cambria Math" panose="02040503050406030204" pitchFamily="18" charset="0"/>
                              <a:ea typeface="Cambria Math" panose="02040503050406030204" pitchFamily="18" charset="0"/>
                            </a:rPr>
                            <m:t>𝑁</m:t>
                          </m:r>
                        </m:sup>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e>
                              </m:d>
                            </m:e>
                            <m:sup>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𝑦</m:t>
                                  </m:r>
                                </m:e>
                                <m:sub>
                                  <m:r>
                                    <a:rPr kumimoji="1" lang="en-US" altLang="zh-CN" b="0" i="1" smtClean="0">
                                      <a:latin typeface="Cambria Math" panose="02040503050406030204" pitchFamily="18" charset="0"/>
                                      <a:ea typeface="Cambria Math" panose="02040503050406030204" pitchFamily="18" charset="0"/>
                                    </a:rPr>
                                    <m:t>𝑖</m:t>
                                  </m:r>
                                </m:sub>
                              </m:sSub>
                            </m:sup>
                          </m:sSup>
                          <m:sSup>
                            <m:sSupPr>
                              <m:ctrlPr>
                                <a:rPr kumimoji="1" lang="en-US" altLang="zh-CN" i="1">
                                  <a:latin typeface="Cambria Math" panose="02040503050406030204" pitchFamily="18" charset="0"/>
                                  <a:ea typeface="Cambria Math" panose="020405030504060302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e>
                              </m:d>
                            </m:e>
                            <m:sup>
                              <m:sSub>
                                <m:sSubPr>
                                  <m:ctrlPr>
                                    <a:rPr kumimoji="1" lang="en-US" altLang="zh-CN" i="1">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Sub>
                            </m:sup>
                          </m:sSup>
                        </m:e>
                      </m:nary>
                    </m:oMath>
                  </m:oMathPara>
                </a14:m>
                <a:endParaRPr lang="zh-CN" altLang="en-US" dirty="0"/>
              </a:p>
            </p:txBody>
          </p:sp>
        </mc:Choice>
        <mc:Fallback xmlns="">
          <p:sp>
            <p:nvSpPr>
              <p:cNvPr id="17" name="矩形 16">
                <a:extLst>
                  <a:ext uri="{FF2B5EF4-FFF2-40B4-BE49-F238E27FC236}">
                    <a16:creationId xmlns:a16="http://schemas.microsoft.com/office/drawing/2014/main" id="{D419817A-4A6E-0546-AD30-0F533483B6A1}"/>
                  </a:ext>
                </a:extLst>
              </p:cNvPr>
              <p:cNvSpPr>
                <a:spLocks noRot="1" noChangeAspect="1" noMove="1" noResize="1" noEditPoints="1" noAdjustHandles="1" noChangeArrowheads="1" noChangeShapeType="1" noTextEdit="1"/>
              </p:cNvSpPr>
              <p:nvPr/>
            </p:nvSpPr>
            <p:spPr>
              <a:xfrm>
                <a:off x="1135348" y="3309560"/>
                <a:ext cx="2950295" cy="871264"/>
              </a:xfrm>
              <a:prstGeom prst="rect">
                <a:avLst/>
              </a:prstGeom>
              <a:blipFill>
                <a:blip r:embed="rId5"/>
                <a:stretch>
                  <a:fillRect l="-24893" t="-94286" b="-148571"/>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79F3709-C620-9C4E-AFAE-80AF763C8DE8}"/>
              </a:ext>
            </a:extLst>
          </p:cNvPr>
          <p:cNvSpPr txBox="1"/>
          <p:nvPr/>
        </p:nvSpPr>
        <p:spPr>
          <a:xfrm>
            <a:off x="880756" y="4434097"/>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对数似然函数</a:t>
            </a:r>
            <a:endParaRPr kumimoji="1" lang="zh-CN" altLang="en-US" dirty="0"/>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83757EF-9472-8049-B0A2-924D6B38442D}"/>
                  </a:ext>
                </a:extLst>
              </p:cNvPr>
              <p:cNvSpPr/>
              <p:nvPr/>
            </p:nvSpPr>
            <p:spPr>
              <a:xfrm>
                <a:off x="2939047" y="4180824"/>
                <a:ext cx="5167312" cy="242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𝐿</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e>
                          <m:d>
                            <m:dPr>
                              <m:begChr m:val="["/>
                              <m:endChr m:val="]"/>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𝑙𝑜𝑔</m:t>
                              </m:r>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𝑙𝑜𝑔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e>
                              </m:d>
                            </m:e>
                          </m:d>
                        </m:e>
                      </m:nary>
                    </m:oMath>
                  </m:oMathPara>
                </a14:m>
                <a:endParaRPr kumimoji="1"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𝑁</m:t>
                          </m:r>
                        </m:sup>
                        <m:e>
                          <m:d>
                            <m:dPr>
                              <m:begChr m:val="["/>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𝑙𝑜𝑔</m:t>
                              </m:r>
                              <m:f>
                                <m:fPr>
                                  <m:ctrlPr>
                                    <a:rPr kumimoji="1" lang="en-US" altLang="zh-CN" i="1" smtClean="0">
                                      <a:latin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num>
                                <m:den>
                                  <m:r>
                                    <a:rPr kumimoji="1" lang="en-US" altLang="zh-CN" i="1">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den>
                              </m:f>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𝑙𝑜𝑔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e>
                              </m:d>
                            </m:e>
                          </m:d>
                        </m:e>
                      </m:nary>
                    </m:oMath>
                  </m:oMathPara>
                </a14:m>
                <a:endParaRPr kumimoji="1" lang="en-US" altLang="zh-CN"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𝑁</m:t>
                          </m:r>
                        </m:sup>
                        <m:e>
                          <m:d>
                            <m:dPr>
                              <m:begChr m:val="["/>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d>
                                <m:dPr>
                                  <m:ctrlPr>
                                    <a:rPr kumimoji="1" lang="en-US" altLang="zh-CN" i="1" smtClean="0">
                                      <a:latin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𝑤</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e>
                              </m:d>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𝑙𝑜𝑔</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𝑒𝑥𝑝</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𝑤</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𝑥</m:t>
                                          </m:r>
                                        </m:e>
                                        <m:sub>
                                          <m:r>
                                            <a:rPr kumimoji="1" lang="en-US" altLang="zh-CN" b="0" i="1" smtClean="0">
                                              <a:latin typeface="Cambria Math" panose="02040503050406030204" pitchFamily="18" charset="0"/>
                                              <a:ea typeface="Cambria Math" panose="02040503050406030204" pitchFamily="18" charset="0"/>
                                            </a:rPr>
                                            <m:t>𝑖</m:t>
                                          </m:r>
                                        </m:sub>
                                      </m:sSub>
                                    </m:e>
                                  </m:d>
                                </m:e>
                              </m:d>
                            </m:e>
                          </m:d>
                        </m:e>
                      </m:nary>
                    </m:oMath>
                  </m:oMathPara>
                </a14:m>
                <a:endParaRPr lang="en-US" altLang="zh-CN" dirty="0"/>
              </a:p>
            </p:txBody>
          </p:sp>
        </mc:Choice>
        <mc:Fallback xmlns="">
          <p:sp>
            <p:nvSpPr>
              <p:cNvPr id="19" name="矩形 18">
                <a:extLst>
                  <a:ext uri="{FF2B5EF4-FFF2-40B4-BE49-F238E27FC236}">
                    <a16:creationId xmlns:a16="http://schemas.microsoft.com/office/drawing/2014/main" id="{183757EF-9472-8049-B0A2-924D6B38442D}"/>
                  </a:ext>
                </a:extLst>
              </p:cNvPr>
              <p:cNvSpPr>
                <a:spLocks noRot="1" noChangeAspect="1" noMove="1" noResize="1" noEditPoints="1" noAdjustHandles="1" noChangeArrowheads="1" noChangeShapeType="1" noTextEdit="1"/>
              </p:cNvSpPr>
              <p:nvPr/>
            </p:nvSpPr>
            <p:spPr>
              <a:xfrm>
                <a:off x="2939047" y="4180824"/>
                <a:ext cx="5167312" cy="2429127"/>
              </a:xfrm>
              <a:prstGeom prst="rect">
                <a:avLst/>
              </a:prstGeom>
              <a:blipFill>
                <a:blip r:embed="rId6"/>
                <a:stretch>
                  <a:fillRect l="-735" t="-34375" b="-53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08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55EC39-C15F-0E41-ACD6-CEE187888761}"/>
              </a:ext>
            </a:extLst>
          </p:cNvPr>
          <p:cNvSpPr txBox="1"/>
          <p:nvPr/>
        </p:nvSpPr>
        <p:spPr>
          <a:xfrm>
            <a:off x="14383" y="51279"/>
            <a:ext cx="644728" cy="369332"/>
          </a:xfrm>
          <a:prstGeom prst="rect">
            <a:avLst/>
          </a:prstGeom>
          <a:noFill/>
        </p:spPr>
        <p:txBody>
          <a:bodyPr wrap="none" rtlCol="0">
            <a:spAutoFit/>
          </a:bodyPr>
          <a:lstStyle/>
          <a:p>
            <a:r>
              <a:rPr kumimoji="1" lang="en-US" altLang="zh-CN" dirty="0">
                <a:highlight>
                  <a:srgbClr val="00FFFF"/>
                </a:highlight>
              </a:rPr>
              <a:t>SVM</a:t>
            </a:r>
            <a:endParaRPr kumimoji="1" lang="zh-CN" altLang="en-US" dirty="0">
              <a:highlight>
                <a:srgbClr val="00FFFF"/>
              </a:highlight>
            </a:endParaRPr>
          </a:p>
        </p:txBody>
      </p:sp>
      <p:sp>
        <p:nvSpPr>
          <p:cNvPr id="9" name="文本框 8">
            <a:extLst>
              <a:ext uri="{FF2B5EF4-FFF2-40B4-BE49-F238E27FC236}">
                <a16:creationId xmlns:a16="http://schemas.microsoft.com/office/drawing/2014/main" id="{F81A3DC3-06E1-3244-BD22-5DB6E00CA399}"/>
              </a:ext>
            </a:extLst>
          </p:cNvPr>
          <p:cNvSpPr txBox="1"/>
          <p:nvPr/>
        </p:nvSpPr>
        <p:spPr>
          <a:xfrm>
            <a:off x="757121" y="438222"/>
            <a:ext cx="5490606"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基本模型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定义特征空间上</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间隔最大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线性分类器</a:t>
            </a:r>
          </a:p>
        </p:txBody>
      </p:sp>
      <p:sp>
        <p:nvSpPr>
          <p:cNvPr id="11" name="文本框 10">
            <a:extLst>
              <a:ext uri="{FF2B5EF4-FFF2-40B4-BE49-F238E27FC236}">
                <a16:creationId xmlns:a16="http://schemas.microsoft.com/office/drawing/2014/main" id="{CAA17D5E-6E2C-3A4D-B9F0-C7CEC85209EC}"/>
              </a:ext>
            </a:extLst>
          </p:cNvPr>
          <p:cNvSpPr txBox="1"/>
          <p:nvPr/>
        </p:nvSpPr>
        <p:spPr>
          <a:xfrm>
            <a:off x="757121" y="32873"/>
            <a:ext cx="185820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二类</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分类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a:t>
            </a:r>
            <a:endPar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6A5EB757-6645-E644-9285-D0FDA017299C}"/>
              </a:ext>
            </a:extLst>
          </p:cNvPr>
          <p:cNvSpPr/>
          <p:nvPr/>
        </p:nvSpPr>
        <p:spPr>
          <a:xfrm>
            <a:off x="757121" y="1527530"/>
            <a:ext cx="6939868" cy="1754326"/>
          </a:xfrm>
          <a:prstGeom prst="rect">
            <a:avLst/>
          </a:prstGeom>
        </p:spPr>
        <p:txBody>
          <a:bodyPr wrap="squar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当训练样本线性可分时，通过</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硬间隔最大化</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，学习一个线性分类器，即线性可分支持向量机。</a:t>
            </a: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当训练数据</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近似线性可分</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时，</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引入松弛变量</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，通过软间隔最大化，学习一个线性分类器，即线性支持向量机。</a:t>
            </a: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当训练数据</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线性不可分时</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使用核技巧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及软间隔最大化，学习非线性支持向量机。</a:t>
            </a:r>
          </a:p>
        </p:txBody>
      </p:sp>
      <p:sp>
        <p:nvSpPr>
          <p:cNvPr id="13" name="文本框 12">
            <a:extLst>
              <a:ext uri="{FF2B5EF4-FFF2-40B4-BE49-F238E27FC236}">
                <a16:creationId xmlns:a16="http://schemas.microsoft.com/office/drawing/2014/main" id="{6470309D-655D-4E42-90B9-3D52160CD366}"/>
              </a:ext>
            </a:extLst>
          </p:cNvPr>
          <p:cNvSpPr txBox="1"/>
          <p:nvPr/>
        </p:nvSpPr>
        <p:spPr>
          <a:xfrm>
            <a:off x="757121" y="899993"/>
            <a:ext cx="3486852"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核技巧</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使它成为</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非线性分类器</a:t>
            </a:r>
          </a:p>
        </p:txBody>
      </p:sp>
      <p:sp>
        <p:nvSpPr>
          <p:cNvPr id="14" name="文本框 13">
            <a:extLst>
              <a:ext uri="{FF2B5EF4-FFF2-40B4-BE49-F238E27FC236}">
                <a16:creationId xmlns:a16="http://schemas.microsoft.com/office/drawing/2014/main" id="{E55760AF-132A-884C-8536-EA62863561FE}"/>
              </a:ext>
            </a:extLst>
          </p:cNvPr>
          <p:cNvSpPr txBox="1"/>
          <p:nvPr/>
        </p:nvSpPr>
        <p:spPr>
          <a:xfrm>
            <a:off x="8496942" y="420611"/>
            <a:ext cx="3243114" cy="923330"/>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支持向量机的学习在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特征空间上面</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学习，由输入空间</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映射</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到特征空间</a:t>
            </a:r>
          </a:p>
        </p:txBody>
      </p:sp>
      <p:sp>
        <p:nvSpPr>
          <p:cNvPr id="15" name="文本框 14">
            <a:extLst>
              <a:ext uri="{FF2B5EF4-FFF2-40B4-BE49-F238E27FC236}">
                <a16:creationId xmlns:a16="http://schemas.microsoft.com/office/drawing/2014/main" id="{B2AF8C66-D101-A449-8A94-EDB5E01DE331}"/>
              </a:ext>
            </a:extLst>
          </p:cNvPr>
          <p:cNvSpPr txBox="1"/>
          <p:nvPr/>
        </p:nvSpPr>
        <p:spPr>
          <a:xfrm>
            <a:off x="8554570" y="1666029"/>
            <a:ext cx="3185486" cy="1477328"/>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感知机利用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误分类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最小的策略，求得分离超平面；</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线性可分</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支持向量机</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利用间隔最大化求得最优分离超平面；</a:t>
            </a:r>
          </a:p>
        </p:txBody>
      </p:sp>
      <p:sp>
        <p:nvSpPr>
          <p:cNvPr id="3" name="文本框 2">
            <a:extLst>
              <a:ext uri="{FF2B5EF4-FFF2-40B4-BE49-F238E27FC236}">
                <a16:creationId xmlns:a16="http://schemas.microsoft.com/office/drawing/2014/main" id="{33D1D22E-E63F-F441-885D-32A55F108935}"/>
              </a:ext>
            </a:extLst>
          </p:cNvPr>
          <p:cNvSpPr txBox="1"/>
          <p:nvPr/>
        </p:nvSpPr>
        <p:spPr>
          <a:xfrm>
            <a:off x="336747" y="3281856"/>
            <a:ext cx="4628190" cy="369332"/>
          </a:xfrm>
          <a:prstGeom prst="rect">
            <a:avLst/>
          </a:prstGeom>
          <a:noFill/>
        </p:spPr>
        <p:txBody>
          <a:bodyPr wrap="none" rtlCol="0">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一、线性可分支持向量机与硬间隔最大化</a:t>
            </a:r>
          </a:p>
        </p:txBody>
      </p:sp>
      <p:sp>
        <p:nvSpPr>
          <p:cNvPr id="4" name="文本框 3">
            <a:extLst>
              <a:ext uri="{FF2B5EF4-FFF2-40B4-BE49-F238E27FC236}">
                <a16:creationId xmlns:a16="http://schemas.microsoft.com/office/drawing/2014/main" id="{F6D30D4F-AD4E-524C-BFAA-230119EA171E}"/>
              </a:ext>
            </a:extLst>
          </p:cNvPr>
          <p:cNvSpPr txBox="1"/>
          <p:nvPr/>
        </p:nvSpPr>
        <p:spPr>
          <a:xfrm>
            <a:off x="716854" y="3641844"/>
            <a:ext cx="162736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分离超平面</a:t>
            </a:r>
            <a:endParaRPr kumimoji="1" lang="zh-CN" altLang="en-US" dirty="0"/>
          </a:p>
        </p:txBody>
      </p:sp>
      <p:sp>
        <p:nvSpPr>
          <p:cNvPr id="16" name="文本框 15">
            <a:extLst>
              <a:ext uri="{FF2B5EF4-FFF2-40B4-BE49-F238E27FC236}">
                <a16:creationId xmlns:a16="http://schemas.microsoft.com/office/drawing/2014/main" id="{C24546C5-A949-E449-B9CE-A20988317454}"/>
              </a:ext>
            </a:extLst>
          </p:cNvPr>
          <p:cNvSpPr txBox="1"/>
          <p:nvPr/>
        </p:nvSpPr>
        <p:spPr>
          <a:xfrm>
            <a:off x="716854" y="4114255"/>
            <a:ext cx="1396536"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决策函数</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130BC3D-601D-1248-8DD7-21599FC68DD9}"/>
                  </a:ext>
                </a:extLst>
              </p:cNvPr>
              <p:cNvSpPr/>
              <p:nvPr/>
            </p:nvSpPr>
            <p:spPr>
              <a:xfrm>
                <a:off x="2344223" y="3632500"/>
                <a:ext cx="15818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𝑤</m:t>
                          </m:r>
                        </m:e>
                        <m:sup>
                          <m:r>
                            <a:rPr lang="zh-CN" altLang="en-US" b="0" i="1" smtClean="0">
                              <a:latin typeface="Cambria Math" panose="02040503050406030204" pitchFamily="18" charset="0"/>
                            </a:rPr>
                            <m:t>∗</m:t>
                          </m:r>
                        </m:sup>
                      </m:sSup>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𝑏</m:t>
                          </m:r>
                        </m:e>
                        <m:sup>
                          <m:r>
                            <a:rPr lang="zh-CN" altLang="en-US" b="0" i="1" smtClean="0">
                              <a:latin typeface="Cambria Math" panose="02040503050406030204" pitchFamily="18" charset="0"/>
                            </a:rPr>
                            <m:t>∗</m:t>
                          </m:r>
                        </m:sup>
                      </m:sSup>
                      <m:r>
                        <a:rPr lang="en-US" altLang="zh-CN" i="1">
                          <a:latin typeface="Cambria Math" panose="02040503050406030204" pitchFamily="18" charset="0"/>
                        </a:rPr>
                        <m:t>=0</m:t>
                      </m:r>
                    </m:oMath>
                  </m:oMathPara>
                </a14:m>
                <a:endParaRPr lang="zh-CN" altLang="en-US" dirty="0"/>
              </a:p>
            </p:txBody>
          </p:sp>
        </mc:Choice>
        <mc:Fallback xmlns="">
          <p:sp>
            <p:nvSpPr>
              <p:cNvPr id="5" name="矩形 4">
                <a:extLst>
                  <a:ext uri="{FF2B5EF4-FFF2-40B4-BE49-F238E27FC236}">
                    <a16:creationId xmlns:a16="http://schemas.microsoft.com/office/drawing/2014/main" id="{F130BC3D-601D-1248-8DD7-21599FC68DD9}"/>
                  </a:ext>
                </a:extLst>
              </p:cNvPr>
              <p:cNvSpPr>
                <a:spLocks noRot="1" noChangeAspect="1" noMove="1" noResize="1" noEditPoints="1" noAdjustHandles="1" noChangeArrowheads="1" noChangeShapeType="1" noTextEdit="1"/>
              </p:cNvSpPr>
              <p:nvPr/>
            </p:nvSpPr>
            <p:spPr>
              <a:xfrm>
                <a:off x="2344223" y="3632500"/>
                <a:ext cx="158184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0F3408C-CEBE-924C-AA50-3EB7A3A2189C}"/>
                  </a:ext>
                </a:extLst>
              </p:cNvPr>
              <p:cNvSpPr txBox="1"/>
              <p:nvPr/>
            </p:nvSpPr>
            <p:spPr>
              <a:xfrm>
                <a:off x="2344223" y="4114255"/>
                <a:ext cx="25605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𝑓</m:t>
                      </m:r>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𝑠𝑖𝑔𝑛</m:t>
                      </m:r>
                      <m:r>
                        <a:rPr kumimoji="1"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zh-CN" altLang="en-US" i="1">
                              <a:latin typeface="Cambria Math" panose="02040503050406030204" pitchFamily="18" charset="0"/>
                            </a:rPr>
                            <m:t>∗</m:t>
                          </m:r>
                        </m:sup>
                      </m:sSup>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zh-CN" altLang="en-US" i="1">
                              <a:latin typeface="Cambria Math" panose="02040503050406030204" pitchFamily="18" charset="0"/>
                            </a:rPr>
                            <m:t>∗</m:t>
                          </m:r>
                        </m:sup>
                      </m:s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7" name="文本框 16">
                <a:extLst>
                  <a:ext uri="{FF2B5EF4-FFF2-40B4-BE49-F238E27FC236}">
                    <a16:creationId xmlns:a16="http://schemas.microsoft.com/office/drawing/2014/main" id="{40F3408C-CEBE-924C-AA50-3EB7A3A2189C}"/>
                  </a:ext>
                </a:extLst>
              </p:cNvPr>
              <p:cNvSpPr txBox="1">
                <a:spLocks noRot="1" noChangeAspect="1" noMove="1" noResize="1" noEditPoints="1" noAdjustHandles="1" noChangeArrowheads="1" noChangeShapeType="1" noTextEdit="1"/>
              </p:cNvSpPr>
              <p:nvPr/>
            </p:nvSpPr>
            <p:spPr>
              <a:xfrm>
                <a:off x="2344223" y="4114255"/>
                <a:ext cx="2560573" cy="369332"/>
              </a:xfrm>
              <a:prstGeom prst="rect">
                <a:avLst/>
              </a:prstGeom>
              <a:blipFill>
                <a:blip r:embed="rId4"/>
                <a:stretch>
                  <a:fillRect b="-17241"/>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08504B2-9E00-E94F-BE2B-936DD3025326}"/>
              </a:ext>
            </a:extLst>
          </p:cNvPr>
          <p:cNvSpPr txBox="1"/>
          <p:nvPr/>
        </p:nvSpPr>
        <p:spPr>
          <a:xfrm>
            <a:off x="757121" y="4618454"/>
            <a:ext cx="1396536"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函数间隔</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8D134F8-5E0C-094C-8DA4-974A6F9AD7D0}"/>
                  </a:ext>
                </a:extLst>
              </p:cNvPr>
              <p:cNvSpPr/>
              <p:nvPr/>
            </p:nvSpPr>
            <p:spPr>
              <a:xfrm>
                <a:off x="2344223" y="4631858"/>
                <a:ext cx="4447884"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用量</a:t>
                </a:r>
                <a14:m>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𝑤𝑥</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表示分类的正确性及确信度</a:t>
                </a:r>
              </a:p>
            </p:txBody>
          </p:sp>
        </mc:Choice>
        <mc:Fallback xmlns="">
          <p:sp>
            <p:nvSpPr>
              <p:cNvPr id="6" name="矩形 5">
                <a:extLst>
                  <a:ext uri="{FF2B5EF4-FFF2-40B4-BE49-F238E27FC236}">
                    <a16:creationId xmlns:a16="http://schemas.microsoft.com/office/drawing/2014/main" id="{38D134F8-5E0C-094C-8DA4-974A6F9AD7D0}"/>
                  </a:ext>
                </a:extLst>
              </p:cNvPr>
              <p:cNvSpPr>
                <a:spLocks noRot="1" noChangeAspect="1" noMove="1" noResize="1" noEditPoints="1" noAdjustHandles="1" noChangeArrowheads="1" noChangeShapeType="1" noTextEdit="1"/>
              </p:cNvSpPr>
              <p:nvPr/>
            </p:nvSpPr>
            <p:spPr>
              <a:xfrm>
                <a:off x="2344223" y="4631858"/>
                <a:ext cx="4447884" cy="369332"/>
              </a:xfrm>
              <a:prstGeom prst="rect">
                <a:avLst/>
              </a:prstGeom>
              <a:blipFill>
                <a:blip r:embed="rId5"/>
                <a:stretch>
                  <a:fillRect l="-1140" t="-3333" r="-285"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F843DD3-031F-0745-BB62-01B15D156DC0}"/>
                  </a:ext>
                </a:extLst>
              </p:cNvPr>
              <p:cNvSpPr/>
              <p:nvPr/>
            </p:nvSpPr>
            <p:spPr>
              <a:xfrm>
                <a:off x="2500547" y="5109721"/>
                <a:ext cx="1904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m:oMathPara>
                </a14:m>
                <a:endParaRPr lang="zh-CN" altLang="en-US" dirty="0"/>
              </a:p>
            </p:txBody>
          </p:sp>
        </mc:Choice>
        <mc:Fallback xmlns="">
          <p:sp>
            <p:nvSpPr>
              <p:cNvPr id="8" name="矩形 7">
                <a:extLst>
                  <a:ext uri="{FF2B5EF4-FFF2-40B4-BE49-F238E27FC236}">
                    <a16:creationId xmlns:a16="http://schemas.microsoft.com/office/drawing/2014/main" id="{4F843DD3-031F-0745-BB62-01B15D156DC0}"/>
                  </a:ext>
                </a:extLst>
              </p:cNvPr>
              <p:cNvSpPr>
                <a:spLocks noRot="1" noChangeAspect="1" noMove="1" noResize="1" noEditPoints="1" noAdjustHandles="1" noChangeArrowheads="1" noChangeShapeType="1" noTextEdit="1"/>
              </p:cNvSpPr>
              <p:nvPr/>
            </p:nvSpPr>
            <p:spPr>
              <a:xfrm>
                <a:off x="2500547" y="5109721"/>
                <a:ext cx="1904689" cy="369332"/>
              </a:xfrm>
              <a:prstGeom prst="rect">
                <a:avLst/>
              </a:prstGeom>
              <a:blipFill>
                <a:blip r:embed="rId6"/>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1F21073-90CC-CF4C-92CD-07C6D3FC2880}"/>
                  </a:ext>
                </a:extLst>
              </p:cNvPr>
              <p:cNvSpPr/>
              <p:nvPr/>
            </p:nvSpPr>
            <p:spPr>
              <a:xfrm>
                <a:off x="1040821" y="5587584"/>
                <a:ext cx="6406304" cy="646331"/>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只有函数间隔不够，成比例的改变</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w</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，超平面不会改变，间隔变了，通过对法向量加入约束</a:t>
                </a:r>
                <a14:m>
                  <m:oMath xmlns:m="http://schemas.openxmlformats.org/officeDocument/2006/math">
                    <m:d>
                      <m:dPr>
                        <m:begChr m:val="‖"/>
                        <m:endChr m:val="‖"/>
                        <m:ctrlPr>
                          <a:rPr kumimoji="1" lang="en-US" altLang="zh-CN" i="1" smtClean="0">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𝑤</m:t>
                        </m:r>
                      </m:e>
                    </m:d>
                    <m:r>
                      <a:rPr kumimoji="1" lang="en-US" altLang="zh-CN" b="0" i="1" smtClean="0">
                        <a:latin typeface="Cambria Math" panose="02040503050406030204" pitchFamily="18" charset="0"/>
                        <a:ea typeface="Kaiti SC" panose="02010600040101010101" pitchFamily="2" charset="-122"/>
                        <a:cs typeface="Times New Roman" panose="02020603050405020304" pitchFamily="18" charset="0"/>
                      </a:rPr>
                      <m:t>=1</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，变成了几何间隔</a:t>
                </a:r>
              </a:p>
            </p:txBody>
          </p:sp>
        </mc:Choice>
        <mc:Fallback xmlns="">
          <p:sp>
            <p:nvSpPr>
              <p:cNvPr id="10" name="矩形 9">
                <a:extLst>
                  <a:ext uri="{FF2B5EF4-FFF2-40B4-BE49-F238E27FC236}">
                    <a16:creationId xmlns:a16="http://schemas.microsoft.com/office/drawing/2014/main" id="{F1F21073-90CC-CF4C-92CD-07C6D3FC2880}"/>
                  </a:ext>
                </a:extLst>
              </p:cNvPr>
              <p:cNvSpPr>
                <a:spLocks noRot="1" noChangeAspect="1" noMove="1" noResize="1" noEditPoints="1" noAdjustHandles="1" noChangeArrowheads="1" noChangeShapeType="1" noTextEdit="1"/>
              </p:cNvSpPr>
              <p:nvPr/>
            </p:nvSpPr>
            <p:spPr>
              <a:xfrm>
                <a:off x="1040821" y="5587584"/>
                <a:ext cx="6406304" cy="646331"/>
              </a:xfrm>
              <a:prstGeom prst="rect">
                <a:avLst/>
              </a:prstGeom>
              <a:blipFill>
                <a:blip r:embed="rId7"/>
                <a:stretch>
                  <a:fillRect l="-990" t="-5769" r="-792" b="-1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212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DA61E92E-1592-2444-A77B-A37374EE059B}"/>
              </a:ext>
            </a:extLst>
          </p:cNvPr>
          <p:cNvSpPr txBox="1"/>
          <p:nvPr/>
        </p:nvSpPr>
        <p:spPr>
          <a:xfrm>
            <a:off x="14383" y="51279"/>
            <a:ext cx="644728" cy="369332"/>
          </a:xfrm>
          <a:prstGeom prst="rect">
            <a:avLst/>
          </a:prstGeom>
          <a:noFill/>
        </p:spPr>
        <p:txBody>
          <a:bodyPr wrap="none" rtlCol="0">
            <a:spAutoFit/>
          </a:bodyPr>
          <a:lstStyle/>
          <a:p>
            <a:r>
              <a:rPr kumimoji="1" lang="en-US" altLang="zh-CN" dirty="0">
                <a:highlight>
                  <a:srgbClr val="00FFFF"/>
                </a:highlight>
              </a:rPr>
              <a:t>SVM</a:t>
            </a:r>
            <a:endParaRPr kumimoji="1" lang="zh-CN" altLang="en-US" dirty="0">
              <a:highlight>
                <a:srgbClr val="00FFFF"/>
              </a:highlight>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DCB9A7-0B5A-0D40-8C60-946F3A3631F3}"/>
                  </a:ext>
                </a:extLst>
              </p:cNvPr>
              <p:cNvSpPr/>
              <p:nvPr/>
            </p:nvSpPr>
            <p:spPr>
              <a:xfrm>
                <a:off x="1610824" y="905421"/>
                <a:ext cx="2140266" cy="655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𝑤</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𝑏</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oMath>
                  </m:oMathPara>
                </a14:m>
                <a:endParaRPr lang="zh-CN" altLang="en-US" dirty="0"/>
              </a:p>
            </p:txBody>
          </p:sp>
        </mc:Choice>
        <mc:Fallback xmlns="">
          <p:sp>
            <p:nvSpPr>
              <p:cNvPr id="7" name="矩形 6">
                <a:extLst>
                  <a:ext uri="{FF2B5EF4-FFF2-40B4-BE49-F238E27FC236}">
                    <a16:creationId xmlns:a16="http://schemas.microsoft.com/office/drawing/2014/main" id="{76DCB9A7-0B5A-0D40-8C60-946F3A3631F3}"/>
                  </a:ext>
                </a:extLst>
              </p:cNvPr>
              <p:cNvSpPr>
                <a:spLocks noRot="1" noChangeAspect="1" noMove="1" noResize="1" noEditPoints="1" noAdjustHandles="1" noChangeArrowheads="1" noChangeShapeType="1" noTextEdit="1"/>
              </p:cNvSpPr>
              <p:nvPr/>
            </p:nvSpPr>
            <p:spPr>
              <a:xfrm>
                <a:off x="1610824" y="905421"/>
                <a:ext cx="2140266" cy="655436"/>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0763510-B397-854C-B63B-F1DF44C9621A}"/>
              </a:ext>
            </a:extLst>
          </p:cNvPr>
          <p:cNvSpPr txBox="1"/>
          <p:nvPr/>
        </p:nvSpPr>
        <p:spPr>
          <a:xfrm>
            <a:off x="1219577" y="614012"/>
            <a:ext cx="3640740"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点</a:t>
            </a:r>
            <a:r>
              <a:rPr lang="en-US" altLang="zh-CN" dirty="0"/>
              <a:t>A</a:t>
            </a:r>
            <a:r>
              <a:rPr lang="zh-CN" altLang="en-US" dirty="0"/>
              <a:t>分类正类，与超平面的距离</a:t>
            </a:r>
          </a:p>
        </p:txBody>
      </p:sp>
      <p:sp>
        <p:nvSpPr>
          <p:cNvPr id="21" name="文本框 20">
            <a:extLst>
              <a:ext uri="{FF2B5EF4-FFF2-40B4-BE49-F238E27FC236}">
                <a16:creationId xmlns:a16="http://schemas.microsoft.com/office/drawing/2014/main" id="{AE6DCE43-0167-364B-9E4E-1BF06D93AE10}"/>
              </a:ext>
            </a:extLst>
          </p:cNvPr>
          <p:cNvSpPr txBox="1"/>
          <p:nvPr/>
        </p:nvSpPr>
        <p:spPr>
          <a:xfrm>
            <a:off x="1219577" y="1560857"/>
            <a:ext cx="3640740"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点</a:t>
            </a:r>
            <a:r>
              <a:rPr lang="en-US" altLang="zh-CN" dirty="0"/>
              <a:t>A</a:t>
            </a:r>
            <a:r>
              <a:rPr lang="zh-CN" altLang="en-US" dirty="0"/>
              <a:t>分类负类，与超平面的距离</a:t>
            </a: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719E066-EE93-5449-99E8-7789DEB0A947}"/>
                  </a:ext>
                </a:extLst>
              </p:cNvPr>
              <p:cNvSpPr/>
              <p:nvPr/>
            </p:nvSpPr>
            <p:spPr>
              <a:xfrm>
                <a:off x="1539709" y="1852266"/>
                <a:ext cx="2580002" cy="655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e>
                      </m:d>
                    </m:oMath>
                  </m:oMathPara>
                </a14:m>
                <a:endParaRPr lang="zh-CN" altLang="en-US" dirty="0"/>
              </a:p>
            </p:txBody>
          </p:sp>
        </mc:Choice>
        <mc:Fallback xmlns="">
          <p:sp>
            <p:nvSpPr>
              <p:cNvPr id="22" name="矩形 21">
                <a:extLst>
                  <a:ext uri="{FF2B5EF4-FFF2-40B4-BE49-F238E27FC236}">
                    <a16:creationId xmlns:a16="http://schemas.microsoft.com/office/drawing/2014/main" id="{5719E066-EE93-5449-99E8-7789DEB0A947}"/>
                  </a:ext>
                </a:extLst>
              </p:cNvPr>
              <p:cNvSpPr>
                <a:spLocks noRot="1" noChangeAspect="1" noMove="1" noResize="1" noEditPoints="1" noAdjustHandles="1" noChangeArrowheads="1" noChangeShapeType="1" noTextEdit="1"/>
              </p:cNvSpPr>
              <p:nvPr/>
            </p:nvSpPr>
            <p:spPr>
              <a:xfrm>
                <a:off x="1539709" y="1852266"/>
                <a:ext cx="2580002" cy="655436"/>
              </a:xfrm>
              <a:prstGeom prst="rect">
                <a:avLst/>
              </a:prstGeom>
              <a:blipFill>
                <a:blip r:embed="rId4"/>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8FE58A10-759D-2C44-B9E5-9ACE45EB2F98}"/>
              </a:ext>
            </a:extLst>
          </p:cNvPr>
          <p:cNvSpPr txBox="1"/>
          <p:nvPr/>
        </p:nvSpPr>
        <p:spPr>
          <a:xfrm>
            <a:off x="1298405" y="2762852"/>
            <a:ext cx="1858201"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被正确分类时</a:t>
            </a: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8D189408-83F3-1B4D-9151-53D6A89D060D}"/>
                  </a:ext>
                </a:extLst>
              </p:cNvPr>
              <p:cNvSpPr/>
              <p:nvPr/>
            </p:nvSpPr>
            <p:spPr>
              <a:xfrm>
                <a:off x="1610824" y="3132184"/>
                <a:ext cx="2604367" cy="655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e>
                      </m:d>
                    </m:oMath>
                  </m:oMathPara>
                </a14:m>
                <a:endParaRPr lang="zh-CN" altLang="en-US" dirty="0"/>
              </a:p>
            </p:txBody>
          </p:sp>
        </mc:Choice>
        <mc:Fallback xmlns="">
          <p:sp>
            <p:nvSpPr>
              <p:cNvPr id="24" name="矩形 23">
                <a:extLst>
                  <a:ext uri="{FF2B5EF4-FFF2-40B4-BE49-F238E27FC236}">
                    <a16:creationId xmlns:a16="http://schemas.microsoft.com/office/drawing/2014/main" id="{8D189408-83F3-1B4D-9151-53D6A89D060D}"/>
                  </a:ext>
                </a:extLst>
              </p:cNvPr>
              <p:cNvSpPr>
                <a:spLocks noRot="1" noChangeAspect="1" noMove="1" noResize="1" noEditPoints="1" noAdjustHandles="1" noChangeArrowheads="1" noChangeShapeType="1" noTextEdit="1"/>
              </p:cNvSpPr>
              <p:nvPr/>
            </p:nvSpPr>
            <p:spPr>
              <a:xfrm>
                <a:off x="1610824" y="3132184"/>
                <a:ext cx="2604367" cy="655436"/>
              </a:xfrm>
              <a:prstGeom prst="rect">
                <a:avLst/>
              </a:prstGeom>
              <a:blipFill>
                <a:blip r:embed="rId5"/>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DFA2EF80-94DA-1A4E-B297-39B8DDCCECBA}"/>
              </a:ext>
            </a:extLst>
          </p:cNvPr>
          <p:cNvSpPr txBox="1"/>
          <p:nvPr/>
        </p:nvSpPr>
        <p:spPr>
          <a:xfrm>
            <a:off x="1219577" y="4042770"/>
            <a:ext cx="3474028"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超平面关于样本点的几何间隔</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54D6691-CF3D-9946-B35A-6BED0BB86AA9}"/>
                  </a:ext>
                </a:extLst>
              </p:cNvPr>
              <p:cNvSpPr/>
              <p:nvPr/>
            </p:nvSpPr>
            <p:spPr>
              <a:xfrm>
                <a:off x="1654407" y="4339534"/>
                <a:ext cx="2604367" cy="655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e>
                      </m:d>
                    </m:oMath>
                  </m:oMathPara>
                </a14:m>
                <a:endParaRPr lang="zh-CN" altLang="en-US" dirty="0"/>
              </a:p>
            </p:txBody>
          </p:sp>
        </mc:Choice>
        <mc:Fallback xmlns="">
          <p:sp>
            <p:nvSpPr>
              <p:cNvPr id="26" name="矩形 25">
                <a:extLst>
                  <a:ext uri="{FF2B5EF4-FFF2-40B4-BE49-F238E27FC236}">
                    <a16:creationId xmlns:a16="http://schemas.microsoft.com/office/drawing/2014/main" id="{054D6691-CF3D-9946-B35A-6BED0BB86AA9}"/>
                  </a:ext>
                </a:extLst>
              </p:cNvPr>
              <p:cNvSpPr>
                <a:spLocks noRot="1" noChangeAspect="1" noMove="1" noResize="1" noEditPoints="1" noAdjustHandles="1" noChangeArrowheads="1" noChangeShapeType="1" noTextEdit="1"/>
              </p:cNvSpPr>
              <p:nvPr/>
            </p:nvSpPr>
            <p:spPr>
              <a:xfrm>
                <a:off x="1654407" y="4339534"/>
                <a:ext cx="2604367" cy="65543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646CDBEC-9CFF-C741-89A1-90ABBE267FF5}"/>
                  </a:ext>
                </a:extLst>
              </p:cNvPr>
              <p:cNvSpPr/>
              <p:nvPr/>
            </p:nvSpPr>
            <p:spPr>
              <a:xfrm>
                <a:off x="6786086" y="819435"/>
                <a:ext cx="1138260" cy="475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lim>
                          </m:limLow>
                        </m:fName>
                        <m:e>
                          <m:r>
                            <a:rPr lang="zh-CN" altLang="en-US" b="0" i="1" smtClean="0">
                              <a:latin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𝛾</m:t>
                          </m:r>
                        </m:e>
                      </m:func>
                    </m:oMath>
                  </m:oMathPara>
                </a14:m>
                <a:endParaRPr lang="zh-CN" altLang="en-US" dirty="0"/>
              </a:p>
            </p:txBody>
          </p:sp>
        </mc:Choice>
        <mc:Fallback xmlns="">
          <p:sp>
            <p:nvSpPr>
              <p:cNvPr id="27" name="矩形 26">
                <a:extLst>
                  <a:ext uri="{FF2B5EF4-FFF2-40B4-BE49-F238E27FC236}">
                    <a16:creationId xmlns:a16="http://schemas.microsoft.com/office/drawing/2014/main" id="{646CDBEC-9CFF-C741-89A1-90ABBE267FF5}"/>
                  </a:ext>
                </a:extLst>
              </p:cNvPr>
              <p:cNvSpPr>
                <a:spLocks noRot="1" noChangeAspect="1" noMove="1" noResize="1" noEditPoints="1" noAdjustHandles="1" noChangeArrowheads="1" noChangeShapeType="1" noTextEdit="1"/>
              </p:cNvSpPr>
              <p:nvPr/>
            </p:nvSpPr>
            <p:spPr>
              <a:xfrm>
                <a:off x="6786086" y="819435"/>
                <a:ext cx="1138260" cy="4759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BD58BD42-CABD-BE4E-82B5-176F1A72FE25}"/>
                  </a:ext>
                </a:extLst>
              </p:cNvPr>
              <p:cNvSpPr/>
              <p:nvPr/>
            </p:nvSpPr>
            <p:spPr>
              <a:xfrm>
                <a:off x="6786086" y="1313703"/>
                <a:ext cx="3131114" cy="6554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𝛾</m:t>
                      </m:r>
                    </m:oMath>
                  </m:oMathPara>
                </a14:m>
                <a:endParaRPr lang="zh-CN" altLang="en-US" dirty="0"/>
              </a:p>
            </p:txBody>
          </p:sp>
        </mc:Choice>
        <mc:Fallback xmlns="">
          <p:sp>
            <p:nvSpPr>
              <p:cNvPr id="28" name="矩形 27">
                <a:extLst>
                  <a:ext uri="{FF2B5EF4-FFF2-40B4-BE49-F238E27FC236}">
                    <a16:creationId xmlns:a16="http://schemas.microsoft.com/office/drawing/2014/main" id="{BD58BD42-CABD-BE4E-82B5-176F1A72FE25}"/>
                  </a:ext>
                </a:extLst>
              </p:cNvPr>
              <p:cNvSpPr>
                <a:spLocks noRot="1" noChangeAspect="1" noMove="1" noResize="1" noEditPoints="1" noAdjustHandles="1" noChangeArrowheads="1" noChangeShapeType="1" noTextEdit="1"/>
              </p:cNvSpPr>
              <p:nvPr/>
            </p:nvSpPr>
            <p:spPr>
              <a:xfrm>
                <a:off x="6786086" y="1313703"/>
                <a:ext cx="3131114" cy="655436"/>
              </a:xfrm>
              <a:prstGeom prst="rect">
                <a:avLst/>
              </a:prstGeom>
              <a:blipFill>
                <a:blip r:embed="rId8"/>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0CC2F565-AF85-CD41-B563-CF4AA0E548FF}"/>
              </a:ext>
            </a:extLst>
          </p:cNvPr>
          <p:cNvSpPr/>
          <p:nvPr/>
        </p:nvSpPr>
        <p:spPr>
          <a:xfrm>
            <a:off x="6456600" y="420611"/>
            <a:ext cx="4397358"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分离超平面的间隔最大化的最优化问题</a:t>
            </a:r>
          </a:p>
        </p:txBody>
      </p:sp>
      <p:sp>
        <p:nvSpPr>
          <p:cNvPr id="31" name="矩形 30">
            <a:extLst>
              <a:ext uri="{FF2B5EF4-FFF2-40B4-BE49-F238E27FC236}">
                <a16:creationId xmlns:a16="http://schemas.microsoft.com/office/drawing/2014/main" id="{24C45F47-04FD-3C49-985A-AB555E89E23A}"/>
              </a:ext>
            </a:extLst>
          </p:cNvPr>
          <p:cNvSpPr/>
          <p:nvPr/>
        </p:nvSpPr>
        <p:spPr>
          <a:xfrm>
            <a:off x="6456600" y="2093567"/>
            <a:ext cx="1396536"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问题改写</a:t>
            </a: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CCBBB39A-92BC-E546-8601-AF77A95E60E7}"/>
                  </a:ext>
                </a:extLst>
              </p:cNvPr>
              <p:cNvSpPr/>
              <p:nvPr/>
            </p:nvSpPr>
            <p:spPr>
              <a:xfrm>
                <a:off x="6896444" y="2524870"/>
                <a:ext cx="1431033" cy="656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lim>
                          </m:limLow>
                        </m:fName>
                        <m:e>
                          <m:r>
                            <a:rPr lang="zh-CN" altLang="en-US" b="0" i="1" smtClean="0">
                              <a:latin typeface="Cambria Math" panose="02040503050406030204" pitchFamily="18" charset="0"/>
                            </a:rPr>
                            <m:t>      </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𝛾</m:t>
                                  </m:r>
                                </m:e>
                              </m:acc>
                            </m:num>
                            <m:den>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den>
                          </m:f>
                        </m:e>
                      </m:func>
                    </m:oMath>
                  </m:oMathPara>
                </a14:m>
                <a:endParaRPr lang="zh-CN" altLang="en-US" dirty="0"/>
              </a:p>
            </p:txBody>
          </p:sp>
        </mc:Choice>
        <mc:Fallback xmlns="">
          <p:sp>
            <p:nvSpPr>
              <p:cNvPr id="32" name="矩形 31">
                <a:extLst>
                  <a:ext uri="{FF2B5EF4-FFF2-40B4-BE49-F238E27FC236}">
                    <a16:creationId xmlns:a16="http://schemas.microsoft.com/office/drawing/2014/main" id="{CCBBB39A-92BC-E546-8601-AF77A95E60E7}"/>
                  </a:ext>
                </a:extLst>
              </p:cNvPr>
              <p:cNvSpPr>
                <a:spLocks noRot="1" noChangeAspect="1" noMove="1" noResize="1" noEditPoints="1" noAdjustHandles="1" noChangeArrowheads="1" noChangeShapeType="1" noTextEdit="1"/>
              </p:cNvSpPr>
              <p:nvPr/>
            </p:nvSpPr>
            <p:spPr>
              <a:xfrm>
                <a:off x="6896444" y="2524870"/>
                <a:ext cx="1431033" cy="656783"/>
              </a:xfrm>
              <a:prstGeom prst="rect">
                <a:avLst/>
              </a:prstGeom>
              <a:blipFill>
                <a:blip r:embed="rId9"/>
                <a:stretch>
                  <a:fillRect t="-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B25D6934-ACE0-C94C-9C25-4A7B00AA29BC}"/>
                  </a:ext>
                </a:extLst>
              </p:cNvPr>
              <p:cNvSpPr/>
              <p:nvPr/>
            </p:nvSpPr>
            <p:spPr>
              <a:xfrm>
                <a:off x="6896444" y="3223228"/>
                <a:ext cx="25853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𝛾</m:t>
                          </m:r>
                        </m:e>
                      </m:acc>
                    </m:oMath>
                  </m:oMathPara>
                </a14:m>
                <a:endParaRPr lang="zh-CN" altLang="en-US" dirty="0"/>
              </a:p>
            </p:txBody>
          </p:sp>
        </mc:Choice>
        <mc:Fallback xmlns="">
          <p:sp>
            <p:nvSpPr>
              <p:cNvPr id="33" name="矩形 32">
                <a:extLst>
                  <a:ext uri="{FF2B5EF4-FFF2-40B4-BE49-F238E27FC236}">
                    <a16:creationId xmlns:a16="http://schemas.microsoft.com/office/drawing/2014/main" id="{B25D6934-ACE0-C94C-9C25-4A7B00AA29BC}"/>
                  </a:ext>
                </a:extLst>
              </p:cNvPr>
              <p:cNvSpPr>
                <a:spLocks noRot="1" noChangeAspect="1" noMove="1" noResize="1" noEditPoints="1" noAdjustHandles="1" noChangeArrowheads="1" noChangeShapeType="1" noTextEdit="1"/>
              </p:cNvSpPr>
              <p:nvPr/>
            </p:nvSpPr>
            <p:spPr>
              <a:xfrm>
                <a:off x="6896444" y="3223228"/>
                <a:ext cx="2585323" cy="369332"/>
              </a:xfrm>
              <a:prstGeom prst="rect">
                <a:avLst/>
              </a:prstGeom>
              <a:blipFill>
                <a:blip r:embed="rId10"/>
                <a:stretch>
                  <a:fillRect b="-16667"/>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43D37C4A-8550-E44B-AFAF-71E8439E2FBE}"/>
              </a:ext>
            </a:extLst>
          </p:cNvPr>
          <p:cNvSpPr/>
          <p:nvPr/>
        </p:nvSpPr>
        <p:spPr>
          <a:xfrm>
            <a:off x="6656948" y="3716435"/>
            <a:ext cx="1396536"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问题改写</a:t>
            </a:r>
          </a:p>
        </p:txBody>
      </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FC288ABA-AFDB-CA46-B093-FBB2EADAACB2}"/>
                  </a:ext>
                </a:extLst>
              </p:cNvPr>
              <p:cNvSpPr/>
              <p:nvPr/>
            </p:nvSpPr>
            <p:spPr>
              <a:xfrm>
                <a:off x="6832740" y="4870138"/>
                <a:ext cx="29894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35" name="矩形 34">
                <a:extLst>
                  <a:ext uri="{FF2B5EF4-FFF2-40B4-BE49-F238E27FC236}">
                    <a16:creationId xmlns:a16="http://schemas.microsoft.com/office/drawing/2014/main" id="{FC288ABA-AFDB-CA46-B093-FBB2EADAACB2}"/>
                  </a:ext>
                </a:extLst>
              </p:cNvPr>
              <p:cNvSpPr>
                <a:spLocks noRot="1" noChangeAspect="1" noMove="1" noResize="1" noEditPoints="1" noAdjustHandles="1" noChangeArrowheads="1" noChangeShapeType="1" noTextEdit="1"/>
              </p:cNvSpPr>
              <p:nvPr/>
            </p:nvSpPr>
            <p:spPr>
              <a:xfrm>
                <a:off x="6832740" y="4870138"/>
                <a:ext cx="2989473" cy="369332"/>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2618CAA-65F2-8C4F-8739-8A8E4A960A7D}"/>
                  </a:ext>
                </a:extLst>
              </p:cNvPr>
              <p:cNvSpPr/>
              <p:nvPr/>
            </p:nvSpPr>
            <p:spPr>
              <a:xfrm>
                <a:off x="6841867" y="4137540"/>
                <a:ext cx="2147511"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lim>
                              </m:limLow>
                            </m:fName>
                            <m:e>
                              <m:r>
                                <a:rPr lang="zh-CN" altLang="en-US" b="0" i="1" smtClean="0">
                                  <a:latin typeface="Cambria Math" panose="02040503050406030204" pitchFamily="18" charset="0"/>
                                </a:rPr>
                                <m:t>          </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func>
                        </m:fName>
                        <m:e>
                          <m:sSup>
                            <m:sSupPr>
                              <m:ctrlPr>
                                <a:rPr lang="en-US" altLang="zh-CN" i="1" smtClean="0">
                                  <a:latin typeface="Cambria Math" panose="02040503050406030204" pitchFamily="18" charset="0"/>
                                </a:rPr>
                              </m:ctrlPr>
                            </m:sSupPr>
                            <m:e>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e>
                            <m:sup>
                              <m:r>
                                <a:rPr lang="en-US" altLang="zh-CN" b="0" i="1" smtClean="0">
                                  <a:latin typeface="Cambria Math" panose="02040503050406030204" pitchFamily="18" charset="0"/>
                                </a:rPr>
                                <m:t>2</m:t>
                              </m:r>
                            </m:sup>
                          </m:sSup>
                          <m:r>
                            <a:rPr lang="zh-CN" altLang="en-US" b="0" i="1" smtClean="0">
                              <a:latin typeface="Cambria Math" panose="02040503050406030204" pitchFamily="18" charset="0"/>
                            </a:rPr>
                            <m:t>      </m:t>
                          </m:r>
                        </m:e>
                      </m:func>
                    </m:oMath>
                  </m:oMathPara>
                </a14:m>
                <a:endParaRPr lang="zh-CN" altLang="en-US" dirty="0"/>
              </a:p>
            </p:txBody>
          </p:sp>
        </mc:Choice>
        <mc:Fallback xmlns="">
          <p:sp>
            <p:nvSpPr>
              <p:cNvPr id="36" name="矩形 35">
                <a:extLst>
                  <a:ext uri="{FF2B5EF4-FFF2-40B4-BE49-F238E27FC236}">
                    <a16:creationId xmlns:a16="http://schemas.microsoft.com/office/drawing/2014/main" id="{D2618CAA-65F2-8C4F-8739-8A8E4A960A7D}"/>
                  </a:ext>
                </a:extLst>
              </p:cNvPr>
              <p:cNvSpPr>
                <a:spLocks noRot="1" noChangeAspect="1" noMove="1" noResize="1" noEditPoints="1" noAdjustHandles="1" noChangeArrowheads="1" noChangeShapeType="1" noTextEdit="1"/>
              </p:cNvSpPr>
              <p:nvPr/>
            </p:nvSpPr>
            <p:spPr>
              <a:xfrm>
                <a:off x="6841867" y="4137540"/>
                <a:ext cx="2147511" cy="619016"/>
              </a:xfrm>
              <a:prstGeom prst="rect">
                <a:avLst/>
              </a:prstGeom>
              <a:blipFill>
                <a:blip r:embed="rId12"/>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B8378A9-03F4-9F45-B7D9-BA8687B6FE0C}"/>
                  </a:ext>
                </a:extLst>
              </p:cNvPr>
              <p:cNvSpPr txBox="1"/>
              <p:nvPr/>
            </p:nvSpPr>
            <p:spPr>
              <a:xfrm>
                <a:off x="6896444" y="5654509"/>
                <a:ext cx="2531270"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的原因</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是取</a:t>
                </a:r>
                <a14:m>
                  <m:oMath xmlns:m="http://schemas.openxmlformats.org/officeDocument/2006/math">
                    <m:acc>
                      <m:accPr>
                        <m: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accPr>
                      <m:e>
                        <m:r>
                          <a:rPr kumimoji="1" lang="en-US" altLang="zh-CN">
                            <a:latin typeface="Cambria Math" panose="02040503050406030204" pitchFamily="18" charset="0"/>
                            <a:ea typeface="Kaiti SC" panose="02010600040101010101" pitchFamily="2" charset="-122"/>
                            <a:cs typeface="Times New Roman" panose="02020603050405020304" pitchFamily="18" charset="0"/>
                          </a:rPr>
                          <m:t>𝛾</m:t>
                        </m:r>
                      </m:e>
                    </m:acc>
                    <m:r>
                      <a:rPr kumimoji="1" lang="en-US" altLang="zh-CN">
                        <a:latin typeface="Cambria Math" panose="02040503050406030204" pitchFamily="18" charset="0"/>
                        <a:ea typeface="Kaiti SC" panose="02010600040101010101" pitchFamily="2" charset="-122"/>
                        <a:cs typeface="Times New Roman" panose="02020603050405020304" pitchFamily="18" charset="0"/>
                      </a:rPr>
                      <m:t>=1</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了</a:t>
                </a:r>
              </a:p>
            </p:txBody>
          </p:sp>
        </mc:Choice>
        <mc:Fallback xmlns="">
          <p:sp>
            <p:nvSpPr>
              <p:cNvPr id="37" name="文本框 36">
                <a:extLst>
                  <a:ext uri="{FF2B5EF4-FFF2-40B4-BE49-F238E27FC236}">
                    <a16:creationId xmlns:a16="http://schemas.microsoft.com/office/drawing/2014/main" id="{DB8378A9-03F4-9F45-B7D9-BA8687B6FE0C}"/>
                  </a:ext>
                </a:extLst>
              </p:cNvPr>
              <p:cNvSpPr txBox="1">
                <a:spLocks noRot="1" noChangeAspect="1" noMove="1" noResize="1" noEditPoints="1" noAdjustHandles="1" noChangeArrowheads="1" noChangeShapeType="1" noTextEdit="1"/>
              </p:cNvSpPr>
              <p:nvPr/>
            </p:nvSpPr>
            <p:spPr>
              <a:xfrm>
                <a:off x="6896444" y="5654509"/>
                <a:ext cx="2531270" cy="369332"/>
              </a:xfrm>
              <a:prstGeom prst="rect">
                <a:avLst/>
              </a:prstGeom>
              <a:blipFill>
                <a:blip r:embed="rId13"/>
                <a:stretch>
                  <a:fillRect l="-995" t="-6667" r="-995"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6250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DA61E92E-1592-2444-A77B-A37374EE059B}"/>
              </a:ext>
            </a:extLst>
          </p:cNvPr>
          <p:cNvSpPr txBox="1"/>
          <p:nvPr/>
        </p:nvSpPr>
        <p:spPr>
          <a:xfrm>
            <a:off x="14383" y="51279"/>
            <a:ext cx="644728" cy="369332"/>
          </a:xfrm>
          <a:prstGeom prst="rect">
            <a:avLst/>
          </a:prstGeom>
          <a:noFill/>
        </p:spPr>
        <p:txBody>
          <a:bodyPr wrap="none" rtlCol="0">
            <a:spAutoFit/>
          </a:bodyPr>
          <a:lstStyle/>
          <a:p>
            <a:r>
              <a:rPr kumimoji="1" lang="en-US" altLang="zh-CN" dirty="0">
                <a:highlight>
                  <a:srgbClr val="00FFFF"/>
                </a:highlight>
              </a:rPr>
              <a:t>SVM</a:t>
            </a:r>
            <a:endParaRPr kumimoji="1" lang="zh-CN" altLang="en-US" dirty="0">
              <a:highlight>
                <a:srgbClr val="00FFFF"/>
              </a:highlight>
            </a:endParaRPr>
          </a:p>
        </p:txBody>
      </p:sp>
      <p:sp>
        <p:nvSpPr>
          <p:cNvPr id="30" name="文本框 29">
            <a:extLst>
              <a:ext uri="{FF2B5EF4-FFF2-40B4-BE49-F238E27FC236}">
                <a16:creationId xmlns:a16="http://schemas.microsoft.com/office/drawing/2014/main" id="{5B542AFD-A2E9-4F40-BA2E-DD200AE242F0}"/>
              </a:ext>
            </a:extLst>
          </p:cNvPr>
          <p:cNvSpPr txBox="1"/>
          <p:nvPr/>
        </p:nvSpPr>
        <p:spPr>
          <a:xfrm>
            <a:off x="357729" y="416701"/>
            <a:ext cx="1396536"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支持向量</a:t>
            </a:r>
          </a:p>
        </p:txBody>
      </p:sp>
      <p:sp>
        <p:nvSpPr>
          <p:cNvPr id="2" name="矩形 1">
            <a:extLst>
              <a:ext uri="{FF2B5EF4-FFF2-40B4-BE49-F238E27FC236}">
                <a16:creationId xmlns:a16="http://schemas.microsoft.com/office/drawing/2014/main" id="{169252DE-FA86-FF47-9FE8-9266D2430CD5}"/>
              </a:ext>
            </a:extLst>
          </p:cNvPr>
          <p:cNvSpPr/>
          <p:nvPr/>
        </p:nvSpPr>
        <p:spPr>
          <a:xfrm>
            <a:off x="710118" y="786033"/>
            <a:ext cx="5724644"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训练数据集的样本点中与分离超平面距离最近的样本点</a:t>
            </a:r>
          </a:p>
        </p:txBody>
      </p:sp>
      <p:sp>
        <p:nvSpPr>
          <p:cNvPr id="37" name="文本框 36">
            <a:extLst>
              <a:ext uri="{FF2B5EF4-FFF2-40B4-BE49-F238E27FC236}">
                <a16:creationId xmlns:a16="http://schemas.microsoft.com/office/drawing/2014/main" id="{FBAEB37F-C8CC-3F4A-AE9C-878CB289EA93}"/>
              </a:ext>
            </a:extLst>
          </p:cNvPr>
          <p:cNvSpPr txBox="1"/>
          <p:nvPr/>
        </p:nvSpPr>
        <p:spPr>
          <a:xfrm>
            <a:off x="374164" y="1218681"/>
            <a:ext cx="2089033"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学习的对偶算法</a:t>
            </a:r>
          </a:p>
        </p:txBody>
      </p:sp>
      <p:sp>
        <p:nvSpPr>
          <p:cNvPr id="3" name="文本框 2">
            <a:extLst>
              <a:ext uri="{FF2B5EF4-FFF2-40B4-BE49-F238E27FC236}">
                <a16:creationId xmlns:a16="http://schemas.microsoft.com/office/drawing/2014/main" id="{738AD429-0C2C-2F41-A7FB-4346D799B39E}"/>
              </a:ext>
            </a:extLst>
          </p:cNvPr>
          <p:cNvSpPr txBox="1"/>
          <p:nvPr/>
        </p:nvSpPr>
        <p:spPr>
          <a:xfrm>
            <a:off x="888794" y="1524697"/>
            <a:ext cx="3768980"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最优化问题是原始解的最优化问题</a:t>
            </a:r>
          </a:p>
        </p:txBody>
      </p:sp>
      <p:sp>
        <p:nvSpPr>
          <p:cNvPr id="38" name="文本框 37">
            <a:extLst>
              <a:ext uri="{FF2B5EF4-FFF2-40B4-BE49-F238E27FC236}">
                <a16:creationId xmlns:a16="http://schemas.microsoft.com/office/drawing/2014/main" id="{FB5A78C6-591D-2E4A-B0DB-F6C74674D55C}"/>
              </a:ext>
            </a:extLst>
          </p:cNvPr>
          <p:cNvSpPr txBox="1"/>
          <p:nvPr/>
        </p:nvSpPr>
        <p:spPr>
          <a:xfrm>
            <a:off x="788945" y="1894029"/>
            <a:ext cx="5033786" cy="923330"/>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通过求解对偶问题得到原始问题的最优化问题，对偶问题更</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容易</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求解，可以应用拉格朗日对偶性。</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引入拉格朗日乘子，定义拉格朗日函数。</a:t>
            </a:r>
          </a:p>
        </p:txBody>
      </p:sp>
      <p:sp>
        <p:nvSpPr>
          <p:cNvPr id="39" name="文本框 38">
            <a:extLst>
              <a:ext uri="{FF2B5EF4-FFF2-40B4-BE49-F238E27FC236}">
                <a16:creationId xmlns:a16="http://schemas.microsoft.com/office/drawing/2014/main" id="{5D99C0D1-6FAF-D543-B393-A4B62BFF7DFD}"/>
              </a:ext>
            </a:extLst>
          </p:cNvPr>
          <p:cNvSpPr txBox="1"/>
          <p:nvPr/>
        </p:nvSpPr>
        <p:spPr>
          <a:xfrm>
            <a:off x="357729" y="3002025"/>
            <a:ext cx="4628190" cy="369332"/>
          </a:xfrm>
          <a:prstGeom prst="rect">
            <a:avLst/>
          </a:prstGeom>
          <a:noFill/>
        </p:spPr>
        <p:txBody>
          <a:bodyPr wrap="none" rtlCol="0">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二、线性可分支持向量机与硬间隔最大化</a:t>
            </a:r>
          </a:p>
        </p:txBody>
      </p:sp>
      <p:sp>
        <p:nvSpPr>
          <p:cNvPr id="40" name="文本框 39">
            <a:extLst>
              <a:ext uri="{FF2B5EF4-FFF2-40B4-BE49-F238E27FC236}">
                <a16:creationId xmlns:a16="http://schemas.microsoft.com/office/drawing/2014/main" id="{81DBC43C-0C38-EC49-814C-F8A3E58F8EF0}"/>
              </a:ext>
            </a:extLst>
          </p:cNvPr>
          <p:cNvSpPr txBox="1"/>
          <p:nvPr/>
        </p:nvSpPr>
        <p:spPr>
          <a:xfrm>
            <a:off x="494655" y="3428999"/>
            <a:ext cx="5222973" cy="646331"/>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大部分样本点是线性可分的，对每个样本点引入松弛变量，约束条件变为：</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3A6888A-76E6-9F4D-BC92-04190156B93A}"/>
                  </a:ext>
                </a:extLst>
              </p:cNvPr>
              <p:cNvSpPr/>
              <p:nvPr/>
            </p:nvSpPr>
            <p:spPr>
              <a:xfrm>
                <a:off x="659111" y="4075330"/>
                <a:ext cx="290085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𝜉</m:t>
                          </m:r>
                        </m:e>
                        <m:sub>
                          <m:r>
                            <a:rPr lang="en-US" altLang="zh-CN" b="0" i="1" smtClean="0">
                              <a:latin typeface="Cambria Math" panose="02040503050406030204" pitchFamily="18" charset="0"/>
                              <a:ea typeface="Cambria Math" panose="02040503050406030204" pitchFamily="18" charset="0"/>
                            </a:rPr>
                            <m:t>𝑖</m:t>
                          </m:r>
                        </m:sub>
                      </m:sSub>
                    </m:oMath>
                  </m:oMathPara>
                </a14:m>
                <a:endParaRPr lang="zh-CN" altLang="en-US" dirty="0"/>
              </a:p>
            </p:txBody>
          </p:sp>
        </mc:Choice>
        <mc:Fallback xmlns="">
          <p:sp>
            <p:nvSpPr>
              <p:cNvPr id="4" name="矩形 3">
                <a:extLst>
                  <a:ext uri="{FF2B5EF4-FFF2-40B4-BE49-F238E27FC236}">
                    <a16:creationId xmlns:a16="http://schemas.microsoft.com/office/drawing/2014/main" id="{F3A6888A-76E6-9F4D-BC92-04190156B93A}"/>
                  </a:ext>
                </a:extLst>
              </p:cNvPr>
              <p:cNvSpPr>
                <a:spLocks noRot="1" noChangeAspect="1" noMove="1" noResize="1" noEditPoints="1" noAdjustHandles="1" noChangeArrowheads="1" noChangeShapeType="1" noTextEdit="1"/>
              </p:cNvSpPr>
              <p:nvPr/>
            </p:nvSpPr>
            <p:spPr>
              <a:xfrm>
                <a:off x="659111" y="4075330"/>
                <a:ext cx="2900855" cy="369332"/>
              </a:xfrm>
              <a:prstGeom prst="rect">
                <a:avLst/>
              </a:prstGeom>
              <a:blipFill>
                <a:blip r:embed="rId3"/>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F863315-5905-6C4D-990E-2FB08C060A7F}"/>
                  </a:ext>
                </a:extLst>
              </p:cNvPr>
              <p:cNvSpPr/>
              <p:nvPr/>
            </p:nvSpPr>
            <p:spPr>
              <a:xfrm>
                <a:off x="888794" y="5668092"/>
                <a:ext cx="30387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𝜉</m:t>
                          </m:r>
                        </m:e>
                        <m:sub>
                          <m:r>
                            <a:rPr lang="en-US" altLang="zh-CN" i="1">
                              <a:latin typeface="Cambria Math" panose="02040503050406030204" pitchFamily="18" charset="0"/>
                              <a:ea typeface="Cambria Math" panose="02040503050406030204" pitchFamily="18" charset="0"/>
                            </a:rPr>
                            <m:t>𝑖</m:t>
                          </m:r>
                        </m:sub>
                      </m:sSub>
                    </m:oMath>
                  </m:oMathPara>
                </a14:m>
                <a:endParaRPr lang="zh-CN" altLang="en-US" dirty="0"/>
              </a:p>
            </p:txBody>
          </p:sp>
        </mc:Choice>
        <mc:Fallback xmlns="">
          <p:sp>
            <p:nvSpPr>
              <p:cNvPr id="41" name="矩形 40">
                <a:extLst>
                  <a:ext uri="{FF2B5EF4-FFF2-40B4-BE49-F238E27FC236}">
                    <a16:creationId xmlns:a16="http://schemas.microsoft.com/office/drawing/2014/main" id="{8F863315-5905-6C4D-990E-2FB08C060A7F}"/>
                  </a:ext>
                </a:extLst>
              </p:cNvPr>
              <p:cNvSpPr>
                <a:spLocks noRot="1" noChangeAspect="1" noMove="1" noResize="1" noEditPoints="1" noAdjustHandles="1" noChangeArrowheads="1" noChangeShapeType="1" noTextEdit="1"/>
              </p:cNvSpPr>
              <p:nvPr/>
            </p:nvSpPr>
            <p:spPr>
              <a:xfrm>
                <a:off x="888794" y="5668092"/>
                <a:ext cx="3038781" cy="369332"/>
              </a:xfrm>
              <a:prstGeom prst="rect">
                <a:avLst/>
              </a:prstGeom>
              <a:blipFill>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2C26B427-76BA-114C-B8FA-A393253F85FB}"/>
                  </a:ext>
                </a:extLst>
              </p:cNvPr>
              <p:cNvSpPr/>
              <p:nvPr/>
            </p:nvSpPr>
            <p:spPr>
              <a:xfrm>
                <a:off x="826982" y="4675755"/>
                <a:ext cx="2857962" cy="900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lim>
                              </m:limLow>
                            </m:fName>
                            <m:e>
                              <m:r>
                                <a:rPr lang="zh-CN" altLang="en-US" b="0" i="1" smtClean="0">
                                  <a:latin typeface="Cambria Math" panose="02040503050406030204" pitchFamily="18" charset="0"/>
                                </a:rPr>
                                <m:t>          </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func>
                        </m:fName>
                        <m:e>
                          <m:sSup>
                            <m:sSupPr>
                              <m:ctrlPr>
                                <a:rPr lang="en-US" altLang="zh-CN" i="1" smtClean="0">
                                  <a:latin typeface="Cambria Math" panose="02040503050406030204" pitchFamily="18" charset="0"/>
                                </a:rPr>
                              </m:ctrlPr>
                            </m:sSupPr>
                            <m:e>
                              <m:d>
                                <m:dPr>
                                  <m:begChr m:val="‖"/>
                                  <m:endChr m:val="‖"/>
                                  <m:ctrlPr>
                                    <a:rPr kumimoji="1" lang="en-US" altLang="zh-CN" i="1" smtClean="0">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𝐶</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𝜉</m:t>
                                  </m:r>
                                </m:e>
                                <m:sub>
                                  <m:r>
                                    <a:rPr lang="en-US" altLang="zh-CN" i="1">
                                      <a:latin typeface="Cambria Math" panose="02040503050406030204" pitchFamily="18" charset="0"/>
                                      <a:ea typeface="Cambria Math" panose="02040503050406030204" pitchFamily="18" charset="0"/>
                                    </a:rPr>
                                    <m:t>𝑖</m:t>
                                  </m:r>
                                </m:sub>
                              </m:sSub>
                            </m:e>
                          </m:nary>
                        </m:e>
                      </m:func>
                    </m:oMath>
                  </m:oMathPara>
                </a14:m>
                <a:endParaRPr lang="zh-CN" altLang="en-US" dirty="0"/>
              </a:p>
            </p:txBody>
          </p:sp>
        </mc:Choice>
        <mc:Fallback xmlns="">
          <p:sp>
            <p:nvSpPr>
              <p:cNvPr id="42" name="矩形 41">
                <a:extLst>
                  <a:ext uri="{FF2B5EF4-FFF2-40B4-BE49-F238E27FC236}">
                    <a16:creationId xmlns:a16="http://schemas.microsoft.com/office/drawing/2014/main" id="{2C26B427-76BA-114C-B8FA-A393253F85FB}"/>
                  </a:ext>
                </a:extLst>
              </p:cNvPr>
              <p:cNvSpPr>
                <a:spLocks noRot="1" noChangeAspect="1" noMove="1" noResize="1" noEditPoints="1" noAdjustHandles="1" noChangeArrowheads="1" noChangeShapeType="1" noTextEdit="1"/>
              </p:cNvSpPr>
              <p:nvPr/>
            </p:nvSpPr>
            <p:spPr>
              <a:xfrm>
                <a:off x="826982" y="4675755"/>
                <a:ext cx="2857962" cy="900375"/>
              </a:xfrm>
              <a:prstGeom prst="rect">
                <a:avLst/>
              </a:prstGeom>
              <a:blipFill>
                <a:blip r:embed="rId5"/>
                <a:stretch>
                  <a:fillRect t="-91667" r="-7556" b="-14027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E5A7DA4-5E10-3B4A-A326-903AAEDBC723}"/>
              </a:ext>
            </a:extLst>
          </p:cNvPr>
          <p:cNvSpPr/>
          <p:nvPr/>
        </p:nvSpPr>
        <p:spPr>
          <a:xfrm>
            <a:off x="494655" y="4507978"/>
            <a:ext cx="1858201"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原始问题变为</a:t>
            </a:r>
            <a:endParaRPr lang="zh-CN" altLang="en-US" dirty="0"/>
          </a:p>
        </p:txBody>
      </p:sp>
      <p:sp>
        <p:nvSpPr>
          <p:cNvPr id="43" name="文本框 42">
            <a:extLst>
              <a:ext uri="{FF2B5EF4-FFF2-40B4-BE49-F238E27FC236}">
                <a16:creationId xmlns:a16="http://schemas.microsoft.com/office/drawing/2014/main" id="{C4CA15BC-3F83-F240-9755-505FD4668E5A}"/>
              </a:ext>
            </a:extLst>
          </p:cNvPr>
          <p:cNvSpPr txBox="1"/>
          <p:nvPr/>
        </p:nvSpPr>
        <p:spPr>
          <a:xfrm>
            <a:off x="7914298" y="168718"/>
            <a:ext cx="1874231"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合页损失函数</a:t>
            </a:r>
          </a:p>
        </p:txBody>
      </p:sp>
      <p:sp>
        <p:nvSpPr>
          <p:cNvPr id="6" name="矩形 5">
            <a:extLst>
              <a:ext uri="{FF2B5EF4-FFF2-40B4-BE49-F238E27FC236}">
                <a16:creationId xmlns:a16="http://schemas.microsoft.com/office/drawing/2014/main" id="{F736DFC2-CFA3-3D40-9602-C7366F9443DD}"/>
              </a:ext>
            </a:extLst>
          </p:cNvPr>
          <p:cNvSpPr/>
          <p:nvPr/>
        </p:nvSpPr>
        <p:spPr>
          <a:xfrm>
            <a:off x="2595810" y="24155"/>
            <a:ext cx="3018763" cy="646331"/>
          </a:xfrm>
          <a:prstGeom prst="rect">
            <a:avLst/>
          </a:prstGeom>
        </p:spPr>
        <p:txBody>
          <a:bodyPr wrap="square">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学习策略是软间隔最大化，学习算法是凸二次规划</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06AB3A2-146F-E14F-B78F-B37E8FFD3552}"/>
                  </a:ext>
                </a:extLst>
              </p:cNvPr>
              <p:cNvSpPr/>
              <p:nvPr/>
            </p:nvSpPr>
            <p:spPr>
              <a:xfrm>
                <a:off x="8015450" y="676550"/>
                <a:ext cx="3384003"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e>
                              </m:d>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𝜆</m:t>
                          </m:r>
                        </m:e>
                      </m:nary>
                      <m:sSup>
                        <m:sSupPr>
                          <m:ctrlPr>
                            <a:rPr lang="en-US" altLang="zh-CN" i="1">
                              <a:latin typeface="Cambria Math" panose="02040503050406030204" pitchFamily="18" charset="0"/>
                            </a:rPr>
                          </m:ctrlPr>
                        </m:sSupPr>
                        <m:e>
                          <m:d>
                            <m:dPr>
                              <m:begChr m:val="‖"/>
                              <m:endChr m:val="‖"/>
                              <m:ctrlPr>
                                <a:rPr kumimoji="1" lang="en-US" altLang="zh-CN" i="1">
                                  <a:latin typeface="Cambria Math" panose="02040503050406030204" pitchFamily="18" charset="0"/>
                                  <a:ea typeface="Kaiti SC" panose="02010600040101010101" pitchFamily="2" charset="-122"/>
                                  <a:cs typeface="Times New Roman" panose="02020603050405020304" pitchFamily="18" charset="0"/>
                                </a:rPr>
                              </m:ctrlPr>
                            </m:dPr>
                            <m:e>
                              <m:r>
                                <a:rPr kumimoji="1" lang="en-US" altLang="zh-CN" i="1">
                                  <a:latin typeface="Cambria Math" panose="02040503050406030204" pitchFamily="18" charset="0"/>
                                  <a:ea typeface="Kaiti SC" panose="02010600040101010101" pitchFamily="2" charset="-122"/>
                                  <a:cs typeface="Times New Roman" panose="02020603050405020304" pitchFamily="18" charset="0"/>
                                </a:rPr>
                                <m:t>𝑤</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8" name="矩形 7">
                <a:extLst>
                  <a:ext uri="{FF2B5EF4-FFF2-40B4-BE49-F238E27FC236}">
                    <a16:creationId xmlns:a16="http://schemas.microsoft.com/office/drawing/2014/main" id="{606AB3A2-146F-E14F-B78F-B37E8FFD3552}"/>
                  </a:ext>
                </a:extLst>
              </p:cNvPr>
              <p:cNvSpPr>
                <a:spLocks noRot="1" noChangeAspect="1" noMove="1" noResize="1" noEditPoints="1" noAdjustHandles="1" noChangeArrowheads="1" noChangeShapeType="1" noTextEdit="1"/>
              </p:cNvSpPr>
              <p:nvPr/>
            </p:nvSpPr>
            <p:spPr>
              <a:xfrm>
                <a:off x="8015450" y="676550"/>
                <a:ext cx="3384003" cy="871264"/>
              </a:xfrm>
              <a:prstGeom prst="rect">
                <a:avLst/>
              </a:prstGeom>
              <a:blipFill>
                <a:blip r:embed="rId6"/>
                <a:stretch>
                  <a:fillRect l="-21723" t="-95652" b="-152174"/>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98988BD-0CA2-1F46-A2A8-4A56B97450E9}"/>
              </a:ext>
            </a:extLst>
          </p:cNvPr>
          <p:cNvSpPr/>
          <p:nvPr/>
        </p:nvSpPr>
        <p:spPr>
          <a:xfrm>
            <a:off x="6516361" y="2211132"/>
            <a:ext cx="5482934" cy="3970318"/>
          </a:xfrm>
          <a:prstGeom prst="rect">
            <a:avLst/>
          </a:prstGeom>
        </p:spPr>
        <p:txBody>
          <a:bodyPr wrap="square">
            <a:spAutoFit/>
          </a:bodyPr>
          <a:lstStyle/>
          <a:p>
            <a:pPr marL="342900" lvl="0" indent="-342900" algn="just">
              <a:spcAft>
                <a:spcPts val="0"/>
              </a:spcAft>
              <a:buFont typeface="Wingdings" pitchFamily="2" charset="2"/>
              <a:buChar char=""/>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对偶问题将</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原始</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问题中的</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约束</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转为了对偶问题中的</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等式约束</a:t>
            </a:r>
          </a:p>
          <a:p>
            <a:pPr marL="342900" lvl="0" indent="-342900" algn="just">
              <a:spcAft>
                <a:spcPts val="0"/>
              </a:spcAft>
              <a:buFont typeface="Wingdings" pitchFamily="2" charset="2"/>
              <a:buChar char=""/>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方便核函数的引入</a:t>
            </a:r>
          </a:p>
          <a:p>
            <a:pPr marL="342900" lvl="0" indent="-342900" algn="just">
              <a:spcAft>
                <a:spcPts val="0"/>
              </a:spcAft>
              <a:buFont typeface="Wingdings" pitchFamily="2" charset="2"/>
              <a:buChar char=""/>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改变了问题的复杂度。由求特征向量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w</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转化为求比例系数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，在原始问题下，求解的复杂度与样本的维度有关，即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w</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的维度。在对偶问题下，只与样本数量有关。</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凸优化的知识：首先是我们有不等式约束方程，这就需要我们写成</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min max</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的形式来得到最优解。而这种写成这种形式对</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不能求导，所以我们需要转换成</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max min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的形式，这时候，</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就在里面了，这样就能对</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x</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求导了。而为了满足这种对偶变换成立，就需要满足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KKT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条件（</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KKT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条件是原问题与对偶问题等价的必要条件，当原问题是凸优化问题时，变为充要条件）</a:t>
            </a:r>
          </a:p>
        </p:txBody>
      </p:sp>
    </p:spTree>
    <p:extLst>
      <p:ext uri="{BB962C8B-B14F-4D97-AF65-F5344CB8AC3E}">
        <p14:creationId xmlns:p14="http://schemas.microsoft.com/office/powerpoint/2010/main" val="23025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DA61E92E-1592-2444-A77B-A37374EE059B}"/>
              </a:ext>
            </a:extLst>
          </p:cNvPr>
          <p:cNvSpPr txBox="1"/>
          <p:nvPr/>
        </p:nvSpPr>
        <p:spPr>
          <a:xfrm>
            <a:off x="14383" y="51279"/>
            <a:ext cx="644728" cy="369332"/>
          </a:xfrm>
          <a:prstGeom prst="rect">
            <a:avLst/>
          </a:prstGeom>
          <a:noFill/>
        </p:spPr>
        <p:txBody>
          <a:bodyPr wrap="none" rtlCol="0">
            <a:spAutoFit/>
          </a:bodyPr>
          <a:lstStyle/>
          <a:p>
            <a:r>
              <a:rPr kumimoji="1" lang="en-US" altLang="zh-CN" dirty="0">
                <a:highlight>
                  <a:srgbClr val="00FFFF"/>
                </a:highlight>
              </a:rPr>
              <a:t>SVM</a:t>
            </a:r>
            <a:endParaRPr kumimoji="1" lang="zh-CN" altLang="en-US" dirty="0">
              <a:highlight>
                <a:srgbClr val="00FFFF"/>
              </a:highlight>
            </a:endParaRPr>
          </a:p>
        </p:txBody>
      </p:sp>
      <p:sp>
        <p:nvSpPr>
          <p:cNvPr id="17" name="文本框 16">
            <a:extLst>
              <a:ext uri="{FF2B5EF4-FFF2-40B4-BE49-F238E27FC236}">
                <a16:creationId xmlns:a16="http://schemas.microsoft.com/office/drawing/2014/main" id="{E4142B07-E80F-2B4E-8BAD-6903AAB10C10}"/>
              </a:ext>
            </a:extLst>
          </p:cNvPr>
          <p:cNvSpPr txBox="1"/>
          <p:nvPr/>
        </p:nvSpPr>
        <p:spPr>
          <a:xfrm>
            <a:off x="1040902" y="51279"/>
            <a:ext cx="3704860" cy="369332"/>
          </a:xfrm>
          <a:prstGeom prst="rect">
            <a:avLst/>
          </a:prstGeom>
          <a:noFill/>
        </p:spPr>
        <p:txBody>
          <a:bodyPr wrap="none" rtlCol="0">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三、非线性支持向量机与核函数</a:t>
            </a:r>
          </a:p>
        </p:txBody>
      </p:sp>
      <p:sp>
        <p:nvSpPr>
          <p:cNvPr id="18" name="文本框 17">
            <a:extLst>
              <a:ext uri="{FF2B5EF4-FFF2-40B4-BE49-F238E27FC236}">
                <a16:creationId xmlns:a16="http://schemas.microsoft.com/office/drawing/2014/main" id="{862E4903-BC88-6241-AA2A-1C1EB18BEB6F}"/>
              </a:ext>
            </a:extLst>
          </p:cNvPr>
          <p:cNvSpPr txBox="1"/>
          <p:nvPr/>
        </p:nvSpPr>
        <p:spPr>
          <a:xfrm>
            <a:off x="1298696" y="483730"/>
            <a:ext cx="5262979"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无法用线性模型分开，但是可以用非线性模型分开</a:t>
            </a:r>
          </a:p>
        </p:txBody>
      </p:sp>
      <p:sp>
        <p:nvSpPr>
          <p:cNvPr id="20" name="文本框 19">
            <a:extLst>
              <a:ext uri="{FF2B5EF4-FFF2-40B4-BE49-F238E27FC236}">
                <a16:creationId xmlns:a16="http://schemas.microsoft.com/office/drawing/2014/main" id="{1B16A275-AF7D-004D-864D-022E6A48C78E}"/>
              </a:ext>
            </a:extLst>
          </p:cNvPr>
          <p:cNvSpPr txBox="1"/>
          <p:nvPr/>
        </p:nvSpPr>
        <p:spPr>
          <a:xfrm>
            <a:off x="1298696" y="971500"/>
            <a:ext cx="2723823"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原空间数据映射到新空间</a:t>
            </a:r>
          </a:p>
        </p:txBody>
      </p:sp>
      <p:sp>
        <p:nvSpPr>
          <p:cNvPr id="21" name="文本框 20">
            <a:extLst>
              <a:ext uri="{FF2B5EF4-FFF2-40B4-BE49-F238E27FC236}">
                <a16:creationId xmlns:a16="http://schemas.microsoft.com/office/drawing/2014/main" id="{3B59C2BA-47F8-C044-8B03-312A44981861}"/>
              </a:ext>
            </a:extLst>
          </p:cNvPr>
          <p:cNvSpPr txBox="1"/>
          <p:nvPr/>
        </p:nvSpPr>
        <p:spPr>
          <a:xfrm>
            <a:off x="1280911" y="1474866"/>
            <a:ext cx="1569660"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常用核函数：</a:t>
            </a:r>
          </a:p>
        </p:txBody>
      </p:sp>
      <p:sp>
        <p:nvSpPr>
          <p:cNvPr id="22" name="文本框 21">
            <a:extLst>
              <a:ext uri="{FF2B5EF4-FFF2-40B4-BE49-F238E27FC236}">
                <a16:creationId xmlns:a16="http://schemas.microsoft.com/office/drawing/2014/main" id="{91ED0D15-257E-D745-93A6-CACDE47EF029}"/>
              </a:ext>
            </a:extLst>
          </p:cNvPr>
          <p:cNvSpPr txBox="1"/>
          <p:nvPr/>
        </p:nvSpPr>
        <p:spPr>
          <a:xfrm>
            <a:off x="1040902" y="2085061"/>
            <a:ext cx="2319866" cy="369332"/>
          </a:xfrm>
          <a:prstGeom prst="rect">
            <a:avLst/>
          </a:prstGeom>
          <a:noFill/>
        </p:spPr>
        <p:txBody>
          <a:bodyPr wrap="none" rtlCol="0">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序列最小优化算法</a:t>
            </a:r>
          </a:p>
        </p:txBody>
      </p:sp>
      <p:sp>
        <p:nvSpPr>
          <p:cNvPr id="23" name="文本框 22">
            <a:extLst>
              <a:ext uri="{FF2B5EF4-FFF2-40B4-BE49-F238E27FC236}">
                <a16:creationId xmlns:a16="http://schemas.microsoft.com/office/drawing/2014/main" id="{8DE8C5A5-5959-8C46-8B4B-9CBD6EFAB72A}"/>
              </a:ext>
            </a:extLst>
          </p:cNvPr>
          <p:cNvSpPr txBox="1"/>
          <p:nvPr/>
        </p:nvSpPr>
        <p:spPr>
          <a:xfrm>
            <a:off x="1040902" y="2543617"/>
            <a:ext cx="6684200" cy="923330"/>
          </a:xfrm>
          <a:prstGeom prst="rect">
            <a:avLst/>
          </a:prstGeom>
          <a:noFill/>
        </p:spPr>
        <p:txBody>
          <a:bodyPr wrap="square" rtlCol="0">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是求解二次规划问题、样本量大的时候效率低下，可以使用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SMO</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算法，原问题不断分解成子问题求解，直到变量满足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KKT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条件</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4E9D7472-45D1-AF4B-822F-C48495486A94}"/>
              </a:ext>
            </a:extLst>
          </p:cNvPr>
          <p:cNvSpPr/>
          <p:nvPr/>
        </p:nvSpPr>
        <p:spPr>
          <a:xfrm>
            <a:off x="1040902" y="3512857"/>
            <a:ext cx="6096000" cy="1477328"/>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优点：</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使用核函数可以</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向高维空间进行映射</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使用核函数可以解决非线性的分类</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分类思想很简单，就是将样本与决策面的间隔最大化</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分类效果较好</a:t>
            </a:r>
          </a:p>
        </p:txBody>
      </p:sp>
      <p:sp>
        <p:nvSpPr>
          <p:cNvPr id="25" name="矩形 24">
            <a:extLst>
              <a:ext uri="{FF2B5EF4-FFF2-40B4-BE49-F238E27FC236}">
                <a16:creationId xmlns:a16="http://schemas.microsoft.com/office/drawing/2014/main" id="{82A0F68C-9FD0-5243-88DB-0DEB590ACF28}"/>
              </a:ext>
            </a:extLst>
          </p:cNvPr>
          <p:cNvSpPr/>
          <p:nvPr/>
        </p:nvSpPr>
        <p:spPr>
          <a:xfrm>
            <a:off x="1040902" y="5124219"/>
            <a:ext cx="5296836" cy="1200329"/>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缺点：</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算法对</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大规模训练样本难以实施</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解决多分类问题存在困难</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缺失数据敏感</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，对参数和</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核函数</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的选择</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敏感</a:t>
            </a:r>
          </a:p>
        </p:txBody>
      </p:sp>
      <p:sp>
        <p:nvSpPr>
          <p:cNvPr id="2" name="矩形 1">
            <a:extLst>
              <a:ext uri="{FF2B5EF4-FFF2-40B4-BE49-F238E27FC236}">
                <a16:creationId xmlns:a16="http://schemas.microsoft.com/office/drawing/2014/main" id="{B7373FAE-9531-CE47-909D-A8B4C66ECCCB}"/>
              </a:ext>
            </a:extLst>
          </p:cNvPr>
          <p:cNvSpPr/>
          <p:nvPr/>
        </p:nvSpPr>
        <p:spPr>
          <a:xfrm>
            <a:off x="8182538" y="235945"/>
            <a:ext cx="3521343" cy="5909310"/>
          </a:xfrm>
          <a:prstGeom prst="rect">
            <a:avLst/>
          </a:prstGeom>
        </p:spPr>
        <p:txBody>
          <a:bodyPr wrap="square">
            <a:spAutoFit/>
          </a:bodyPr>
          <a:lstStyle/>
          <a:p>
            <a:pPr indent="266700"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算法的</a:t>
            </a:r>
            <a:r>
              <a:rPr kumimoji="1" lang="zh-CN" altLang="zh-CN" b="1" dirty="0">
                <a:latin typeface="Times New Roman" panose="02020603050405020304" pitchFamily="18" charset="0"/>
                <a:ea typeface="Kaiti SC" panose="02010600040101010101" pitchFamily="2" charset="-122"/>
                <a:cs typeface="Times New Roman" panose="02020603050405020304" pitchFamily="18" charset="0"/>
              </a:rPr>
              <a:t>主要优点</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解决高维特征的分类问题和回归问题很有效，在特征维度大于样本数时依然有很好的效果。</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仅仅使用一部分支持向量来做超平面的决策无需依赖全部数据。</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有大量的核函数可以使用，从而可以很灵活的来解决各种非线性的分类回归问题。</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样本量不是海量数据的时候，分类准确率高，泛化能力强。</a:t>
            </a:r>
          </a:p>
          <a:p>
            <a:pPr indent="266700"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算法的</a:t>
            </a:r>
            <a:r>
              <a:rPr kumimoji="1" lang="zh-CN" altLang="zh-CN" b="1" dirty="0">
                <a:latin typeface="Times New Roman" panose="02020603050405020304" pitchFamily="18" charset="0"/>
                <a:ea typeface="Kaiti SC" panose="02010600040101010101" pitchFamily="2" charset="-122"/>
                <a:cs typeface="Times New Roman" panose="02020603050405020304" pitchFamily="18" charset="0"/>
              </a:rPr>
              <a:t>主要缺点</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如果特征维度远远大于样本数，则</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表现一般。</a:t>
            </a:r>
          </a:p>
          <a:p>
            <a:pPr indent="266700"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在样本量非常大，核函数映射维度非常高时，计算量过大，不太适合使用。</a:t>
            </a:r>
          </a:p>
          <a:p>
            <a:pPr indent="266700"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非线性问题的核函数的选择没有通用标准，难以选择一个合适的核函数。</a:t>
            </a:r>
          </a:p>
          <a:p>
            <a:pPr indent="266700"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对缺失数据敏感</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3" name="矩形 2">
            <a:extLst>
              <a:ext uri="{FF2B5EF4-FFF2-40B4-BE49-F238E27FC236}">
                <a16:creationId xmlns:a16="http://schemas.microsoft.com/office/drawing/2014/main" id="{3343B6C6-FC5D-124F-BF46-627D5577D01D}"/>
              </a:ext>
            </a:extLst>
          </p:cNvPr>
          <p:cNvSpPr/>
          <p:nvPr/>
        </p:nvSpPr>
        <p:spPr>
          <a:xfrm>
            <a:off x="2691539" y="1497821"/>
            <a:ext cx="3045733" cy="369332"/>
          </a:xfrm>
          <a:prstGeom prst="rect">
            <a:avLst/>
          </a:prstGeom>
        </p:spPr>
        <p:txBody>
          <a:bodyPr wrap="square">
            <a:spAutoFit/>
          </a:bodyPr>
          <a:lstStyle/>
          <a:p>
            <a:pPr algn="just">
              <a:spcAft>
                <a:spcPts val="0"/>
              </a:spcAft>
            </a:pPr>
            <a:r>
              <a:rPr kumimoji="1" lang="zh-CN"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线性核</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高斯核</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多项式核</a:t>
            </a:r>
          </a:p>
        </p:txBody>
      </p:sp>
    </p:spTree>
    <p:extLst>
      <p:ext uri="{BB962C8B-B14F-4D97-AF65-F5344CB8AC3E}">
        <p14:creationId xmlns:p14="http://schemas.microsoft.com/office/powerpoint/2010/main" val="2524402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DA61E92E-1592-2444-A77B-A37374EE059B}"/>
              </a:ext>
            </a:extLst>
          </p:cNvPr>
          <p:cNvSpPr txBox="1"/>
          <p:nvPr/>
        </p:nvSpPr>
        <p:spPr>
          <a:xfrm>
            <a:off x="14383" y="51279"/>
            <a:ext cx="644728" cy="369332"/>
          </a:xfrm>
          <a:prstGeom prst="rect">
            <a:avLst/>
          </a:prstGeom>
          <a:noFill/>
        </p:spPr>
        <p:txBody>
          <a:bodyPr wrap="none" rtlCol="0">
            <a:spAutoFit/>
          </a:bodyPr>
          <a:lstStyle/>
          <a:p>
            <a:r>
              <a:rPr kumimoji="1" lang="en-US" altLang="zh-CN" dirty="0">
                <a:highlight>
                  <a:srgbClr val="00FFFF"/>
                </a:highlight>
              </a:rPr>
              <a:t>SVM</a:t>
            </a:r>
            <a:endParaRPr kumimoji="1" lang="zh-CN" altLang="en-US" dirty="0">
              <a:highlight>
                <a:srgbClr val="00FFFF"/>
              </a:highlight>
            </a:endParaRPr>
          </a:p>
        </p:txBody>
      </p:sp>
      <p:sp>
        <p:nvSpPr>
          <p:cNvPr id="4" name="矩形 3">
            <a:extLst>
              <a:ext uri="{FF2B5EF4-FFF2-40B4-BE49-F238E27FC236}">
                <a16:creationId xmlns:a16="http://schemas.microsoft.com/office/drawing/2014/main" id="{80DF9FE7-7770-0643-8581-5671DC2DB187}"/>
              </a:ext>
            </a:extLst>
          </p:cNvPr>
          <p:cNvSpPr/>
          <p:nvPr/>
        </p:nvSpPr>
        <p:spPr>
          <a:xfrm>
            <a:off x="1571775" y="235945"/>
            <a:ext cx="6096000" cy="4008790"/>
          </a:xfrm>
          <a:prstGeom prst="rect">
            <a:avLst/>
          </a:prstGeom>
        </p:spPr>
        <p:txBody>
          <a:bodyPr>
            <a:spAutoFit/>
          </a:bodyPr>
          <a:lstStyle/>
          <a:p>
            <a:pPr>
              <a:spcBef>
                <a:spcPts val="1200"/>
              </a:spcBef>
              <a:spcAft>
                <a:spcPts val="300"/>
              </a:spcAft>
            </a:pPr>
            <a:r>
              <a:rPr kumimoji="1" lang="en-US" altLang="zh-CN" b="1"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b="1" dirty="0">
                <a:latin typeface="Times New Roman" panose="02020603050405020304" pitchFamily="18" charset="0"/>
                <a:ea typeface="Kaiti SC" panose="02010600040101010101" pitchFamily="2" charset="-122"/>
                <a:cs typeface="Times New Roman" panose="02020603050405020304" pitchFamily="18" charset="0"/>
              </a:rPr>
              <a:t>中什么时候用线性核什么时候用高斯</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核</a:t>
            </a:r>
          </a:p>
          <a:p>
            <a:pPr indent="266700">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如果数据特征提取的好，信息量也大，那么很多问题是可以线性可分的，这个时候就用线性核；</a:t>
            </a:r>
          </a:p>
          <a:p>
            <a:pPr indent="266700">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如果特征少，样本适中，数据线性不可分，对于时间不敏感，就用高斯核；</a:t>
            </a:r>
          </a:p>
          <a:p>
            <a:pPr indent="266700">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中常用核函数一般是线性核函数和高斯核函数。以</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sklearn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中的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SVC</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，提供的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’linear’</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rbf</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做说明。面向</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n,m</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原始数据集，一般的选取准则：</a:t>
            </a:r>
          </a:p>
          <a:p>
            <a:pPr marL="342900" lvl="0" indent="-342900">
              <a:spcAft>
                <a:spcPts val="0"/>
              </a:spcAft>
              <a:buFont typeface="Wingdings" pitchFamily="2" charset="2"/>
              <a:buChar char=""/>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相对于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很大。比如</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m≥n</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m=10000, n=10~1000,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(m/n)&gt;10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。考虑</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’linear’</a:t>
            </a:r>
            <a:endParaRPr kumimoji="1" lang="zh-CN" altLang="zh-CN" dirty="0">
              <a:latin typeface="Times New Roman" panose="02020603050405020304" pitchFamily="18" charset="0"/>
              <a:ea typeface="Kaiti SC" panose="02010600040101010101" pitchFamily="2" charset="-122"/>
              <a:cs typeface="Times New Roman" panose="02020603050405020304" pitchFamily="18" charset="0"/>
            </a:endParaRPr>
          </a:p>
          <a:p>
            <a:pPr marL="342900" lvl="0" indent="-342900">
              <a:spcAft>
                <a:spcPts val="0"/>
              </a:spcAft>
              <a:buFont typeface="Wingdings" pitchFamily="2" charset="2"/>
              <a:buChar char=""/>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很小，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一般大小。比如</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m=1-1000, n=10~10000,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[0.0001,100]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。考虑</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rbf</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endParaRPr kumimoji="1" lang="zh-CN" altLang="zh-CN" dirty="0">
              <a:latin typeface="Times New Roman" panose="02020603050405020304" pitchFamily="18" charset="0"/>
              <a:ea typeface="Kaiti SC" panose="02010600040101010101" pitchFamily="2" charset="-122"/>
              <a:cs typeface="Times New Roman" panose="02020603050405020304" pitchFamily="18" charset="0"/>
            </a:endParaRPr>
          </a:p>
          <a:p>
            <a:pPr marL="342900" lvl="0" indent="-342900">
              <a:spcAft>
                <a:spcPts val="0"/>
              </a:spcAft>
              <a:buFont typeface="Wingdings" pitchFamily="2" charset="2"/>
              <a:buChar char=""/>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很小，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很大。比如</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n=1-1000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m=50000+</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，即</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(m/n)</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[~,0.02].</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增加</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m</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的量，考虑</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’linear’</a:t>
            </a:r>
            <a:endParaRPr kumimoji="1" lang="zh-CN"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71183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D9658D3-559A-0D49-B8C5-02F34EC4CE1E}"/>
              </a:ext>
            </a:extLst>
          </p:cNvPr>
          <p:cNvSpPr/>
          <p:nvPr/>
        </p:nvSpPr>
        <p:spPr>
          <a:xfrm>
            <a:off x="139685" y="101741"/>
            <a:ext cx="1107996" cy="369332"/>
          </a:xfrm>
          <a:prstGeom prst="rect">
            <a:avLst/>
          </a:prstGeom>
        </p:spPr>
        <p:txBody>
          <a:bodyPr wrap="none">
            <a:spAutoFit/>
          </a:bodyPr>
          <a:lstStyle/>
          <a:p>
            <a:r>
              <a:rPr lang="zh-CN" altLang="en-US" b="1" i="0" dirty="0">
                <a:solidFill>
                  <a:srgbClr val="4F4F4F"/>
                </a:solidFill>
                <a:effectLst/>
                <a:highlight>
                  <a:srgbClr val="FFFF00"/>
                </a:highlight>
                <a:latin typeface="PingFang SC" panose="020B0400000000000000" pitchFamily="34" charset="-122"/>
                <a:ea typeface="PingFang SC" panose="020B0400000000000000" pitchFamily="34" charset="-122"/>
              </a:rPr>
              <a:t>集成学习</a:t>
            </a:r>
          </a:p>
        </p:txBody>
      </p:sp>
      <p:sp>
        <p:nvSpPr>
          <p:cNvPr id="4" name="矩形 3">
            <a:extLst>
              <a:ext uri="{FF2B5EF4-FFF2-40B4-BE49-F238E27FC236}">
                <a16:creationId xmlns:a16="http://schemas.microsoft.com/office/drawing/2014/main" id="{B33588A7-4668-BD4B-A4E8-0511E5BAE49C}"/>
              </a:ext>
            </a:extLst>
          </p:cNvPr>
          <p:cNvSpPr/>
          <p:nvPr/>
        </p:nvSpPr>
        <p:spPr>
          <a:xfrm>
            <a:off x="1525774" y="147907"/>
            <a:ext cx="6096000" cy="646331"/>
          </a:xfrm>
          <a:prstGeom prst="rect">
            <a:avLst/>
          </a:prstGeom>
        </p:spPr>
        <p:txBody>
          <a:bodyPr>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集成学习方法是指</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组合多个模型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，以获得更好的效果，使集成的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模型具有更强的泛化能力</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5" name="矩形 4">
            <a:extLst>
              <a:ext uri="{FF2B5EF4-FFF2-40B4-BE49-F238E27FC236}">
                <a16:creationId xmlns:a16="http://schemas.microsoft.com/office/drawing/2014/main" id="{DB389170-ACAC-F749-9365-58454D249F75}"/>
              </a:ext>
            </a:extLst>
          </p:cNvPr>
          <p:cNvSpPr/>
          <p:nvPr/>
        </p:nvSpPr>
        <p:spPr>
          <a:xfrm>
            <a:off x="693683" y="1650230"/>
            <a:ext cx="8253671" cy="1477328"/>
          </a:xfrm>
          <a:prstGeom prst="rect">
            <a:avLst/>
          </a:prstGeom>
        </p:spPr>
        <p:txBody>
          <a:bodyPr wrap="squar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对多个模型的预测结果进行投票或者取平均值；</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个体之间不存在强依赖关系，可以同时生成的并行化方法</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，减小方差</a:t>
            </a: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对多个模型的预测结果做加权平均。</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个体学习器之间存在强依赖关系，必须串行生成的序列化方法</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，减小偏差</a:t>
            </a: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模型融合，多模型的学习加上再学习</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------Stacking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，改进预测</a:t>
            </a:r>
          </a:p>
        </p:txBody>
      </p:sp>
      <p:sp>
        <p:nvSpPr>
          <p:cNvPr id="6" name="矩形 5">
            <a:extLst>
              <a:ext uri="{FF2B5EF4-FFF2-40B4-BE49-F238E27FC236}">
                <a16:creationId xmlns:a16="http://schemas.microsoft.com/office/drawing/2014/main" id="{353D1530-7F03-BC4F-A831-8779AA67C49B}"/>
              </a:ext>
            </a:extLst>
          </p:cNvPr>
          <p:cNvSpPr/>
          <p:nvPr/>
        </p:nvSpPr>
        <p:spPr>
          <a:xfrm>
            <a:off x="283778" y="1215362"/>
            <a:ext cx="6726621" cy="369332"/>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对于多个模型，</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如何组合</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这些模型，主要有以下几种不同的方法：</a:t>
            </a:r>
          </a:p>
        </p:txBody>
      </p:sp>
      <p:sp>
        <p:nvSpPr>
          <p:cNvPr id="2" name="矩形 1">
            <a:extLst>
              <a:ext uri="{FF2B5EF4-FFF2-40B4-BE49-F238E27FC236}">
                <a16:creationId xmlns:a16="http://schemas.microsoft.com/office/drawing/2014/main" id="{ACD090B6-2E8F-6B49-8FC0-80FB8DEDA862}"/>
              </a:ext>
            </a:extLst>
          </p:cNvPr>
          <p:cNvSpPr/>
          <p:nvPr/>
        </p:nvSpPr>
        <p:spPr>
          <a:xfrm>
            <a:off x="1040525" y="3429000"/>
            <a:ext cx="6096000" cy="923330"/>
          </a:xfrm>
          <a:prstGeom prst="rect">
            <a:avLst/>
          </a:prstGeom>
        </p:spPr>
        <p:txBody>
          <a:bodyPr>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随机森林</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AdaBoost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提升树</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Gradient Boosting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GBDT</a:t>
            </a:r>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C595599-395A-B742-B7A7-299247222A6E}"/>
              </a:ext>
            </a:extLst>
          </p:cNvPr>
          <p:cNvSpPr/>
          <p:nvPr/>
        </p:nvSpPr>
        <p:spPr>
          <a:xfrm>
            <a:off x="5533492" y="3429000"/>
            <a:ext cx="6096000" cy="2862322"/>
          </a:xfrm>
          <a:prstGeom prst="rect">
            <a:avLst/>
          </a:prstGeom>
        </p:spPr>
        <p:txBody>
          <a:bodyPr>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）在每一轮如何改变训练数据的权值或概率分布？</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提高那些在前一轮被弱分类器分错样例的权值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，减小前一轮分对样例的权值，来使得分类器对误分的数据有较好的效果。</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）通过什么方式来组合弱分类器？</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通过加法模型将弱分类器进行线性组合，比如</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通过加权多数表决的方式，即</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增大错误率小的分类器的权值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，同时减小错误率较大的分类器的权值。而提升树通过拟合残差的方式逐步减小残差，将每一步生成的模型叠加得到最终模型。</a:t>
            </a:r>
          </a:p>
        </p:txBody>
      </p:sp>
    </p:spTree>
    <p:extLst>
      <p:ext uri="{BB962C8B-B14F-4D97-AF65-F5344CB8AC3E}">
        <p14:creationId xmlns:p14="http://schemas.microsoft.com/office/powerpoint/2010/main" val="217762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C9A36D-1173-6547-AE72-4700CBF5C739}"/>
              </a:ext>
            </a:extLst>
          </p:cNvPr>
          <p:cNvSpPr/>
          <p:nvPr/>
        </p:nvSpPr>
        <p:spPr>
          <a:xfrm>
            <a:off x="259994" y="184353"/>
            <a:ext cx="2954655" cy="369332"/>
          </a:xfrm>
          <a:prstGeom prst="rect">
            <a:avLst/>
          </a:prstGeom>
        </p:spPr>
        <p:txBody>
          <a:bodyPr wrap="none">
            <a:spAutoFit/>
          </a:bodyPr>
          <a:lstStyle/>
          <a:p>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bagging</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和</a:t>
            </a:r>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boosting</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的区别</a:t>
            </a:r>
          </a:p>
        </p:txBody>
      </p:sp>
      <p:sp>
        <p:nvSpPr>
          <p:cNvPr id="3" name="矩形 2">
            <a:extLst>
              <a:ext uri="{FF2B5EF4-FFF2-40B4-BE49-F238E27FC236}">
                <a16:creationId xmlns:a16="http://schemas.microsoft.com/office/drawing/2014/main" id="{03AB3403-55E3-8E46-A413-31ABB0BA8D02}"/>
              </a:ext>
            </a:extLst>
          </p:cNvPr>
          <p:cNvSpPr/>
          <p:nvPr/>
        </p:nvSpPr>
        <p:spPr>
          <a:xfrm>
            <a:off x="217420" y="791504"/>
            <a:ext cx="7234414" cy="1477328"/>
          </a:xfrm>
          <a:prstGeom prst="rect">
            <a:avLst/>
          </a:prstGeom>
        </p:spPr>
        <p:txBody>
          <a:bodyPr wrap="square">
            <a:spAutoFit/>
          </a:bodyPr>
          <a:lstStyle/>
          <a:p>
            <a:pPr marL="285750" indent="-285750">
              <a:buFont typeface="Wingdings" pitchFamily="2" charset="2"/>
              <a:buChar char="Ø"/>
            </a:pPr>
            <a:r>
              <a:rPr kumimoji="1" lang="en-US"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即套袋法：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、从原始样本集中抽取训练集，共进行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轮抽取，得到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个训练集；</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、每次使用一个训练集得到一个模型，</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个训练集共得到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个模型；</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、对分类问题：将上步得到的</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个模型采用投票的方式得到分类结果；对回归问题，计算上述模型的均值作为最后的结果；</a:t>
            </a:r>
          </a:p>
        </p:txBody>
      </p:sp>
      <p:sp>
        <p:nvSpPr>
          <p:cNvPr id="4" name="矩形 3">
            <a:extLst>
              <a:ext uri="{FF2B5EF4-FFF2-40B4-BE49-F238E27FC236}">
                <a16:creationId xmlns:a16="http://schemas.microsoft.com/office/drawing/2014/main" id="{B63B088D-05FA-4F45-9AA4-14E6D81A75E7}"/>
              </a:ext>
            </a:extLst>
          </p:cNvPr>
          <p:cNvSpPr/>
          <p:nvPr/>
        </p:nvSpPr>
        <p:spPr>
          <a:xfrm>
            <a:off x="217420" y="2446511"/>
            <a:ext cx="6929082" cy="1754326"/>
          </a:xfrm>
          <a:prstGeom prst="rect">
            <a:avLst/>
          </a:prstGeom>
        </p:spPr>
        <p:txBody>
          <a:bodyPr wrap="square">
            <a:spAutoFit/>
          </a:bodyPr>
          <a:lstStyle/>
          <a:p>
            <a:pPr marL="285750" indent="-285750">
              <a:buFont typeface="Wingdings" pitchFamily="2" charset="2"/>
              <a:buChar char="Ø"/>
            </a:pPr>
            <a:r>
              <a:rPr kumimoji="1" lang="en-US"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提升方法：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、在分类问题中，通过改变训练样本的权重，学习多个分类器，并将分类器进行线性组合，提高分类性能；</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、每次使用的是全部的样本，每轮训练改变样本的权重；</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会减小在上一轮训练正确的样本的权重，增大错误样本的权重；</a:t>
            </a:r>
          </a:p>
        </p:txBody>
      </p:sp>
      <p:sp>
        <p:nvSpPr>
          <p:cNvPr id="5" name="矩形 4">
            <a:extLst>
              <a:ext uri="{FF2B5EF4-FFF2-40B4-BE49-F238E27FC236}">
                <a16:creationId xmlns:a16="http://schemas.microsoft.com/office/drawing/2014/main" id="{4FF53B82-972C-DF4B-8031-1D9119992BD8}"/>
              </a:ext>
            </a:extLst>
          </p:cNvPr>
          <p:cNvSpPr/>
          <p:nvPr/>
        </p:nvSpPr>
        <p:spPr>
          <a:xfrm>
            <a:off x="117522" y="4450669"/>
            <a:ext cx="8744607" cy="2031325"/>
          </a:xfrm>
          <a:prstGeom prst="rect">
            <a:avLst/>
          </a:prstGeom>
        </p:spPr>
        <p:txBody>
          <a:bodyPr wrap="square">
            <a:spAutoFit/>
          </a:bodyPr>
          <a:lstStyle/>
          <a:p>
            <a:pPr>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对于</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算法来说，由于我们并行的训练很多的分类器的目的就是</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降低这个方差</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，因为采用了相互独立的基分类器的数量多了，</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h</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的值就会靠近。所以对于每个基分类器的目的就是</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如何降低这个偏差</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，所以我们会采用深度很深并且不剪枝的决策树。</a:t>
            </a:r>
          </a:p>
          <a:p>
            <a:pPr>
              <a:spcAft>
                <a:spcPts val="0"/>
              </a:spcAft>
            </a:pP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对于</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来说，每一步我们都会</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在上一轮的基础上更加的拟合原数据</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，所以可以</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保证偏差</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，所以对于每个基分类器来说，问题就是</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如何选择方差更小的分类器</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，即更简单的弱分类器，所以我们选择深度很浅的决策树。</a:t>
            </a:r>
          </a:p>
        </p:txBody>
      </p:sp>
      <p:sp>
        <p:nvSpPr>
          <p:cNvPr id="7" name="文本框 6">
            <a:extLst>
              <a:ext uri="{FF2B5EF4-FFF2-40B4-BE49-F238E27FC236}">
                <a16:creationId xmlns:a16="http://schemas.microsoft.com/office/drawing/2014/main" id="{D23A8BBB-969C-8141-9977-04920460B0BA}"/>
              </a:ext>
            </a:extLst>
          </p:cNvPr>
          <p:cNvSpPr txBox="1"/>
          <p:nvPr/>
        </p:nvSpPr>
        <p:spPr>
          <a:xfrm>
            <a:off x="8120035" y="376006"/>
            <a:ext cx="3458644" cy="2308324"/>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提升方法就是从弱学习算法出发，反复学习，得到一系列弱分类器，然后组合这些弱分类器成强分类器，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大多数提升方法都是改变训练数据的概率分布</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权值分布</a:t>
            </a:r>
            <a:r>
              <a:rPr kumimoji="1" lang="en-US"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，针对不同的数据分布调用弱学习算法学习一系列弱分类器</a:t>
            </a:r>
          </a:p>
        </p:txBody>
      </p:sp>
      <p:sp>
        <p:nvSpPr>
          <p:cNvPr id="8" name="文本框 7">
            <a:extLst>
              <a:ext uri="{FF2B5EF4-FFF2-40B4-BE49-F238E27FC236}">
                <a16:creationId xmlns:a16="http://schemas.microsoft.com/office/drawing/2014/main" id="{6F67FD77-6FA7-1845-9A74-FE16A29F0CFD}"/>
              </a:ext>
            </a:extLst>
          </p:cNvPr>
          <p:cNvSpPr txBox="1"/>
          <p:nvPr/>
        </p:nvSpPr>
        <p:spPr>
          <a:xfrm>
            <a:off x="8771906" y="3462173"/>
            <a:ext cx="3302572" cy="1477328"/>
          </a:xfrm>
          <a:prstGeom prst="rect">
            <a:avLst/>
          </a:prstGeom>
          <a:noFill/>
        </p:spPr>
        <p:txBody>
          <a:bodyPr wrap="square" rtlCol="0">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改变数据的分布</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：提高前一轮被若分类器错误分类样本的权值。</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组合强分类器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：加大分类误差小的弱分类器的权值。</a:t>
            </a:r>
          </a:p>
        </p:txBody>
      </p:sp>
    </p:spTree>
    <p:extLst>
      <p:ext uri="{BB962C8B-B14F-4D97-AF65-F5344CB8AC3E}">
        <p14:creationId xmlns:p14="http://schemas.microsoft.com/office/powerpoint/2010/main" val="182763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DDB471-270B-1F4E-9A64-6DCC4C74A1D4}"/>
              </a:ext>
            </a:extLst>
          </p:cNvPr>
          <p:cNvSpPr txBox="1"/>
          <p:nvPr/>
        </p:nvSpPr>
        <p:spPr>
          <a:xfrm>
            <a:off x="1389449" y="1208689"/>
            <a:ext cx="3812262"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输入空间</a:t>
            </a:r>
            <a:r>
              <a:rPr kumimoji="1" lang="zh-CN" altLang="en-US" dirty="0">
                <a:latin typeface="Kaiti SC" panose="02010600040101010101" pitchFamily="2" charset="-122"/>
                <a:ea typeface="Kaiti SC" panose="02010600040101010101" pitchFamily="2" charset="-122"/>
              </a:rPr>
              <a:t>：所有输入可能的取值</a:t>
            </a:r>
          </a:p>
        </p:txBody>
      </p:sp>
      <p:sp>
        <p:nvSpPr>
          <p:cNvPr id="5" name="文本框 4">
            <a:extLst>
              <a:ext uri="{FF2B5EF4-FFF2-40B4-BE49-F238E27FC236}">
                <a16:creationId xmlns:a16="http://schemas.microsoft.com/office/drawing/2014/main" id="{8B78EFAF-7026-2F4F-A123-A0EDDD7EFD2C}"/>
              </a:ext>
            </a:extLst>
          </p:cNvPr>
          <p:cNvSpPr txBox="1"/>
          <p:nvPr/>
        </p:nvSpPr>
        <p:spPr>
          <a:xfrm>
            <a:off x="1072055" y="357352"/>
            <a:ext cx="2031325" cy="369332"/>
          </a:xfrm>
          <a:prstGeom prst="rect">
            <a:avLst/>
          </a:prstGeom>
          <a:noFill/>
        </p:spPr>
        <p:txBody>
          <a:bodyPr wrap="none" rtlCol="0">
            <a:spAutoFit/>
          </a:bodyPr>
          <a:lstStyle/>
          <a:p>
            <a:r>
              <a:rPr kumimoji="1" lang="zh-CN" altLang="en-US" dirty="0">
                <a:highlight>
                  <a:srgbClr val="FFFF00"/>
                </a:highlight>
              </a:rPr>
              <a:t>监督学习基本概念</a:t>
            </a:r>
          </a:p>
        </p:txBody>
      </p:sp>
      <p:sp>
        <p:nvSpPr>
          <p:cNvPr id="6" name="文本框 5">
            <a:extLst>
              <a:ext uri="{FF2B5EF4-FFF2-40B4-BE49-F238E27FC236}">
                <a16:creationId xmlns:a16="http://schemas.microsoft.com/office/drawing/2014/main" id="{CDEEE7BC-9954-9D4C-BFDD-A21B2DB71648}"/>
              </a:ext>
            </a:extLst>
          </p:cNvPr>
          <p:cNvSpPr txBox="1"/>
          <p:nvPr/>
        </p:nvSpPr>
        <p:spPr>
          <a:xfrm>
            <a:off x="1389449" y="2172699"/>
            <a:ext cx="1627369"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特征空间</a:t>
            </a:r>
            <a:r>
              <a:rPr kumimoji="1" lang="zh-CN" altLang="en-US" dirty="0">
                <a:latin typeface="Kaiti SC" panose="02010600040101010101" pitchFamily="2" charset="-122"/>
                <a:ea typeface="Kaiti SC" panose="02010600040101010101" pitchFamily="2" charset="-122"/>
              </a:rPr>
              <a:t>：</a:t>
            </a:r>
          </a:p>
        </p:txBody>
      </p:sp>
      <p:sp>
        <p:nvSpPr>
          <p:cNvPr id="7" name="文本框 6">
            <a:extLst>
              <a:ext uri="{FF2B5EF4-FFF2-40B4-BE49-F238E27FC236}">
                <a16:creationId xmlns:a16="http://schemas.microsoft.com/office/drawing/2014/main" id="{CD1A428E-F635-EE45-9AAD-BF3419DB740C}"/>
              </a:ext>
            </a:extLst>
          </p:cNvPr>
          <p:cNvSpPr txBox="1"/>
          <p:nvPr/>
        </p:nvSpPr>
        <p:spPr>
          <a:xfrm>
            <a:off x="1389449" y="1690694"/>
            <a:ext cx="3704860"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输出空间</a:t>
            </a:r>
            <a:r>
              <a:rPr kumimoji="1" lang="zh-CN" altLang="en-US" dirty="0">
                <a:latin typeface="Kaiti SC" panose="02010600040101010101" pitchFamily="2" charset="-122"/>
                <a:ea typeface="Kaiti SC" panose="02010600040101010101" pitchFamily="2" charset="-122"/>
              </a:rPr>
              <a:t>：所有输出可能的取值</a:t>
            </a:r>
          </a:p>
        </p:txBody>
      </p:sp>
      <p:sp>
        <p:nvSpPr>
          <p:cNvPr id="8" name="矩形 7">
            <a:extLst>
              <a:ext uri="{FF2B5EF4-FFF2-40B4-BE49-F238E27FC236}">
                <a16:creationId xmlns:a16="http://schemas.microsoft.com/office/drawing/2014/main" id="{CA2DA1ED-7B84-5A4F-A2AE-237243BAC482}"/>
              </a:ext>
            </a:extLst>
          </p:cNvPr>
          <p:cNvSpPr/>
          <p:nvPr/>
        </p:nvSpPr>
        <p:spPr>
          <a:xfrm>
            <a:off x="2764221" y="2172699"/>
            <a:ext cx="3184634" cy="923330"/>
          </a:xfrm>
          <a:prstGeom prst="rect">
            <a:avLst/>
          </a:prstGeom>
        </p:spPr>
        <p:txBody>
          <a:bodyPr wrap="square">
            <a:spAutoFit/>
          </a:bodyPr>
          <a:lstStyle/>
          <a:p>
            <a:r>
              <a:rPr kumimoji="1" lang="zh-CN" altLang="en-US" dirty="0">
                <a:latin typeface="Kaiti SC" panose="02010600040101010101" pitchFamily="2" charset="-122"/>
                <a:ea typeface="Kaiti SC" panose="02010600040101010101" pitchFamily="2" charset="-122"/>
              </a:rPr>
              <a:t>每个具体的输入是一个实例，由</a:t>
            </a:r>
            <a:r>
              <a:rPr kumimoji="1" lang="zh-CN" altLang="en-US" b="1" dirty="0">
                <a:latin typeface="Kaiti SC" panose="02010600040101010101" pitchFamily="2" charset="-122"/>
                <a:ea typeface="Kaiti SC" panose="02010600040101010101" pitchFamily="2" charset="-122"/>
              </a:rPr>
              <a:t>特征向量</a:t>
            </a:r>
            <a:r>
              <a:rPr kumimoji="1" lang="zh-CN" altLang="en-US" dirty="0">
                <a:latin typeface="Kaiti SC" panose="02010600040101010101" pitchFamily="2" charset="-122"/>
                <a:ea typeface="Kaiti SC" panose="02010600040101010101" pitchFamily="2" charset="-122"/>
              </a:rPr>
              <a:t>表示，所有特征向量存在的空间称为特征空间。</a:t>
            </a:r>
            <a:endParaRPr lang="zh-CN" altLang="en-US" dirty="0"/>
          </a:p>
        </p:txBody>
      </p:sp>
      <p:sp>
        <p:nvSpPr>
          <p:cNvPr id="10" name="矩形 9">
            <a:extLst>
              <a:ext uri="{FF2B5EF4-FFF2-40B4-BE49-F238E27FC236}">
                <a16:creationId xmlns:a16="http://schemas.microsoft.com/office/drawing/2014/main" id="{83FDB9F3-1C2E-DE45-9BE5-726358E4CB2E}"/>
              </a:ext>
            </a:extLst>
          </p:cNvPr>
          <p:cNvSpPr/>
          <p:nvPr/>
        </p:nvSpPr>
        <p:spPr>
          <a:xfrm>
            <a:off x="7204842" y="801678"/>
            <a:ext cx="3379075" cy="943670"/>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Kaiti SC" panose="02010600040101010101" pitchFamily="2" charset="-122"/>
                <a:ea typeface="Kaiti SC" panose="02010600040101010101" pitchFamily="2" charset="-122"/>
              </a:rPr>
              <a:t>输入与输出空间可以是</a:t>
            </a:r>
            <a:r>
              <a:rPr kumimoji="1" lang="zh-CN" altLang="en-US" b="1" dirty="0">
                <a:solidFill>
                  <a:srgbClr val="FF0000"/>
                </a:solidFill>
                <a:latin typeface="Kaiti SC" panose="02010600040101010101" pitchFamily="2" charset="-122"/>
                <a:ea typeface="Kaiti SC" panose="02010600040101010101" pitchFamily="2" charset="-122"/>
              </a:rPr>
              <a:t>有限元素的集合</a:t>
            </a:r>
            <a:r>
              <a:rPr kumimoji="1" lang="zh-CN" altLang="en-US" dirty="0">
                <a:latin typeface="Kaiti SC" panose="02010600040101010101" pitchFamily="2" charset="-122"/>
                <a:ea typeface="Kaiti SC" panose="02010600040101010101" pitchFamily="2" charset="-122"/>
              </a:rPr>
              <a:t>，也可以是整个</a:t>
            </a:r>
            <a:r>
              <a:rPr kumimoji="1" lang="zh-CN" altLang="en-US" b="1" dirty="0">
                <a:latin typeface="Kaiti SC" panose="02010600040101010101" pitchFamily="2" charset="-122"/>
                <a:ea typeface="Kaiti SC" panose="02010600040101010101" pitchFamily="2" charset="-122"/>
              </a:rPr>
              <a:t>欧式空间</a:t>
            </a:r>
          </a:p>
        </p:txBody>
      </p:sp>
      <p:sp>
        <p:nvSpPr>
          <p:cNvPr id="11" name="矩形 10">
            <a:extLst>
              <a:ext uri="{FF2B5EF4-FFF2-40B4-BE49-F238E27FC236}">
                <a16:creationId xmlns:a16="http://schemas.microsoft.com/office/drawing/2014/main" id="{A6FF7BF0-A8ED-004F-BCF0-8C8671C1D645}"/>
              </a:ext>
            </a:extLst>
          </p:cNvPr>
          <p:cNvSpPr/>
          <p:nvPr/>
        </p:nvSpPr>
        <p:spPr>
          <a:xfrm>
            <a:off x="7204842" y="1765688"/>
            <a:ext cx="3379075" cy="646331"/>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Kaiti SC" panose="02010600040101010101" pitchFamily="2" charset="-122"/>
                <a:ea typeface="Kaiti SC" panose="02010600040101010101" pitchFamily="2" charset="-122"/>
              </a:rPr>
              <a:t>有时假设输入空间与特征空间</a:t>
            </a:r>
            <a:r>
              <a:rPr kumimoji="1" lang="zh-CN" altLang="en-US" b="1" dirty="0">
                <a:solidFill>
                  <a:srgbClr val="FF0000"/>
                </a:solidFill>
                <a:latin typeface="Kaiti SC" panose="02010600040101010101" pitchFamily="2" charset="-122"/>
                <a:ea typeface="Kaiti SC" panose="02010600040101010101" pitchFamily="2" charset="-122"/>
              </a:rPr>
              <a:t>相同</a:t>
            </a:r>
          </a:p>
        </p:txBody>
      </p:sp>
      <p:sp>
        <p:nvSpPr>
          <p:cNvPr id="12" name="矩形 11">
            <a:extLst>
              <a:ext uri="{FF2B5EF4-FFF2-40B4-BE49-F238E27FC236}">
                <a16:creationId xmlns:a16="http://schemas.microsoft.com/office/drawing/2014/main" id="{C1E23B55-B723-AF41-8786-EDDD32847CF6}"/>
              </a:ext>
            </a:extLst>
          </p:cNvPr>
          <p:cNvSpPr/>
          <p:nvPr/>
        </p:nvSpPr>
        <p:spPr>
          <a:xfrm>
            <a:off x="7204841" y="2478161"/>
            <a:ext cx="3379075" cy="646331"/>
          </a:xfrm>
          <a:prstGeom prst="rect">
            <a:avLst/>
          </a:prstGeom>
          <a:noFill/>
        </p:spPr>
        <p:txBody>
          <a:bodyPr wrap="square" rtlCol="0">
            <a:spAutoFit/>
          </a:bodyPr>
          <a:lstStyle/>
          <a:p>
            <a:pPr marL="285750" indent="-285750">
              <a:buFont typeface="Wingdings" pitchFamily="2" charset="2"/>
              <a:buChar char="ü"/>
            </a:pPr>
            <a:r>
              <a:rPr kumimoji="1" lang="zh-CN" altLang="en-US" dirty="0">
                <a:latin typeface="Kaiti SC" panose="02010600040101010101" pitchFamily="2" charset="-122"/>
                <a:ea typeface="Kaiti SC" panose="02010600040101010101" pitchFamily="2" charset="-122"/>
              </a:rPr>
              <a:t>可以将实例从输入空间映射到特征空间，此时</a:t>
            </a:r>
            <a:r>
              <a:rPr kumimoji="1" lang="zh-CN" altLang="en-US" b="1" dirty="0">
                <a:solidFill>
                  <a:srgbClr val="FF0000"/>
                </a:solidFill>
                <a:latin typeface="Kaiti SC" panose="02010600040101010101" pitchFamily="2" charset="-122"/>
                <a:ea typeface="Kaiti SC" panose="02010600040101010101" pitchFamily="2" charset="-122"/>
              </a:rPr>
              <a:t>不同</a:t>
            </a:r>
          </a:p>
        </p:txBody>
      </p:sp>
      <p:sp>
        <p:nvSpPr>
          <p:cNvPr id="13" name="文本框 12">
            <a:extLst>
              <a:ext uri="{FF2B5EF4-FFF2-40B4-BE49-F238E27FC236}">
                <a16:creationId xmlns:a16="http://schemas.microsoft.com/office/drawing/2014/main" id="{68CCAA03-369F-564A-AC12-BA062C3CC319}"/>
              </a:ext>
            </a:extLst>
          </p:cNvPr>
          <p:cNvSpPr txBox="1"/>
          <p:nvPr/>
        </p:nvSpPr>
        <p:spPr>
          <a:xfrm>
            <a:off x="401074" y="3907304"/>
            <a:ext cx="2363147" cy="369332"/>
          </a:xfrm>
          <a:prstGeom prst="rect">
            <a:avLst/>
          </a:prstGeom>
          <a:noFill/>
        </p:spPr>
        <p:txBody>
          <a:bodyPr wrap="none" rtlCol="0">
            <a:spAutoFit/>
          </a:bodyPr>
          <a:lstStyle/>
          <a:p>
            <a:r>
              <a:rPr kumimoji="1" lang="zh-CN" altLang="en-US" dirty="0">
                <a:latin typeface="Kaiti SC" panose="02010600040101010101" pitchFamily="2" charset="-122"/>
                <a:ea typeface="Kaiti SC" panose="02010600040101010101" pitchFamily="2" charset="-122"/>
              </a:rPr>
              <a:t>输入实例</a:t>
            </a:r>
            <a:r>
              <a:rPr kumimoji="1" lang="en-US" altLang="zh-CN" dirty="0">
                <a:latin typeface="Kaiti SC" panose="02010600040101010101" pitchFamily="2" charset="-122"/>
                <a:ea typeface="Kaiti SC" panose="02010600040101010101" pitchFamily="2" charset="-122"/>
              </a:rPr>
              <a:t>x</a:t>
            </a:r>
            <a:r>
              <a:rPr kumimoji="1" lang="zh-CN" altLang="en-US" dirty="0">
                <a:latin typeface="Kaiti SC" panose="02010600040101010101" pitchFamily="2" charset="-122"/>
                <a:ea typeface="Kaiti SC" panose="02010600040101010101" pitchFamily="2" charset="-122"/>
              </a:rPr>
              <a:t>的特征向量</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40CE0DD-62B2-4E40-A413-FBE61B90C7E1}"/>
                  </a:ext>
                </a:extLst>
              </p:cNvPr>
              <p:cNvSpPr txBox="1"/>
              <p:nvPr/>
            </p:nvSpPr>
            <p:spPr>
              <a:xfrm>
                <a:off x="3016818" y="3811124"/>
                <a:ext cx="3454472" cy="5616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endChr m:val=""/>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𝑥</m:t>
                                  </m:r>
                                </m:e>
                                <m:sup>
                                  <m:r>
                                    <a:rPr kumimoji="1" lang="en-US" altLang="zh-CN" i="1">
                                      <a:latin typeface="Cambria Math" panose="02040503050406030204" pitchFamily="18" charset="0"/>
                                    </a:rPr>
                                    <m:t>(1)</m:t>
                                  </m:r>
                                </m:sup>
                              </m:sSup>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𝑥</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2</m:t>
                                  </m:r>
                                </m:e>
                              </m:d>
                            </m:sup>
                          </m:sSup>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𝑥</m:t>
                              </m:r>
                            </m:e>
                            <m:sup>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sup>
                          </m:sSup>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𝑥</m:t>
                                  </m:r>
                                </m:e>
                                <m:sup>
                                  <m:r>
                                    <a:rPr kumimoji="1" lang="en-US" altLang="zh-CN" i="1">
                                      <a:latin typeface="Cambria Math" panose="02040503050406030204" pitchFamily="18" charset="0"/>
                                    </a:rPr>
                                    <m:t>(</m:t>
                                  </m:r>
                                  <m:r>
                                    <a:rPr kumimoji="1" lang="en-US" altLang="zh-CN" i="1">
                                      <a:latin typeface="Cambria Math" panose="02040503050406030204" pitchFamily="18" charset="0"/>
                                    </a:rPr>
                                    <m:t>𝑛</m:t>
                                  </m:r>
                                  <m:r>
                                    <a:rPr kumimoji="1" lang="en-US" altLang="zh-CN" i="1">
                                      <a:latin typeface="Cambria Math" panose="02040503050406030204" pitchFamily="18" charset="0"/>
                                    </a:rPr>
                                    <m:t>)</m:t>
                                  </m:r>
                                </m:sup>
                              </m:sSup>
                            </m:e>
                          </m:d>
                        </m:e>
                        <m:sup>
                          <m:r>
                            <a:rPr kumimoji="1" lang="en-US" altLang="zh-CN" b="0" i="1" smtClean="0">
                              <a:latin typeface="Cambria Math" panose="02040503050406030204" pitchFamily="18" charset="0"/>
                            </a:rPr>
                            <m:t>𝑇</m:t>
                          </m:r>
                        </m:sup>
                      </m:sSup>
                    </m:oMath>
                  </m:oMathPara>
                </a14:m>
                <a:endParaRPr kumimoji="1" lang="zh-CN" altLang="en-US" baseline="30000" dirty="0"/>
              </a:p>
            </p:txBody>
          </p:sp>
        </mc:Choice>
        <mc:Fallback xmlns="">
          <p:sp>
            <p:nvSpPr>
              <p:cNvPr id="14" name="文本框 13">
                <a:extLst>
                  <a:ext uri="{FF2B5EF4-FFF2-40B4-BE49-F238E27FC236}">
                    <a16:creationId xmlns:a16="http://schemas.microsoft.com/office/drawing/2014/main" id="{D40CE0DD-62B2-4E40-A413-FBE61B90C7E1}"/>
                  </a:ext>
                </a:extLst>
              </p:cNvPr>
              <p:cNvSpPr txBox="1">
                <a:spLocks noRot="1" noChangeAspect="1" noMove="1" noResize="1" noEditPoints="1" noAdjustHandles="1" noChangeArrowheads="1" noChangeShapeType="1" noTextEdit="1"/>
              </p:cNvSpPr>
              <p:nvPr/>
            </p:nvSpPr>
            <p:spPr>
              <a:xfrm>
                <a:off x="3016818" y="3811124"/>
                <a:ext cx="3454472" cy="561692"/>
              </a:xfrm>
              <a:prstGeom prst="rect">
                <a:avLst/>
              </a:prstGeom>
              <a:blipFill>
                <a:blip r:embed="rId2"/>
                <a:stretch>
                  <a:fillRect l="-5861" t="-144444" r="-6227" b="-22444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DAF92DE-4100-6646-A430-399825CEEB56}"/>
              </a:ext>
            </a:extLst>
          </p:cNvPr>
          <p:cNvSpPr txBox="1"/>
          <p:nvPr/>
        </p:nvSpPr>
        <p:spPr>
          <a:xfrm>
            <a:off x="401074" y="5608767"/>
            <a:ext cx="877163" cy="369332"/>
          </a:xfrm>
          <a:prstGeom prst="rect">
            <a:avLst/>
          </a:prstGeom>
          <a:noFill/>
        </p:spPr>
        <p:txBody>
          <a:bodyPr wrap="none" rtlCol="0">
            <a:spAutoFit/>
          </a:bodyPr>
          <a:lstStyle/>
          <a:p>
            <a:r>
              <a:rPr kumimoji="1" lang="zh-CN" altLang="en-US" dirty="0">
                <a:latin typeface="Kaiti SC" panose="02010600040101010101" pitchFamily="2" charset="-122"/>
                <a:ea typeface="Kaiti SC" panose="02010600040101010101" pitchFamily="2" charset="-122"/>
              </a:rPr>
              <a:t>训练集</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4DAC951-A598-924C-9C9E-E732ADBCE95B}"/>
                  </a:ext>
                </a:extLst>
              </p:cNvPr>
              <p:cNvSpPr txBox="1"/>
              <p:nvPr/>
            </p:nvSpPr>
            <p:spPr>
              <a:xfrm>
                <a:off x="1278237" y="5590941"/>
                <a:ext cx="3773212"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𝑇</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d>
                            <m:dPr>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e>
                          </m:d>
                          <m:r>
                            <a:rPr kumimoji="1" lang="en-US" altLang="zh-CN" b="0" i="1" smtClean="0">
                              <a:latin typeface="Cambria Math" panose="02040503050406030204" pitchFamily="18" charset="0"/>
                            </a:rPr>
                            <m:t>,</m:t>
                          </m:r>
                          <m:d>
                            <m:dPr>
                              <m:begChr m:val=""/>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e>
                          </m:d>
                          <m:r>
                            <a:rPr kumimoji="1" lang="en-US" altLang="zh-CN" b="0" i="1" smtClean="0">
                              <a:latin typeface="Cambria Math" panose="02040503050406030204" pitchFamily="18" charset="0"/>
                            </a:rPr>
                            <m:t>,</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2</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2</m:t>
                                  </m:r>
                                </m:sub>
                              </m:sSub>
                            </m:e>
                          </m:d>
                          <m:r>
                            <a:rPr kumimoji="1" lang="en-US" altLang="zh-CN" i="1">
                              <a:latin typeface="Cambria Math" panose="02040503050406030204" pitchFamily="18" charset="0"/>
                            </a:rPr>
                            <m:t>,</m:t>
                          </m:r>
                          <m:r>
                            <a:rPr kumimoji="1" lang="en-US" altLang="zh-CN" i="1" smtClean="0">
                              <a:latin typeface="Cambria Math" panose="02040503050406030204" pitchFamily="18" charset="0"/>
                            </a:rPr>
                            <m:t>⋯</m:t>
                          </m:r>
                          <m:r>
                            <a:rPr kumimoji="1" lang="en-US" altLang="zh-CN" b="0" i="1" smtClean="0">
                              <a:latin typeface="Cambria Math" panose="02040503050406030204" pitchFamily="18" charset="0"/>
                            </a:rPr>
                            <m:t>,</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𝑁</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𝑁</m:t>
                                  </m:r>
                                </m:sub>
                              </m:sSub>
                            </m:e>
                          </m:d>
                        </m:e>
                      </m:d>
                    </m:oMath>
                  </m:oMathPara>
                </a14:m>
                <a:endParaRPr kumimoji="1" lang="zh-CN" altLang="en-US" dirty="0"/>
              </a:p>
            </p:txBody>
          </p:sp>
        </mc:Choice>
        <mc:Fallback>
          <p:sp>
            <p:nvSpPr>
              <p:cNvPr id="16" name="文本框 15">
                <a:extLst>
                  <a:ext uri="{FF2B5EF4-FFF2-40B4-BE49-F238E27FC236}">
                    <a16:creationId xmlns:a16="http://schemas.microsoft.com/office/drawing/2014/main" id="{D4DAC951-A598-924C-9C9E-E732ADBCE95B}"/>
                  </a:ext>
                </a:extLst>
              </p:cNvPr>
              <p:cNvSpPr txBox="1">
                <a:spLocks noRot="1" noChangeAspect="1" noMove="1" noResize="1" noEditPoints="1" noAdjustHandles="1" noChangeArrowheads="1" noChangeShapeType="1" noTextEdit="1"/>
              </p:cNvSpPr>
              <p:nvPr/>
            </p:nvSpPr>
            <p:spPr>
              <a:xfrm>
                <a:off x="1278237" y="5590941"/>
                <a:ext cx="3773212" cy="404983"/>
              </a:xfrm>
              <a:prstGeom prst="rect">
                <a:avLst/>
              </a:prstGeom>
              <a:blipFill>
                <a:blip r:embed="rId3"/>
                <a:stretch>
                  <a:fillRect t="-148485" r="-1342" b="-2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43A164F-C224-3741-8F5A-1E423FC0A75C}"/>
                  </a:ext>
                </a:extLst>
              </p:cNvPr>
              <p:cNvSpPr txBox="1"/>
              <p:nvPr/>
            </p:nvSpPr>
            <p:spPr>
              <a:xfrm>
                <a:off x="3816267" y="4372816"/>
                <a:ext cx="2770887" cy="6369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endChr m:val=""/>
                              <m:ctrlPr>
                                <a:rPr kumimoji="1" lang="en-US" altLang="zh-CN" i="1">
                                  <a:latin typeface="Cambria Math" panose="02040503050406030204" pitchFamily="18" charset="0"/>
                                </a:rPr>
                              </m:ctrlPr>
                            </m:dPr>
                            <m:e>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(1)</m:t>
                                  </m:r>
                                </m:sup>
                              </m:sSubSup>
                            </m:e>
                          </m:d>
                          <m:r>
                            <a:rPr kumimoji="1" lang="en-US" altLang="zh-CN" i="1">
                              <a:latin typeface="Cambria Math" panose="02040503050406030204" pitchFamily="18" charset="0"/>
                            </a:rPr>
                            <m:t>,</m:t>
                          </m:r>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(2)</m:t>
                              </m:r>
                            </m:sup>
                          </m:sSubSup>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m:t>
                                  </m:r>
                                </m:sup>
                              </m:sSubSup>
                            </m:e>
                          </m:d>
                        </m:e>
                        <m:sup>
                          <m:r>
                            <a:rPr kumimoji="1" lang="en-US" altLang="zh-CN" b="0" i="1" smtClean="0">
                              <a:latin typeface="Cambria Math" panose="02040503050406030204" pitchFamily="18" charset="0"/>
                            </a:rPr>
                            <m:t>𝑇</m:t>
                          </m:r>
                        </m:sup>
                      </m:sSup>
                    </m:oMath>
                  </m:oMathPara>
                </a14:m>
                <a:endParaRPr kumimoji="1" lang="zh-CN" altLang="en-US" baseline="30000" dirty="0"/>
              </a:p>
            </p:txBody>
          </p:sp>
        </mc:Choice>
        <mc:Fallback xmlns="">
          <p:sp>
            <p:nvSpPr>
              <p:cNvPr id="18" name="文本框 17">
                <a:extLst>
                  <a:ext uri="{FF2B5EF4-FFF2-40B4-BE49-F238E27FC236}">
                    <a16:creationId xmlns:a16="http://schemas.microsoft.com/office/drawing/2014/main" id="{C43A164F-C224-3741-8F5A-1E423FC0A75C}"/>
                  </a:ext>
                </a:extLst>
              </p:cNvPr>
              <p:cNvSpPr txBox="1">
                <a:spLocks noRot="1" noChangeAspect="1" noMove="1" noResize="1" noEditPoints="1" noAdjustHandles="1" noChangeArrowheads="1" noChangeShapeType="1" noTextEdit="1"/>
              </p:cNvSpPr>
              <p:nvPr/>
            </p:nvSpPr>
            <p:spPr>
              <a:xfrm>
                <a:off x="3816267" y="4372816"/>
                <a:ext cx="2770887" cy="636969"/>
              </a:xfrm>
              <a:prstGeom prst="rect">
                <a:avLst/>
              </a:prstGeom>
              <a:blipFill>
                <a:blip r:embed="rId4"/>
                <a:stretch>
                  <a:fillRect l="-10959" t="-156863" r="-15068" b="-239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AC85609-A8C7-E041-AC81-945B5ABADC97}"/>
                  </a:ext>
                </a:extLst>
              </p:cNvPr>
              <p:cNvSpPr txBox="1"/>
              <p:nvPr/>
            </p:nvSpPr>
            <p:spPr>
              <a:xfrm>
                <a:off x="260791" y="4545426"/>
                <a:ext cx="3464666" cy="657809"/>
              </a:xfrm>
              <a:prstGeom prst="rect">
                <a:avLst/>
              </a:prstGeom>
              <a:noFill/>
            </p:spPr>
            <p:txBody>
              <a:bodyPr wrap="non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oMath>
                </a14:m>
                <a:r>
                  <a:rPr kumimoji="1" lang="zh-CN" altLang="en-US" dirty="0"/>
                  <a:t>    </a:t>
                </a:r>
                <a:r>
                  <a:rPr kumimoji="1" lang="zh-CN" altLang="en-US" dirty="0">
                    <a:latin typeface="Kaiti SC" panose="02010600040101010101" pitchFamily="2" charset="-122"/>
                    <a:ea typeface="Kaiti SC" panose="02010600040101010101" pitchFamily="2" charset="-122"/>
                  </a:rPr>
                  <a:t>表示多个输入变量中的第</a:t>
                </a:r>
                <a:r>
                  <a:rPr kumimoji="1" lang="en-US" altLang="zh-CN" dirty="0" err="1">
                    <a:latin typeface="Kaiti SC" panose="02010600040101010101" pitchFamily="2" charset="-122"/>
                    <a:ea typeface="Kaiti SC" panose="02010600040101010101" pitchFamily="2" charset="-122"/>
                  </a:rPr>
                  <a:t>i</a:t>
                </a:r>
                <a:r>
                  <a:rPr kumimoji="1" lang="zh-CN" altLang="en-US" dirty="0">
                    <a:latin typeface="Kaiti SC" panose="02010600040101010101" pitchFamily="2" charset="-122"/>
                    <a:ea typeface="Kaiti SC" panose="02010600040101010101" pitchFamily="2" charset="-122"/>
                  </a:rPr>
                  <a:t>个</a:t>
                </a:r>
                <a:endParaRPr kumimoji="1" lang="en-US" altLang="zh-CN" dirty="0">
                  <a:latin typeface="Kaiti SC" panose="02010600040101010101" pitchFamily="2" charset="-122"/>
                  <a:ea typeface="Kaiti SC" panose="02010600040101010101" pitchFamily="2" charset="-122"/>
                </a:endParaRPr>
              </a:p>
              <a:p>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𝑥</m:t>
                        </m:r>
                      </m:e>
                      <m:sup>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sup>
                    </m:sSup>
                  </m:oMath>
                </a14:m>
                <a:r>
                  <a:rPr kumimoji="1" lang="zh-CN" altLang="en-US" dirty="0"/>
                  <a:t> </a:t>
                </a:r>
                <a:r>
                  <a:rPr kumimoji="1" lang="zh-CN" altLang="en-US" dirty="0">
                    <a:latin typeface="Kaiti SC" panose="02010600040101010101" pitchFamily="2" charset="-122"/>
                    <a:ea typeface="Kaiti SC" panose="02010600040101010101" pitchFamily="2" charset="-122"/>
                  </a:rPr>
                  <a:t>表示</a:t>
                </a:r>
                <a:r>
                  <a:rPr kumimoji="1" lang="en-US" altLang="zh-CN" dirty="0">
                    <a:latin typeface="Kaiti SC" panose="02010600040101010101" pitchFamily="2" charset="-122"/>
                    <a:ea typeface="Kaiti SC" panose="02010600040101010101" pitchFamily="2" charset="-122"/>
                  </a:rPr>
                  <a:t>x</a:t>
                </a:r>
                <a:r>
                  <a:rPr kumimoji="1" lang="zh-CN" altLang="en-US" dirty="0">
                    <a:latin typeface="Kaiti SC" panose="02010600040101010101" pitchFamily="2" charset="-122"/>
                    <a:ea typeface="Kaiti SC" panose="02010600040101010101" pitchFamily="2" charset="-122"/>
                  </a:rPr>
                  <a:t>的第</a:t>
                </a:r>
                <a:r>
                  <a:rPr kumimoji="1" lang="en-US" altLang="zh-CN" dirty="0" err="1">
                    <a:latin typeface="Kaiti SC" panose="02010600040101010101" pitchFamily="2" charset="-122"/>
                    <a:ea typeface="Kaiti SC" panose="02010600040101010101" pitchFamily="2" charset="-122"/>
                  </a:rPr>
                  <a:t>i</a:t>
                </a:r>
                <a:r>
                  <a:rPr kumimoji="1" lang="zh-CN" altLang="en-US" dirty="0">
                    <a:latin typeface="Kaiti SC" panose="02010600040101010101" pitchFamily="2" charset="-122"/>
                    <a:ea typeface="Kaiti SC" panose="02010600040101010101" pitchFamily="2" charset="-122"/>
                  </a:rPr>
                  <a:t>个特征</a:t>
                </a:r>
              </a:p>
            </p:txBody>
          </p:sp>
        </mc:Choice>
        <mc:Fallback xmlns="">
          <p:sp>
            <p:nvSpPr>
              <p:cNvPr id="20" name="文本框 19">
                <a:extLst>
                  <a:ext uri="{FF2B5EF4-FFF2-40B4-BE49-F238E27FC236}">
                    <a16:creationId xmlns:a16="http://schemas.microsoft.com/office/drawing/2014/main" id="{7AC85609-A8C7-E041-AC81-945B5ABADC97}"/>
                  </a:ext>
                </a:extLst>
              </p:cNvPr>
              <p:cNvSpPr txBox="1">
                <a:spLocks noRot="1" noChangeAspect="1" noMove="1" noResize="1" noEditPoints="1" noAdjustHandles="1" noChangeArrowheads="1" noChangeShapeType="1" noTextEdit="1"/>
              </p:cNvSpPr>
              <p:nvPr/>
            </p:nvSpPr>
            <p:spPr>
              <a:xfrm>
                <a:off x="260791" y="4545426"/>
                <a:ext cx="3464666" cy="657809"/>
              </a:xfrm>
              <a:prstGeom prst="rect">
                <a:avLst/>
              </a:prstGeom>
              <a:blipFill>
                <a:blip r:embed="rId5"/>
                <a:stretch>
                  <a:fillRect t="-3846" r="-365" b="-13462"/>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8D5B5A86-1C33-2448-9F1A-5D7B5E800392}"/>
              </a:ext>
            </a:extLst>
          </p:cNvPr>
          <p:cNvSpPr txBox="1"/>
          <p:nvPr/>
        </p:nvSpPr>
        <p:spPr>
          <a:xfrm>
            <a:off x="7683236" y="3892368"/>
            <a:ext cx="3562834" cy="646331"/>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回归问题</a:t>
            </a:r>
            <a:r>
              <a:rPr kumimoji="1" lang="zh-CN" altLang="en-US" dirty="0">
                <a:latin typeface="Kaiti SC" panose="02010600040101010101" pitchFamily="2" charset="-122"/>
                <a:ea typeface="Kaiti SC" panose="02010600040101010101" pitchFamily="2" charset="-122"/>
              </a:rPr>
              <a:t>：输入变量与输出变量均为连续变量的预测问题</a:t>
            </a:r>
          </a:p>
        </p:txBody>
      </p:sp>
      <p:sp>
        <p:nvSpPr>
          <p:cNvPr id="24" name="文本框 23">
            <a:extLst>
              <a:ext uri="{FF2B5EF4-FFF2-40B4-BE49-F238E27FC236}">
                <a16:creationId xmlns:a16="http://schemas.microsoft.com/office/drawing/2014/main" id="{C0C35FAF-8B68-CA44-AF34-EDBB8EC085F3}"/>
              </a:ext>
            </a:extLst>
          </p:cNvPr>
          <p:cNvSpPr txBox="1"/>
          <p:nvPr/>
        </p:nvSpPr>
        <p:spPr>
          <a:xfrm>
            <a:off x="7683235" y="4705641"/>
            <a:ext cx="2886631" cy="9233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分类问题</a:t>
            </a:r>
            <a:r>
              <a:rPr kumimoji="1" lang="zh-CN" altLang="en-US" dirty="0">
                <a:latin typeface="Kaiti SC" panose="02010600040101010101" pitchFamily="2" charset="-122"/>
                <a:ea typeface="Kaiti SC" panose="02010600040101010101" pitchFamily="2" charset="-122"/>
              </a:rPr>
              <a:t>：输出变量为有限个离散变量的预测问题</a:t>
            </a:r>
          </a:p>
        </p:txBody>
      </p:sp>
    </p:spTree>
    <p:extLst>
      <p:ext uri="{BB962C8B-B14F-4D97-AF65-F5344CB8AC3E}">
        <p14:creationId xmlns:p14="http://schemas.microsoft.com/office/powerpoint/2010/main" val="305254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0467972-1FC0-BE4B-9AB8-A9A302F042B3}"/>
              </a:ext>
            </a:extLst>
          </p:cNvPr>
          <p:cNvSpPr/>
          <p:nvPr/>
        </p:nvSpPr>
        <p:spPr>
          <a:xfrm>
            <a:off x="925729" y="690146"/>
            <a:ext cx="8933793" cy="5078313"/>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）样本选择上：</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：训练集是在原始集中有放回选取的，从原始集中选出的各轮训练集之间是独立的。</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：每一轮的训练集不变，只是训练集中每个样例在分类器中的权重发生变化。而权值是根据上一轮的分类结果进行调整。</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）样例权重：</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：使用均匀取样，每个样例的权重相等</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：根据错误率不断调整样例的权值，错误率越大则权重越大。</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）预测函数：</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：所有预测函数的权重相等。</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：每个弱分类器都有相应的权重，对于分类误差小的分类器会有更大的权重。</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4</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）并行计算：</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：各个预测函数可以并行生成</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：各个预测函数只能顺序生成，因为后一个模型参数需要前一轮模型的结果。</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下面是将决策树与这些算法框架进行结合所得到的新的算法：</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随机森林</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AdaBoost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提升树</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Gradient Boosting +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GBDT</a:t>
            </a:r>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4133EE9A-3BF7-DF42-901B-3C03B14E619C}"/>
              </a:ext>
            </a:extLst>
          </p:cNvPr>
          <p:cNvSpPr/>
          <p:nvPr/>
        </p:nvSpPr>
        <p:spPr>
          <a:xfrm>
            <a:off x="259994" y="184353"/>
            <a:ext cx="2954655" cy="369332"/>
          </a:xfrm>
          <a:prstGeom prst="rect">
            <a:avLst/>
          </a:prstGeom>
        </p:spPr>
        <p:txBody>
          <a:bodyPr wrap="none">
            <a:spAutoFit/>
          </a:bodyPr>
          <a:lstStyle/>
          <a:p>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bagging</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和</a:t>
            </a:r>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boosting</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的区别</a:t>
            </a:r>
          </a:p>
        </p:txBody>
      </p:sp>
    </p:spTree>
    <p:extLst>
      <p:ext uri="{BB962C8B-B14F-4D97-AF65-F5344CB8AC3E}">
        <p14:creationId xmlns:p14="http://schemas.microsoft.com/office/powerpoint/2010/main" val="396177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190BA59-C723-3A4E-AD18-4EFECD7CD101}"/>
              </a:ext>
            </a:extLst>
          </p:cNvPr>
          <p:cNvSpPr/>
          <p:nvPr/>
        </p:nvSpPr>
        <p:spPr>
          <a:xfrm>
            <a:off x="1163884" y="894228"/>
            <a:ext cx="6096000" cy="646331"/>
          </a:xfrm>
          <a:prstGeom prst="rect">
            <a:avLst/>
          </a:prstGeom>
        </p:spPr>
        <p:txBody>
          <a:bodyPr>
            <a:spAutoFit/>
          </a:bodyPr>
          <a:lstStyle/>
          <a:p>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，我们是利用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前一轮迭代弱学习器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的误差率来更新训练集的权重，这样一轮轮的迭代下去。</a:t>
            </a:r>
          </a:p>
        </p:txBody>
      </p:sp>
      <p:sp>
        <p:nvSpPr>
          <p:cNvPr id="2" name="矩形 1">
            <a:extLst>
              <a:ext uri="{FF2B5EF4-FFF2-40B4-BE49-F238E27FC236}">
                <a16:creationId xmlns:a16="http://schemas.microsoft.com/office/drawing/2014/main" id="{7E5A2B79-0590-1B4C-BA33-93E1B18635CA}"/>
              </a:ext>
            </a:extLst>
          </p:cNvPr>
          <p:cNvSpPr/>
          <p:nvPr/>
        </p:nvSpPr>
        <p:spPr>
          <a:xfrm>
            <a:off x="207257" y="93624"/>
            <a:ext cx="1258678" cy="369332"/>
          </a:xfrm>
          <a:prstGeom prst="rect">
            <a:avLst/>
          </a:prstGeom>
        </p:spPr>
        <p:txBody>
          <a:bodyPr wrap="none">
            <a:spAutoFit/>
          </a:bodyPr>
          <a:lstStyle/>
          <a:p>
            <a:r>
              <a:rPr lang="en-US" altLang="zh-CN" dirty="0" err="1">
                <a:solidFill>
                  <a:srgbClr val="000000"/>
                </a:solidFill>
                <a:highlight>
                  <a:srgbClr val="FFFF00"/>
                </a:highlight>
                <a:latin typeface="Verdana" panose="020B0604030504040204" pitchFamily="34" charset="0"/>
              </a:rPr>
              <a:t>Adaboost</a:t>
            </a:r>
            <a:endParaRPr lang="zh-CN" altLang="en-US" dirty="0">
              <a:highlight>
                <a:srgbClr val="FFFF00"/>
              </a:highlight>
            </a:endParaRPr>
          </a:p>
        </p:txBody>
      </p:sp>
      <p:sp>
        <p:nvSpPr>
          <p:cNvPr id="3" name="文本框 2">
            <a:extLst>
              <a:ext uri="{FF2B5EF4-FFF2-40B4-BE49-F238E27FC236}">
                <a16:creationId xmlns:a16="http://schemas.microsoft.com/office/drawing/2014/main" id="{D23681BF-47C8-A64B-985C-F683893206BE}"/>
              </a:ext>
            </a:extLst>
          </p:cNvPr>
          <p:cNvSpPr txBox="1"/>
          <p:nvPr/>
        </p:nvSpPr>
        <p:spPr>
          <a:xfrm>
            <a:off x="1770474" y="83819"/>
            <a:ext cx="5139548"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旨在学习的过程中</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不断减少训练误差</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，设置阈值</a:t>
            </a:r>
          </a:p>
        </p:txBody>
      </p:sp>
      <p:sp>
        <p:nvSpPr>
          <p:cNvPr id="4" name="文本框 3">
            <a:extLst>
              <a:ext uri="{FF2B5EF4-FFF2-40B4-BE49-F238E27FC236}">
                <a16:creationId xmlns:a16="http://schemas.microsoft.com/office/drawing/2014/main" id="{857B3BAC-7615-0341-8D37-45884869D1F1}"/>
              </a:ext>
            </a:extLst>
          </p:cNvPr>
          <p:cNvSpPr txBox="1"/>
          <p:nvPr/>
        </p:nvSpPr>
        <p:spPr>
          <a:xfrm>
            <a:off x="1163883" y="1971832"/>
            <a:ext cx="5139547" cy="2031325"/>
          </a:xfrm>
          <a:prstGeom prst="rect">
            <a:avLst/>
          </a:prstGeom>
        </p:spPr>
        <p:txBody>
          <a:bodyPr wrap="square">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自适应在于：前一个弱分类器分错的样本的权值（样本对应的权值）会得到加强，权值更新后的样本再次被用来训练下一个新的弱分类器。在每轮训练中，</a:t>
            </a:r>
            <a:r>
              <a:rPr lang="zh-CN" altLang="en-US" dirty="0">
                <a:solidFill>
                  <a:srgbClr val="C00000"/>
                </a:solidFill>
              </a:rPr>
              <a:t>用总体（样本总体）训练新的弱分类器，产生新的样本权值、该弱分类器的话语权，</a:t>
            </a:r>
            <a:r>
              <a:rPr lang="zh-CN" altLang="en-US" dirty="0"/>
              <a:t>一直迭代直到达到预定的错误率或达到指定的最大迭代次数。</a:t>
            </a:r>
          </a:p>
        </p:txBody>
      </p:sp>
      <p:sp>
        <p:nvSpPr>
          <p:cNvPr id="5" name="文本框 4">
            <a:extLst>
              <a:ext uri="{FF2B5EF4-FFF2-40B4-BE49-F238E27FC236}">
                <a16:creationId xmlns:a16="http://schemas.microsoft.com/office/drawing/2014/main" id="{03203E63-EE6C-F445-AD14-0C6355B59217}"/>
              </a:ext>
            </a:extLst>
          </p:cNvPr>
          <p:cNvSpPr txBox="1"/>
          <p:nvPr/>
        </p:nvSpPr>
        <p:spPr>
          <a:xfrm>
            <a:off x="1163883" y="4249764"/>
            <a:ext cx="4532010" cy="369332"/>
          </a:xfrm>
          <a:prstGeom prst="rect">
            <a:avLst/>
          </a:prstGeom>
        </p:spPr>
        <p:txBody>
          <a:bodyPr>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en-US" altLang="zh-CN" dirty="0" err="1"/>
              <a:t>Adaboost</a:t>
            </a:r>
            <a:r>
              <a:rPr lang="zh-CN" altLang="en-US" dirty="0"/>
              <a:t>的</a:t>
            </a:r>
            <a:r>
              <a:rPr lang="zh-CN" altLang="en-US" dirty="0">
                <a:solidFill>
                  <a:srgbClr val="C00000"/>
                </a:solidFill>
              </a:rPr>
              <a:t>弱分类器</a:t>
            </a:r>
            <a:r>
              <a:rPr lang="zh-CN" altLang="en-US" dirty="0"/>
              <a:t>可以是</a:t>
            </a:r>
            <a:r>
              <a:rPr lang="zh-CN" altLang="en-US" dirty="0">
                <a:solidFill>
                  <a:srgbClr val="C00000"/>
                </a:solidFill>
              </a:rPr>
              <a:t>任何基本分类器</a:t>
            </a:r>
          </a:p>
        </p:txBody>
      </p:sp>
      <p:sp>
        <p:nvSpPr>
          <p:cNvPr id="6" name="矩形 5">
            <a:extLst>
              <a:ext uri="{FF2B5EF4-FFF2-40B4-BE49-F238E27FC236}">
                <a16:creationId xmlns:a16="http://schemas.microsoft.com/office/drawing/2014/main" id="{D86CA1CE-2DE7-D44D-8375-43176AD215D5}"/>
              </a:ext>
            </a:extLst>
          </p:cNvPr>
          <p:cNvSpPr/>
          <p:nvPr/>
        </p:nvSpPr>
        <p:spPr>
          <a:xfrm>
            <a:off x="8480857" y="2802828"/>
            <a:ext cx="3464255" cy="1200329"/>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如何改变训练数据的权值分布：加大分类错误的权重</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 类器组合起来：误差率决定弱分类器的权重</a:t>
            </a:r>
          </a:p>
        </p:txBody>
      </p:sp>
      <p:sp>
        <p:nvSpPr>
          <p:cNvPr id="8" name="文本框 7">
            <a:extLst>
              <a:ext uri="{FF2B5EF4-FFF2-40B4-BE49-F238E27FC236}">
                <a16:creationId xmlns:a16="http://schemas.microsoft.com/office/drawing/2014/main" id="{497794CE-3DD5-D745-832F-4BAB3325BD07}"/>
              </a:ext>
            </a:extLst>
          </p:cNvPr>
          <p:cNvSpPr txBox="1"/>
          <p:nvPr/>
        </p:nvSpPr>
        <p:spPr>
          <a:xfrm>
            <a:off x="8359818" y="494504"/>
            <a:ext cx="3302572" cy="1477328"/>
          </a:xfrm>
          <a:prstGeom prst="rect">
            <a:avLst/>
          </a:prstGeom>
          <a:noFill/>
        </p:spPr>
        <p:txBody>
          <a:bodyPr wrap="square" rtlCol="0">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改变数据的分布</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：提高前一轮被若分类器错误分类样本的权值。</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组合强分类器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：加大分类误差小的弱分类器的权值。</a:t>
            </a:r>
          </a:p>
        </p:txBody>
      </p:sp>
      <p:sp>
        <p:nvSpPr>
          <p:cNvPr id="7" name="矩形 6">
            <a:extLst>
              <a:ext uri="{FF2B5EF4-FFF2-40B4-BE49-F238E27FC236}">
                <a16:creationId xmlns:a16="http://schemas.microsoft.com/office/drawing/2014/main" id="{159E2794-0CC3-C64F-A0DB-4314B8951D29}"/>
              </a:ext>
            </a:extLst>
          </p:cNvPr>
          <p:cNvSpPr/>
          <p:nvPr/>
        </p:nvSpPr>
        <p:spPr>
          <a:xfrm>
            <a:off x="1163883" y="4947010"/>
            <a:ext cx="4570482" cy="369332"/>
          </a:xfrm>
          <a:prstGeom prst="rect">
            <a:avLst/>
          </a:prstGeom>
        </p:spPr>
        <p:txBody>
          <a:bodyPr wrap="none">
            <a:spAutoFit/>
          </a:bodyPr>
          <a:lstStyle/>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就是一</a:t>
            </a:r>
            <a:r>
              <a:rPr kumimoji="1" lang="zh-CN" altLang="zh-CN"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指数损失函数</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为损失函数的</a:t>
            </a:r>
          </a:p>
        </p:txBody>
      </p:sp>
    </p:spTree>
    <p:extLst>
      <p:ext uri="{BB962C8B-B14F-4D97-AF65-F5344CB8AC3E}">
        <p14:creationId xmlns:p14="http://schemas.microsoft.com/office/powerpoint/2010/main" val="2881629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DF5B82-9B23-3F4B-AFFC-0329C654265F}"/>
              </a:ext>
            </a:extLst>
          </p:cNvPr>
          <p:cNvSpPr txBox="1"/>
          <p:nvPr/>
        </p:nvSpPr>
        <p:spPr>
          <a:xfrm>
            <a:off x="250747" y="86696"/>
            <a:ext cx="2202847" cy="369332"/>
          </a:xfrm>
          <a:prstGeom prst="rect">
            <a:avLst/>
          </a:prstGeom>
          <a:noFill/>
        </p:spPr>
        <p:txBody>
          <a:bodyPr wrap="none" rtlCol="0">
            <a:spAutoFit/>
          </a:bodyPr>
          <a:lstStyle/>
          <a:p>
            <a:r>
              <a:rPr kumimoji="1" lang="zh-CN" altLang="en-US" dirty="0">
                <a:highlight>
                  <a:srgbClr val="00FFFF"/>
                </a:highlight>
              </a:rPr>
              <a:t>提升树</a:t>
            </a:r>
            <a:r>
              <a:rPr kumimoji="1" lang="en-US" altLang="zh-CN" dirty="0">
                <a:highlight>
                  <a:srgbClr val="00FFFF"/>
                </a:highlight>
              </a:rPr>
              <a:t>Boosting</a:t>
            </a:r>
            <a:r>
              <a:rPr kumimoji="1" lang="zh-CN" altLang="en-US" dirty="0">
                <a:highlight>
                  <a:srgbClr val="00FFFF"/>
                </a:highlight>
              </a:rPr>
              <a:t> </a:t>
            </a:r>
            <a:r>
              <a:rPr kumimoji="1" lang="en-US" altLang="zh-CN" dirty="0">
                <a:highlight>
                  <a:srgbClr val="00FFFF"/>
                </a:highlight>
              </a:rPr>
              <a:t>tree</a:t>
            </a:r>
            <a:endParaRPr kumimoji="1" lang="zh-CN" altLang="en-US" dirty="0">
              <a:highlight>
                <a:srgbClr val="00FFFF"/>
              </a:highlight>
            </a:endParaRPr>
          </a:p>
        </p:txBody>
      </p:sp>
      <p:sp>
        <p:nvSpPr>
          <p:cNvPr id="4" name="文本框 3">
            <a:extLst>
              <a:ext uri="{FF2B5EF4-FFF2-40B4-BE49-F238E27FC236}">
                <a16:creationId xmlns:a16="http://schemas.microsoft.com/office/drawing/2014/main" id="{04AA2DFD-154B-3744-B6AD-4734EE572306}"/>
              </a:ext>
            </a:extLst>
          </p:cNvPr>
          <p:cNvSpPr txBox="1"/>
          <p:nvPr/>
        </p:nvSpPr>
        <p:spPr>
          <a:xfrm>
            <a:off x="2621492" y="175910"/>
            <a:ext cx="5320687"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以分类树</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或者</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回归树</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为</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基本分类器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的提升方法</a:t>
            </a:r>
          </a:p>
        </p:txBody>
      </p:sp>
      <p:sp>
        <p:nvSpPr>
          <p:cNvPr id="5" name="文本框 4">
            <a:extLst>
              <a:ext uri="{FF2B5EF4-FFF2-40B4-BE49-F238E27FC236}">
                <a16:creationId xmlns:a16="http://schemas.microsoft.com/office/drawing/2014/main" id="{93575B7E-A373-C340-B761-211A512E7EFF}"/>
              </a:ext>
            </a:extLst>
          </p:cNvPr>
          <p:cNvSpPr txBox="1"/>
          <p:nvPr/>
        </p:nvSpPr>
        <p:spPr>
          <a:xfrm>
            <a:off x="2621492" y="628196"/>
            <a:ext cx="647484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决策树的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加法模型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，树的线性组合可以很好地拟合训练数据</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B1D9314-DA8B-8545-A650-FE94A5F29EAE}"/>
              </a:ext>
            </a:extLst>
          </p:cNvPr>
          <p:cNvSpPr txBox="1"/>
          <p:nvPr/>
        </p:nvSpPr>
        <p:spPr>
          <a:xfrm>
            <a:off x="2621492" y="1141104"/>
            <a:ext cx="6667210"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r>
              <a:rPr lang="zh-CN" altLang="en-US" dirty="0"/>
              <a:t>提升树算法是</a:t>
            </a:r>
            <a:r>
              <a:rPr lang="en-US" altLang="zh-CN" dirty="0" err="1"/>
              <a:t>Adaboost</a:t>
            </a:r>
            <a:r>
              <a:rPr lang="zh-CN" altLang="en-US" dirty="0"/>
              <a:t>算法的</a:t>
            </a:r>
            <a:r>
              <a:rPr lang="zh-CN" altLang="en-US" dirty="0">
                <a:solidFill>
                  <a:srgbClr val="C00000"/>
                </a:solidFill>
              </a:rPr>
              <a:t>特殊情况</a:t>
            </a:r>
            <a:r>
              <a:rPr lang="zh-CN" altLang="en-US" dirty="0"/>
              <a:t>，基本分类器是分类树</a:t>
            </a:r>
          </a:p>
        </p:txBody>
      </p:sp>
      <p:sp>
        <p:nvSpPr>
          <p:cNvPr id="7" name="文本框 6">
            <a:extLst>
              <a:ext uri="{FF2B5EF4-FFF2-40B4-BE49-F238E27FC236}">
                <a16:creationId xmlns:a16="http://schemas.microsoft.com/office/drawing/2014/main" id="{62559111-0BA7-3843-9517-3DC883533F3E}"/>
              </a:ext>
            </a:extLst>
          </p:cNvPr>
          <p:cNvSpPr txBox="1"/>
          <p:nvPr/>
        </p:nvSpPr>
        <p:spPr>
          <a:xfrm>
            <a:off x="1952079" y="2189926"/>
            <a:ext cx="3935693"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回归问题：使用平方误差损失函数</a:t>
            </a:r>
          </a:p>
        </p:txBody>
      </p:sp>
      <p:sp>
        <p:nvSpPr>
          <p:cNvPr id="8" name="文本框 7">
            <a:extLst>
              <a:ext uri="{FF2B5EF4-FFF2-40B4-BE49-F238E27FC236}">
                <a16:creationId xmlns:a16="http://schemas.microsoft.com/office/drawing/2014/main" id="{4B687263-4B78-284F-B0F2-3A851A50B4FE}"/>
              </a:ext>
            </a:extLst>
          </p:cNvPr>
          <p:cNvSpPr txBox="1"/>
          <p:nvPr/>
        </p:nvSpPr>
        <p:spPr>
          <a:xfrm>
            <a:off x="1952079" y="2770644"/>
            <a:ext cx="3474028"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分类问题：使用指数损失函数</a:t>
            </a:r>
          </a:p>
        </p:txBody>
      </p:sp>
      <p:sp>
        <p:nvSpPr>
          <p:cNvPr id="9" name="文本框 8">
            <a:extLst>
              <a:ext uri="{FF2B5EF4-FFF2-40B4-BE49-F238E27FC236}">
                <a16:creationId xmlns:a16="http://schemas.microsoft.com/office/drawing/2014/main" id="{F86CD2B2-8036-5C41-B63E-D28120AC7A14}"/>
              </a:ext>
            </a:extLst>
          </p:cNvPr>
          <p:cNvSpPr txBox="1"/>
          <p:nvPr/>
        </p:nvSpPr>
        <p:spPr>
          <a:xfrm>
            <a:off x="1952079" y="3429000"/>
            <a:ext cx="6474849"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使用向前分布算法的时候，损失是当前模型</a:t>
            </a:r>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拟合数据的残差</a:t>
            </a:r>
          </a:p>
        </p:txBody>
      </p:sp>
    </p:spTree>
    <p:extLst>
      <p:ext uri="{BB962C8B-B14F-4D97-AF65-F5344CB8AC3E}">
        <p14:creationId xmlns:p14="http://schemas.microsoft.com/office/powerpoint/2010/main" val="2009428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DF5B82-9B23-3F4B-AFFC-0329C654265F}"/>
              </a:ext>
            </a:extLst>
          </p:cNvPr>
          <p:cNvSpPr txBox="1"/>
          <p:nvPr/>
        </p:nvSpPr>
        <p:spPr>
          <a:xfrm>
            <a:off x="10576" y="85500"/>
            <a:ext cx="1901483" cy="369332"/>
          </a:xfrm>
          <a:prstGeom prst="rect">
            <a:avLst/>
          </a:prstGeom>
          <a:noFill/>
        </p:spPr>
        <p:txBody>
          <a:bodyPr wrap="none" rtlCol="0">
            <a:spAutoFit/>
          </a:bodyPr>
          <a:lstStyle/>
          <a:p>
            <a:r>
              <a:rPr kumimoji="1" lang="en-US" altLang="zh-CN" dirty="0">
                <a:highlight>
                  <a:srgbClr val="FFFF00"/>
                </a:highlight>
              </a:rPr>
              <a:t>GBDT</a:t>
            </a:r>
            <a:r>
              <a:rPr kumimoji="1" lang="zh-CN" altLang="en-US" dirty="0">
                <a:highlight>
                  <a:srgbClr val="FFFF00"/>
                </a:highlight>
              </a:rPr>
              <a:t>梯度提升树</a:t>
            </a:r>
          </a:p>
        </p:txBody>
      </p:sp>
      <p:sp>
        <p:nvSpPr>
          <p:cNvPr id="3" name="文本框 2">
            <a:extLst>
              <a:ext uri="{FF2B5EF4-FFF2-40B4-BE49-F238E27FC236}">
                <a16:creationId xmlns:a16="http://schemas.microsoft.com/office/drawing/2014/main" id="{0B17D10B-5135-0744-A80F-0239999652D4}"/>
              </a:ext>
            </a:extLst>
          </p:cNvPr>
          <p:cNvSpPr txBox="1"/>
          <p:nvPr/>
        </p:nvSpPr>
        <p:spPr>
          <a:xfrm>
            <a:off x="2387026" y="865173"/>
            <a:ext cx="2921569"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只能使用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CART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回归树模型 </a:t>
            </a:r>
          </a:p>
        </p:txBody>
      </p:sp>
      <p:sp>
        <p:nvSpPr>
          <p:cNvPr id="4" name="文本框 3">
            <a:extLst>
              <a:ext uri="{FF2B5EF4-FFF2-40B4-BE49-F238E27FC236}">
                <a16:creationId xmlns:a16="http://schemas.microsoft.com/office/drawing/2014/main" id="{C2628BD9-A464-6E47-B48C-4B2A335452BE}"/>
              </a:ext>
            </a:extLst>
          </p:cNvPr>
          <p:cNvSpPr txBox="1"/>
          <p:nvPr/>
        </p:nvSpPr>
        <p:spPr>
          <a:xfrm>
            <a:off x="252768" y="1617406"/>
            <a:ext cx="7417947" cy="923330"/>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提升树利用加法模型与向前分布算法实现学习的优化过程，当损失函数是平方损失和指数损失函数时，每一步优化很简单，但一般损失函数不容易优化</a:t>
            </a:r>
          </a:p>
        </p:txBody>
      </p:sp>
      <p:sp>
        <p:nvSpPr>
          <p:cNvPr id="5" name="文本框 4">
            <a:extLst>
              <a:ext uri="{FF2B5EF4-FFF2-40B4-BE49-F238E27FC236}">
                <a16:creationId xmlns:a16="http://schemas.microsoft.com/office/drawing/2014/main" id="{CB52EC49-1E12-0C49-B61F-8135D7D86D98}"/>
              </a:ext>
            </a:extLst>
          </p:cNvPr>
          <p:cNvSpPr txBox="1"/>
          <p:nvPr/>
        </p:nvSpPr>
        <p:spPr>
          <a:xfrm>
            <a:off x="252768" y="2746445"/>
            <a:ext cx="6763720" cy="646331"/>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梯度提升算法，</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利用最速下降法的近似方法</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，利用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损失函数的负梯度</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在当前模型的值作为回归问题提升树算法中的残差的近似。</a:t>
            </a:r>
          </a:p>
        </p:txBody>
      </p:sp>
      <p:sp>
        <p:nvSpPr>
          <p:cNvPr id="6" name="矩形 5">
            <a:extLst>
              <a:ext uri="{FF2B5EF4-FFF2-40B4-BE49-F238E27FC236}">
                <a16:creationId xmlns:a16="http://schemas.microsoft.com/office/drawing/2014/main" id="{BD10A89C-C503-AA4D-894D-E439BBD4F352}"/>
              </a:ext>
            </a:extLst>
          </p:cNvPr>
          <p:cNvSpPr/>
          <p:nvPr/>
        </p:nvSpPr>
        <p:spPr>
          <a:xfrm>
            <a:off x="2387026" y="108145"/>
            <a:ext cx="6096000" cy="646331"/>
          </a:xfrm>
          <a:prstGeom prst="rect">
            <a:avLst/>
          </a:prstGeom>
        </p:spPr>
        <p:txBody>
          <a:bodyPr>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用</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损失函数的负梯度</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来拟合本轮损失的近似值，进而拟合一个</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CART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回归树</a:t>
            </a:r>
          </a:p>
        </p:txBody>
      </p:sp>
      <p:sp>
        <p:nvSpPr>
          <p:cNvPr id="7" name="文本框 6">
            <a:extLst>
              <a:ext uri="{FF2B5EF4-FFF2-40B4-BE49-F238E27FC236}">
                <a16:creationId xmlns:a16="http://schemas.microsoft.com/office/drawing/2014/main" id="{A4E3E094-521C-E549-97A6-3CA9BC491190}"/>
              </a:ext>
            </a:extLst>
          </p:cNvPr>
          <p:cNvSpPr txBox="1"/>
          <p:nvPr/>
        </p:nvSpPr>
        <p:spPr>
          <a:xfrm>
            <a:off x="252768" y="3904566"/>
            <a:ext cx="2024913"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分类算法</a:t>
            </a:r>
          </a:p>
        </p:txBody>
      </p:sp>
      <p:sp>
        <p:nvSpPr>
          <p:cNvPr id="8" name="文本框 7">
            <a:extLst>
              <a:ext uri="{FF2B5EF4-FFF2-40B4-BE49-F238E27FC236}">
                <a16:creationId xmlns:a16="http://schemas.microsoft.com/office/drawing/2014/main" id="{CB7756BD-E163-A342-B4DF-9C5E5246765A}"/>
              </a:ext>
            </a:extLst>
          </p:cNvPr>
          <p:cNvSpPr txBox="1"/>
          <p:nvPr/>
        </p:nvSpPr>
        <p:spPr>
          <a:xfrm>
            <a:off x="465949" y="4317265"/>
            <a:ext cx="6763721" cy="1477328"/>
          </a:xfrm>
          <a:prstGeom prst="rect">
            <a:avLst/>
          </a:prstGeom>
          <a:noFill/>
        </p:spPr>
        <p:txBody>
          <a:bodyPr wrap="squar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主要有两个方法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一个是用指数损失函数，此时</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退化为</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另一种方法是用类似于逻辑回归的对数似然损失函数的方法。也就是说，我们用的是类别的预测概率值和真实概率值的差来拟合损失。</a:t>
            </a:r>
          </a:p>
        </p:txBody>
      </p:sp>
      <p:sp>
        <p:nvSpPr>
          <p:cNvPr id="10" name="矩形 9">
            <a:extLst>
              <a:ext uri="{FF2B5EF4-FFF2-40B4-BE49-F238E27FC236}">
                <a16:creationId xmlns:a16="http://schemas.microsoft.com/office/drawing/2014/main" id="{AEAF8746-7AA7-F84D-8C6F-740C9A7B82A8}"/>
              </a:ext>
            </a:extLst>
          </p:cNvPr>
          <p:cNvSpPr/>
          <p:nvPr/>
        </p:nvSpPr>
        <p:spPr>
          <a:xfrm>
            <a:off x="7836827" y="2639849"/>
            <a:ext cx="4102405" cy="369332"/>
          </a:xfrm>
          <a:prstGeom prst="rect">
            <a:avLst/>
          </a:prstGeom>
        </p:spPr>
        <p:txBody>
          <a:bodyPr wrap="none">
            <a:spAutoFit/>
          </a:bodyPr>
          <a:lstStyle/>
          <a:p>
            <a:pPr marL="285750" indent="-285750">
              <a:buFont typeface="Wingdings" pitchFamily="2" charset="2"/>
              <a:buChar char="ü"/>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通过</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拟合残差</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，不断降低残差</a:t>
            </a:r>
          </a:p>
        </p:txBody>
      </p:sp>
    </p:spTree>
    <p:extLst>
      <p:ext uri="{BB962C8B-B14F-4D97-AF65-F5344CB8AC3E}">
        <p14:creationId xmlns:p14="http://schemas.microsoft.com/office/powerpoint/2010/main" val="157285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F22D21-91B2-9B4C-B0BA-9E3ED336659B}"/>
              </a:ext>
            </a:extLst>
          </p:cNvPr>
          <p:cNvSpPr txBox="1"/>
          <p:nvPr/>
        </p:nvSpPr>
        <p:spPr>
          <a:xfrm>
            <a:off x="139295" y="73846"/>
            <a:ext cx="1035861" cy="369332"/>
          </a:xfrm>
          <a:prstGeom prst="rect">
            <a:avLst/>
          </a:prstGeom>
          <a:noFill/>
        </p:spPr>
        <p:txBody>
          <a:bodyPr wrap="none" rtlCol="0">
            <a:spAutoFit/>
          </a:bodyPr>
          <a:lstStyle/>
          <a:p>
            <a:r>
              <a:rPr kumimoji="1" lang="en-US" altLang="zh-CN" dirty="0" err="1">
                <a:highlight>
                  <a:srgbClr val="00FFFF"/>
                </a:highlight>
              </a:rPr>
              <a:t>XGBoost</a:t>
            </a:r>
            <a:endParaRPr kumimoji="1" lang="zh-CN" altLang="en-US" dirty="0">
              <a:highlight>
                <a:srgbClr val="00FFFF"/>
              </a:highlight>
            </a:endParaRPr>
          </a:p>
        </p:txBody>
      </p:sp>
      <p:sp>
        <p:nvSpPr>
          <p:cNvPr id="4" name="文本框 3">
            <a:extLst>
              <a:ext uri="{FF2B5EF4-FFF2-40B4-BE49-F238E27FC236}">
                <a16:creationId xmlns:a16="http://schemas.microsoft.com/office/drawing/2014/main" id="{56E79617-EF73-1346-ACF9-8AAC5A558E3E}"/>
              </a:ext>
            </a:extLst>
          </p:cNvPr>
          <p:cNvSpPr txBox="1"/>
          <p:nvPr/>
        </p:nvSpPr>
        <p:spPr>
          <a:xfrm>
            <a:off x="1559385" y="73846"/>
            <a:ext cx="1338828"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树集成模型</a:t>
            </a:r>
          </a:p>
        </p:txBody>
      </p:sp>
      <p:sp>
        <p:nvSpPr>
          <p:cNvPr id="5" name="文本框 4">
            <a:extLst>
              <a:ext uri="{FF2B5EF4-FFF2-40B4-BE49-F238E27FC236}">
                <a16:creationId xmlns:a16="http://schemas.microsoft.com/office/drawing/2014/main" id="{BD14695E-D299-824C-B677-E076CEC17D96}"/>
              </a:ext>
            </a:extLst>
          </p:cNvPr>
          <p:cNvSpPr txBox="1"/>
          <p:nvPr/>
        </p:nvSpPr>
        <p:spPr>
          <a:xfrm>
            <a:off x="1175156" y="1638343"/>
            <a:ext cx="8720657" cy="369332"/>
          </a:xfrm>
          <a:prstGeom prst="rect">
            <a:avLst/>
          </a:prstGeom>
          <a:noFill/>
        </p:spPr>
        <p:txBody>
          <a:bodyPr wrap="none" rtlCol="0">
            <a:spAutoFit/>
          </a:bodyPr>
          <a:lstStyle/>
          <a:p>
            <a:pPr marL="285750" indent="-285750">
              <a:buFont typeface="Wingdings" pitchFamily="2" charset="2"/>
              <a:buChar char="ü"/>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损失函数中引加入了正则化，正则化项包含全部叶子节点的个数，防止模型过拟合</a:t>
            </a:r>
          </a:p>
        </p:txBody>
      </p:sp>
      <p:sp>
        <p:nvSpPr>
          <p:cNvPr id="6" name="文本框 5">
            <a:extLst>
              <a:ext uri="{FF2B5EF4-FFF2-40B4-BE49-F238E27FC236}">
                <a16:creationId xmlns:a16="http://schemas.microsoft.com/office/drawing/2014/main" id="{54C16211-1C63-D94F-9E1B-CF1A9E7BA165}"/>
              </a:ext>
            </a:extLst>
          </p:cNvPr>
          <p:cNvSpPr txBox="1"/>
          <p:nvPr/>
        </p:nvSpPr>
        <p:spPr>
          <a:xfrm>
            <a:off x="1175156" y="809928"/>
            <a:ext cx="9466828" cy="646331"/>
          </a:xfrm>
          <a:prstGeom prst="rect">
            <a:avLst/>
          </a:prstGeom>
          <a:noFill/>
        </p:spPr>
        <p:txBody>
          <a:bodyPr wrap="square" rtlCol="0">
            <a:spAutoFit/>
          </a:bodyPr>
          <a:lstStyle/>
          <a:p>
            <a:pPr marL="285750" indent="-285750">
              <a:buFont typeface="Wingdings" pitchFamily="2" charset="2"/>
              <a:buChar char="Ø"/>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在优化时只用到一阶导数信息，</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Ø"/>
            </a:pP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xgboost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则对代价函数进行了二阶泰勒展开，同时用到了一阶和二阶导数。</a:t>
            </a:r>
          </a:p>
        </p:txBody>
      </p:sp>
      <p:sp>
        <p:nvSpPr>
          <p:cNvPr id="7" name="文本框 6">
            <a:extLst>
              <a:ext uri="{FF2B5EF4-FFF2-40B4-BE49-F238E27FC236}">
                <a16:creationId xmlns:a16="http://schemas.microsoft.com/office/drawing/2014/main" id="{84072FE2-53B7-A949-A0D4-85B5B2A433DA}"/>
              </a:ext>
            </a:extLst>
          </p:cNvPr>
          <p:cNvSpPr txBox="1"/>
          <p:nvPr/>
        </p:nvSpPr>
        <p:spPr>
          <a:xfrm>
            <a:off x="1536301" y="2128305"/>
            <a:ext cx="2723823" cy="369332"/>
          </a:xfrm>
          <a:prstGeom prst="rect">
            <a:avLst/>
          </a:prstGeom>
          <a:noFill/>
        </p:spPr>
        <p:txBody>
          <a:bodyPr wrap="non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具体的计算方法也有优化</a:t>
            </a:r>
          </a:p>
        </p:txBody>
      </p:sp>
      <p:sp>
        <p:nvSpPr>
          <p:cNvPr id="2" name="矩形 1">
            <a:extLst>
              <a:ext uri="{FF2B5EF4-FFF2-40B4-BE49-F238E27FC236}">
                <a16:creationId xmlns:a16="http://schemas.microsoft.com/office/drawing/2014/main" id="{C8CAC998-4954-C548-8991-C47E6EF60C37}"/>
              </a:ext>
            </a:extLst>
          </p:cNvPr>
          <p:cNvSpPr/>
          <p:nvPr/>
        </p:nvSpPr>
        <p:spPr>
          <a:xfrm>
            <a:off x="1536301" y="2854262"/>
            <a:ext cx="6946733" cy="1754326"/>
          </a:xfrm>
          <a:prstGeom prst="rect">
            <a:avLst/>
          </a:prstGeom>
          <a:noFill/>
        </p:spPr>
        <p:txBody>
          <a:bodyPr wrap="square" rtlCol="0">
            <a:spAutoFit/>
          </a:bodyPr>
          <a:lstStyle/>
          <a:p>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该</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算法思想</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就是</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不断地添加树</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，不断地进行特征分裂来生长一棵树，每次添加一个树，其实是学习一个新函数，去拟合上次预测的残差。当我们训练完成得到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k</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棵树，我们要预测一个样本的分数，其实就是根据这个样本的特征，</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在每棵树中会落到对应的一个叶子节点</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，每个叶子节点就对应一个分数，</a:t>
            </a:r>
            <a:r>
              <a:rPr kumimoji="1" lang="zh-CN" altLang="zh-CN"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最后只需要将每棵树对应的分数加起来就是该样本的预测值</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62802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5CEE7A-58A3-7C45-A60A-D681437B8C35}"/>
              </a:ext>
            </a:extLst>
          </p:cNvPr>
          <p:cNvSpPr/>
          <p:nvPr/>
        </p:nvSpPr>
        <p:spPr>
          <a:xfrm>
            <a:off x="173326" y="122762"/>
            <a:ext cx="2890535" cy="369332"/>
          </a:xfrm>
          <a:prstGeom prst="rect">
            <a:avLst/>
          </a:prstGeom>
        </p:spPr>
        <p:txBody>
          <a:bodyPr wrap="none">
            <a:spAutoFit/>
          </a:bodyPr>
          <a:lstStyle/>
          <a:p>
            <a:r>
              <a:rPr lang="en-US" altLang="zh-CN" b="1" i="0" dirty="0">
                <a:solidFill>
                  <a:srgbClr val="4F4F4F"/>
                </a:solidFill>
                <a:effectLst/>
                <a:highlight>
                  <a:srgbClr val="FFFF00"/>
                </a:highlight>
                <a:latin typeface="PingFang SC" panose="020B0400000000000000" pitchFamily="34" charset="-122"/>
                <a:ea typeface="PingFang SC" panose="020B0400000000000000" pitchFamily="34" charset="-122"/>
              </a:rPr>
              <a:t>XGBOOST</a:t>
            </a:r>
            <a:r>
              <a:rPr lang="zh-CN" altLang="en-US" b="1" i="0" dirty="0">
                <a:solidFill>
                  <a:srgbClr val="4F4F4F"/>
                </a:solidFill>
                <a:effectLst/>
                <a:highlight>
                  <a:srgbClr val="FFFF00"/>
                </a:highlight>
                <a:latin typeface="PingFang SC" panose="020B0400000000000000" pitchFamily="34" charset="-122"/>
                <a:ea typeface="PingFang SC" panose="020B0400000000000000" pitchFamily="34" charset="-122"/>
              </a:rPr>
              <a:t>和</a:t>
            </a:r>
            <a:r>
              <a:rPr lang="en-US" altLang="zh-CN" b="1" i="0" dirty="0">
                <a:solidFill>
                  <a:srgbClr val="4F4F4F"/>
                </a:solidFill>
                <a:effectLst/>
                <a:highlight>
                  <a:srgbClr val="FFFF00"/>
                </a:highlight>
                <a:latin typeface="PingFang SC" panose="020B0400000000000000" pitchFamily="34" charset="-122"/>
                <a:ea typeface="PingFang SC" panose="020B0400000000000000" pitchFamily="34" charset="-122"/>
              </a:rPr>
              <a:t>GDBT</a:t>
            </a:r>
            <a:r>
              <a:rPr lang="zh-CN" altLang="en-US" b="1" i="0" dirty="0">
                <a:solidFill>
                  <a:srgbClr val="4F4F4F"/>
                </a:solidFill>
                <a:effectLst/>
                <a:highlight>
                  <a:srgbClr val="FFFF00"/>
                </a:highlight>
                <a:latin typeface="PingFang SC" panose="020B0400000000000000" pitchFamily="34" charset="-122"/>
                <a:ea typeface="PingFang SC" panose="020B0400000000000000" pitchFamily="34" charset="-122"/>
              </a:rPr>
              <a:t>的区别</a:t>
            </a:r>
          </a:p>
        </p:txBody>
      </p:sp>
      <p:sp>
        <p:nvSpPr>
          <p:cNvPr id="4" name="矩形 3">
            <a:extLst>
              <a:ext uri="{FF2B5EF4-FFF2-40B4-BE49-F238E27FC236}">
                <a16:creationId xmlns:a16="http://schemas.microsoft.com/office/drawing/2014/main" id="{CBF9AA6E-069F-EC4E-9D24-12369A13BC6B}"/>
              </a:ext>
            </a:extLst>
          </p:cNvPr>
          <p:cNvSpPr/>
          <p:nvPr/>
        </p:nvSpPr>
        <p:spPr>
          <a:xfrm>
            <a:off x="736653" y="915275"/>
            <a:ext cx="6742480" cy="2308324"/>
          </a:xfrm>
          <a:prstGeom prst="rect">
            <a:avLst/>
          </a:prstGeom>
        </p:spPr>
        <p:txBody>
          <a:bodyPr wrap="square">
            <a:spAutoFit/>
          </a:bodyPr>
          <a:lstStyle/>
          <a:p>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XGBoost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是集成学习</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家族的成员，是在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的基础上对</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算法进行的改进。</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Ø"/>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是用模型在数据上的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负梯度作为残差的近似值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，从而拟合残差。</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XGBoost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也是拟合的在数据上的残差，但是它是</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用泰勒展式对模型损失残差的近似</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同时</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XGBoost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对模型的损失函数进行的改进，并加入了模型复杂度的正则项。它降低了模型的方差，使学习出来的模型更加简单，防止过拟合，</a:t>
            </a:r>
          </a:p>
        </p:txBody>
      </p:sp>
    </p:spTree>
    <p:extLst>
      <p:ext uri="{BB962C8B-B14F-4D97-AF65-F5344CB8AC3E}">
        <p14:creationId xmlns:p14="http://schemas.microsoft.com/office/powerpoint/2010/main" val="3742133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607AC-6825-434E-AC48-49EDC7FFDBBA}"/>
              </a:ext>
            </a:extLst>
          </p:cNvPr>
          <p:cNvSpPr/>
          <p:nvPr/>
        </p:nvSpPr>
        <p:spPr>
          <a:xfrm>
            <a:off x="104290" y="94593"/>
            <a:ext cx="2818400" cy="369332"/>
          </a:xfrm>
          <a:prstGeom prst="rect">
            <a:avLst/>
          </a:prstGeom>
        </p:spPr>
        <p:txBody>
          <a:bodyPr wrap="none">
            <a:spAutoFit/>
          </a:bodyPr>
          <a:lstStyle/>
          <a:p>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AdaBoost</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和</a:t>
            </a:r>
            <a:r>
              <a:rPr lang="en-US" altLang="zh-CN" b="1" i="0" dirty="0">
                <a:solidFill>
                  <a:srgbClr val="4F4F4F"/>
                </a:solidFill>
                <a:effectLst/>
                <a:highlight>
                  <a:srgbClr val="00FFFF"/>
                </a:highlight>
                <a:latin typeface="PingFang SC" panose="020B0400000000000000" pitchFamily="34" charset="-122"/>
                <a:ea typeface="PingFang SC" panose="020B0400000000000000" pitchFamily="34" charset="-122"/>
              </a:rPr>
              <a:t>GBDT</a:t>
            </a:r>
            <a:r>
              <a:rPr lang="zh-CN" altLang="en-US" b="1" i="0" dirty="0">
                <a:solidFill>
                  <a:srgbClr val="4F4F4F"/>
                </a:solidFill>
                <a:effectLst/>
                <a:highlight>
                  <a:srgbClr val="00FFFF"/>
                </a:highlight>
                <a:latin typeface="PingFang SC" panose="020B0400000000000000" pitchFamily="34" charset="-122"/>
                <a:ea typeface="PingFang SC" panose="020B0400000000000000" pitchFamily="34" charset="-122"/>
              </a:rPr>
              <a:t>的区别</a:t>
            </a:r>
          </a:p>
        </p:txBody>
      </p:sp>
      <p:sp>
        <p:nvSpPr>
          <p:cNvPr id="4" name="矩形 3">
            <a:extLst>
              <a:ext uri="{FF2B5EF4-FFF2-40B4-BE49-F238E27FC236}">
                <a16:creationId xmlns:a16="http://schemas.microsoft.com/office/drawing/2014/main" id="{27CF246A-F885-484F-987A-A121E69B0378}"/>
              </a:ext>
            </a:extLst>
          </p:cNvPr>
          <p:cNvSpPr/>
          <p:nvPr/>
        </p:nvSpPr>
        <p:spPr>
          <a:xfrm>
            <a:off x="838506" y="891327"/>
            <a:ext cx="6978870" cy="923330"/>
          </a:xfrm>
          <a:prstGeom prst="rect">
            <a:avLst/>
          </a:prstGeom>
        </p:spPr>
        <p:txBody>
          <a:bodyPr wrap="square">
            <a:spAutoFit/>
          </a:bodyPr>
          <a:lstStyle/>
          <a:p>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两者</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的不同策略是两者的本质区别。每轮训练结束后，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框架会对样本的权重进行调整，该调整的结果是越到后面被错误分类的样本权重会越高。</a:t>
            </a:r>
          </a:p>
        </p:txBody>
      </p:sp>
      <p:sp>
        <p:nvSpPr>
          <p:cNvPr id="5" name="矩形 4">
            <a:extLst>
              <a:ext uri="{FF2B5EF4-FFF2-40B4-BE49-F238E27FC236}">
                <a16:creationId xmlns:a16="http://schemas.microsoft.com/office/drawing/2014/main" id="{D241477B-9F79-DF4F-91B7-5E7D78BDB368}"/>
              </a:ext>
            </a:extLst>
          </p:cNvPr>
          <p:cNvSpPr/>
          <p:nvPr/>
        </p:nvSpPr>
        <p:spPr>
          <a:xfrm>
            <a:off x="838506" y="2242059"/>
            <a:ext cx="6096000" cy="1754326"/>
          </a:xfrm>
          <a:prstGeom prst="rect">
            <a:avLst/>
          </a:prstGeom>
        </p:spPr>
        <p:txBody>
          <a:bodyPr>
            <a:spAutoFit/>
          </a:bodyPr>
          <a:lstStyle/>
          <a:p>
            <a:pPr>
              <a:buFont typeface="+mj-lt"/>
              <a:buAutoNum type="arabicPeriod"/>
            </a:pP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Adaboost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强调</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Adaptive</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（自适应），通过不断修改样本权重（增大分错样本权重，降低分对样本权重），不断加入弱分类器进行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boosting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a:p>
            <a:pPr indent="-342900">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则是旨在不断减少残差（回归），通过不断加入新的树旨在在残差减少（负梯度）的方向上建立一个新的模型。</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即损失函数是旨在最快速度降低残差。</a:t>
            </a:r>
          </a:p>
        </p:txBody>
      </p:sp>
    </p:spTree>
    <p:extLst>
      <p:ext uri="{BB962C8B-B14F-4D97-AF65-F5344CB8AC3E}">
        <p14:creationId xmlns:p14="http://schemas.microsoft.com/office/powerpoint/2010/main" val="322176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C5C66D-1CC0-9F47-BA95-4895561FE625}"/>
              </a:ext>
            </a:extLst>
          </p:cNvPr>
          <p:cNvSpPr/>
          <p:nvPr/>
        </p:nvSpPr>
        <p:spPr>
          <a:xfrm>
            <a:off x="199697" y="105012"/>
            <a:ext cx="2954655" cy="369332"/>
          </a:xfrm>
          <a:prstGeom prst="rect">
            <a:avLst/>
          </a:prstGeom>
        </p:spPr>
        <p:txBody>
          <a:bodyPr wrap="none">
            <a:spAutoFit/>
          </a:bodyPr>
          <a:lstStyle/>
          <a:p>
            <a:r>
              <a:rPr lang="zh-CN" altLang="en-US" dirty="0">
                <a:solidFill>
                  <a:srgbClr val="000000"/>
                </a:solidFill>
                <a:highlight>
                  <a:srgbClr val="FFFF00"/>
                </a:highlight>
                <a:latin typeface="Verdana" panose="020B0604030504040204" pitchFamily="34" charset="0"/>
              </a:rPr>
              <a:t>如何根据数据量去选择模型</a:t>
            </a:r>
          </a:p>
        </p:txBody>
      </p:sp>
      <p:sp>
        <p:nvSpPr>
          <p:cNvPr id="4" name="矩形 3">
            <a:extLst>
              <a:ext uri="{FF2B5EF4-FFF2-40B4-BE49-F238E27FC236}">
                <a16:creationId xmlns:a16="http://schemas.microsoft.com/office/drawing/2014/main" id="{2F3D61B5-FC24-F345-91C4-000DD0B3FF55}"/>
              </a:ext>
            </a:extLst>
          </p:cNvPr>
          <p:cNvSpPr/>
          <p:nvPr/>
        </p:nvSpPr>
        <p:spPr>
          <a:xfrm>
            <a:off x="1055665" y="1674674"/>
            <a:ext cx="8828690" cy="1754326"/>
          </a:xfrm>
          <a:prstGeom prst="rect">
            <a:avLst/>
          </a:prstGeom>
        </p:spPr>
        <p:txBody>
          <a:bodyPr wrap="square">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大量高维离散特征：</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：很好的拟合，可以使用正则化避免过拟合，实现更简单</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RF</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：也可以，主要优点是对缺失值不敏感，</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策略防止过拟合。对低维少量样本不适合。</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：处理具备高维特征的数据集，离散连续都可以。</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GDBT: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不适合，容易过拟合，（如训练时通过个别特征就可以拟合，但只有一层）</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41BD73B-B0FC-634F-B568-742638CA9A73}"/>
              </a:ext>
            </a:extLst>
          </p:cNvPr>
          <p:cNvSpPr/>
          <p:nvPr/>
        </p:nvSpPr>
        <p:spPr>
          <a:xfrm>
            <a:off x="1055664" y="659008"/>
            <a:ext cx="2781531"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数据预处理、特征工程</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E1D8D0AD-CF6C-C543-8F89-D28B5898321E}"/>
              </a:ext>
            </a:extLst>
          </p:cNvPr>
          <p:cNvSpPr/>
          <p:nvPr/>
        </p:nvSpPr>
        <p:spPr>
          <a:xfrm>
            <a:off x="1055665" y="1166841"/>
            <a:ext cx="3935693" cy="369332"/>
          </a:xfrm>
          <a:prstGeom prst="rect">
            <a:avLst/>
          </a:prstGeom>
        </p:spPr>
        <p:txBody>
          <a:bodyPr wrap="none">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离散指大量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，连续就是连续值。</a:t>
            </a:r>
          </a:p>
        </p:txBody>
      </p:sp>
      <p:sp>
        <p:nvSpPr>
          <p:cNvPr id="6" name="矩形 5">
            <a:extLst>
              <a:ext uri="{FF2B5EF4-FFF2-40B4-BE49-F238E27FC236}">
                <a16:creationId xmlns:a16="http://schemas.microsoft.com/office/drawing/2014/main" id="{EC9688F5-94EA-7F41-B3FA-CBCEE44DBE96}"/>
              </a:ext>
            </a:extLst>
          </p:cNvPr>
          <p:cNvSpPr/>
          <p:nvPr/>
        </p:nvSpPr>
        <p:spPr>
          <a:xfrm>
            <a:off x="1055664" y="3567501"/>
            <a:ext cx="6793925" cy="2031325"/>
          </a:xfrm>
          <a:prstGeom prst="rect">
            <a:avLst/>
          </a:prstGeom>
        </p:spPr>
        <p:txBody>
          <a:bodyPr wrap="square">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少量低维连续特征：</a:t>
            </a: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GDBT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：适合</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内部使用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CART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回归实现，节点分支则自动实现特征选择和离散等处理。特征多，使用全部特征处理，不能有效存储。</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RF: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不适合，难以拟合。特征数量少</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可能存在共线性，导致模型不稳定</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特征较多的适合</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5D0D6BD-FD07-EA4F-B0F3-D2EBFA9B36A0}"/>
              </a:ext>
            </a:extLst>
          </p:cNvPr>
          <p:cNvSpPr/>
          <p:nvPr/>
        </p:nvSpPr>
        <p:spPr>
          <a:xfrm>
            <a:off x="1055664" y="5460328"/>
            <a:ext cx="6096000" cy="923330"/>
          </a:xfrm>
          <a:prstGeom prst="rect">
            <a:avLst/>
          </a:prstGeom>
        </p:spPr>
        <p:txBody>
          <a:bodyPr>
            <a:spAutoFit/>
          </a:bodyPr>
          <a:lstStyle/>
          <a:p>
            <a:pPr marL="285750" indent="-285750">
              <a:buFont typeface="Wingdings" pitchFamily="2" charset="2"/>
              <a:buChar char="n"/>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样本量：</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大：</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RF</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GDBT</a:t>
            </a:r>
            <a:b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b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endParaRPr lang="zh-CN" altLang="en-US" dirty="0"/>
          </a:p>
        </p:txBody>
      </p:sp>
    </p:spTree>
    <p:extLst>
      <p:ext uri="{BB962C8B-B14F-4D97-AF65-F5344CB8AC3E}">
        <p14:creationId xmlns:p14="http://schemas.microsoft.com/office/powerpoint/2010/main" val="178280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DEB620-208F-6C4E-A724-28DAE29B2740}"/>
              </a:ext>
            </a:extLst>
          </p:cNvPr>
          <p:cNvSpPr/>
          <p:nvPr/>
        </p:nvSpPr>
        <p:spPr>
          <a:xfrm>
            <a:off x="236199" y="63482"/>
            <a:ext cx="2011320" cy="369332"/>
          </a:xfrm>
          <a:prstGeom prst="rect">
            <a:avLst/>
          </a:prstGeom>
        </p:spPr>
        <p:txBody>
          <a:bodyPr wrap="none">
            <a:spAutoFit/>
          </a:bodyPr>
          <a:lstStyle/>
          <a:p>
            <a:r>
              <a:rPr lang="en-US" altLang="zh-CN" b="1" dirty="0">
                <a:solidFill>
                  <a:srgbClr val="404040"/>
                </a:solidFill>
                <a:highlight>
                  <a:srgbClr val="00FFFF"/>
                </a:highlight>
                <a:latin typeface="-apple-system"/>
              </a:rPr>
              <a:t>LR</a:t>
            </a:r>
            <a:r>
              <a:rPr lang="zh-CN" altLang="en-US" b="1" dirty="0">
                <a:solidFill>
                  <a:srgbClr val="404040"/>
                </a:solidFill>
                <a:highlight>
                  <a:srgbClr val="00FFFF"/>
                </a:highlight>
                <a:latin typeface="-apple-system"/>
              </a:rPr>
              <a:t>与</a:t>
            </a:r>
            <a:r>
              <a:rPr lang="en-US" altLang="zh-CN" b="1" dirty="0">
                <a:solidFill>
                  <a:srgbClr val="404040"/>
                </a:solidFill>
                <a:highlight>
                  <a:srgbClr val="00FFFF"/>
                </a:highlight>
                <a:latin typeface="-apple-system"/>
              </a:rPr>
              <a:t>SVM</a:t>
            </a:r>
            <a:r>
              <a:rPr lang="zh-CN" altLang="en-US" b="1" dirty="0">
                <a:solidFill>
                  <a:srgbClr val="404040"/>
                </a:solidFill>
                <a:highlight>
                  <a:srgbClr val="00FFFF"/>
                </a:highlight>
                <a:latin typeface="-apple-system"/>
              </a:rPr>
              <a:t>的相同点</a:t>
            </a:r>
            <a:endParaRPr lang="zh-CN" altLang="en-US" b="1" i="0" dirty="0">
              <a:solidFill>
                <a:srgbClr val="404040"/>
              </a:solidFill>
              <a:effectLst/>
              <a:highlight>
                <a:srgbClr val="00FFFF"/>
              </a:highlight>
              <a:latin typeface="-apple-system"/>
            </a:endParaRPr>
          </a:p>
        </p:txBody>
      </p:sp>
      <p:sp>
        <p:nvSpPr>
          <p:cNvPr id="3" name="矩形 2">
            <a:extLst>
              <a:ext uri="{FF2B5EF4-FFF2-40B4-BE49-F238E27FC236}">
                <a16:creationId xmlns:a16="http://schemas.microsoft.com/office/drawing/2014/main" id="{97B7F9EB-8F84-3447-9373-C9696077FBDA}"/>
              </a:ext>
            </a:extLst>
          </p:cNvPr>
          <p:cNvSpPr/>
          <p:nvPr/>
        </p:nvSpPr>
        <p:spPr>
          <a:xfrm>
            <a:off x="1335872" y="940522"/>
            <a:ext cx="3634328" cy="1200329"/>
          </a:xfrm>
          <a:prstGeom prst="rect">
            <a:avLst/>
          </a:prstGeom>
        </p:spPr>
        <p:txBody>
          <a:bodyPr wrap="none">
            <a:spAutoFit/>
          </a:bodyPr>
          <a:lstStyle/>
          <a:p>
            <a:pPr marL="342900" indent="-342900">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都是分类算法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marL="342900" indent="-342900">
              <a:buFontTx/>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都是有监督学习算法</a:t>
            </a:r>
          </a:p>
          <a:p>
            <a:pPr marL="342900" indent="-342900">
              <a:buFontTx/>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都是判别模型</a:t>
            </a:r>
          </a:p>
          <a:p>
            <a:pPr marL="342900" indent="-342900">
              <a:buFontTx/>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都是线性模型</a:t>
            </a:r>
          </a:p>
        </p:txBody>
      </p:sp>
      <p:sp>
        <p:nvSpPr>
          <p:cNvPr id="4" name="矩形 3">
            <a:extLst>
              <a:ext uri="{FF2B5EF4-FFF2-40B4-BE49-F238E27FC236}">
                <a16:creationId xmlns:a16="http://schemas.microsoft.com/office/drawing/2014/main" id="{01B4D16A-4FB8-3E43-8DF0-A2CC585A6105}"/>
              </a:ext>
            </a:extLst>
          </p:cNvPr>
          <p:cNvSpPr/>
          <p:nvPr/>
        </p:nvSpPr>
        <p:spPr>
          <a:xfrm>
            <a:off x="898351" y="2918213"/>
            <a:ext cx="1800493" cy="369332"/>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损失函数不同</a:t>
            </a:r>
          </a:p>
        </p:txBody>
      </p:sp>
      <p:sp>
        <p:nvSpPr>
          <p:cNvPr id="5" name="矩形 4">
            <a:extLst>
              <a:ext uri="{FF2B5EF4-FFF2-40B4-BE49-F238E27FC236}">
                <a16:creationId xmlns:a16="http://schemas.microsoft.com/office/drawing/2014/main" id="{7DD2132C-EDB0-B14C-8BD9-4BD56278ECA3}"/>
              </a:ext>
            </a:extLst>
          </p:cNvPr>
          <p:cNvSpPr/>
          <p:nvPr/>
        </p:nvSpPr>
        <p:spPr>
          <a:xfrm>
            <a:off x="236199" y="2365872"/>
            <a:ext cx="2011320" cy="369332"/>
          </a:xfrm>
          <a:prstGeom prst="rect">
            <a:avLst/>
          </a:prstGeom>
        </p:spPr>
        <p:txBody>
          <a:bodyPr wrap="none">
            <a:spAutoFit/>
          </a:bodyPr>
          <a:lstStyle/>
          <a:p>
            <a:r>
              <a:rPr lang="en-US" altLang="zh-CN" b="1" dirty="0">
                <a:solidFill>
                  <a:srgbClr val="404040"/>
                </a:solidFill>
                <a:highlight>
                  <a:srgbClr val="00FFFF"/>
                </a:highlight>
                <a:latin typeface="-apple-system"/>
              </a:rPr>
              <a:t>LR</a:t>
            </a:r>
            <a:r>
              <a:rPr lang="zh-CN" altLang="en-US" b="1" dirty="0">
                <a:solidFill>
                  <a:srgbClr val="404040"/>
                </a:solidFill>
                <a:highlight>
                  <a:srgbClr val="00FFFF"/>
                </a:highlight>
                <a:latin typeface="-apple-system"/>
              </a:rPr>
              <a:t>与</a:t>
            </a:r>
            <a:r>
              <a:rPr lang="en-US" altLang="zh-CN" b="1" dirty="0">
                <a:solidFill>
                  <a:srgbClr val="404040"/>
                </a:solidFill>
                <a:highlight>
                  <a:srgbClr val="00FFFF"/>
                </a:highlight>
                <a:latin typeface="-apple-system"/>
              </a:rPr>
              <a:t>SVM</a:t>
            </a:r>
            <a:r>
              <a:rPr lang="zh-CN" altLang="en-US" b="1" dirty="0">
                <a:solidFill>
                  <a:srgbClr val="404040"/>
                </a:solidFill>
                <a:highlight>
                  <a:srgbClr val="00FFFF"/>
                </a:highlight>
                <a:latin typeface="-apple-system"/>
              </a:rPr>
              <a:t>的不同点</a:t>
            </a:r>
            <a:endParaRPr lang="zh-CN" altLang="en-US" b="1" i="0" dirty="0">
              <a:solidFill>
                <a:srgbClr val="404040"/>
              </a:solidFill>
              <a:effectLst/>
              <a:highlight>
                <a:srgbClr val="00FFFF"/>
              </a:highlight>
              <a:latin typeface="-apple-system"/>
            </a:endParaRPr>
          </a:p>
        </p:txBody>
      </p:sp>
      <p:sp>
        <p:nvSpPr>
          <p:cNvPr id="6" name="矩形 5">
            <a:extLst>
              <a:ext uri="{FF2B5EF4-FFF2-40B4-BE49-F238E27FC236}">
                <a16:creationId xmlns:a16="http://schemas.microsoft.com/office/drawing/2014/main" id="{1FD293D8-5EA7-6B4A-8D76-265D7E6255F8}"/>
              </a:ext>
            </a:extLst>
          </p:cNvPr>
          <p:cNvSpPr/>
          <p:nvPr/>
        </p:nvSpPr>
        <p:spPr>
          <a:xfrm>
            <a:off x="1227634" y="3404641"/>
            <a:ext cx="4384890" cy="646331"/>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：是基于概率理论和极大似然估计</a:t>
            </a:r>
            <a:b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b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：是基于几何间隔最大化原理</a:t>
            </a:r>
          </a:p>
        </p:txBody>
      </p:sp>
      <p:pic>
        <p:nvPicPr>
          <p:cNvPr id="7" name="图片 6">
            <a:extLst>
              <a:ext uri="{FF2B5EF4-FFF2-40B4-BE49-F238E27FC236}">
                <a16:creationId xmlns:a16="http://schemas.microsoft.com/office/drawing/2014/main" id="{D7FE1CF8-2562-6E44-ADFA-DB9C9C3154EB}"/>
              </a:ext>
            </a:extLst>
          </p:cNvPr>
          <p:cNvPicPr>
            <a:picLocks noChangeAspect="1"/>
          </p:cNvPicPr>
          <p:nvPr/>
        </p:nvPicPr>
        <p:blipFill>
          <a:blip r:embed="rId2"/>
          <a:stretch>
            <a:fillRect/>
          </a:stretch>
        </p:blipFill>
        <p:spPr>
          <a:xfrm>
            <a:off x="5549591" y="1335260"/>
            <a:ext cx="6462156" cy="1384748"/>
          </a:xfrm>
          <a:prstGeom prst="rect">
            <a:avLst/>
          </a:prstGeom>
        </p:spPr>
      </p:pic>
      <p:pic>
        <p:nvPicPr>
          <p:cNvPr id="8" name="图片 7">
            <a:extLst>
              <a:ext uri="{FF2B5EF4-FFF2-40B4-BE49-F238E27FC236}">
                <a16:creationId xmlns:a16="http://schemas.microsoft.com/office/drawing/2014/main" id="{1FB35A00-D42B-C84C-BDB4-4D815D32E7CD}"/>
              </a:ext>
            </a:extLst>
          </p:cNvPr>
          <p:cNvPicPr>
            <a:picLocks noChangeAspect="1"/>
          </p:cNvPicPr>
          <p:nvPr/>
        </p:nvPicPr>
        <p:blipFill>
          <a:blip r:embed="rId3"/>
          <a:stretch>
            <a:fillRect/>
          </a:stretch>
        </p:blipFill>
        <p:spPr>
          <a:xfrm>
            <a:off x="5549591" y="3404641"/>
            <a:ext cx="5842495" cy="1284588"/>
          </a:xfrm>
          <a:prstGeom prst="rect">
            <a:avLst/>
          </a:prstGeom>
        </p:spPr>
      </p:pic>
      <p:sp>
        <p:nvSpPr>
          <p:cNvPr id="9" name="矩形 8">
            <a:extLst>
              <a:ext uri="{FF2B5EF4-FFF2-40B4-BE49-F238E27FC236}">
                <a16:creationId xmlns:a16="http://schemas.microsoft.com/office/drawing/2014/main" id="{A9FDA656-56D6-4B49-BDEB-A43AE01864BB}"/>
              </a:ext>
            </a:extLst>
          </p:cNvPr>
          <p:cNvSpPr/>
          <p:nvPr/>
        </p:nvSpPr>
        <p:spPr>
          <a:xfrm>
            <a:off x="898351" y="4309778"/>
            <a:ext cx="3974999" cy="369332"/>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有核函数，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一般不用核函数</a:t>
            </a:r>
          </a:p>
        </p:txBody>
      </p:sp>
      <p:sp>
        <p:nvSpPr>
          <p:cNvPr id="10" name="矩形 9">
            <a:extLst>
              <a:ext uri="{FF2B5EF4-FFF2-40B4-BE49-F238E27FC236}">
                <a16:creationId xmlns:a16="http://schemas.microsoft.com/office/drawing/2014/main" id="{76F7D71E-7E88-1A48-AEC2-572DE780CD38}"/>
              </a:ext>
            </a:extLst>
          </p:cNvPr>
          <p:cNvSpPr/>
          <p:nvPr/>
        </p:nvSpPr>
        <p:spPr>
          <a:xfrm>
            <a:off x="944263" y="4820049"/>
            <a:ext cx="4095993" cy="369332"/>
          </a:xfrm>
          <a:prstGeom prst="rect">
            <a:avLst/>
          </a:prstGeom>
        </p:spPr>
        <p:txBody>
          <a:bodyPr wrap="square">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SVM</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自带正则化，</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LR</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必须额外添加</a:t>
            </a:r>
          </a:p>
        </p:txBody>
      </p:sp>
    </p:spTree>
    <p:extLst>
      <p:ext uri="{BB962C8B-B14F-4D97-AF65-F5344CB8AC3E}">
        <p14:creationId xmlns:p14="http://schemas.microsoft.com/office/powerpoint/2010/main" val="303253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51DF8F9-B0BE-8C43-9800-1218ECA1C290}"/>
              </a:ext>
            </a:extLst>
          </p:cNvPr>
          <p:cNvSpPr/>
          <p:nvPr/>
        </p:nvSpPr>
        <p:spPr>
          <a:xfrm>
            <a:off x="192406" y="0"/>
            <a:ext cx="2074607" cy="369332"/>
          </a:xfrm>
          <a:prstGeom prst="rect">
            <a:avLst/>
          </a:prstGeom>
        </p:spPr>
        <p:txBody>
          <a:bodyPr wrap="none">
            <a:spAutoFit/>
          </a:bodyPr>
          <a:lstStyle/>
          <a:p>
            <a:pPr algn="just">
              <a:spcAft>
                <a:spcPts val="0"/>
              </a:spcAft>
            </a:pPr>
            <a:r>
              <a:rPr lang="en-US" altLang="zh-CN" b="1"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GBDT</a:t>
            </a:r>
            <a:r>
              <a:rPr lang="zh-CN" altLang="zh-CN" b="1"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与</a:t>
            </a:r>
            <a:r>
              <a:rPr lang="en-US" altLang="zh-CN" b="1"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RF</a:t>
            </a:r>
            <a:r>
              <a:rPr lang="zh-CN" altLang="zh-CN" b="1"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区别</a:t>
            </a:r>
            <a:r>
              <a:rPr lang="zh-CN" altLang="zh-CN"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550B98CF-1ED0-A444-8D8B-8266C060913A}"/>
              </a:ext>
            </a:extLst>
          </p:cNvPr>
          <p:cNvSpPr/>
          <p:nvPr/>
        </p:nvSpPr>
        <p:spPr>
          <a:xfrm>
            <a:off x="348451" y="474345"/>
            <a:ext cx="11495097" cy="2308324"/>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组成随机森林的树可以是分类树，也可以是回归树；</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pPr algn="just">
              <a:spcAft>
                <a:spcPts val="0"/>
              </a:spcAft>
            </a:pP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只由回归树组成，</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的会累加所有树的结果，而这种累加是无法通过分类完成的，因此</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的树都是</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CART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回归树，而不是分类树（尽管</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调整后也可以用于分类但不代表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的树为分类树）</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、组成随机森林的树可以并行生成；而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只能是串行生成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、对于最终的输出结果而言，随机森林采用多数投票等；而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则是将所有结果累加起来，或者加权累加起来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4</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、随机森林对异常值不敏感，</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对异常值非常敏感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5</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、随机森林对训练集一视同仁，</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是基于权值的弱分类器的集成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6</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、随机森林是通过减少模型方差提高性能，</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是通过减少模型偏差提高性能</a:t>
            </a:r>
          </a:p>
        </p:txBody>
      </p:sp>
      <p:sp>
        <p:nvSpPr>
          <p:cNvPr id="7" name="矩形 6">
            <a:extLst>
              <a:ext uri="{FF2B5EF4-FFF2-40B4-BE49-F238E27FC236}">
                <a16:creationId xmlns:a16="http://schemas.microsoft.com/office/drawing/2014/main" id="{0CAB4974-5DC5-1A4A-BA8F-FC0704AB508F}"/>
              </a:ext>
            </a:extLst>
          </p:cNvPr>
          <p:cNvSpPr/>
          <p:nvPr/>
        </p:nvSpPr>
        <p:spPr>
          <a:xfrm>
            <a:off x="441435" y="2887682"/>
            <a:ext cx="10899228" cy="3693319"/>
          </a:xfrm>
          <a:prstGeom prst="rect">
            <a:avLst/>
          </a:prstGeom>
        </p:spPr>
        <p:txBody>
          <a:bodyPr wrap="square">
            <a:spAutoFit/>
          </a:bodyPr>
          <a:lstStyle/>
          <a:p>
            <a:pPr algn="just">
              <a:spcAft>
                <a:spcPts val="0"/>
              </a:spcAft>
            </a:pPr>
            <a:r>
              <a:rPr kumimoji="1" lang="en-US" altLang="zh-CN" b="1" dirty="0">
                <a:latin typeface="Times New Roman" panose="02020603050405020304" pitchFamily="18" charset="0"/>
                <a:ea typeface="Kaiti SC" panose="02010600040101010101" pitchFamily="2" charset="-122"/>
                <a:cs typeface="Times New Roman" panose="02020603050405020304" pitchFamily="18" charset="0"/>
              </a:rPr>
              <a:t>RF</a:t>
            </a:r>
            <a:r>
              <a:rPr kumimoji="1" lang="zh-CN" altLang="zh-CN" b="1" dirty="0">
                <a:latin typeface="Times New Roman" panose="02020603050405020304" pitchFamily="18" charset="0"/>
                <a:ea typeface="Kaiti SC" panose="02010600040101010101" pitchFamily="2" charset="-122"/>
                <a:cs typeface="Times New Roman" panose="02020603050405020304" pitchFamily="18" charset="0"/>
              </a:rPr>
              <a:t>的优点</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、容易理解和解释，树可以被可视化。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、不需要太多的数据预处理工作，即不需要进行数据归一化，创造哑变量等操作。</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、隐含地创造了多个联合特征，并能够解决非线性问题。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4</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、和决策树模型，</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GBDT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模型相比，随机森林模型不容易过拟合。 </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5</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、自带</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out-of-bag (</a:t>
            </a:r>
            <a:r>
              <a:rPr kumimoji="1" lang="en-US" altLang="zh-CN" dirty="0" err="1">
                <a:latin typeface="Times New Roman" panose="02020603050405020304" pitchFamily="18" charset="0"/>
                <a:ea typeface="Kaiti SC" panose="02010600040101010101" pitchFamily="2" charset="-122"/>
                <a:cs typeface="Times New Roman" panose="02020603050405020304" pitchFamily="18" charset="0"/>
              </a:rPr>
              <a:t>oob</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错误评估功能。</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RF</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的重要特性是不用对其进行交叉验证或者使用一个独立的测试集获得无偏估计，它可以在内部进行评估，也就是说在生成的过程中可以对误差进行无偏估计，由于每个基学习器只使用了训练集中约</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63.2%</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的样本，剩下约</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36.8%</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的样本可用做验证集来对其泛化性能进行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包外估计</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6</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、易于并行化。</a:t>
            </a:r>
          </a:p>
          <a:p>
            <a:pPr algn="just">
              <a:spcAft>
                <a:spcPts val="0"/>
              </a:spcAft>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RF</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对比：</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RF</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的起始性能较差，特别当只有一个基学习器时，随着学习器数目增多，随机森林通常会收敛到更低的泛化误差。随机森林的训练效率也会高于</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，因为在单个决策树的构建中，</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Bagging</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使用的是</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确定性</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决策树，在选择特征划分结点时，要对所有的特征进行考虑，而随机森林使用的是</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随机性</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zh-CN" dirty="0">
                <a:latin typeface="Times New Roman" panose="02020603050405020304" pitchFamily="18" charset="0"/>
                <a:ea typeface="Kaiti SC" panose="02010600040101010101" pitchFamily="2" charset="-122"/>
                <a:cs typeface="Times New Roman" panose="02020603050405020304" pitchFamily="18" charset="0"/>
              </a:rPr>
              <a:t>特征数，只需考虑特征的子集</a:t>
            </a:r>
          </a:p>
        </p:txBody>
      </p:sp>
    </p:spTree>
    <p:extLst>
      <p:ext uri="{BB962C8B-B14F-4D97-AF65-F5344CB8AC3E}">
        <p14:creationId xmlns:p14="http://schemas.microsoft.com/office/powerpoint/2010/main" val="151322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78EFAF-7026-2F4F-A123-A0EDDD7EFD2C}"/>
              </a:ext>
            </a:extLst>
          </p:cNvPr>
          <p:cNvSpPr txBox="1"/>
          <p:nvPr/>
        </p:nvSpPr>
        <p:spPr>
          <a:xfrm>
            <a:off x="1072055" y="357352"/>
            <a:ext cx="2031325" cy="369332"/>
          </a:xfrm>
          <a:prstGeom prst="rect">
            <a:avLst/>
          </a:prstGeom>
          <a:noFill/>
        </p:spPr>
        <p:txBody>
          <a:bodyPr wrap="none" rtlCol="0">
            <a:spAutoFit/>
          </a:bodyPr>
          <a:lstStyle/>
          <a:p>
            <a:r>
              <a:rPr kumimoji="1" lang="zh-CN" altLang="en-US" dirty="0">
                <a:highlight>
                  <a:srgbClr val="FFFF00"/>
                </a:highlight>
              </a:rPr>
              <a:t>监督学习基本概念</a:t>
            </a:r>
          </a:p>
        </p:txBody>
      </p:sp>
      <p:sp>
        <p:nvSpPr>
          <p:cNvPr id="2" name="文本框 1">
            <a:extLst>
              <a:ext uri="{FF2B5EF4-FFF2-40B4-BE49-F238E27FC236}">
                <a16:creationId xmlns:a16="http://schemas.microsoft.com/office/drawing/2014/main" id="{608B7996-9FA1-9F4A-866C-C6E74EB8AAF9}"/>
              </a:ext>
            </a:extLst>
          </p:cNvPr>
          <p:cNvSpPr txBox="1"/>
          <p:nvPr/>
        </p:nvSpPr>
        <p:spPr>
          <a:xfrm>
            <a:off x="1072055" y="1239431"/>
            <a:ext cx="1858201"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联合概率分布</a:t>
            </a:r>
            <a:endParaRPr kumimoji="1"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7EEFC24-59C7-704B-BB2E-AFED0B53C9DA}"/>
                  </a:ext>
                </a:extLst>
              </p:cNvPr>
              <p:cNvSpPr txBox="1"/>
              <p:nvPr/>
            </p:nvSpPr>
            <p:spPr>
              <a:xfrm>
                <a:off x="1279439" y="1659845"/>
                <a:ext cx="3610699" cy="923330"/>
              </a:xfrm>
              <a:prstGeom prst="rect">
                <a:avLst/>
              </a:prstGeom>
              <a:noFill/>
            </p:spPr>
            <p:txBody>
              <a:bodyPr wrap="square" rtlCol="0">
                <a:spAutoFit/>
              </a:bodyPr>
              <a:lstStyle/>
              <a:p>
                <a:r>
                  <a:rPr kumimoji="1" lang="zh-CN" altLang="en-US" dirty="0">
                    <a:latin typeface="Kaiti SC" panose="02010600040101010101" pitchFamily="2" charset="-122"/>
                    <a:ea typeface="Kaiti SC" panose="02010600040101010101" pitchFamily="2" charset="-122"/>
                  </a:rPr>
                  <a:t>监督学习假设输入与输出变量</a:t>
                </a:r>
                <a14:m>
                  <m:oMath xmlns:m="http://schemas.openxmlformats.org/officeDocument/2006/math">
                    <m:r>
                      <a:rPr kumimoji="1" lang="en-US" altLang="zh-CN">
                        <a:latin typeface="Cambria Math" panose="02040503050406030204" pitchFamily="18" charset="0"/>
                        <a:ea typeface="Kaiti SC" panose="02010600040101010101" pitchFamily="2" charset="-122"/>
                      </a:rPr>
                      <m:t>𝑋</m:t>
                    </m:r>
                  </m:oMath>
                </a14:m>
                <a:r>
                  <a:rPr kumimoji="1" lang="zh-CN" altLang="en-US" dirty="0">
                    <a:latin typeface="Kaiti SC" panose="02010600040101010101" pitchFamily="2" charset="-122"/>
                    <a:ea typeface="Kaiti SC" panose="02010600040101010101" pitchFamily="2" charset="-122"/>
                  </a:rPr>
                  <a:t>和</a:t>
                </a:r>
                <a14:m>
                  <m:oMath xmlns:m="http://schemas.openxmlformats.org/officeDocument/2006/math">
                    <m:r>
                      <a:rPr kumimoji="1" lang="en-US" altLang="zh-CN">
                        <a:latin typeface="Cambria Math" panose="02040503050406030204" pitchFamily="18" charset="0"/>
                        <a:ea typeface="Kaiti SC" panose="02010600040101010101" pitchFamily="2" charset="-122"/>
                      </a:rPr>
                      <m:t>𝑌</m:t>
                    </m:r>
                  </m:oMath>
                </a14:m>
                <a:r>
                  <a:rPr kumimoji="1" lang="zh-CN" altLang="en-US" dirty="0">
                    <a:latin typeface="Kaiti SC" panose="02010600040101010101" pitchFamily="2" charset="-122"/>
                    <a:ea typeface="Kaiti SC" panose="02010600040101010101" pitchFamily="2" charset="-122"/>
                  </a:rPr>
                  <a:t>遵循联合概率分布</a:t>
                </a:r>
                <a14:m>
                  <m:oMath xmlns:m="http://schemas.openxmlformats.org/officeDocument/2006/math">
                    <m:r>
                      <a:rPr kumimoji="1" lang="en-US" altLang="zh-CN">
                        <a:latin typeface="Cambria Math" panose="02040503050406030204" pitchFamily="18" charset="0"/>
                        <a:ea typeface="Kaiti SC" panose="02010600040101010101" pitchFamily="2" charset="-122"/>
                      </a:rPr>
                      <m:t>𝑃</m:t>
                    </m:r>
                    <m:d>
                      <m:dPr>
                        <m:endChr m:val=""/>
                        <m:ctrlPr>
                          <a:rPr kumimoji="1" lang="en-US" altLang="zh-CN" i="1">
                            <a:latin typeface="Cambria Math" panose="02040503050406030204" pitchFamily="18" charset="0"/>
                            <a:ea typeface="Kaiti SC" panose="02010600040101010101" pitchFamily="2" charset="-122"/>
                          </a:rPr>
                        </m:ctrlPr>
                      </m:dPr>
                      <m:e>
                        <m:r>
                          <a:rPr kumimoji="1" lang="en-US" altLang="zh-CN">
                            <a:latin typeface="Cambria Math" panose="02040503050406030204" pitchFamily="18" charset="0"/>
                            <a:ea typeface="Kaiti SC" panose="02010600040101010101" pitchFamily="2" charset="-122"/>
                          </a:rPr>
                          <m:t>𝑋</m:t>
                        </m:r>
                      </m:e>
                    </m:d>
                    <m:r>
                      <a:rPr kumimoji="1" lang="en-US" altLang="zh-CN">
                        <a:latin typeface="Cambria Math" panose="02040503050406030204" pitchFamily="18" charset="0"/>
                        <a:ea typeface="Kaiti SC" panose="02010600040101010101" pitchFamily="2" charset="-122"/>
                      </a:rPr>
                      <m:t>,</m:t>
                    </m:r>
                    <m:d>
                      <m:dPr>
                        <m:begChr m:val=""/>
                        <m:ctrlPr>
                          <a:rPr kumimoji="1" lang="en-US" altLang="zh-CN" i="1">
                            <a:latin typeface="Cambria Math" panose="02040503050406030204" pitchFamily="18" charset="0"/>
                            <a:ea typeface="Kaiti SC" panose="02010600040101010101" pitchFamily="2" charset="-122"/>
                          </a:rPr>
                        </m:ctrlPr>
                      </m:dPr>
                      <m:e>
                        <m:r>
                          <a:rPr kumimoji="1" lang="en-US" altLang="zh-CN">
                            <a:latin typeface="Cambria Math" panose="02040503050406030204" pitchFamily="18" charset="0"/>
                            <a:ea typeface="Kaiti SC" panose="02010600040101010101" pitchFamily="2" charset="-122"/>
                          </a:rPr>
                          <m:t>𝑌</m:t>
                        </m:r>
                      </m:e>
                    </m:d>
                  </m:oMath>
                </a14:m>
                <a:r>
                  <a:rPr kumimoji="1" lang="zh-CN" altLang="en-US" dirty="0">
                    <a:latin typeface="Kaiti SC" panose="02010600040101010101" pitchFamily="2" charset="-122"/>
                    <a:ea typeface="Kaiti SC" panose="02010600040101010101" pitchFamily="2" charset="-122"/>
                  </a:rPr>
                  <a:t>，</a:t>
                </a:r>
                <a14:m>
                  <m:oMath xmlns:m="http://schemas.openxmlformats.org/officeDocument/2006/math">
                    <m:r>
                      <a:rPr kumimoji="1" lang="en-US" altLang="zh-CN">
                        <a:latin typeface="Cambria Math" panose="02040503050406030204" pitchFamily="18" charset="0"/>
                        <a:ea typeface="Kaiti SC" panose="02010600040101010101" pitchFamily="2" charset="-122"/>
                      </a:rPr>
                      <m:t>𝑃</m:t>
                    </m:r>
                    <m:d>
                      <m:dPr>
                        <m:endChr m:val=""/>
                        <m:ctrlPr>
                          <a:rPr kumimoji="1" lang="en-US" altLang="zh-CN" i="1">
                            <a:latin typeface="Cambria Math" panose="02040503050406030204" pitchFamily="18" charset="0"/>
                            <a:ea typeface="Kaiti SC" panose="02010600040101010101" pitchFamily="2" charset="-122"/>
                          </a:rPr>
                        </m:ctrlPr>
                      </m:dPr>
                      <m:e>
                        <m:r>
                          <a:rPr kumimoji="1" lang="en-US" altLang="zh-CN">
                            <a:latin typeface="Cambria Math" panose="02040503050406030204" pitchFamily="18" charset="0"/>
                            <a:ea typeface="Kaiti SC" panose="02010600040101010101" pitchFamily="2" charset="-122"/>
                          </a:rPr>
                          <m:t>𝑋</m:t>
                        </m:r>
                      </m:e>
                    </m:d>
                    <m:r>
                      <a:rPr kumimoji="1" lang="en-US" altLang="zh-CN">
                        <a:latin typeface="Cambria Math" panose="02040503050406030204" pitchFamily="18" charset="0"/>
                        <a:ea typeface="Kaiti SC" panose="02010600040101010101" pitchFamily="2" charset="-122"/>
                      </a:rPr>
                      <m:t>,</m:t>
                    </m:r>
                    <m:d>
                      <m:dPr>
                        <m:begChr m:val=""/>
                        <m:ctrlPr>
                          <a:rPr kumimoji="1" lang="en-US" altLang="zh-CN" i="1">
                            <a:latin typeface="Cambria Math" panose="02040503050406030204" pitchFamily="18" charset="0"/>
                            <a:ea typeface="Kaiti SC" panose="02010600040101010101" pitchFamily="2" charset="-122"/>
                          </a:rPr>
                        </m:ctrlPr>
                      </m:dPr>
                      <m:e>
                        <m:r>
                          <a:rPr kumimoji="1" lang="en-US" altLang="zh-CN">
                            <a:latin typeface="Cambria Math" panose="02040503050406030204" pitchFamily="18" charset="0"/>
                            <a:ea typeface="Kaiti SC" panose="02010600040101010101" pitchFamily="2" charset="-122"/>
                          </a:rPr>
                          <m:t>𝑌</m:t>
                        </m:r>
                      </m:e>
                    </m:d>
                  </m:oMath>
                </a14:m>
                <a:r>
                  <a:rPr kumimoji="1" lang="zh-CN" altLang="en-US" dirty="0">
                    <a:latin typeface="Kaiti SC" panose="02010600040101010101" pitchFamily="2" charset="-122"/>
                    <a:ea typeface="Kaiti SC" panose="02010600040101010101" pitchFamily="2" charset="-122"/>
                  </a:rPr>
                  <a:t>表示分布函数或分布密度</a:t>
                </a:r>
              </a:p>
            </p:txBody>
          </p:sp>
        </mc:Choice>
        <mc:Fallback xmlns="">
          <p:sp>
            <p:nvSpPr>
              <p:cNvPr id="19" name="文本框 18">
                <a:extLst>
                  <a:ext uri="{FF2B5EF4-FFF2-40B4-BE49-F238E27FC236}">
                    <a16:creationId xmlns:a16="http://schemas.microsoft.com/office/drawing/2014/main" id="{B7EEFC24-59C7-704B-BB2E-AFED0B53C9DA}"/>
                  </a:ext>
                </a:extLst>
              </p:cNvPr>
              <p:cNvSpPr txBox="1">
                <a:spLocks noRot="1" noChangeAspect="1" noMove="1" noResize="1" noEditPoints="1" noAdjustHandles="1" noChangeArrowheads="1" noChangeShapeType="1" noTextEdit="1"/>
              </p:cNvSpPr>
              <p:nvPr/>
            </p:nvSpPr>
            <p:spPr>
              <a:xfrm>
                <a:off x="1279439" y="1659845"/>
                <a:ext cx="3610699" cy="923330"/>
              </a:xfrm>
              <a:prstGeom prst="rect">
                <a:avLst/>
              </a:prstGeom>
              <a:blipFill>
                <a:blip r:embed="rId2"/>
                <a:stretch>
                  <a:fillRect l="-5263" t="-18919" b="-729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FDE98E4-2951-344B-8ED4-C3C5C41A98CC}"/>
                  </a:ext>
                </a:extLst>
              </p:cNvPr>
              <p:cNvSpPr txBox="1"/>
              <p:nvPr/>
            </p:nvSpPr>
            <p:spPr>
              <a:xfrm>
                <a:off x="9055329" y="92278"/>
                <a:ext cx="1173334"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d>
                        <m:dPr>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d>
                        <m:dPr>
                          <m:beg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e>
                      </m:d>
                    </m:oMath>
                  </m:oMathPara>
                </a14:m>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𝑋</m:t>
                          </m:r>
                        </m:e>
                      </m:d>
                    </m:oMath>
                  </m:oMathPara>
                </a14:m>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d>
                        <m:dPr>
                          <m:ctrlPr>
                            <a:rPr kumimoji="1" lang="en-US" altLang="zh-CN" i="1" smtClean="0">
                              <a:latin typeface="Cambria Math" panose="02040503050406030204" pitchFamily="18" charset="0"/>
                            </a:rPr>
                          </m:ctrlPr>
                        </m:dPr>
                        <m:e>
                          <m:r>
                            <m:rPr>
                              <m:sty m:val="p"/>
                            </m:rPr>
                            <a:rPr kumimoji="1" lang="en-US" altLang="zh-CN" i="1">
                              <a:latin typeface="Cambria Math" panose="02040503050406030204" pitchFamily="18" charset="0"/>
                            </a:rPr>
                            <m:t>Y</m:t>
                          </m:r>
                        </m:e>
                        <m:e>
                          <m:r>
                            <a:rPr kumimoji="1" lang="en-US" altLang="zh-CN" b="0" i="1" smtClean="0">
                              <a:latin typeface="Cambria Math" panose="02040503050406030204" pitchFamily="18" charset="0"/>
                            </a:rPr>
                            <m:t>𝑋</m:t>
                          </m:r>
                        </m:e>
                      </m:d>
                    </m:oMath>
                  </m:oMathPara>
                </a14:m>
                <a:endParaRPr kumimoji="1" lang="zh-CN" altLang="en-US" dirty="0"/>
              </a:p>
            </p:txBody>
          </p:sp>
        </mc:Choice>
        <mc:Fallback xmlns="">
          <p:sp>
            <p:nvSpPr>
              <p:cNvPr id="4" name="文本框 3">
                <a:extLst>
                  <a:ext uri="{FF2B5EF4-FFF2-40B4-BE49-F238E27FC236}">
                    <a16:creationId xmlns:a16="http://schemas.microsoft.com/office/drawing/2014/main" id="{AFDE98E4-2951-344B-8ED4-C3C5C41A98CC}"/>
                  </a:ext>
                </a:extLst>
              </p:cNvPr>
              <p:cNvSpPr txBox="1">
                <a:spLocks noRot="1" noChangeAspect="1" noMove="1" noResize="1" noEditPoints="1" noAdjustHandles="1" noChangeArrowheads="1" noChangeShapeType="1" noTextEdit="1"/>
              </p:cNvSpPr>
              <p:nvPr/>
            </p:nvSpPr>
            <p:spPr>
              <a:xfrm>
                <a:off x="9055329" y="92278"/>
                <a:ext cx="1173334" cy="923330"/>
              </a:xfrm>
              <a:prstGeom prst="rect">
                <a:avLst/>
              </a:prstGeom>
              <a:blipFill>
                <a:blip r:embed="rId3"/>
                <a:stretch>
                  <a:fillRect l="-4255" t="-48649" r="-9574" b="-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F804EE7-6052-874E-9CF6-51B51D29DEEF}"/>
                  </a:ext>
                </a:extLst>
              </p:cNvPr>
              <p:cNvSpPr txBox="1"/>
              <p:nvPr/>
            </p:nvSpPr>
            <p:spPr>
              <a:xfrm>
                <a:off x="6096000" y="1424097"/>
                <a:ext cx="3904988" cy="2031325"/>
              </a:xfrm>
              <a:prstGeom prst="rect">
                <a:avLst/>
              </a:prstGeom>
              <a:noFill/>
            </p:spPr>
            <p:txBody>
              <a:bodyPr wrap="square" rtlCol="0">
                <a:spAutoFit/>
              </a:bodyPr>
              <a:lstStyle>
                <a:defPPr>
                  <a:defRPr lang="zh-CN"/>
                </a:defPPr>
                <a:lvl1pPr>
                  <a:defRPr kumimoji="1">
                    <a:latin typeface="Kaiti SC" panose="02010600040101010101" pitchFamily="2" charset="-122"/>
                    <a:ea typeface="Kaiti SC" panose="02010600040101010101" pitchFamily="2" charset="-122"/>
                  </a:defRPr>
                </a:lvl1pPr>
              </a:lstStyle>
              <a:p>
                <a:r>
                  <a:rPr lang="zh-CN" altLang="en-US" dirty="0"/>
                  <a:t>在学习过程中，</a:t>
                </a:r>
                <a:r>
                  <a:rPr lang="zh-CN" altLang="en-US" dirty="0">
                    <a:solidFill>
                      <a:srgbClr val="FF0000"/>
                    </a:solidFill>
                  </a:rPr>
                  <a:t>假定</a:t>
                </a:r>
                <a:r>
                  <a:rPr lang="zh-CN" altLang="en-US" dirty="0"/>
                  <a:t>这一联合概率分布存在，但具体定义未知。训练数据与测试数据被看作是依联合概率分布</a:t>
                </a:r>
                <a14:m>
                  <m:oMath xmlns:m="http://schemas.openxmlformats.org/officeDocument/2006/math">
                    <m:r>
                      <a:rPr lang="en-US" altLang="zh-CN" smtClean="0">
                        <a:latin typeface="Cambria Math" panose="02040503050406030204" pitchFamily="18" charset="0"/>
                      </a:rPr>
                      <m:t>𝑃</m:t>
                    </m:r>
                    <m:d>
                      <m:dPr>
                        <m:endChr m:val=""/>
                        <m:ctrlPr>
                          <a:rPr lang="en-US" altLang="zh-CN" i="1" smtClean="0">
                            <a:latin typeface="Cambria Math" panose="02040503050406030204" pitchFamily="18" charset="0"/>
                          </a:rPr>
                        </m:ctrlPr>
                      </m:dPr>
                      <m:e>
                        <m:r>
                          <a:rPr lang="en-US" altLang="zh-CN" smtClean="0">
                            <a:latin typeface="Cambria Math" panose="02040503050406030204" pitchFamily="18" charset="0"/>
                          </a:rPr>
                          <m:t>𝑋</m:t>
                        </m:r>
                      </m:e>
                    </m:d>
                    <m:r>
                      <a:rPr lang="en-US" altLang="zh-CN" smtClean="0">
                        <a:latin typeface="Cambria Math" panose="02040503050406030204" pitchFamily="18" charset="0"/>
                      </a:rPr>
                      <m:t>,</m:t>
                    </m:r>
                    <m:d>
                      <m:dPr>
                        <m:begChr m:val=""/>
                        <m:ctrlPr>
                          <a:rPr lang="en-US" altLang="zh-CN" i="1" smtClean="0">
                            <a:latin typeface="Cambria Math" panose="02040503050406030204" pitchFamily="18" charset="0"/>
                          </a:rPr>
                        </m:ctrlPr>
                      </m:dPr>
                      <m:e>
                        <m:r>
                          <a:rPr lang="en-US" altLang="zh-CN" smtClean="0">
                            <a:latin typeface="Cambria Math" panose="02040503050406030204" pitchFamily="18" charset="0"/>
                          </a:rPr>
                          <m:t>𝑌</m:t>
                        </m:r>
                      </m:e>
                    </m:d>
                  </m:oMath>
                </a14:m>
                <a:r>
                  <a:rPr lang="zh-CN" altLang="en-US" dirty="0"/>
                  <a:t>独立同分布产生的。统计学习假设数据存在一定的统计规律，</a:t>
                </a:r>
                <a:r>
                  <a:rPr lang="en-US" altLang="zh-CN" dirty="0"/>
                  <a:t> </a:t>
                </a:r>
                <a14:m>
                  <m:oMath xmlns:m="http://schemas.openxmlformats.org/officeDocument/2006/math">
                    <m:r>
                      <a:rPr lang="en-US" altLang="zh-CN">
                        <a:latin typeface="Cambria Math" panose="02040503050406030204" pitchFamily="18" charset="0"/>
                      </a:rPr>
                      <m:t>𝑋</m:t>
                    </m:r>
                  </m:oMath>
                </a14:m>
                <a:r>
                  <a:rPr lang="zh-CN" altLang="en-US" dirty="0">
                    <a:solidFill>
                      <a:srgbClr val="FF0000"/>
                    </a:solidFill>
                  </a:rPr>
                  <a:t>和</a:t>
                </a:r>
                <a14:m>
                  <m:oMath xmlns:m="http://schemas.openxmlformats.org/officeDocument/2006/math">
                    <m:r>
                      <a:rPr lang="en-US" altLang="zh-CN">
                        <a:solidFill>
                          <a:srgbClr val="FF0000"/>
                        </a:solidFill>
                        <a:latin typeface="Cambria Math" panose="02040503050406030204" pitchFamily="18" charset="0"/>
                      </a:rPr>
                      <m:t>𝑌</m:t>
                    </m:r>
                  </m:oMath>
                </a14:m>
                <a:r>
                  <a:rPr lang="zh-CN" altLang="en-US" dirty="0">
                    <a:solidFill>
                      <a:srgbClr val="FF0000"/>
                    </a:solidFill>
                  </a:rPr>
                  <a:t>具有联合分布</a:t>
                </a:r>
                <a:r>
                  <a:rPr lang="zh-CN" altLang="en-US" dirty="0"/>
                  <a:t>的假设就是监督学习关于数据的基本假设。</a:t>
                </a:r>
              </a:p>
            </p:txBody>
          </p:sp>
        </mc:Choice>
        <mc:Fallback xmlns="">
          <p:sp>
            <p:nvSpPr>
              <p:cNvPr id="9" name="文本框 8">
                <a:extLst>
                  <a:ext uri="{FF2B5EF4-FFF2-40B4-BE49-F238E27FC236}">
                    <a16:creationId xmlns:a16="http://schemas.microsoft.com/office/drawing/2014/main" id="{9F804EE7-6052-874E-9CF6-51B51D29DEEF}"/>
                  </a:ext>
                </a:extLst>
              </p:cNvPr>
              <p:cNvSpPr txBox="1">
                <a:spLocks noRot="1" noChangeAspect="1" noMove="1" noResize="1" noEditPoints="1" noAdjustHandles="1" noChangeArrowheads="1" noChangeShapeType="1" noTextEdit="1"/>
              </p:cNvSpPr>
              <p:nvPr/>
            </p:nvSpPr>
            <p:spPr>
              <a:xfrm>
                <a:off x="6096000" y="1424097"/>
                <a:ext cx="3904988" cy="2031325"/>
              </a:xfrm>
              <a:prstGeom prst="rect">
                <a:avLst/>
              </a:prstGeom>
              <a:blipFill>
                <a:blip r:embed="rId4"/>
                <a:stretch>
                  <a:fillRect l="-5195" t="-1863" r="-649" b="-3106"/>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204C214E-7E3F-054E-9EBC-8A2DC3387D20}"/>
              </a:ext>
            </a:extLst>
          </p:cNvPr>
          <p:cNvSpPr txBox="1"/>
          <p:nvPr/>
        </p:nvSpPr>
        <p:spPr>
          <a:xfrm>
            <a:off x="956441" y="3771744"/>
            <a:ext cx="1396536"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b="1" dirty="0">
                <a:latin typeface="Kaiti SC" panose="02010600040101010101" pitchFamily="2" charset="-122"/>
                <a:ea typeface="Kaiti SC" panose="02010600040101010101" pitchFamily="2" charset="-122"/>
              </a:rPr>
              <a:t>假设空间</a:t>
            </a:r>
          </a:p>
        </p:txBody>
      </p:sp>
      <p:sp>
        <p:nvSpPr>
          <p:cNvPr id="21" name="文本框 20">
            <a:extLst>
              <a:ext uri="{FF2B5EF4-FFF2-40B4-BE49-F238E27FC236}">
                <a16:creationId xmlns:a16="http://schemas.microsoft.com/office/drawing/2014/main" id="{96F42C0E-520F-E444-A29A-0A51AC4B9EB1}"/>
              </a:ext>
            </a:extLst>
          </p:cNvPr>
          <p:cNvSpPr txBox="1"/>
          <p:nvPr/>
        </p:nvSpPr>
        <p:spPr>
          <a:xfrm>
            <a:off x="1108843" y="4261628"/>
            <a:ext cx="8045792" cy="369332"/>
          </a:xfrm>
          <a:prstGeom prst="rect">
            <a:avLst/>
          </a:prstGeom>
          <a:noFill/>
        </p:spPr>
        <p:txBody>
          <a:bodyPr wrap="squar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Wingdings" pitchFamily="2" charset="2"/>
              <a:buChar char="Ø"/>
            </a:pPr>
            <a:r>
              <a:rPr lang="zh-CN" altLang="en-US" dirty="0"/>
              <a:t>监督学习的</a:t>
            </a:r>
            <a:r>
              <a:rPr lang="zh-CN" altLang="en-US" dirty="0">
                <a:solidFill>
                  <a:srgbClr val="FF0000"/>
                </a:solidFill>
              </a:rPr>
              <a:t>目的</a:t>
            </a:r>
            <a:r>
              <a:rPr lang="zh-CN" altLang="en-US" dirty="0"/>
              <a:t>在于学习一个由</a:t>
            </a:r>
            <a:r>
              <a:rPr lang="zh-CN" altLang="en-US" b="1" dirty="0">
                <a:solidFill>
                  <a:srgbClr val="FF0000"/>
                </a:solidFill>
              </a:rPr>
              <a:t>输入到输出的映射</a:t>
            </a:r>
            <a:r>
              <a:rPr lang="zh-CN" altLang="en-US" dirty="0"/>
              <a:t>，这一映射由模型来表示。</a:t>
            </a:r>
          </a:p>
        </p:txBody>
      </p:sp>
      <p:sp>
        <p:nvSpPr>
          <p:cNvPr id="22" name="文本框 21">
            <a:extLst>
              <a:ext uri="{FF2B5EF4-FFF2-40B4-BE49-F238E27FC236}">
                <a16:creationId xmlns:a16="http://schemas.microsoft.com/office/drawing/2014/main" id="{EB816939-3E2A-E74B-B1E0-E53FBCEABB66}"/>
              </a:ext>
            </a:extLst>
          </p:cNvPr>
          <p:cNvSpPr txBox="1"/>
          <p:nvPr/>
        </p:nvSpPr>
        <p:spPr>
          <a:xfrm>
            <a:off x="1108842" y="4746156"/>
            <a:ext cx="7362495" cy="369332"/>
          </a:xfrm>
          <a:prstGeom prst="rect">
            <a:avLst/>
          </a:prstGeom>
          <a:noFill/>
        </p:spPr>
        <p:txBody>
          <a:bodyPr wrap="squar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Wingdings" pitchFamily="2" charset="2"/>
              <a:buChar char="Ø"/>
            </a:pPr>
            <a:r>
              <a:rPr lang="zh-CN" altLang="en-US" dirty="0"/>
              <a:t>模型属于由输入空间到输出空间的</a:t>
            </a:r>
            <a:r>
              <a:rPr lang="zh-CN" altLang="en-US" dirty="0">
                <a:solidFill>
                  <a:srgbClr val="FF0000"/>
                </a:solidFill>
              </a:rPr>
              <a:t>映射集合</a:t>
            </a:r>
            <a:r>
              <a:rPr lang="zh-CN" altLang="en-US" dirty="0"/>
              <a:t>，集合</a:t>
            </a:r>
            <a:r>
              <a:rPr lang="zh-CN" altLang="en-US" dirty="0">
                <a:solidFill>
                  <a:srgbClr val="FF0000"/>
                </a:solidFill>
              </a:rPr>
              <a:t>就是假设空间</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856F4C2-4DF9-1C45-B2BF-12C838816DE5}"/>
                  </a:ext>
                </a:extLst>
              </p:cNvPr>
              <p:cNvSpPr txBox="1"/>
              <p:nvPr/>
            </p:nvSpPr>
            <p:spPr>
              <a:xfrm>
                <a:off x="1108844" y="5305069"/>
                <a:ext cx="5880536" cy="923330"/>
              </a:xfrm>
              <a:prstGeom prst="rect">
                <a:avLst/>
              </a:prstGeom>
              <a:noFill/>
            </p:spPr>
            <p:txBody>
              <a:bodyPr wrap="squar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Wingdings" pitchFamily="2" charset="2"/>
                  <a:buChar char="ü"/>
                </a:pPr>
                <a:r>
                  <a:rPr lang="zh-CN" altLang="en-US" dirty="0"/>
                  <a:t>监督学习的模型可以是</a:t>
                </a:r>
                <a:r>
                  <a:rPr lang="zh-CN" altLang="en-US" dirty="0">
                    <a:solidFill>
                      <a:srgbClr val="FF0000"/>
                    </a:solidFill>
                  </a:rPr>
                  <a:t>概率模型或非概率模型</a:t>
                </a:r>
                <a:endParaRPr lang="en-US" altLang="zh-CN" dirty="0"/>
              </a:p>
              <a:p>
                <a:pPr marL="285750" indent="-285750">
                  <a:buFont typeface="Wingdings" pitchFamily="2" charset="2"/>
                  <a:buChar char="ü"/>
                </a:pPr>
                <a:r>
                  <a:rPr lang="zh-CN" altLang="en-US" dirty="0"/>
                  <a:t>由条件概率分布</a:t>
                </a:r>
                <a14:m>
                  <m:oMath xmlns:m="http://schemas.openxmlformats.org/officeDocument/2006/math">
                    <m:r>
                      <a:rPr lang="en-US" altLang="zh-CN" smtClean="0">
                        <a:latin typeface="Cambria Math" panose="02040503050406030204" pitchFamily="18" charset="0"/>
                      </a:rPr>
                      <m:t>𝑃</m:t>
                    </m:r>
                    <m:d>
                      <m:dPr>
                        <m:ctrlPr>
                          <a:rPr lang="en-US" altLang="zh-CN" i="1" smtClean="0">
                            <a:latin typeface="Cambria Math" panose="02040503050406030204" pitchFamily="18" charset="0"/>
                          </a:rPr>
                        </m:ctrlPr>
                      </m:dPr>
                      <m:e>
                        <m:r>
                          <m:rPr>
                            <m:sty m:val="p"/>
                          </m:rPr>
                          <a:rPr lang="en-US" altLang="zh-CN">
                            <a:latin typeface="Cambria Math" panose="02040503050406030204" pitchFamily="18" charset="0"/>
                          </a:rPr>
                          <m:t>Y</m:t>
                        </m:r>
                      </m:e>
                      <m:e>
                        <m:r>
                          <a:rPr lang="en-US" altLang="zh-CN" smtClean="0">
                            <a:latin typeface="Cambria Math" panose="02040503050406030204" pitchFamily="18" charset="0"/>
                          </a:rPr>
                          <m:t>𝑋</m:t>
                        </m:r>
                      </m:e>
                    </m:d>
                  </m:oMath>
                </a14:m>
                <a:r>
                  <a:rPr lang="zh-CN" altLang="en-US" dirty="0"/>
                  <a:t>或决策函数</a:t>
                </a:r>
                <a14:m>
                  <m:oMath xmlns:m="http://schemas.openxmlformats.org/officeDocument/2006/math">
                    <m:r>
                      <a:rPr lang="en-US" altLang="zh-CN" smtClean="0">
                        <a:latin typeface="Cambria Math" panose="02040503050406030204" pitchFamily="18" charset="0"/>
                      </a:rPr>
                      <m:t>𝑌</m:t>
                    </m:r>
                    <m:r>
                      <a:rPr lang="en-US" altLang="zh-CN" smtClean="0">
                        <a:latin typeface="Cambria Math" panose="02040503050406030204" pitchFamily="18" charset="0"/>
                      </a:rPr>
                      <m:t>=</m:t>
                    </m:r>
                    <m:r>
                      <a:rPr lang="en-US" altLang="zh-CN"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𝑋</m:t>
                        </m:r>
                      </m:e>
                    </m:d>
                  </m:oMath>
                </a14:m>
                <a:r>
                  <a:rPr lang="zh-CN" altLang="en-US" dirty="0"/>
                  <a:t>表示</a:t>
                </a:r>
                <a:endParaRPr lang="en-US" altLang="zh-CN" dirty="0"/>
              </a:p>
              <a:p>
                <a:pPr marL="285750" indent="-285750">
                  <a:buFont typeface="Wingdings" pitchFamily="2" charset="2"/>
                  <a:buChar char="ü"/>
                </a:pPr>
                <a:r>
                  <a:rPr lang="zh-CN" altLang="en-US" dirty="0"/>
                  <a:t>具体的输出预测写作</a:t>
                </a:r>
                <a14:m>
                  <m:oMath xmlns:m="http://schemas.openxmlformats.org/officeDocument/2006/math">
                    <m:r>
                      <a:rPr lang="en-US" altLang="zh-CN" smtClean="0">
                        <a:latin typeface="Cambria Math" panose="02040503050406030204" pitchFamily="18" charset="0"/>
                      </a:rPr>
                      <m:t>𝑃</m:t>
                    </m:r>
                    <m:d>
                      <m:dPr>
                        <m:ctrlPr>
                          <a:rPr lang="en-US" altLang="zh-CN" i="1" smtClean="0">
                            <a:latin typeface="Cambria Math" panose="02040503050406030204" pitchFamily="18" charset="0"/>
                          </a:rPr>
                        </m:ctrlPr>
                      </m:dPr>
                      <m:e>
                        <m:r>
                          <a:rPr lang="en-US" altLang="zh-CN">
                            <a:latin typeface="Cambria Math" panose="02040503050406030204" pitchFamily="18" charset="0"/>
                          </a:rPr>
                          <m:t>𝑦</m:t>
                        </m:r>
                      </m:e>
                      <m:e>
                        <m:r>
                          <a:rPr lang="en-US" altLang="zh-CN">
                            <a:latin typeface="Cambria Math" panose="02040503050406030204" pitchFamily="18" charset="0"/>
                          </a:rPr>
                          <m:t>𝑥</m:t>
                        </m:r>
                      </m:e>
                    </m:d>
                  </m:oMath>
                </a14:m>
                <a:r>
                  <a:rPr lang="zh-CN" altLang="en-US" dirty="0"/>
                  <a:t>或</a:t>
                </a:r>
                <a14:m>
                  <m:oMath xmlns:m="http://schemas.openxmlformats.org/officeDocument/2006/math">
                    <m:r>
                      <m:rPr>
                        <m:sty m:val="p"/>
                      </m:rPr>
                      <a:rPr lang="en-US" altLang="zh-CN">
                        <a:latin typeface="Cambria Math" panose="02040503050406030204" pitchFamily="18" charset="0"/>
                      </a:rPr>
                      <m:t>y</m:t>
                    </m:r>
                    <m:r>
                      <a:rPr lang="en-US" altLang="zh-CN" smtClean="0">
                        <a:latin typeface="Cambria Math" panose="02040503050406030204" pitchFamily="18" charset="0"/>
                      </a:rPr>
                      <m:t>=</m:t>
                    </m:r>
                    <m:r>
                      <a:rPr lang="en-US" altLang="zh-CN"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a:latin typeface="Cambria Math" panose="02040503050406030204" pitchFamily="18" charset="0"/>
                          </a:rPr>
                          <m:t>𝑥</m:t>
                        </m:r>
                      </m:e>
                    </m:d>
                  </m:oMath>
                </a14:m>
                <a:endParaRPr lang="zh-CN" altLang="en-US" dirty="0"/>
              </a:p>
            </p:txBody>
          </p:sp>
        </mc:Choice>
        <mc:Fallback xmlns="">
          <p:sp>
            <p:nvSpPr>
              <p:cNvPr id="25" name="文本框 24">
                <a:extLst>
                  <a:ext uri="{FF2B5EF4-FFF2-40B4-BE49-F238E27FC236}">
                    <a16:creationId xmlns:a16="http://schemas.microsoft.com/office/drawing/2014/main" id="{3856F4C2-4DF9-1C45-B2BF-12C838816DE5}"/>
                  </a:ext>
                </a:extLst>
              </p:cNvPr>
              <p:cNvSpPr txBox="1">
                <a:spLocks noRot="1" noChangeAspect="1" noMove="1" noResize="1" noEditPoints="1" noAdjustHandles="1" noChangeArrowheads="1" noChangeShapeType="1" noTextEdit="1"/>
              </p:cNvSpPr>
              <p:nvPr/>
            </p:nvSpPr>
            <p:spPr>
              <a:xfrm>
                <a:off x="1108844" y="5305069"/>
                <a:ext cx="5880536" cy="923330"/>
              </a:xfrm>
              <a:prstGeom prst="rect">
                <a:avLst/>
              </a:prstGeom>
              <a:blipFill>
                <a:blip r:embed="rId5"/>
                <a:stretch>
                  <a:fillRect l="-647" t="-2703" b="-9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7995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370122-58AA-CB46-B4F8-FB90AB13FE50}"/>
              </a:ext>
            </a:extLst>
          </p:cNvPr>
          <p:cNvSpPr txBox="1"/>
          <p:nvPr/>
        </p:nvSpPr>
        <p:spPr>
          <a:xfrm>
            <a:off x="130629" y="106877"/>
            <a:ext cx="2954655" cy="369332"/>
          </a:xfrm>
          <a:prstGeom prst="rect">
            <a:avLst/>
          </a:prstGeom>
          <a:noFill/>
        </p:spPr>
        <p:txBody>
          <a:bodyPr wrap="none" rtlCol="0">
            <a:spAutoFit/>
          </a:bodyPr>
          <a:lstStyle/>
          <a:p>
            <a:r>
              <a:rPr kumimoji="1" lang="zh-CN" altLang="en-US" dirty="0">
                <a:highlight>
                  <a:srgbClr val="00FFFF"/>
                </a:highlight>
              </a:rPr>
              <a:t>过拟合和欠拟合的解决方法</a:t>
            </a:r>
          </a:p>
        </p:txBody>
      </p:sp>
      <p:sp>
        <p:nvSpPr>
          <p:cNvPr id="3" name="文本框 2">
            <a:extLst>
              <a:ext uri="{FF2B5EF4-FFF2-40B4-BE49-F238E27FC236}">
                <a16:creationId xmlns:a16="http://schemas.microsoft.com/office/drawing/2014/main" id="{4334588A-3AE7-3747-8D79-17962CD2FC59}"/>
              </a:ext>
            </a:extLst>
          </p:cNvPr>
          <p:cNvSpPr txBox="1"/>
          <p:nvPr/>
        </p:nvSpPr>
        <p:spPr>
          <a:xfrm>
            <a:off x="1030424" y="863374"/>
            <a:ext cx="7293984" cy="1477328"/>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过拟合：</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1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从数据入手，获得更多的训练数据</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2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降低模型的复杂度，在决策树模型中，适当的剪枝或者降低树的深度</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3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正则化方法</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4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集成学习方法</a:t>
            </a:r>
          </a:p>
        </p:txBody>
      </p:sp>
      <p:sp>
        <p:nvSpPr>
          <p:cNvPr id="5" name="文本框 4">
            <a:extLst>
              <a:ext uri="{FF2B5EF4-FFF2-40B4-BE49-F238E27FC236}">
                <a16:creationId xmlns:a16="http://schemas.microsoft.com/office/drawing/2014/main" id="{94273B0E-7B79-2442-A2AF-A969F75A6255}"/>
              </a:ext>
            </a:extLst>
          </p:cNvPr>
          <p:cNvSpPr txBox="1"/>
          <p:nvPr/>
        </p:nvSpPr>
        <p:spPr>
          <a:xfrm>
            <a:off x="1030424" y="2727867"/>
            <a:ext cx="1569660" cy="646331"/>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避免过拟合：</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早停</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51DF8F9-B0BE-8C43-9800-1218ECA1C290}"/>
              </a:ext>
            </a:extLst>
          </p:cNvPr>
          <p:cNvSpPr/>
          <p:nvPr/>
        </p:nvSpPr>
        <p:spPr>
          <a:xfrm>
            <a:off x="1030424" y="3429000"/>
            <a:ext cx="2074607"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GBDT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RF</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区别</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9525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56C263-B90F-2444-A09D-37FC4F414A2A}"/>
              </a:ext>
            </a:extLst>
          </p:cNvPr>
          <p:cNvSpPr/>
          <p:nvPr/>
        </p:nvSpPr>
        <p:spPr>
          <a:xfrm>
            <a:off x="229644" y="144874"/>
            <a:ext cx="1107996" cy="369332"/>
          </a:xfrm>
          <a:prstGeom prst="rect">
            <a:avLst/>
          </a:prstGeom>
        </p:spPr>
        <p:txBody>
          <a:bodyPr wrap="none">
            <a:spAutoFit/>
          </a:bodyPr>
          <a:lstStyle/>
          <a:p>
            <a:r>
              <a:rPr lang="zh-CN" altLang="en-US" dirty="0">
                <a:solidFill>
                  <a:srgbClr val="000000"/>
                </a:solidFill>
                <a:highlight>
                  <a:srgbClr val="FFFF00"/>
                </a:highlight>
                <a:latin typeface="Verdana" panose="020B0604030504040204" pitchFamily="34" charset="0"/>
              </a:rPr>
              <a:t>联邦学习</a:t>
            </a:r>
            <a:endParaRPr lang="zh-CN" altLang="en-US" dirty="0">
              <a:highlight>
                <a:srgbClr val="FFFF00"/>
              </a:highlight>
            </a:endParaRPr>
          </a:p>
        </p:txBody>
      </p:sp>
      <p:sp>
        <p:nvSpPr>
          <p:cNvPr id="2" name="矩形 1">
            <a:extLst>
              <a:ext uri="{FF2B5EF4-FFF2-40B4-BE49-F238E27FC236}">
                <a16:creationId xmlns:a16="http://schemas.microsoft.com/office/drawing/2014/main" id="{7BCCAD5E-58D6-BA4C-A542-783E5875BF12}"/>
              </a:ext>
            </a:extLst>
          </p:cNvPr>
          <p:cNvSpPr/>
          <p:nvPr/>
        </p:nvSpPr>
        <p:spPr>
          <a:xfrm>
            <a:off x="861734" y="787895"/>
            <a:ext cx="3563796"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数据融合，实现数据可用不可见 </a:t>
            </a:r>
          </a:p>
        </p:txBody>
      </p:sp>
      <p:sp>
        <p:nvSpPr>
          <p:cNvPr id="3" name="矩形 2">
            <a:extLst>
              <a:ext uri="{FF2B5EF4-FFF2-40B4-BE49-F238E27FC236}">
                <a16:creationId xmlns:a16="http://schemas.microsoft.com/office/drawing/2014/main" id="{88965872-78F0-424F-8271-6CE721261648}"/>
              </a:ext>
            </a:extLst>
          </p:cNvPr>
          <p:cNvSpPr/>
          <p:nvPr/>
        </p:nvSpPr>
        <p:spPr>
          <a:xfrm>
            <a:off x="947333" y="4750221"/>
            <a:ext cx="7802136"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华控清交致力于为国家开发建设一套完整的数据安全计算与融合的基础设施</a:t>
            </a:r>
          </a:p>
        </p:txBody>
      </p:sp>
      <p:sp>
        <p:nvSpPr>
          <p:cNvPr id="7" name="矩形 6">
            <a:extLst>
              <a:ext uri="{FF2B5EF4-FFF2-40B4-BE49-F238E27FC236}">
                <a16:creationId xmlns:a16="http://schemas.microsoft.com/office/drawing/2014/main" id="{2A6A29BA-BE61-CF4D-B1EE-976AAD7668E0}"/>
              </a:ext>
            </a:extLst>
          </p:cNvPr>
          <p:cNvSpPr/>
          <p:nvPr/>
        </p:nvSpPr>
        <p:spPr>
          <a:xfrm>
            <a:off x="861734" y="1309540"/>
            <a:ext cx="6878806" cy="646331"/>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联邦学习是针对数据孤岛和数据隐私的两难问题，提出来的。</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可以满足用户隐私保护的要求下，进行数据使用和机器学习建模。</a:t>
            </a:r>
          </a:p>
        </p:txBody>
      </p:sp>
      <p:sp>
        <p:nvSpPr>
          <p:cNvPr id="9" name="矩形 8">
            <a:extLst>
              <a:ext uri="{FF2B5EF4-FFF2-40B4-BE49-F238E27FC236}">
                <a16:creationId xmlns:a16="http://schemas.microsoft.com/office/drawing/2014/main" id="{DD8710CD-DC16-B34C-907A-0F2A8EC3C6F8}"/>
              </a:ext>
            </a:extLst>
          </p:cNvPr>
          <p:cNvSpPr/>
          <p:nvPr/>
        </p:nvSpPr>
        <p:spPr>
          <a:xfrm>
            <a:off x="861734" y="2108183"/>
            <a:ext cx="8276943" cy="1754326"/>
          </a:xfrm>
          <a:prstGeom prst="rect">
            <a:avLst/>
          </a:prstGeom>
        </p:spPr>
        <p:txBody>
          <a:bodyPr wrap="squar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比如两个企业拥有共同的用户和相关用户特征，</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 A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无法直接进行数据交换，可使用联邦学习系统建立模型。</a:t>
            </a:r>
          </a:p>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系统利用基于加密的用户样本对齐技术，在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B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不公开各自数据的前提下确认双方的共有用户，并且不暴露不互相重叠的用户，以便联合这些用户的特征进行建模。第二部分：加密模型训练。在确定共有用户群体后，就</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可以利用这些数据训练机器学习模型。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建立的共同模型以后模型的效果会在实际应用中表现出来</a:t>
            </a:r>
          </a:p>
        </p:txBody>
      </p:sp>
      <p:sp>
        <p:nvSpPr>
          <p:cNvPr id="5" name="矩形 4">
            <a:extLst>
              <a:ext uri="{FF2B5EF4-FFF2-40B4-BE49-F238E27FC236}">
                <a16:creationId xmlns:a16="http://schemas.microsoft.com/office/drawing/2014/main" id="{45B94C44-F5BB-3D40-9EF3-78E74AFA652D}"/>
              </a:ext>
            </a:extLst>
          </p:cNvPr>
          <p:cNvSpPr/>
          <p:nvPr/>
        </p:nvSpPr>
        <p:spPr>
          <a:xfrm>
            <a:off x="947333" y="4014821"/>
            <a:ext cx="3647152" cy="369332"/>
          </a:xfrm>
          <a:prstGeom prst="rect">
            <a:avLst/>
          </a:prstGeom>
        </p:spPr>
        <p:txBody>
          <a:bodyPr wrap="none">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相同的各数据拥有方建立联合模型</a:t>
            </a:r>
          </a:p>
        </p:txBody>
      </p:sp>
    </p:spTree>
    <p:extLst>
      <p:ext uri="{BB962C8B-B14F-4D97-AF65-F5344CB8AC3E}">
        <p14:creationId xmlns:p14="http://schemas.microsoft.com/office/powerpoint/2010/main" val="60933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688528-154B-F947-8B36-FA1AA0BF128B}"/>
              </a:ext>
            </a:extLst>
          </p:cNvPr>
          <p:cNvSpPr txBox="1"/>
          <p:nvPr/>
        </p:nvSpPr>
        <p:spPr>
          <a:xfrm>
            <a:off x="714703" y="357352"/>
            <a:ext cx="1800493" cy="369332"/>
          </a:xfrm>
          <a:prstGeom prst="rect">
            <a:avLst/>
          </a:prstGeom>
          <a:noFill/>
        </p:spPr>
        <p:txBody>
          <a:bodyPr wrap="none" rtlCol="0">
            <a:spAutoFit/>
          </a:bodyPr>
          <a:lstStyle/>
          <a:p>
            <a:r>
              <a:rPr kumimoji="1" lang="zh-CN" altLang="en-US" dirty="0">
                <a:highlight>
                  <a:srgbClr val="00FFFF"/>
                </a:highlight>
              </a:rPr>
              <a:t>统计学习三要素</a:t>
            </a:r>
          </a:p>
        </p:txBody>
      </p:sp>
      <p:sp>
        <p:nvSpPr>
          <p:cNvPr id="3" name="文本框 2">
            <a:extLst>
              <a:ext uri="{FF2B5EF4-FFF2-40B4-BE49-F238E27FC236}">
                <a16:creationId xmlns:a16="http://schemas.microsoft.com/office/drawing/2014/main" id="{778E7581-B349-5A46-BF65-A32605CD0595}"/>
              </a:ext>
            </a:extLst>
          </p:cNvPr>
          <p:cNvSpPr txBox="1"/>
          <p:nvPr/>
        </p:nvSpPr>
        <p:spPr>
          <a:xfrm>
            <a:off x="2823837" y="357352"/>
            <a:ext cx="2492990" cy="369332"/>
          </a:xfrm>
          <a:prstGeom prst="rect">
            <a:avLst/>
          </a:prstGeom>
          <a:noFill/>
        </p:spPr>
        <p:txBody>
          <a:bodyPr wrap="none" rtlCol="0">
            <a:spAutoFit/>
          </a:bodyPr>
          <a:lstStyle/>
          <a:p>
            <a:r>
              <a:rPr kumimoji="1" lang="zh-CN" altLang="en-US" dirty="0"/>
              <a:t>方法</a:t>
            </a:r>
            <a:r>
              <a:rPr kumimoji="1" lang="en-US" altLang="zh-CN" dirty="0"/>
              <a:t>=</a:t>
            </a:r>
            <a:r>
              <a:rPr kumimoji="1" lang="zh-CN" altLang="en-US" dirty="0">
                <a:highlight>
                  <a:srgbClr val="00FFFF"/>
                </a:highlight>
              </a:rPr>
              <a:t>模型</a:t>
            </a:r>
            <a:r>
              <a:rPr kumimoji="1" lang="en-US" altLang="zh-CN" dirty="0"/>
              <a:t>+</a:t>
            </a:r>
            <a:r>
              <a:rPr kumimoji="1" lang="zh-CN" altLang="en-US" dirty="0"/>
              <a:t>策略</a:t>
            </a:r>
            <a:r>
              <a:rPr kumimoji="1" lang="en-US" altLang="zh-CN" dirty="0"/>
              <a:t>+</a:t>
            </a:r>
            <a:r>
              <a:rPr kumimoji="1" lang="zh-CN" altLang="en-US" dirty="0"/>
              <a:t>算法</a:t>
            </a:r>
          </a:p>
        </p:txBody>
      </p:sp>
      <p:sp>
        <p:nvSpPr>
          <p:cNvPr id="6" name="文本框 5">
            <a:extLst>
              <a:ext uri="{FF2B5EF4-FFF2-40B4-BE49-F238E27FC236}">
                <a16:creationId xmlns:a16="http://schemas.microsoft.com/office/drawing/2014/main" id="{F9D4BEC2-A48A-2040-8E7F-37CC3F813136}"/>
              </a:ext>
            </a:extLst>
          </p:cNvPr>
          <p:cNvSpPr txBox="1"/>
          <p:nvPr/>
        </p:nvSpPr>
        <p:spPr>
          <a:xfrm>
            <a:off x="1096299" y="1023289"/>
            <a:ext cx="5304501" cy="369332"/>
          </a:xfrm>
          <a:prstGeom prst="rect">
            <a:avLst/>
          </a:prstGeom>
          <a:noFill/>
        </p:spPr>
        <p:txBody>
          <a:bodyPr wrap="square" rtlCol="0">
            <a:spAutoFit/>
          </a:bodyPr>
          <a:lstStyle>
            <a:defPPr>
              <a:defRPr lang="zh-CN"/>
            </a:defPPr>
            <a:lvl1pPr>
              <a:defRPr kumimoji="1">
                <a:latin typeface="Kaiti SC" panose="02010600040101010101" pitchFamily="2" charset="-122"/>
                <a:ea typeface="Kaiti SC" panose="02010600040101010101" pitchFamily="2" charset="-122"/>
              </a:defRPr>
            </a:lvl1pPr>
          </a:lstStyle>
          <a:p>
            <a:pPr marL="285750" indent="-285750">
              <a:buFont typeface="Arial" panose="020B0604020202020204" pitchFamily="34" charset="0"/>
              <a:buChar char="•"/>
            </a:pPr>
            <a:r>
              <a:rPr lang="zh-CN" altLang="en-US" dirty="0"/>
              <a:t>模型：就是所要学习的条件</a:t>
            </a:r>
            <a:r>
              <a:rPr lang="zh-CN" altLang="en-US" dirty="0">
                <a:solidFill>
                  <a:srgbClr val="FF0000"/>
                </a:solidFill>
              </a:rPr>
              <a:t>概率分布</a:t>
            </a:r>
            <a:r>
              <a:rPr lang="zh-CN" altLang="en-US" dirty="0"/>
              <a:t>或</a:t>
            </a:r>
            <a:r>
              <a:rPr lang="zh-CN" altLang="en-US" dirty="0">
                <a:solidFill>
                  <a:srgbClr val="FF0000"/>
                </a:solidFill>
              </a:rPr>
              <a:t>决策函数</a:t>
            </a:r>
          </a:p>
        </p:txBody>
      </p:sp>
      <p:sp>
        <p:nvSpPr>
          <p:cNvPr id="7" name="文本框 6">
            <a:extLst>
              <a:ext uri="{FF2B5EF4-FFF2-40B4-BE49-F238E27FC236}">
                <a16:creationId xmlns:a16="http://schemas.microsoft.com/office/drawing/2014/main" id="{7C36A403-7731-C940-A840-DABB399383A1}"/>
              </a:ext>
            </a:extLst>
          </p:cNvPr>
          <p:cNvSpPr txBox="1"/>
          <p:nvPr/>
        </p:nvSpPr>
        <p:spPr>
          <a:xfrm>
            <a:off x="1096299" y="1577287"/>
            <a:ext cx="5724644" cy="369332"/>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latin typeface="Kaiti SC" panose="02010600040101010101" pitchFamily="2" charset="-122"/>
                <a:ea typeface="Kaiti SC" panose="02010600040101010101" pitchFamily="2" charset="-122"/>
              </a:defRPr>
            </a:lvl1pPr>
          </a:lstStyle>
          <a:p>
            <a:r>
              <a:rPr lang="zh-CN" altLang="en-US" dirty="0"/>
              <a:t>模型的</a:t>
            </a:r>
            <a:r>
              <a:rPr lang="zh-CN" altLang="en-US" dirty="0">
                <a:solidFill>
                  <a:srgbClr val="FF0000"/>
                </a:solidFill>
              </a:rPr>
              <a:t>假设空间</a:t>
            </a:r>
            <a:r>
              <a:rPr lang="zh-CN" altLang="en-US" dirty="0"/>
              <a:t>：所有可能条件的概率分布或决策函数</a:t>
            </a:r>
          </a:p>
        </p:txBody>
      </p:sp>
      <p:sp>
        <p:nvSpPr>
          <p:cNvPr id="8" name="文本框 7">
            <a:extLst>
              <a:ext uri="{FF2B5EF4-FFF2-40B4-BE49-F238E27FC236}">
                <a16:creationId xmlns:a16="http://schemas.microsoft.com/office/drawing/2014/main" id="{F7A06696-A7A1-914E-82F9-CB9CC36A8E76}"/>
              </a:ext>
            </a:extLst>
          </p:cNvPr>
          <p:cNvSpPr txBox="1"/>
          <p:nvPr/>
        </p:nvSpPr>
        <p:spPr>
          <a:xfrm>
            <a:off x="8157014" y="1023289"/>
            <a:ext cx="3447393" cy="923330"/>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latin typeface="Kaiti SC" panose="02010600040101010101" pitchFamily="2" charset="-122"/>
                <a:ea typeface="Kaiti SC" panose="02010600040101010101" pitchFamily="2" charset="-122"/>
              </a:defRPr>
            </a:lvl1pPr>
          </a:lstStyle>
          <a:p>
            <a:pPr>
              <a:buClr>
                <a:srgbClr val="00B0F0"/>
              </a:buClr>
              <a:buFont typeface="Wingdings" pitchFamily="2" charset="2"/>
              <a:buChar char="ü"/>
            </a:pPr>
            <a:r>
              <a:rPr lang="zh-CN" altLang="en-US" dirty="0"/>
              <a:t>如：决策函数是输入变量的线性函数，模型的假设空间就是所有线性函数构成的集合</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D865736-6DBD-9B41-95AE-E4B27426D043}"/>
                  </a:ext>
                </a:extLst>
              </p:cNvPr>
              <p:cNvSpPr txBox="1"/>
              <p:nvPr/>
            </p:nvSpPr>
            <p:spPr>
              <a:xfrm>
                <a:off x="4801159" y="2684476"/>
                <a:ext cx="20308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e>
                      </m:d>
                    </m:oMath>
                  </m:oMathPara>
                </a14:m>
                <a:endParaRPr kumimoji="1" lang="zh-CN" altLang="en-US" dirty="0"/>
              </a:p>
            </p:txBody>
          </p:sp>
        </mc:Choice>
        <mc:Fallback xmlns="">
          <p:sp>
            <p:nvSpPr>
              <p:cNvPr id="9" name="文本框 8">
                <a:extLst>
                  <a:ext uri="{FF2B5EF4-FFF2-40B4-BE49-F238E27FC236}">
                    <a16:creationId xmlns:a16="http://schemas.microsoft.com/office/drawing/2014/main" id="{1D865736-6DBD-9B41-95AE-E4B27426D043}"/>
                  </a:ext>
                </a:extLst>
              </p:cNvPr>
              <p:cNvSpPr txBox="1">
                <a:spLocks noRot="1" noChangeAspect="1" noMove="1" noResize="1" noEditPoints="1" noAdjustHandles="1" noChangeArrowheads="1" noChangeShapeType="1" noTextEdit="1"/>
              </p:cNvSpPr>
              <p:nvPr/>
            </p:nvSpPr>
            <p:spPr>
              <a:xfrm>
                <a:off x="4801159" y="2684476"/>
                <a:ext cx="2030812"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4B4A8A1-13DA-C643-B447-02568F560C80}"/>
                  </a:ext>
                </a:extLst>
              </p:cNvPr>
              <p:cNvSpPr txBox="1"/>
              <p:nvPr/>
            </p:nvSpPr>
            <p:spPr>
              <a:xfrm>
                <a:off x="1096299" y="2072627"/>
                <a:ext cx="7060715" cy="369332"/>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latin typeface="Kaiti SC" panose="02010600040101010101" pitchFamily="2" charset="-122"/>
                    <a:ea typeface="Kaiti SC" panose="02010600040101010101" pitchFamily="2" charset="-122"/>
                  </a:defRPr>
                </a:lvl1pPr>
              </a:lstStyle>
              <a:p>
                <a:r>
                  <a:rPr lang="zh-CN" altLang="en-US" dirty="0"/>
                  <a:t>假设空间</a:t>
                </a:r>
                <a14:m>
                  <m:oMath xmlns:m="http://schemas.openxmlformats.org/officeDocument/2006/math">
                    <m:r>
                      <a:rPr lang="en-US" altLang="zh-CN">
                        <a:latin typeface="Cambria Math" panose="02040503050406030204" pitchFamily="18" charset="0"/>
                      </a:rPr>
                      <m:t>ℱ</m:t>
                    </m:r>
                  </m:oMath>
                </a14:m>
                <a:r>
                  <a:rPr lang="zh-CN" altLang="en-US" dirty="0"/>
                  <a:t>表示，</a:t>
                </a:r>
                <a:r>
                  <a:rPr lang="en-US" altLang="zh-CN" dirty="0"/>
                  <a:t> </a:t>
                </a:r>
                <a14:m>
                  <m:oMath xmlns:m="http://schemas.openxmlformats.org/officeDocument/2006/math">
                    <m:r>
                      <m:rPr>
                        <m:sty m:val="p"/>
                      </m:rPr>
                      <a:rPr lang="en-US" altLang="zh-CN" dirty="0">
                        <a:latin typeface="Cambria Math" panose="02040503050406030204" pitchFamily="18" charset="0"/>
                      </a:rPr>
                      <m:t>X</m:t>
                    </m:r>
                  </m:oMath>
                </a14:m>
                <a:r>
                  <a:rPr lang="zh-CN" altLang="en-US" dirty="0"/>
                  <a:t>和</a:t>
                </a:r>
                <a14:m>
                  <m:oMath xmlns:m="http://schemas.openxmlformats.org/officeDocument/2006/math">
                    <m:r>
                      <m:rPr>
                        <m:sty m:val="p"/>
                      </m:rPr>
                      <a:rPr lang="en-US" altLang="zh-CN" dirty="0">
                        <a:latin typeface="Cambria Math" panose="02040503050406030204" pitchFamily="18" charset="0"/>
                      </a:rPr>
                      <m:t>Y</m:t>
                    </m:r>
                  </m:oMath>
                </a14:m>
                <a:r>
                  <a:rPr lang="zh-CN" altLang="en-US" dirty="0"/>
                  <a:t>是定义在输入空间</a:t>
                </a:r>
                <a14:m>
                  <m:oMath xmlns:m="http://schemas.openxmlformats.org/officeDocument/2006/math">
                    <m:r>
                      <a:rPr lang="en-US" altLang="zh-CN" dirty="0">
                        <a:latin typeface="Cambria Math" panose="02040503050406030204" pitchFamily="18" charset="0"/>
                      </a:rPr>
                      <m:t>𝒳</m:t>
                    </m:r>
                  </m:oMath>
                </a14:m>
                <a:r>
                  <a:rPr lang="zh-CN" altLang="en-US" dirty="0"/>
                  <a:t>和输出空间</a:t>
                </a:r>
                <a14:m>
                  <m:oMath xmlns:m="http://schemas.openxmlformats.org/officeDocument/2006/math">
                    <m:r>
                      <a:rPr lang="en-US" altLang="zh-CN" dirty="0">
                        <a:latin typeface="Cambria Math" panose="02040503050406030204" pitchFamily="18" charset="0"/>
                      </a:rPr>
                      <m:t>𝒴</m:t>
                    </m:r>
                  </m:oMath>
                </a14:m>
                <a:r>
                  <a:rPr lang="zh-CN" altLang="en-US" dirty="0"/>
                  <a:t>上的变量</a:t>
                </a:r>
              </a:p>
            </p:txBody>
          </p:sp>
        </mc:Choice>
        <mc:Fallback xmlns="">
          <p:sp>
            <p:nvSpPr>
              <p:cNvPr id="10" name="文本框 9">
                <a:extLst>
                  <a:ext uri="{FF2B5EF4-FFF2-40B4-BE49-F238E27FC236}">
                    <a16:creationId xmlns:a16="http://schemas.microsoft.com/office/drawing/2014/main" id="{64B4A8A1-13DA-C643-B447-02568F560C80}"/>
                  </a:ext>
                </a:extLst>
              </p:cNvPr>
              <p:cNvSpPr txBox="1">
                <a:spLocks noRot="1" noChangeAspect="1" noMove="1" noResize="1" noEditPoints="1" noAdjustHandles="1" noChangeArrowheads="1" noChangeShapeType="1" noTextEdit="1"/>
              </p:cNvSpPr>
              <p:nvPr/>
            </p:nvSpPr>
            <p:spPr>
              <a:xfrm>
                <a:off x="1096299" y="2072627"/>
                <a:ext cx="7060715" cy="369332"/>
              </a:xfrm>
              <a:prstGeom prst="rect">
                <a:avLst/>
              </a:prstGeom>
              <a:blipFill>
                <a:blip r:embed="rId3"/>
                <a:stretch>
                  <a:fillRect l="-539" t="-3333" r="-35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06F0C11-5AB8-B146-A21C-71E99816105B}"/>
                  </a:ext>
                </a:extLst>
              </p:cNvPr>
              <p:cNvSpPr txBox="1"/>
              <p:nvPr/>
            </p:nvSpPr>
            <p:spPr>
              <a:xfrm>
                <a:off x="4761437" y="3179816"/>
                <a:ext cx="27340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ea typeface="Cambria Math" panose="02040503050406030204" pitchFamily="18" charset="0"/>
                                </a:rPr>
                                <m:t>𝜃</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𝜃𝜖</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ℝ</m:t>
                              </m:r>
                            </m:e>
                            <m:sup>
                              <m:r>
                                <a:rPr kumimoji="1" lang="en-US" altLang="zh-CN" b="0" i="1" smtClean="0">
                                  <a:latin typeface="Cambria Math" panose="02040503050406030204" pitchFamily="18" charset="0"/>
                                  <a:ea typeface="Cambria Math" panose="02040503050406030204" pitchFamily="18" charset="0"/>
                                </a:rPr>
                                <m:t>𝑛</m:t>
                              </m:r>
                            </m:sup>
                          </m:sSup>
                        </m:e>
                      </m:d>
                    </m:oMath>
                  </m:oMathPara>
                </a14:m>
                <a:endParaRPr kumimoji="1" lang="zh-CN" altLang="en-US" dirty="0"/>
              </a:p>
            </p:txBody>
          </p:sp>
        </mc:Choice>
        <mc:Fallback xmlns="">
          <p:sp>
            <p:nvSpPr>
              <p:cNvPr id="11" name="文本框 10">
                <a:extLst>
                  <a:ext uri="{FF2B5EF4-FFF2-40B4-BE49-F238E27FC236}">
                    <a16:creationId xmlns:a16="http://schemas.microsoft.com/office/drawing/2014/main" id="{E06F0C11-5AB8-B146-A21C-71E99816105B}"/>
                  </a:ext>
                </a:extLst>
              </p:cNvPr>
              <p:cNvSpPr txBox="1">
                <a:spLocks noRot="1" noChangeAspect="1" noMove="1" noResize="1" noEditPoints="1" noAdjustHandles="1" noChangeArrowheads="1" noChangeShapeType="1" noTextEdit="1"/>
              </p:cNvSpPr>
              <p:nvPr/>
            </p:nvSpPr>
            <p:spPr>
              <a:xfrm>
                <a:off x="4761437" y="3179816"/>
                <a:ext cx="2734017" cy="369332"/>
              </a:xfrm>
              <a:prstGeom prst="rect">
                <a:avLst/>
              </a:prstGeom>
              <a:blipFill>
                <a:blip r:embed="rId4"/>
                <a:stretch>
                  <a:fillRect b="-133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0F17BB50-4B95-724A-A31C-EB5A7867FEB9}"/>
              </a:ext>
            </a:extLst>
          </p:cNvPr>
          <p:cNvSpPr/>
          <p:nvPr/>
        </p:nvSpPr>
        <p:spPr>
          <a:xfrm>
            <a:off x="1096299" y="3037460"/>
            <a:ext cx="3704860"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假设空间定义为决策函数的集合</a:t>
            </a:r>
          </a:p>
        </p:txBody>
      </p:sp>
      <p:sp>
        <p:nvSpPr>
          <p:cNvPr id="13" name="矩形 12">
            <a:extLst>
              <a:ext uri="{FF2B5EF4-FFF2-40B4-BE49-F238E27FC236}">
                <a16:creationId xmlns:a16="http://schemas.microsoft.com/office/drawing/2014/main" id="{FA40CE1F-63CE-DD43-871B-A0262A279B06}"/>
              </a:ext>
            </a:extLst>
          </p:cNvPr>
          <p:cNvSpPr/>
          <p:nvPr/>
        </p:nvSpPr>
        <p:spPr>
          <a:xfrm>
            <a:off x="1096299" y="4551881"/>
            <a:ext cx="3704860"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Kaiti SC" panose="02010600040101010101" pitchFamily="2" charset="-122"/>
                <a:ea typeface="Kaiti SC" panose="02010600040101010101" pitchFamily="2" charset="-122"/>
              </a:rPr>
              <a:t>假设空间定义为条件概率的集合</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93B725D-8D3A-EC4E-9A44-9A22FDEB8FF2}"/>
                  </a:ext>
                </a:extLst>
              </p:cNvPr>
              <p:cNvSpPr txBox="1"/>
              <p:nvPr/>
            </p:nvSpPr>
            <p:spPr>
              <a:xfrm>
                <a:off x="4801159" y="4287005"/>
                <a:ext cx="1832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𝑃</m:t>
                          </m:r>
                        </m:e>
                        <m:e>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e>
                            <m:e>
                              <m:r>
                                <a:rPr kumimoji="1" lang="en-US" altLang="zh-CN" b="0" i="1" smtClean="0">
                                  <a:latin typeface="Cambria Math" panose="02040503050406030204" pitchFamily="18" charset="0"/>
                                </a:rPr>
                                <m:t>𝑋</m:t>
                              </m:r>
                            </m:e>
                          </m:d>
                        </m:e>
                      </m:d>
                    </m:oMath>
                  </m:oMathPara>
                </a14:m>
                <a:endParaRPr kumimoji="1" lang="zh-CN" altLang="en-US" dirty="0"/>
              </a:p>
            </p:txBody>
          </p:sp>
        </mc:Choice>
        <mc:Fallback xmlns="">
          <p:sp>
            <p:nvSpPr>
              <p:cNvPr id="14" name="文本框 13">
                <a:extLst>
                  <a:ext uri="{FF2B5EF4-FFF2-40B4-BE49-F238E27FC236}">
                    <a16:creationId xmlns:a16="http://schemas.microsoft.com/office/drawing/2014/main" id="{C93B725D-8D3A-EC4E-9A44-9A22FDEB8FF2}"/>
                  </a:ext>
                </a:extLst>
              </p:cNvPr>
              <p:cNvSpPr txBox="1">
                <a:spLocks noRot="1" noChangeAspect="1" noMove="1" noResize="1" noEditPoints="1" noAdjustHandles="1" noChangeArrowheads="1" noChangeShapeType="1" noTextEdit="1"/>
              </p:cNvSpPr>
              <p:nvPr/>
            </p:nvSpPr>
            <p:spPr>
              <a:xfrm>
                <a:off x="4801159" y="4287005"/>
                <a:ext cx="183236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0C3BC1F-A368-7742-BEED-D47C98615957}"/>
                  </a:ext>
                </a:extLst>
              </p:cNvPr>
              <p:cNvSpPr txBox="1"/>
              <p:nvPr/>
            </p:nvSpPr>
            <p:spPr>
              <a:xfrm>
                <a:off x="4761437" y="4816757"/>
                <a:ext cx="2572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𝑃</m:t>
                          </m:r>
                        </m:e>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i="1" smtClean="0">
                                  <a:latin typeface="Cambria Math" panose="02040503050406030204" pitchFamily="18" charset="0"/>
                                  <a:ea typeface="Cambria Math" panose="02040503050406030204" pitchFamily="18" charset="0"/>
                                </a:rPr>
                                <m:t>𝜃</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e>
                            <m:e>
                              <m:r>
                                <a:rPr kumimoji="1" lang="en-US" altLang="zh-CN" b="0" i="1" smtClean="0">
                                  <a:latin typeface="Cambria Math" panose="02040503050406030204" pitchFamily="18" charset="0"/>
                                </a:rPr>
                                <m:t>𝑋</m:t>
                              </m:r>
                            </m:e>
                          </m:d>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𝜃𝜖</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ℝ</m:t>
                              </m:r>
                            </m:e>
                            <m:sup>
                              <m:r>
                                <a:rPr kumimoji="1" lang="en-US" altLang="zh-CN" i="1">
                                  <a:latin typeface="Cambria Math" panose="02040503050406030204" pitchFamily="18" charset="0"/>
                                  <a:ea typeface="Cambria Math" panose="02040503050406030204" pitchFamily="18" charset="0"/>
                                </a:rPr>
                                <m:t>𝑛</m:t>
                              </m:r>
                            </m:sup>
                          </m:sSup>
                        </m:e>
                      </m:d>
                    </m:oMath>
                  </m:oMathPara>
                </a14:m>
                <a:endParaRPr kumimoji="1" lang="zh-CN" altLang="en-US" dirty="0"/>
              </a:p>
            </p:txBody>
          </p:sp>
        </mc:Choice>
        <mc:Fallback xmlns="">
          <p:sp>
            <p:nvSpPr>
              <p:cNvPr id="16" name="文本框 15">
                <a:extLst>
                  <a:ext uri="{FF2B5EF4-FFF2-40B4-BE49-F238E27FC236}">
                    <a16:creationId xmlns:a16="http://schemas.microsoft.com/office/drawing/2014/main" id="{80C3BC1F-A368-7742-BEED-D47C98615957}"/>
                  </a:ext>
                </a:extLst>
              </p:cNvPr>
              <p:cNvSpPr txBox="1">
                <a:spLocks noRot="1" noChangeAspect="1" noMove="1" noResize="1" noEditPoints="1" noAdjustHandles="1" noChangeArrowheads="1" noChangeShapeType="1" noTextEdit="1"/>
              </p:cNvSpPr>
              <p:nvPr/>
            </p:nvSpPr>
            <p:spPr>
              <a:xfrm>
                <a:off x="4761437" y="4816757"/>
                <a:ext cx="2572692"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51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688528-154B-F947-8B36-FA1AA0BF128B}"/>
              </a:ext>
            </a:extLst>
          </p:cNvPr>
          <p:cNvSpPr txBox="1"/>
          <p:nvPr/>
        </p:nvSpPr>
        <p:spPr>
          <a:xfrm>
            <a:off x="714703" y="357352"/>
            <a:ext cx="1800493" cy="369332"/>
          </a:xfrm>
          <a:prstGeom prst="rect">
            <a:avLst/>
          </a:prstGeom>
          <a:noFill/>
        </p:spPr>
        <p:txBody>
          <a:bodyPr wrap="none" rtlCol="0">
            <a:spAutoFit/>
          </a:bodyPr>
          <a:lstStyle/>
          <a:p>
            <a:r>
              <a:rPr kumimoji="1" lang="zh-CN" altLang="en-US" dirty="0">
                <a:highlight>
                  <a:srgbClr val="00FFFF"/>
                </a:highlight>
              </a:rPr>
              <a:t>统计学习三要素</a:t>
            </a:r>
          </a:p>
        </p:txBody>
      </p:sp>
      <p:sp>
        <p:nvSpPr>
          <p:cNvPr id="3" name="文本框 2">
            <a:extLst>
              <a:ext uri="{FF2B5EF4-FFF2-40B4-BE49-F238E27FC236}">
                <a16:creationId xmlns:a16="http://schemas.microsoft.com/office/drawing/2014/main" id="{778E7581-B349-5A46-BF65-A32605CD0595}"/>
              </a:ext>
            </a:extLst>
          </p:cNvPr>
          <p:cNvSpPr txBox="1"/>
          <p:nvPr/>
        </p:nvSpPr>
        <p:spPr>
          <a:xfrm>
            <a:off x="2823837" y="357352"/>
            <a:ext cx="2492990" cy="369332"/>
          </a:xfrm>
          <a:prstGeom prst="rect">
            <a:avLst/>
          </a:prstGeom>
          <a:noFill/>
        </p:spPr>
        <p:txBody>
          <a:bodyPr wrap="none" rtlCol="0">
            <a:spAutoFit/>
          </a:bodyPr>
          <a:lstStyle/>
          <a:p>
            <a:r>
              <a:rPr kumimoji="1" lang="zh-CN" altLang="en-US" dirty="0"/>
              <a:t>方法</a:t>
            </a:r>
            <a:r>
              <a:rPr kumimoji="1" lang="en-US" altLang="zh-CN" dirty="0"/>
              <a:t>=</a:t>
            </a:r>
            <a:r>
              <a:rPr kumimoji="1" lang="zh-CN" altLang="en-US" dirty="0"/>
              <a:t>模型</a:t>
            </a:r>
            <a:r>
              <a:rPr kumimoji="1" lang="en-US" altLang="zh-CN" dirty="0"/>
              <a:t>+</a:t>
            </a:r>
            <a:r>
              <a:rPr kumimoji="1" lang="zh-CN" altLang="en-US" dirty="0">
                <a:highlight>
                  <a:srgbClr val="00FFFF"/>
                </a:highlight>
              </a:rPr>
              <a:t>策略</a:t>
            </a:r>
            <a:r>
              <a:rPr kumimoji="1" lang="en-US" altLang="zh-CN" dirty="0"/>
              <a:t>+</a:t>
            </a:r>
            <a:r>
              <a:rPr kumimoji="1" lang="zh-CN" altLang="en-US" dirty="0"/>
              <a:t>算法</a:t>
            </a:r>
          </a:p>
        </p:txBody>
      </p:sp>
      <p:sp>
        <p:nvSpPr>
          <p:cNvPr id="4" name="文本框 3">
            <a:extLst>
              <a:ext uri="{FF2B5EF4-FFF2-40B4-BE49-F238E27FC236}">
                <a16:creationId xmlns:a16="http://schemas.microsoft.com/office/drawing/2014/main" id="{0F875FE7-2F82-6D4A-BD59-EEE8A328CC23}"/>
              </a:ext>
            </a:extLst>
          </p:cNvPr>
          <p:cNvSpPr txBox="1"/>
          <p:nvPr/>
        </p:nvSpPr>
        <p:spPr>
          <a:xfrm>
            <a:off x="1537801" y="949114"/>
            <a:ext cx="646331" cy="369332"/>
          </a:xfrm>
          <a:prstGeom prst="rect">
            <a:avLst/>
          </a:prstGeom>
          <a:noFill/>
        </p:spPr>
        <p:txBody>
          <a:bodyPr wrap="none" rtlCol="0">
            <a:spAutoFit/>
          </a:bodyPr>
          <a:lstStyle/>
          <a:p>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策略</a:t>
            </a:r>
          </a:p>
        </p:txBody>
      </p:sp>
      <p:sp>
        <p:nvSpPr>
          <p:cNvPr id="5" name="文本框 4">
            <a:extLst>
              <a:ext uri="{FF2B5EF4-FFF2-40B4-BE49-F238E27FC236}">
                <a16:creationId xmlns:a16="http://schemas.microsoft.com/office/drawing/2014/main" id="{D2253A33-E19F-584F-ADE5-B289B9F2E816}"/>
              </a:ext>
            </a:extLst>
          </p:cNvPr>
          <p:cNvSpPr txBox="1"/>
          <p:nvPr/>
        </p:nvSpPr>
        <p:spPr>
          <a:xfrm>
            <a:off x="1421921" y="1545308"/>
            <a:ext cx="4166525"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损失函数：度量模型</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一次预测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的好坏</a:t>
            </a:r>
          </a:p>
        </p:txBody>
      </p:sp>
      <p:sp>
        <p:nvSpPr>
          <p:cNvPr id="17" name="文本框 16">
            <a:extLst>
              <a:ext uri="{FF2B5EF4-FFF2-40B4-BE49-F238E27FC236}">
                <a16:creationId xmlns:a16="http://schemas.microsoft.com/office/drawing/2014/main" id="{97FA3B4C-B918-384D-A459-68AE250535E7}"/>
              </a:ext>
            </a:extLst>
          </p:cNvPr>
          <p:cNvSpPr txBox="1"/>
          <p:nvPr/>
        </p:nvSpPr>
        <p:spPr>
          <a:xfrm>
            <a:off x="1421921" y="2043529"/>
            <a:ext cx="662873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风险函数：度量</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平均意义下</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模型预测的好坏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损失函数的期望</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3DC139A-E359-E547-9C86-FFB72CB36437}"/>
                  </a:ext>
                </a:extLst>
              </p:cNvPr>
              <p:cNvSpPr txBox="1"/>
              <p:nvPr/>
            </p:nvSpPr>
            <p:spPr>
              <a:xfrm>
                <a:off x="1421921" y="2844985"/>
                <a:ext cx="5881546" cy="404983"/>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损失函数是</a:t>
                </a:r>
                <a14:m>
                  <m:oMath xmlns:m="http://schemas.openxmlformats.org/officeDocument/2006/math">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和</a:t>
                </a:r>
                <a14:m>
                  <m:oMath xmlns:m="http://schemas.openxmlformats.org/officeDocument/2006/math">
                    <m:r>
                      <a:rPr kumimoji="1" lang="en-US" altLang="zh-CN" i="1">
                        <a:latin typeface="Cambria Math" panose="02040503050406030204" pitchFamily="18" charset="0"/>
                      </a:rPr>
                      <m:t>𝑌</m:t>
                    </m:r>
                  </m:oMath>
                </a14:m>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的非负实值函数，</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记作</a:t>
                </a:r>
                <a14:m>
                  <m:oMath xmlns:m="http://schemas.openxmlformats.org/officeDocument/2006/math">
                    <m:r>
                      <m:rPr>
                        <m:sty m:val="p"/>
                      </m:rPr>
                      <a:rPr kumimoji="1" lang="en-US" altLang="zh-CN" b="0" i="0" smtClean="0">
                        <a:latin typeface="Cambria Math" panose="02040503050406030204" pitchFamily="18" charset="0"/>
                      </a:rPr>
                      <m:t>L</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e>
                    </m:d>
                    <m:r>
                      <a:rPr kumimoji="1" lang="en-US" altLang="zh-CN" i="1">
                        <a:latin typeface="Cambria Math" panose="02040503050406030204" pitchFamily="18" charset="0"/>
                      </a:rPr>
                      <m:t>,</m:t>
                    </m:r>
                  </m:oMath>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D3DC139A-E359-E547-9C86-FFB72CB36437}"/>
                  </a:ext>
                </a:extLst>
              </p:cNvPr>
              <p:cNvSpPr txBox="1">
                <a:spLocks noRot="1" noChangeAspect="1" noMove="1" noResize="1" noEditPoints="1" noAdjustHandles="1" noChangeArrowheads="1" noChangeShapeType="1" noTextEdit="1"/>
              </p:cNvSpPr>
              <p:nvPr/>
            </p:nvSpPr>
            <p:spPr>
              <a:xfrm>
                <a:off x="1421921" y="2844985"/>
                <a:ext cx="5881546" cy="404983"/>
              </a:xfrm>
              <a:prstGeom prst="rect">
                <a:avLst/>
              </a:prstGeom>
              <a:blipFill>
                <a:blip r:embed="rId2"/>
                <a:stretch>
                  <a:fillRect l="-645"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B21EAA8-CCA2-984B-ABA2-23C6F023029E}"/>
                  </a:ext>
                </a:extLst>
              </p:cNvPr>
              <p:cNvSpPr txBox="1"/>
              <p:nvPr/>
            </p:nvSpPr>
            <p:spPr>
              <a:xfrm>
                <a:off x="8498420" y="343381"/>
                <a:ext cx="20308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e>
                      </m:d>
                    </m:oMath>
                  </m:oMathPara>
                </a14:m>
                <a:endParaRPr kumimoji="1" lang="zh-CN" altLang="en-US" dirty="0"/>
              </a:p>
            </p:txBody>
          </p:sp>
        </mc:Choice>
        <mc:Fallback xmlns="">
          <p:sp>
            <p:nvSpPr>
              <p:cNvPr id="19" name="文本框 18">
                <a:extLst>
                  <a:ext uri="{FF2B5EF4-FFF2-40B4-BE49-F238E27FC236}">
                    <a16:creationId xmlns:a16="http://schemas.microsoft.com/office/drawing/2014/main" id="{2B21EAA8-CCA2-984B-ABA2-23C6F023029E}"/>
                  </a:ext>
                </a:extLst>
              </p:cNvPr>
              <p:cNvSpPr txBox="1">
                <a:spLocks noRot="1" noChangeAspect="1" noMove="1" noResize="1" noEditPoints="1" noAdjustHandles="1" noChangeArrowheads="1" noChangeShapeType="1" noTextEdit="1"/>
              </p:cNvSpPr>
              <p:nvPr/>
            </p:nvSpPr>
            <p:spPr>
              <a:xfrm>
                <a:off x="8498420" y="343381"/>
                <a:ext cx="2030812" cy="369332"/>
              </a:xfrm>
              <a:prstGeom prst="rect">
                <a:avLst/>
              </a:prstGeom>
              <a:blipFill>
                <a:blip r:embed="rId3"/>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D972138-5415-2942-B412-5D61A5515B7F}"/>
                  </a:ext>
                </a:extLst>
              </p:cNvPr>
              <p:cNvSpPr txBox="1"/>
              <p:nvPr/>
            </p:nvSpPr>
            <p:spPr>
              <a:xfrm>
                <a:off x="8497660" y="825075"/>
                <a:ext cx="27340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𝑓</m:t>
                          </m:r>
                        </m:e>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ea typeface="Cambria Math" panose="02040503050406030204" pitchFamily="18" charset="0"/>
                                </a:rPr>
                                <m:t>𝜃</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𝜃𝜖</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ℝ</m:t>
                              </m:r>
                            </m:e>
                            <m:sup>
                              <m:r>
                                <a:rPr kumimoji="1" lang="en-US" altLang="zh-CN" b="0" i="1" smtClean="0">
                                  <a:latin typeface="Cambria Math" panose="02040503050406030204" pitchFamily="18" charset="0"/>
                                  <a:ea typeface="Cambria Math" panose="02040503050406030204" pitchFamily="18" charset="0"/>
                                </a:rPr>
                                <m:t>𝑛</m:t>
                              </m:r>
                            </m:sup>
                          </m:sSup>
                        </m:e>
                      </m:d>
                    </m:oMath>
                  </m:oMathPara>
                </a14:m>
                <a:endParaRPr kumimoji="1" lang="zh-CN" altLang="en-US" dirty="0"/>
              </a:p>
            </p:txBody>
          </p:sp>
        </mc:Choice>
        <mc:Fallback xmlns="">
          <p:sp>
            <p:nvSpPr>
              <p:cNvPr id="20" name="文本框 19">
                <a:extLst>
                  <a:ext uri="{FF2B5EF4-FFF2-40B4-BE49-F238E27FC236}">
                    <a16:creationId xmlns:a16="http://schemas.microsoft.com/office/drawing/2014/main" id="{CD972138-5415-2942-B412-5D61A5515B7F}"/>
                  </a:ext>
                </a:extLst>
              </p:cNvPr>
              <p:cNvSpPr txBox="1">
                <a:spLocks noRot="1" noChangeAspect="1" noMove="1" noResize="1" noEditPoints="1" noAdjustHandles="1" noChangeArrowheads="1" noChangeShapeType="1" noTextEdit="1"/>
              </p:cNvSpPr>
              <p:nvPr/>
            </p:nvSpPr>
            <p:spPr>
              <a:xfrm>
                <a:off x="8497660" y="825075"/>
                <a:ext cx="2734017" cy="369332"/>
              </a:xfrm>
              <a:prstGeom prst="rect">
                <a:avLst/>
              </a:prstGeom>
              <a:blipFill>
                <a:blip r:embed="rId4"/>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6B1789A-9765-5445-B145-2D6B3E2B8C88}"/>
                  </a:ext>
                </a:extLst>
              </p:cNvPr>
              <p:cNvSpPr txBox="1"/>
              <p:nvPr/>
            </p:nvSpPr>
            <p:spPr>
              <a:xfrm>
                <a:off x="8497660" y="1409517"/>
                <a:ext cx="1832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𝑃</m:t>
                          </m:r>
                        </m:e>
                        <m:e>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e>
                            <m:e>
                              <m:r>
                                <a:rPr kumimoji="1" lang="en-US" altLang="zh-CN" b="0" i="1" smtClean="0">
                                  <a:latin typeface="Cambria Math" panose="02040503050406030204" pitchFamily="18" charset="0"/>
                                </a:rPr>
                                <m:t>𝑋</m:t>
                              </m:r>
                            </m:e>
                          </m:d>
                        </m:e>
                      </m:d>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76B1789A-9765-5445-B145-2D6B3E2B8C88}"/>
                  </a:ext>
                </a:extLst>
              </p:cNvPr>
              <p:cNvSpPr txBox="1">
                <a:spLocks noRot="1" noChangeAspect="1" noMove="1" noResize="1" noEditPoints="1" noAdjustHandles="1" noChangeArrowheads="1" noChangeShapeType="1" noTextEdit="1"/>
              </p:cNvSpPr>
              <p:nvPr/>
            </p:nvSpPr>
            <p:spPr>
              <a:xfrm>
                <a:off x="8497660" y="1409517"/>
                <a:ext cx="183236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B024B19-1B87-1440-B917-103DB12B7475}"/>
                  </a:ext>
                </a:extLst>
              </p:cNvPr>
              <p:cNvSpPr txBox="1"/>
              <p:nvPr/>
            </p:nvSpPr>
            <p:spPr>
              <a:xfrm>
                <a:off x="8497660" y="2043529"/>
                <a:ext cx="2572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𝑃</m:t>
                          </m:r>
                        </m:e>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i="1" smtClean="0">
                                  <a:latin typeface="Cambria Math" panose="02040503050406030204" pitchFamily="18" charset="0"/>
                                  <a:ea typeface="Cambria Math" panose="02040503050406030204" pitchFamily="18" charset="0"/>
                                </a:rPr>
                                <m:t>𝜃</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e>
                            <m:e>
                              <m:r>
                                <a:rPr kumimoji="1" lang="en-US" altLang="zh-CN" b="0" i="1" smtClean="0">
                                  <a:latin typeface="Cambria Math" panose="02040503050406030204" pitchFamily="18" charset="0"/>
                                </a:rPr>
                                <m:t>𝑋</m:t>
                              </m:r>
                            </m:e>
                          </m:d>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𝜃𝜖</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ℝ</m:t>
                              </m:r>
                            </m:e>
                            <m:sup>
                              <m:r>
                                <a:rPr kumimoji="1" lang="en-US" altLang="zh-CN" i="1">
                                  <a:latin typeface="Cambria Math" panose="02040503050406030204" pitchFamily="18" charset="0"/>
                                  <a:ea typeface="Cambria Math" panose="02040503050406030204" pitchFamily="18" charset="0"/>
                                </a:rPr>
                                <m:t>𝑛</m:t>
                              </m:r>
                            </m:sup>
                          </m:sSup>
                        </m:e>
                      </m:d>
                    </m:oMath>
                  </m:oMathPara>
                </a14:m>
                <a:endParaRPr kumimoji="1" lang="zh-CN" altLang="en-US" dirty="0">
                  <a:latin typeface="Kaiti SC" panose="02010600040101010101" pitchFamily="2" charset="-122"/>
                  <a:ea typeface="Kaiti SC" panose="02010600040101010101" pitchFamily="2" charset="-122"/>
                </a:endParaRPr>
              </a:p>
            </p:txBody>
          </p:sp>
        </mc:Choice>
        <mc:Fallback xmlns="">
          <p:sp>
            <p:nvSpPr>
              <p:cNvPr id="22" name="文本框 21">
                <a:extLst>
                  <a:ext uri="{FF2B5EF4-FFF2-40B4-BE49-F238E27FC236}">
                    <a16:creationId xmlns:a16="http://schemas.microsoft.com/office/drawing/2014/main" id="{3B024B19-1B87-1440-B917-103DB12B7475}"/>
                  </a:ext>
                </a:extLst>
              </p:cNvPr>
              <p:cNvSpPr txBox="1">
                <a:spLocks noRot="1" noChangeAspect="1" noMove="1" noResize="1" noEditPoints="1" noAdjustHandles="1" noChangeArrowheads="1" noChangeShapeType="1" noTextEdit="1"/>
              </p:cNvSpPr>
              <p:nvPr/>
            </p:nvSpPr>
            <p:spPr>
              <a:xfrm>
                <a:off x="8497660" y="2043529"/>
                <a:ext cx="2572692" cy="369332"/>
              </a:xfrm>
              <a:prstGeom prst="rect">
                <a:avLst/>
              </a:prstGeom>
              <a:blipFill>
                <a:blip r:embed="rId6"/>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0112A3D0-F30B-FB4C-9D27-E5AB808AFC41}"/>
              </a:ext>
            </a:extLst>
          </p:cNvPr>
          <p:cNvSpPr txBox="1"/>
          <p:nvPr/>
        </p:nvSpPr>
        <p:spPr>
          <a:xfrm>
            <a:off x="1792756" y="3629822"/>
            <a:ext cx="1704313" cy="369332"/>
          </a:xfrm>
          <a:prstGeom prst="rect">
            <a:avLst/>
          </a:prstGeom>
          <a:noFill/>
        </p:spPr>
        <p:txBody>
          <a:bodyPr wrap="none" rtlCol="0">
            <a:spAutoFit/>
          </a:bodyPr>
          <a:lstStyle/>
          <a:p>
            <a:pPr marL="285750" indent="-285750">
              <a:buFont typeface="Wingdings" pitchFamily="2" charset="2"/>
              <a:buChar char="Ø"/>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损失函数</a:t>
            </a:r>
          </a:p>
        </p:txBody>
      </p:sp>
      <p:sp>
        <p:nvSpPr>
          <p:cNvPr id="24" name="文本框 23">
            <a:extLst>
              <a:ext uri="{FF2B5EF4-FFF2-40B4-BE49-F238E27FC236}">
                <a16:creationId xmlns:a16="http://schemas.microsoft.com/office/drawing/2014/main" id="{D96DA9BE-24E3-4B4D-A306-F047EA106FA9}"/>
              </a:ext>
            </a:extLst>
          </p:cNvPr>
          <p:cNvSpPr txBox="1"/>
          <p:nvPr/>
        </p:nvSpPr>
        <p:spPr>
          <a:xfrm>
            <a:off x="1792756" y="4283227"/>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平方损失函数</a:t>
            </a:r>
          </a:p>
        </p:txBody>
      </p:sp>
      <p:sp>
        <p:nvSpPr>
          <p:cNvPr id="25" name="文本框 24">
            <a:extLst>
              <a:ext uri="{FF2B5EF4-FFF2-40B4-BE49-F238E27FC236}">
                <a16:creationId xmlns:a16="http://schemas.microsoft.com/office/drawing/2014/main" id="{045983D4-4027-B345-AA1C-7E4F12BED628}"/>
              </a:ext>
            </a:extLst>
          </p:cNvPr>
          <p:cNvSpPr txBox="1"/>
          <p:nvPr/>
        </p:nvSpPr>
        <p:spPr>
          <a:xfrm>
            <a:off x="1792756" y="4936632"/>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绝对损失函数</a:t>
            </a:r>
          </a:p>
        </p:txBody>
      </p:sp>
      <p:sp>
        <p:nvSpPr>
          <p:cNvPr id="26" name="文本框 25">
            <a:extLst>
              <a:ext uri="{FF2B5EF4-FFF2-40B4-BE49-F238E27FC236}">
                <a16:creationId xmlns:a16="http://schemas.microsoft.com/office/drawing/2014/main" id="{3799CD52-9ACC-F945-BFF0-5F6E0C2C9BC3}"/>
              </a:ext>
            </a:extLst>
          </p:cNvPr>
          <p:cNvSpPr txBox="1"/>
          <p:nvPr/>
        </p:nvSpPr>
        <p:spPr>
          <a:xfrm>
            <a:off x="1792756" y="5590036"/>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对数损失函数</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E1EAFC9-01CB-B74D-BE1E-95E939AACFCB}"/>
                  </a:ext>
                </a:extLst>
              </p:cNvPr>
              <p:cNvSpPr txBox="1"/>
              <p:nvPr/>
            </p:nvSpPr>
            <p:spPr>
              <a:xfrm>
                <a:off x="3951594" y="3435816"/>
                <a:ext cx="2846613"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mtClean="0">
                          <a:latin typeface="Cambria Math" panose="02040503050406030204" pitchFamily="18" charset="0"/>
                        </a:rPr>
                        <m:t>L</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eqArr>
                            <m:eqArrPr>
                              <m:ctrlPr>
                                <a:rPr kumimoji="1" lang="en-US" altLang="zh-CN" b="0" i="1" smtClean="0">
                                  <a:latin typeface="Cambria Math" panose="02040503050406030204" pitchFamily="18" charset="0"/>
                                </a:rPr>
                              </m:ctrlPr>
                            </m:eqArrPr>
                            <m:e>
                              <m:r>
                                <a:rPr kumimoji="1" lang="en-US" altLang="zh-CN" b="0" i="1" smtClean="0">
                                  <a:latin typeface="Cambria Math" panose="02040503050406030204" pitchFamily="18" charset="0"/>
                                </a:rPr>
                                <m:t>1,</m:t>
                              </m:r>
                              <m:r>
                                <a:rPr kumimoji="1" lang="en-US" altLang="zh-CN" i="1">
                                  <a:latin typeface="Cambria Math" panose="02040503050406030204" pitchFamily="18" charset="0"/>
                                </a:rPr>
                                <m:t>𝑌</m:t>
                              </m:r>
                              <m:r>
                                <a:rPr kumimoji="1" lang="en-US" altLang="zh-CN"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e>
                              <m:r>
                                <a:rPr kumimoji="1" lang="en-US" altLang="zh-CN" b="0" i="1" smtClean="0">
                                  <a:latin typeface="Cambria Math" panose="02040503050406030204" pitchFamily="18" charset="0"/>
                                </a:rPr>
                                <m:t>0,</m:t>
                              </m:r>
                              <m:r>
                                <a:rPr kumimoji="1" lang="en-US" altLang="zh-CN" i="1">
                                  <a:latin typeface="Cambria Math" panose="02040503050406030204" pitchFamily="18" charset="0"/>
                                </a:rPr>
                                <m:t>𝑌</m:t>
                              </m:r>
                              <m:r>
                                <a:rPr kumimoji="1" lang="en-US" altLang="zh-CN"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eqArr>
                        </m:e>
                      </m:d>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8E1EAFC9-01CB-B74D-BE1E-95E939AACFCB}"/>
                  </a:ext>
                </a:extLst>
              </p:cNvPr>
              <p:cNvSpPr txBox="1">
                <a:spLocks noRot="1" noChangeAspect="1" noMove="1" noResize="1" noEditPoints="1" noAdjustHandles="1" noChangeArrowheads="1" noChangeShapeType="1" noTextEdit="1"/>
              </p:cNvSpPr>
              <p:nvPr/>
            </p:nvSpPr>
            <p:spPr>
              <a:xfrm>
                <a:off x="3951594" y="3435816"/>
                <a:ext cx="2846613" cy="710194"/>
              </a:xfrm>
              <a:prstGeom prst="rect">
                <a:avLst/>
              </a:prstGeom>
              <a:blipFill>
                <a:blip r:embed="rId7"/>
                <a:stretch>
                  <a:fillRect t="-191228" b="-2771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DF5379AC-2F3F-FD44-AEDF-F3D2E969A4F1}"/>
                  </a:ext>
                </a:extLst>
              </p:cNvPr>
              <p:cNvSpPr/>
              <p:nvPr/>
            </p:nvSpPr>
            <p:spPr>
              <a:xfrm>
                <a:off x="3979794" y="4238866"/>
                <a:ext cx="2805896" cy="459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mtClean="0">
                          <a:latin typeface="Cambria Math" panose="02040503050406030204" pitchFamily="18" charset="0"/>
                        </a:rPr>
                        <m:t>L</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d>
                        </m:e>
                        <m:sup>
                          <m:r>
                            <a:rPr kumimoji="1" lang="en-US" altLang="zh-CN" b="0" i="1" smtClean="0">
                              <a:latin typeface="Cambria Math" panose="02040503050406030204" pitchFamily="18" charset="0"/>
                            </a:rPr>
                            <m:t>2</m:t>
                          </m:r>
                        </m:sup>
                      </m:sSup>
                    </m:oMath>
                  </m:oMathPara>
                </a14:m>
                <a:endParaRPr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28" name="矩形 27">
                <a:extLst>
                  <a:ext uri="{FF2B5EF4-FFF2-40B4-BE49-F238E27FC236}">
                    <a16:creationId xmlns:a16="http://schemas.microsoft.com/office/drawing/2014/main" id="{DF5379AC-2F3F-FD44-AEDF-F3D2E969A4F1}"/>
                  </a:ext>
                </a:extLst>
              </p:cNvPr>
              <p:cNvSpPr>
                <a:spLocks noRot="1" noChangeAspect="1" noMove="1" noResize="1" noEditPoints="1" noAdjustHandles="1" noChangeArrowheads="1" noChangeShapeType="1" noTextEdit="1"/>
              </p:cNvSpPr>
              <p:nvPr/>
            </p:nvSpPr>
            <p:spPr>
              <a:xfrm>
                <a:off x="3979794" y="4238866"/>
                <a:ext cx="2805896" cy="459678"/>
              </a:xfrm>
              <a:prstGeom prst="rect">
                <a:avLst/>
              </a:prstGeom>
              <a:blipFill>
                <a:blip r:embed="rId8"/>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3457673-5928-484C-8B92-C18051093369}"/>
                  </a:ext>
                </a:extLst>
              </p:cNvPr>
              <p:cNvSpPr/>
              <p:nvPr/>
            </p:nvSpPr>
            <p:spPr>
              <a:xfrm>
                <a:off x="3979794" y="4936632"/>
                <a:ext cx="2637260" cy="4049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mtClean="0">
                          <a:latin typeface="Cambria Math" panose="02040503050406030204" pitchFamily="18" charset="0"/>
                        </a:rPr>
                        <m:t>L</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d>
                      <m:r>
                        <a:rPr kumimoji="1" lang="en-US" altLang="zh-CN" i="1">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e>
                          </m:d>
                        </m:e>
                      </m:d>
                    </m:oMath>
                  </m:oMathPara>
                </a14:m>
                <a:endParaRPr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29" name="矩形 28">
                <a:extLst>
                  <a:ext uri="{FF2B5EF4-FFF2-40B4-BE49-F238E27FC236}">
                    <a16:creationId xmlns:a16="http://schemas.microsoft.com/office/drawing/2014/main" id="{53457673-5928-484C-8B92-C18051093369}"/>
                  </a:ext>
                </a:extLst>
              </p:cNvPr>
              <p:cNvSpPr>
                <a:spLocks noRot="1" noChangeAspect="1" noMove="1" noResize="1" noEditPoints="1" noAdjustHandles="1" noChangeArrowheads="1" noChangeShapeType="1" noTextEdit="1"/>
              </p:cNvSpPr>
              <p:nvPr/>
            </p:nvSpPr>
            <p:spPr>
              <a:xfrm>
                <a:off x="3979794" y="4936632"/>
                <a:ext cx="2637260" cy="404983"/>
              </a:xfrm>
              <a:prstGeom prst="rect">
                <a:avLst/>
              </a:prstGeom>
              <a:blipFill>
                <a:blip r:embed="rId9"/>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716AB4E-609C-5544-83BE-93BE4CE3186E}"/>
                  </a:ext>
                </a:extLst>
              </p:cNvPr>
              <p:cNvSpPr/>
              <p:nvPr/>
            </p:nvSpPr>
            <p:spPr>
              <a:xfrm>
                <a:off x="3979794" y="5590036"/>
                <a:ext cx="3050259"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mtClean="0">
                          <a:latin typeface="Cambria Math" panose="02040503050406030204" pitchFamily="18" charset="0"/>
                        </a:rPr>
                        <m:t>L</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e>
                            <m:e>
                              <m:r>
                                <a:rPr kumimoji="1" lang="en-US" altLang="zh-CN" i="1">
                                  <a:latin typeface="Cambria Math" panose="02040503050406030204" pitchFamily="18" charset="0"/>
                                </a:rPr>
                                <m:t>𝑋</m:t>
                              </m:r>
                            </m:e>
                          </m:d>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𝑙𝑜𝑔𝑃</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e>
                        <m:e>
                          <m:r>
                            <a:rPr kumimoji="1" lang="en-US" altLang="zh-CN" i="1">
                              <a:latin typeface="Cambria Math" panose="02040503050406030204" pitchFamily="18" charset="0"/>
                            </a:rPr>
                            <m:t>𝑋</m:t>
                          </m:r>
                        </m:e>
                      </m:d>
                    </m:oMath>
                  </m:oMathPara>
                </a14:m>
                <a:endParaRPr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30" name="矩形 29">
                <a:extLst>
                  <a:ext uri="{FF2B5EF4-FFF2-40B4-BE49-F238E27FC236}">
                    <a16:creationId xmlns:a16="http://schemas.microsoft.com/office/drawing/2014/main" id="{0716AB4E-609C-5544-83BE-93BE4CE3186E}"/>
                  </a:ext>
                </a:extLst>
              </p:cNvPr>
              <p:cNvSpPr>
                <a:spLocks noRot="1" noChangeAspect="1" noMove="1" noResize="1" noEditPoints="1" noAdjustHandles="1" noChangeArrowheads="1" noChangeShapeType="1" noTextEdit="1"/>
              </p:cNvSpPr>
              <p:nvPr/>
            </p:nvSpPr>
            <p:spPr>
              <a:xfrm>
                <a:off x="3979794" y="5590036"/>
                <a:ext cx="3050259" cy="404983"/>
              </a:xfrm>
              <a:prstGeom prst="rect">
                <a:avLst/>
              </a:prstGeom>
              <a:blipFill>
                <a:blip r:embed="rId10"/>
                <a:stretch>
                  <a:fillRect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341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688528-154B-F947-8B36-FA1AA0BF128B}"/>
              </a:ext>
            </a:extLst>
          </p:cNvPr>
          <p:cNvSpPr txBox="1"/>
          <p:nvPr/>
        </p:nvSpPr>
        <p:spPr>
          <a:xfrm>
            <a:off x="714703" y="357352"/>
            <a:ext cx="1800493" cy="369332"/>
          </a:xfrm>
          <a:prstGeom prst="rect">
            <a:avLst/>
          </a:prstGeom>
          <a:noFill/>
        </p:spPr>
        <p:txBody>
          <a:bodyPr wrap="none" rtlCol="0">
            <a:spAutoFit/>
          </a:bodyPr>
          <a:lstStyle/>
          <a:p>
            <a:r>
              <a:rPr kumimoji="1" lang="zh-CN" altLang="en-US" dirty="0">
                <a:highlight>
                  <a:srgbClr val="00FFFF"/>
                </a:highlight>
              </a:rPr>
              <a:t>统计学习三要素</a:t>
            </a:r>
          </a:p>
        </p:txBody>
      </p:sp>
      <p:sp>
        <p:nvSpPr>
          <p:cNvPr id="3" name="文本框 2">
            <a:extLst>
              <a:ext uri="{FF2B5EF4-FFF2-40B4-BE49-F238E27FC236}">
                <a16:creationId xmlns:a16="http://schemas.microsoft.com/office/drawing/2014/main" id="{778E7581-B349-5A46-BF65-A32605CD0595}"/>
              </a:ext>
            </a:extLst>
          </p:cNvPr>
          <p:cNvSpPr txBox="1"/>
          <p:nvPr/>
        </p:nvSpPr>
        <p:spPr>
          <a:xfrm>
            <a:off x="2823837" y="357352"/>
            <a:ext cx="2492990" cy="369332"/>
          </a:xfrm>
          <a:prstGeom prst="rect">
            <a:avLst/>
          </a:prstGeom>
          <a:noFill/>
        </p:spPr>
        <p:txBody>
          <a:bodyPr wrap="none" rtlCol="0">
            <a:spAutoFit/>
          </a:bodyPr>
          <a:lstStyle/>
          <a:p>
            <a:r>
              <a:rPr kumimoji="1" lang="zh-CN" altLang="en-US" dirty="0"/>
              <a:t>方法</a:t>
            </a:r>
            <a:r>
              <a:rPr kumimoji="1" lang="en-US" altLang="zh-CN" dirty="0"/>
              <a:t>=</a:t>
            </a:r>
            <a:r>
              <a:rPr kumimoji="1" lang="zh-CN" altLang="en-US" dirty="0"/>
              <a:t>模型</a:t>
            </a:r>
            <a:r>
              <a:rPr kumimoji="1" lang="en-US" altLang="zh-CN" dirty="0"/>
              <a:t>+</a:t>
            </a:r>
            <a:r>
              <a:rPr kumimoji="1" lang="zh-CN" altLang="en-US" dirty="0">
                <a:highlight>
                  <a:srgbClr val="00FFFF"/>
                </a:highlight>
              </a:rPr>
              <a:t>策略</a:t>
            </a:r>
            <a:r>
              <a:rPr kumimoji="1" lang="en-US" altLang="zh-CN" dirty="0">
                <a:highlight>
                  <a:srgbClr val="00FFFF"/>
                </a:highlight>
              </a:rPr>
              <a:t>+</a:t>
            </a:r>
            <a:r>
              <a:rPr kumimoji="1" lang="zh-CN" altLang="en-US" dirty="0">
                <a:highlight>
                  <a:srgbClr val="00FFFF"/>
                </a:highlight>
              </a:rPr>
              <a:t>算法</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25823D3-629B-6D45-A39F-30075514C129}"/>
                  </a:ext>
                </a:extLst>
              </p:cNvPr>
              <p:cNvSpPr txBox="1"/>
              <p:nvPr/>
            </p:nvSpPr>
            <p:spPr>
              <a:xfrm>
                <a:off x="624151" y="1086864"/>
                <a:ext cx="7585386" cy="646331"/>
              </a:xfrm>
              <a:prstGeom prst="rect">
                <a:avLst/>
              </a:prstGeom>
              <a:noFill/>
            </p:spPr>
            <p:txBody>
              <a:bodyPr wrap="square" rtlCol="0">
                <a:spAutoFit/>
              </a:bodyPr>
              <a:lstStyle>
                <a:defPPr>
                  <a:defRPr lang="zh-CN"/>
                </a:defPPr>
                <a:lvl1pPr marL="285750" indent="-285750">
                  <a:buFont typeface="Wingdings" pitchFamily="2" charset="2"/>
                  <a:buChar char="Ø"/>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联合分布概率</a:t>
                </a:r>
                <a14:m>
                  <m:oMath xmlns:m="http://schemas.openxmlformats.org/officeDocument/2006/math">
                    <m:r>
                      <a:rPr lang="en-US" altLang="zh-CN">
                        <a:latin typeface="Cambria Math" panose="02040503050406030204" pitchFamily="18" charset="0"/>
                      </a:rPr>
                      <m:t>𝑃</m:t>
                    </m:r>
                    <m:d>
                      <m:dPr>
                        <m:endChr m:val=""/>
                        <m:ctrlPr>
                          <a:rPr lang="en-US" altLang="zh-CN" i="1">
                            <a:latin typeface="Cambria Math" panose="02040503050406030204" pitchFamily="18" charset="0"/>
                          </a:rPr>
                        </m:ctrlPr>
                      </m:dPr>
                      <m:e>
                        <m:r>
                          <a:rPr lang="en-US" altLang="zh-CN">
                            <a:latin typeface="Cambria Math" panose="02040503050406030204" pitchFamily="18" charset="0"/>
                          </a:rPr>
                          <m:t>𝑋</m:t>
                        </m:r>
                      </m:e>
                    </m:d>
                    <m:r>
                      <a:rPr lang="en-US" altLang="zh-CN">
                        <a:latin typeface="Cambria Math" panose="02040503050406030204" pitchFamily="18" charset="0"/>
                      </a:rPr>
                      <m:t>,</m:t>
                    </m:r>
                    <m:d>
                      <m:dPr>
                        <m:begChr m:val=""/>
                        <m:ctrlPr>
                          <a:rPr lang="en-US" altLang="zh-CN" i="1">
                            <a:latin typeface="Cambria Math" panose="02040503050406030204" pitchFamily="18" charset="0"/>
                          </a:rPr>
                        </m:ctrlPr>
                      </m:dPr>
                      <m:e>
                        <m:r>
                          <a:rPr lang="en-US" altLang="zh-CN">
                            <a:latin typeface="Cambria Math" panose="02040503050406030204" pitchFamily="18" charset="0"/>
                          </a:rPr>
                          <m:t>𝑌</m:t>
                        </m:r>
                      </m:e>
                    </m:d>
                  </m:oMath>
                </a14:m>
                <a:r>
                  <a:rPr lang="zh-CN" altLang="en-US" dirty="0"/>
                  <a:t>未知，所以不能求的条件概率分布</a:t>
                </a:r>
                <a14:m>
                  <m:oMath xmlns:m="http://schemas.openxmlformats.org/officeDocument/2006/math">
                    <m:r>
                      <a:rPr lang="en-US" altLang="zh-CN">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Y</m:t>
                        </m:r>
                      </m:e>
                      <m:e>
                        <m:r>
                          <a:rPr lang="en-US" altLang="zh-CN">
                            <a:latin typeface="Cambria Math" panose="02040503050406030204" pitchFamily="18" charset="0"/>
                          </a:rPr>
                          <m:t>𝑋</m:t>
                        </m:r>
                      </m:e>
                    </m:d>
                  </m:oMath>
                </a14:m>
                <a:r>
                  <a:rPr lang="zh-CN" altLang="en-US" dirty="0"/>
                  <a:t>，所以不能计算损失函数的期望，但是可以用损失函数的均值代替期望。</a:t>
                </a:r>
              </a:p>
            </p:txBody>
          </p:sp>
        </mc:Choice>
        <mc:Fallback xmlns="">
          <p:sp>
            <p:nvSpPr>
              <p:cNvPr id="6" name="文本框 5">
                <a:extLst>
                  <a:ext uri="{FF2B5EF4-FFF2-40B4-BE49-F238E27FC236}">
                    <a16:creationId xmlns:a16="http://schemas.microsoft.com/office/drawing/2014/main" id="{325823D3-629B-6D45-A39F-30075514C129}"/>
                  </a:ext>
                </a:extLst>
              </p:cNvPr>
              <p:cNvSpPr txBox="1">
                <a:spLocks noRot="1" noChangeAspect="1" noMove="1" noResize="1" noEditPoints="1" noAdjustHandles="1" noChangeArrowheads="1" noChangeShapeType="1" noTextEdit="1"/>
              </p:cNvSpPr>
              <p:nvPr/>
            </p:nvSpPr>
            <p:spPr>
              <a:xfrm>
                <a:off x="624151" y="1086864"/>
                <a:ext cx="7585386" cy="646331"/>
              </a:xfrm>
              <a:prstGeom prst="rect">
                <a:avLst/>
              </a:prstGeom>
              <a:blipFill>
                <a:blip r:embed="rId2"/>
                <a:stretch>
                  <a:fillRect l="-334" t="-67308" b="-6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47289C5-9597-664C-9563-ACA380A9D7FB}"/>
                  </a:ext>
                </a:extLst>
              </p:cNvPr>
              <p:cNvSpPr txBox="1"/>
              <p:nvPr/>
            </p:nvSpPr>
            <p:spPr>
              <a:xfrm>
                <a:off x="2823837" y="1856051"/>
                <a:ext cx="308013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𝑅</m:t>
                          </m:r>
                        </m:e>
                        <m:sub>
                          <m:r>
                            <a:rPr kumimoji="1" lang="en-US" altLang="zh-CN" b="0" i="1" smtClean="0">
                              <a:latin typeface="Cambria Math" panose="02040503050406030204" pitchFamily="18" charset="0"/>
                            </a:rPr>
                            <m:t>𝑒𝑚𝑝</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𝑁</m:t>
                          </m:r>
                        </m:den>
                      </m:f>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e>
                          <m:r>
                            <a:rPr kumimoji="1" lang="en-US" altLang="zh-CN" b="0" i="1" smtClean="0">
                              <a:latin typeface="Cambria Math" panose="02040503050406030204" pitchFamily="18" charset="0"/>
                            </a:rPr>
                            <m:t>𝐿</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e>
                          </m:d>
                        </m:e>
                      </m:nary>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B47289C5-9597-664C-9563-ACA380A9D7FB}"/>
                  </a:ext>
                </a:extLst>
              </p:cNvPr>
              <p:cNvSpPr txBox="1">
                <a:spLocks noRot="1" noChangeAspect="1" noMove="1" noResize="1" noEditPoints="1" noAdjustHandles="1" noChangeArrowheads="1" noChangeShapeType="1" noTextEdit="1"/>
              </p:cNvSpPr>
              <p:nvPr/>
            </p:nvSpPr>
            <p:spPr>
              <a:xfrm>
                <a:off x="2823837" y="1856051"/>
                <a:ext cx="3080139" cy="871264"/>
              </a:xfrm>
              <a:prstGeom prst="rect">
                <a:avLst/>
              </a:prstGeom>
              <a:blipFill>
                <a:blip r:embed="rId3"/>
                <a:stretch>
                  <a:fillRect t="-92857" r="-10246" b="-1500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C9AE10D0-B467-424F-BB64-F0C9CC449BB5}"/>
              </a:ext>
            </a:extLst>
          </p:cNvPr>
          <p:cNvSpPr txBox="1"/>
          <p:nvPr/>
        </p:nvSpPr>
        <p:spPr>
          <a:xfrm>
            <a:off x="830897" y="2168088"/>
            <a:ext cx="1396536"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经验风险</a:t>
            </a:r>
          </a:p>
        </p:txBody>
      </p:sp>
      <p:sp>
        <p:nvSpPr>
          <p:cNvPr id="9" name="文本框 8">
            <a:extLst>
              <a:ext uri="{FF2B5EF4-FFF2-40B4-BE49-F238E27FC236}">
                <a16:creationId xmlns:a16="http://schemas.microsoft.com/office/drawing/2014/main" id="{1791292C-21CB-494B-A1E5-E35693B89A55}"/>
              </a:ext>
            </a:extLst>
          </p:cNvPr>
          <p:cNvSpPr txBox="1"/>
          <p:nvPr/>
        </p:nvSpPr>
        <p:spPr>
          <a:xfrm>
            <a:off x="830897" y="2985389"/>
            <a:ext cx="2089033"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经验风险最小化</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A1331DE-18AE-6341-AB9C-69FFBD7F8DDB}"/>
                  </a:ext>
                </a:extLst>
              </p:cNvPr>
              <p:cNvSpPr txBox="1"/>
              <p:nvPr/>
            </p:nvSpPr>
            <p:spPr>
              <a:xfrm>
                <a:off x="2919930" y="2727315"/>
                <a:ext cx="2541785"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zh-CN" i="1" smtClean="0">
                              <a:latin typeface="Cambria Math" panose="02040503050406030204" pitchFamily="18" charset="0"/>
                            </a:rPr>
                          </m:ctrlPr>
                        </m:mPr>
                        <m:mr>
                          <m:e>
                            <m:r>
                              <m:rPr>
                                <m:sty m:val="p"/>
                                <m:brk m:alnAt="7"/>
                              </m:rPr>
                              <a:rPr kumimoji="1" lang="en-US" altLang="zh-CN" i="1">
                                <a:latin typeface="Cambria Math" panose="02040503050406030204" pitchFamily="18" charset="0"/>
                              </a:rPr>
                              <m:t>m</m:t>
                            </m:r>
                            <m:r>
                              <m:rPr>
                                <m:sty m:val="p"/>
                              </m:rPr>
                              <a:rPr kumimoji="1" lang="en-US" altLang="zh-CN" i="1">
                                <a:latin typeface="Cambria Math" panose="02040503050406030204" pitchFamily="18" charset="0"/>
                              </a:rPr>
                              <m:t>in</m:t>
                            </m:r>
                          </m:e>
                        </m:mr>
                        <m:mr>
                          <m:e>
                            <m:r>
                              <a:rPr kumimoji="1" lang="en-US" altLang="zh-CN" b="0" i="1" smtClean="0">
                                <a:latin typeface="Cambria Math" panose="02040503050406030204" pitchFamily="18" charset="0"/>
                              </a:rPr>
                              <m:t>𝑓</m:t>
                            </m:r>
                            <m:r>
                              <a:rPr kumimoji="1" lang="en-US" altLang="zh-CN" i="1">
                                <a:latin typeface="Cambria Math" panose="02040503050406030204" pitchFamily="18" charset="0"/>
                                <a:ea typeface="Cambria Math" panose="02040503050406030204" pitchFamily="18" charset="0"/>
                              </a:rPr>
                              <m:t>𝜖</m:t>
                            </m:r>
                            <m:r>
                              <a:rPr kumimoji="1" lang="en-US" altLang="zh-CN" i="1">
                                <a:latin typeface="Cambria Math" panose="02040503050406030204" pitchFamily="18" charset="0"/>
                                <a:ea typeface="Cambria Math" panose="02040503050406030204" pitchFamily="18" charset="0"/>
                              </a:rPr>
                              <m:t>ℱ</m:t>
                            </m:r>
                          </m:e>
                        </m:mr>
                      </m:m>
                      <m:r>
                        <a:rPr kumimoji="1" lang="zh-CN" altLang="en-US" b="0" i="1" smtClean="0">
                          <a:latin typeface="Cambria Math" panose="02040503050406030204" pitchFamily="18" charset="0"/>
                        </a:rPr>
                        <m:t>   </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𝑁</m:t>
                          </m:r>
                        </m:den>
                      </m:f>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𝑁</m:t>
                          </m:r>
                        </m:sup>
                        <m:e>
                          <m:r>
                            <a:rPr kumimoji="1" lang="en-US" altLang="zh-CN" i="1">
                              <a:latin typeface="Cambria Math" panose="02040503050406030204" pitchFamily="18" charset="0"/>
                            </a:rPr>
                            <m:t>𝐿</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d>
                        </m:e>
                      </m:nary>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A1331DE-18AE-6341-AB9C-69FFBD7F8DDB}"/>
                  </a:ext>
                </a:extLst>
              </p:cNvPr>
              <p:cNvSpPr txBox="1">
                <a:spLocks noRot="1" noChangeAspect="1" noMove="1" noResize="1" noEditPoints="1" noAdjustHandles="1" noChangeArrowheads="1" noChangeShapeType="1" noTextEdit="1"/>
              </p:cNvSpPr>
              <p:nvPr/>
            </p:nvSpPr>
            <p:spPr>
              <a:xfrm>
                <a:off x="2919930" y="2727315"/>
                <a:ext cx="2541785" cy="871264"/>
              </a:xfrm>
              <a:prstGeom prst="rect">
                <a:avLst/>
              </a:prstGeom>
              <a:blipFill>
                <a:blip r:embed="rId4"/>
                <a:stretch>
                  <a:fillRect t="-92857" r="-12376" b="-14857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DBC3206-CDA1-9441-B818-7C4E5138933D}"/>
              </a:ext>
            </a:extLst>
          </p:cNvPr>
          <p:cNvSpPr txBox="1"/>
          <p:nvPr/>
        </p:nvSpPr>
        <p:spPr>
          <a:xfrm>
            <a:off x="714702" y="3856653"/>
            <a:ext cx="6013185"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样本容量过小时，使用经验风险最小化容易出现过拟合</a:t>
            </a:r>
          </a:p>
        </p:txBody>
      </p:sp>
      <p:sp>
        <p:nvSpPr>
          <p:cNvPr id="12" name="文本框 11">
            <a:extLst>
              <a:ext uri="{FF2B5EF4-FFF2-40B4-BE49-F238E27FC236}">
                <a16:creationId xmlns:a16="http://schemas.microsoft.com/office/drawing/2014/main" id="{2E919AEC-4D85-F242-8AA5-CC458777AC2E}"/>
              </a:ext>
            </a:extLst>
          </p:cNvPr>
          <p:cNvSpPr txBox="1"/>
          <p:nvPr/>
        </p:nvSpPr>
        <p:spPr>
          <a:xfrm>
            <a:off x="830897" y="4553323"/>
            <a:ext cx="6013185"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结构风险：在经验风险上加上表示模型复杂度的正则项</a:t>
            </a:r>
          </a:p>
        </p:txBody>
      </p:sp>
      <p:sp>
        <p:nvSpPr>
          <p:cNvPr id="13" name="文本框 12">
            <a:extLst>
              <a:ext uri="{FF2B5EF4-FFF2-40B4-BE49-F238E27FC236}">
                <a16:creationId xmlns:a16="http://schemas.microsoft.com/office/drawing/2014/main" id="{FFB71975-FE61-6E43-86D8-6245FE79212A}"/>
              </a:ext>
            </a:extLst>
          </p:cNvPr>
          <p:cNvSpPr txBox="1"/>
          <p:nvPr/>
        </p:nvSpPr>
        <p:spPr>
          <a:xfrm>
            <a:off x="830897" y="5946663"/>
            <a:ext cx="3474028"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结构风险最小化等价于正则化</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E0E61BE-AB26-3645-AA6B-4557EC56A308}"/>
                  </a:ext>
                </a:extLst>
              </p:cNvPr>
              <p:cNvSpPr txBox="1"/>
              <p:nvPr/>
            </p:nvSpPr>
            <p:spPr>
              <a:xfrm>
                <a:off x="2223599" y="4814361"/>
                <a:ext cx="386964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𝑅</m:t>
                          </m:r>
                        </m:e>
                        <m:sub>
                          <m:r>
                            <m:rPr>
                              <m:sty m:val="p"/>
                            </m:rPr>
                            <a:rPr kumimoji="1" lang="en-US" altLang="zh-CN" i="1">
                              <a:latin typeface="Cambria Math" panose="02040503050406030204" pitchFamily="18" charset="0"/>
                            </a:rPr>
                            <m:t>s</m:t>
                          </m:r>
                          <m:r>
                            <a:rPr kumimoji="1" lang="en-US" altLang="zh-CN" b="0" i="1" smtClean="0">
                              <a:latin typeface="Cambria Math" panose="02040503050406030204" pitchFamily="18" charset="0"/>
                            </a:rPr>
                            <m:t>𝑟𝑚</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𝑁</m:t>
                          </m:r>
                        </m:den>
                      </m:f>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e>
                          <m:r>
                            <a:rPr kumimoji="1" lang="en-US" altLang="zh-CN" b="0" i="1" smtClean="0">
                              <a:latin typeface="Cambria Math" panose="02040503050406030204" pitchFamily="18" charset="0"/>
                            </a:rPr>
                            <m:t>𝐿</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e>
                          </m:d>
                        </m:e>
                      </m:nary>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r>
                        <a:rPr kumimoji="1" lang="en-US" altLang="zh-CN" b="0" i="1" smtClean="0">
                          <a:latin typeface="Cambria Math" panose="02040503050406030204" pitchFamily="18" charset="0"/>
                          <a:ea typeface="Cambria Math" panose="02040503050406030204" pitchFamily="18" charset="0"/>
                        </a:rPr>
                        <m:t>𝐽</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r>
                        <a:rPr kumimoji="1" lang="en-US" altLang="zh-CN" b="0" i="1" smtClean="0">
                          <a:latin typeface="Cambria Math" panose="02040503050406030204" pitchFamily="18" charset="0"/>
                          <a:ea typeface="Cambria Math" panose="02040503050406030204" pitchFamily="18" charset="0"/>
                        </a:rPr>
                        <m:t>)</m:t>
                      </m:r>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8E0E61BE-AB26-3645-AA6B-4557EC56A308}"/>
                  </a:ext>
                </a:extLst>
              </p:cNvPr>
              <p:cNvSpPr txBox="1">
                <a:spLocks noRot="1" noChangeAspect="1" noMove="1" noResize="1" noEditPoints="1" noAdjustHandles="1" noChangeArrowheads="1" noChangeShapeType="1" noTextEdit="1"/>
              </p:cNvSpPr>
              <p:nvPr/>
            </p:nvSpPr>
            <p:spPr>
              <a:xfrm>
                <a:off x="2223599" y="4814361"/>
                <a:ext cx="3869649" cy="871264"/>
              </a:xfrm>
              <a:prstGeom prst="rect">
                <a:avLst/>
              </a:prstGeom>
              <a:blipFill>
                <a:blip r:embed="rId5"/>
                <a:stretch>
                  <a:fillRect t="-95652" b="-150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1DCB1F2-DA8B-AE4D-9EDD-F20F4055FF6D}"/>
                  </a:ext>
                </a:extLst>
              </p:cNvPr>
              <p:cNvSpPr txBox="1"/>
              <p:nvPr/>
            </p:nvSpPr>
            <p:spPr>
              <a:xfrm>
                <a:off x="7379073" y="3905254"/>
                <a:ext cx="3480332" cy="1477328"/>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pPr marL="285750" indent="-285750">
                  <a:buFont typeface="Wingdings" pitchFamily="2" charset="2"/>
                  <a:buChar char="Ø"/>
                </a:pPr>
                <a14:m>
                  <m:oMath xmlns:m="http://schemas.openxmlformats.org/officeDocument/2006/math">
                    <m:r>
                      <a:rPr lang="en-US" altLang="zh-CN" smtClean="0">
                        <a:latin typeface="Cambria Math" panose="02040503050406030204" pitchFamily="18" charset="0"/>
                      </a:rPr>
                      <m:t>𝐽</m:t>
                    </m:r>
                    <m:r>
                      <a:rPr lang="en-US" altLang="zh-CN" smtClean="0">
                        <a:latin typeface="Cambria Math" panose="02040503050406030204" pitchFamily="18" charset="0"/>
                      </a:rPr>
                      <m:t>(</m:t>
                    </m:r>
                    <m:r>
                      <a:rPr lang="en-US" altLang="zh-CN" smtClean="0">
                        <a:latin typeface="Cambria Math" panose="02040503050406030204" pitchFamily="18" charset="0"/>
                      </a:rPr>
                      <m:t>𝑓</m:t>
                    </m:r>
                    <m:r>
                      <a:rPr lang="en-US" altLang="zh-CN" smtClean="0">
                        <a:latin typeface="Cambria Math" panose="02040503050406030204" pitchFamily="18" charset="0"/>
                      </a:rPr>
                      <m:t>)</m:t>
                    </m:r>
                  </m:oMath>
                </a14:m>
                <a:r>
                  <a:rPr lang="zh-CN" altLang="en-US" dirty="0"/>
                  <a:t>是模型的复杂度，模型越复杂，复杂度越大，</a:t>
                </a:r>
                <a:r>
                  <a:rPr lang="en-US" altLang="zh-CN" dirty="0"/>
                  <a:t> </a:t>
                </a:r>
                <a14:m>
                  <m:oMath xmlns:m="http://schemas.openxmlformats.org/officeDocument/2006/math">
                    <m:r>
                      <a:rPr lang="en-US" altLang="zh-CN" smtClean="0">
                        <a:latin typeface="Cambria Math" panose="02040503050406030204" pitchFamily="18" charset="0"/>
                      </a:rPr>
                      <m:t>𝜆</m:t>
                    </m:r>
                  </m:oMath>
                </a14:m>
                <a:r>
                  <a:rPr lang="zh-CN" altLang="en-US" dirty="0"/>
                  <a:t>是系数，用于权衡经验风险和模型复杂度，结构风险小需要</a:t>
                </a:r>
                <a:r>
                  <a:rPr lang="zh-CN" altLang="en-US" dirty="0">
                    <a:solidFill>
                      <a:srgbClr val="FF0000"/>
                    </a:solidFill>
                  </a:rPr>
                  <a:t>经验风险与模型复杂度同时小</a:t>
                </a:r>
                <a:r>
                  <a:rPr lang="zh-CN" altLang="en-US" dirty="0"/>
                  <a:t>。</a:t>
                </a:r>
              </a:p>
            </p:txBody>
          </p:sp>
        </mc:Choice>
        <mc:Fallback xmlns="">
          <p:sp>
            <p:nvSpPr>
              <p:cNvPr id="4" name="文本框 3">
                <a:extLst>
                  <a:ext uri="{FF2B5EF4-FFF2-40B4-BE49-F238E27FC236}">
                    <a16:creationId xmlns:a16="http://schemas.microsoft.com/office/drawing/2014/main" id="{F1DCB1F2-DA8B-AE4D-9EDD-F20F4055FF6D}"/>
                  </a:ext>
                </a:extLst>
              </p:cNvPr>
              <p:cNvSpPr txBox="1">
                <a:spLocks noRot="1" noChangeAspect="1" noMove="1" noResize="1" noEditPoints="1" noAdjustHandles="1" noChangeArrowheads="1" noChangeShapeType="1" noTextEdit="1"/>
              </p:cNvSpPr>
              <p:nvPr/>
            </p:nvSpPr>
            <p:spPr>
              <a:xfrm>
                <a:off x="7379073" y="3905254"/>
                <a:ext cx="3480332" cy="1477328"/>
              </a:xfrm>
              <a:prstGeom prst="rect">
                <a:avLst/>
              </a:prstGeom>
              <a:blipFill>
                <a:blip r:embed="rId6"/>
                <a:stretch>
                  <a:fillRect l="-1091" t="-855" r="-8000" b="-598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EA41507-A7A6-794B-8ADA-45DC35C607B1}"/>
              </a:ext>
            </a:extLst>
          </p:cNvPr>
          <p:cNvSpPr txBox="1"/>
          <p:nvPr/>
        </p:nvSpPr>
        <p:spPr>
          <a:xfrm>
            <a:off x="6293823" y="5775234"/>
            <a:ext cx="4196125" cy="923330"/>
          </a:xfrm>
          <a:prstGeom prst="rect">
            <a:avLst/>
          </a:prstGeom>
          <a:noFill/>
        </p:spPr>
        <p:txBody>
          <a:bodyPr wrap="square" rtlCol="0">
            <a:spAutoFit/>
          </a:bodyPr>
          <a:lstStyle>
            <a:defPPr>
              <a:defRPr lang="zh-CN"/>
            </a:defPPr>
            <a:lvl1pP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b="1" dirty="0">
                <a:solidFill>
                  <a:srgbClr val="FF0000"/>
                </a:solidFill>
              </a:rPr>
              <a:t>算法</a:t>
            </a:r>
            <a:r>
              <a:rPr lang="zh-CN" altLang="en-US" dirty="0"/>
              <a:t>：指模型的具体计算方法。统计学习的问题归结为最优化问题，使用算法找到全局最优解</a:t>
            </a:r>
          </a:p>
        </p:txBody>
      </p:sp>
    </p:spTree>
    <p:extLst>
      <p:ext uri="{BB962C8B-B14F-4D97-AF65-F5344CB8AC3E}">
        <p14:creationId xmlns:p14="http://schemas.microsoft.com/office/powerpoint/2010/main" val="187309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78EFAF-7026-2F4F-A123-A0EDDD7EFD2C}"/>
              </a:ext>
            </a:extLst>
          </p:cNvPr>
          <p:cNvSpPr txBox="1"/>
          <p:nvPr/>
        </p:nvSpPr>
        <p:spPr>
          <a:xfrm>
            <a:off x="1072055" y="357352"/>
            <a:ext cx="2262158" cy="369332"/>
          </a:xfrm>
          <a:prstGeom prst="rect">
            <a:avLst/>
          </a:prstGeom>
          <a:noFill/>
        </p:spPr>
        <p:txBody>
          <a:bodyPr wrap="none" rtlCol="0">
            <a:spAutoFit/>
          </a:bodyPr>
          <a:lstStyle/>
          <a:p>
            <a:r>
              <a:rPr kumimoji="1" lang="zh-CN" altLang="en-US" dirty="0">
                <a:highlight>
                  <a:srgbClr val="FFFF00"/>
                </a:highlight>
              </a:rPr>
              <a:t>模型评估与模型选择</a:t>
            </a:r>
          </a:p>
        </p:txBody>
      </p:sp>
      <p:sp>
        <p:nvSpPr>
          <p:cNvPr id="2" name="文本框 1">
            <a:extLst>
              <a:ext uri="{FF2B5EF4-FFF2-40B4-BE49-F238E27FC236}">
                <a16:creationId xmlns:a16="http://schemas.microsoft.com/office/drawing/2014/main" id="{608B7996-9FA1-9F4A-866C-C6E74EB8AAF9}"/>
              </a:ext>
            </a:extLst>
          </p:cNvPr>
          <p:cNvSpPr txBox="1"/>
          <p:nvPr/>
        </p:nvSpPr>
        <p:spPr>
          <a:xfrm>
            <a:off x="1178686" y="1513868"/>
            <a:ext cx="1471448" cy="369332"/>
          </a:xfrm>
          <a:prstGeom prst="rect">
            <a:avLst/>
          </a:prstGeom>
          <a:noFill/>
        </p:spPr>
        <p:txBody>
          <a:bodyPr wrap="square" rtlCol="0">
            <a:spAutoFit/>
          </a:bodyPr>
          <a:lstStyle/>
          <a:p>
            <a:pPr marL="285750" indent="-285750">
              <a:buFont typeface="Wingdings" pitchFamily="2" charset="2"/>
              <a:buChar char="Ø"/>
            </a:pPr>
            <a:r>
              <a:rPr kumimoji="1" lang="zh-CN" altLang="en-US" b="1" dirty="0">
                <a:latin typeface="Kaiti SC" panose="02010600040101010101" pitchFamily="2" charset="-122"/>
                <a:ea typeface="Kaiti SC" panose="02010600040101010101" pitchFamily="2" charset="-122"/>
              </a:rPr>
              <a:t>测试误差</a:t>
            </a:r>
            <a:endParaRPr kumimoji="1"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E69170B-B86D-1A43-880B-294461D0FA4E}"/>
                  </a:ext>
                </a:extLst>
              </p:cNvPr>
              <p:cNvSpPr txBox="1"/>
              <p:nvPr/>
            </p:nvSpPr>
            <p:spPr>
              <a:xfrm>
                <a:off x="2856799" y="1200274"/>
                <a:ext cx="2692212" cy="9050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𝑡𝑒𝑠𝑡</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𝑁</m:t>
                              </m:r>
                            </m:e>
                          </m:acc>
                        </m:den>
                      </m:f>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𝑁</m:t>
                              </m:r>
                            </m:e>
                          </m:acc>
                        </m:sup>
                        <m:e>
                          <m:r>
                            <a:rPr kumimoji="1" lang="en-US" altLang="zh-CN" b="0" i="1" smtClean="0">
                              <a:latin typeface="Cambria Math" panose="02040503050406030204" pitchFamily="18" charset="0"/>
                            </a:rPr>
                            <m:t>𝐿</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𝑓</m:t>
                                  </m:r>
                                </m:e>
                              </m:acc>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e>
                          </m:d>
                        </m:e>
                      </m:nary>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4E69170B-B86D-1A43-880B-294461D0FA4E}"/>
                  </a:ext>
                </a:extLst>
              </p:cNvPr>
              <p:cNvSpPr txBox="1">
                <a:spLocks noRot="1" noChangeAspect="1" noMove="1" noResize="1" noEditPoints="1" noAdjustHandles="1" noChangeArrowheads="1" noChangeShapeType="1" noTextEdit="1"/>
              </p:cNvSpPr>
              <p:nvPr/>
            </p:nvSpPr>
            <p:spPr>
              <a:xfrm>
                <a:off x="2856799" y="1200274"/>
                <a:ext cx="2692212" cy="905056"/>
              </a:xfrm>
              <a:prstGeom prst="rect">
                <a:avLst/>
              </a:prstGeom>
              <a:blipFill>
                <a:blip r:embed="rId2"/>
                <a:stretch>
                  <a:fillRect t="-88889" r="-19811" b="-14444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7010E31-E0F0-8C4F-9BBD-046A0D618FC5}"/>
              </a:ext>
            </a:extLst>
          </p:cNvPr>
          <p:cNvSpPr txBox="1"/>
          <p:nvPr/>
        </p:nvSpPr>
        <p:spPr>
          <a:xfrm>
            <a:off x="5777717" y="1513868"/>
            <a:ext cx="2492990" cy="369332"/>
          </a:xfrm>
          <a:prstGeom prst="rect">
            <a:avLst/>
          </a:prstGeom>
          <a:noFill/>
        </p:spPr>
        <p:txBody>
          <a:bodyPr wrap="none" rtlCol="0">
            <a:spAutoFit/>
          </a:bodyPr>
          <a:lstStyle/>
          <a:p>
            <a:r>
              <a:rPr kumimoji="1" lang="zh-CN" altLang="en-US" dirty="0">
                <a:latin typeface="Kaiti SC" panose="02010600040101010101" pitchFamily="2" charset="-122"/>
                <a:ea typeface="Kaiti SC" panose="02010600040101010101" pitchFamily="2" charset="-122"/>
              </a:rPr>
              <a:t>测试数据集的</a:t>
            </a:r>
            <a:r>
              <a:rPr kumimoji="1" lang="zh-CN" altLang="en-US" dirty="0">
                <a:solidFill>
                  <a:srgbClr val="FF0000"/>
                </a:solidFill>
                <a:latin typeface="Kaiti SC" panose="02010600040101010101" pitchFamily="2" charset="-122"/>
                <a:ea typeface="Kaiti SC" panose="02010600040101010101" pitchFamily="2" charset="-122"/>
              </a:rPr>
              <a:t>平均</a:t>
            </a:r>
            <a:r>
              <a:rPr kumimoji="1" lang="zh-CN" altLang="en-US" b="1" dirty="0">
                <a:solidFill>
                  <a:srgbClr val="FF0000"/>
                </a:solidFill>
                <a:latin typeface="Kaiti SC" panose="02010600040101010101" pitchFamily="2" charset="-122"/>
                <a:ea typeface="Kaiti SC" panose="02010600040101010101" pitchFamily="2" charset="-122"/>
              </a:rPr>
              <a:t>损失</a:t>
            </a:r>
          </a:p>
        </p:txBody>
      </p:sp>
      <p:sp>
        <p:nvSpPr>
          <p:cNvPr id="6" name="文本框 5">
            <a:extLst>
              <a:ext uri="{FF2B5EF4-FFF2-40B4-BE49-F238E27FC236}">
                <a16:creationId xmlns:a16="http://schemas.microsoft.com/office/drawing/2014/main" id="{A57B5EBF-CB6A-2942-BC68-EF4024DBF83E}"/>
              </a:ext>
            </a:extLst>
          </p:cNvPr>
          <p:cNvSpPr txBox="1"/>
          <p:nvPr/>
        </p:nvSpPr>
        <p:spPr>
          <a:xfrm>
            <a:off x="990893" y="924143"/>
            <a:ext cx="2550698" cy="369332"/>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模型评估：测试误差</a:t>
            </a:r>
          </a:p>
        </p:txBody>
      </p:sp>
      <p:sp>
        <p:nvSpPr>
          <p:cNvPr id="14" name="文本框 13">
            <a:extLst>
              <a:ext uri="{FF2B5EF4-FFF2-40B4-BE49-F238E27FC236}">
                <a16:creationId xmlns:a16="http://schemas.microsoft.com/office/drawing/2014/main" id="{E02F8F22-9804-BA40-8A3D-915A8A62D58B}"/>
              </a:ext>
            </a:extLst>
          </p:cNvPr>
          <p:cNvSpPr txBox="1"/>
          <p:nvPr/>
        </p:nvSpPr>
        <p:spPr>
          <a:xfrm>
            <a:off x="990893" y="2463088"/>
            <a:ext cx="3474028" cy="369332"/>
          </a:xfrm>
          <a:prstGeom prst="rect">
            <a:avLst/>
          </a:prstGeom>
          <a:noFill/>
        </p:spPr>
        <p:txBody>
          <a:bodyPr wrap="none" rtlCol="0">
            <a:spAutoFit/>
          </a:bodyPr>
          <a:lstStyle>
            <a:defPPr>
              <a:defRPr lang="zh-CN"/>
            </a:defPPr>
            <a:lvl1pPr>
              <a:defRPr kumimoji="1"/>
            </a:lvl1pPr>
          </a:lstStyle>
          <a:p>
            <a:pPr marL="285750" indent="-285750">
              <a:buFont typeface="Arial" panose="020B0604020202020204" pitchFamily="34" charset="0"/>
              <a:buChar char="•"/>
            </a:pPr>
            <a:r>
              <a:rPr lang="zh-CN" altLang="en-US" dirty="0">
                <a:latin typeface="Times New Roman" panose="02020603050405020304" pitchFamily="18" charset="0"/>
                <a:ea typeface="Kaiti SC" panose="02010600040101010101" pitchFamily="2" charset="-122"/>
                <a:cs typeface="Times New Roman" panose="02020603050405020304" pitchFamily="18" charset="0"/>
              </a:rPr>
              <a:t>模型选择：正则化和交叉验证</a:t>
            </a:r>
          </a:p>
        </p:txBody>
      </p:sp>
      <p:sp>
        <p:nvSpPr>
          <p:cNvPr id="7" name="文本框 6">
            <a:extLst>
              <a:ext uri="{FF2B5EF4-FFF2-40B4-BE49-F238E27FC236}">
                <a16:creationId xmlns:a16="http://schemas.microsoft.com/office/drawing/2014/main" id="{E0FD40FF-D62C-A246-A003-76DA5BB67280}"/>
              </a:ext>
            </a:extLst>
          </p:cNvPr>
          <p:cNvSpPr txBox="1"/>
          <p:nvPr/>
        </p:nvSpPr>
        <p:spPr>
          <a:xfrm>
            <a:off x="1225231" y="3064301"/>
            <a:ext cx="8475397"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当假设空间含有不同复杂度的模型时候</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如不同的参数个数</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，就要面临模型选择</a:t>
            </a:r>
            <a:endParaRPr kumimoji="1" lang="en-US" altLang="zh-CN"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3B12D5F-F8BF-E64C-8522-F6FDD5872C41}"/>
              </a:ext>
            </a:extLst>
          </p:cNvPr>
          <p:cNvSpPr txBox="1"/>
          <p:nvPr/>
        </p:nvSpPr>
        <p:spPr>
          <a:xfrm>
            <a:off x="1227714" y="3644189"/>
            <a:ext cx="1032205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过拟合：学习时候选择的模型复杂度较高</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参数较多</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，对已知数据预测很好，对未知数据预测很差</a:t>
            </a:r>
          </a:p>
        </p:txBody>
      </p:sp>
      <p:sp>
        <p:nvSpPr>
          <p:cNvPr id="10" name="文本框 9">
            <a:extLst>
              <a:ext uri="{FF2B5EF4-FFF2-40B4-BE49-F238E27FC236}">
                <a16:creationId xmlns:a16="http://schemas.microsoft.com/office/drawing/2014/main" id="{67EE3160-852D-AF46-8EFB-C5610A6BED42}"/>
              </a:ext>
            </a:extLst>
          </p:cNvPr>
          <p:cNvSpPr txBox="1"/>
          <p:nvPr/>
        </p:nvSpPr>
        <p:spPr>
          <a:xfrm>
            <a:off x="990893" y="4290619"/>
            <a:ext cx="8082850" cy="646331"/>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a:t>
            </a:r>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结构风险最小化</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的实现，正则化项一般是模型复杂度的单调增函数，模型越复杂正则化项值越大。正则化项一般是模型参数向量的范数</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E8669E3-C135-0D45-A906-90236CB96875}"/>
                  </a:ext>
                </a:extLst>
              </p:cNvPr>
              <p:cNvSpPr txBox="1"/>
              <p:nvPr/>
            </p:nvSpPr>
            <p:spPr>
              <a:xfrm>
                <a:off x="1855205" y="5043571"/>
                <a:ext cx="3248710"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zh-CN" i="1" smtClean="0">
                              <a:latin typeface="Cambria Math" panose="02040503050406030204" pitchFamily="18" charset="0"/>
                            </a:rPr>
                          </m:ctrlPr>
                        </m:mPr>
                        <m:mr>
                          <m:e>
                            <m:r>
                              <m:rPr>
                                <m:sty m:val="p"/>
                                <m:brk m:alnAt="7"/>
                              </m:rPr>
                              <a:rPr kumimoji="1" lang="en-US" altLang="zh-CN" i="1">
                                <a:latin typeface="Cambria Math" panose="02040503050406030204" pitchFamily="18" charset="0"/>
                              </a:rPr>
                              <m:t>m</m:t>
                            </m:r>
                            <m:r>
                              <m:rPr>
                                <m:sty m:val="p"/>
                              </m:rPr>
                              <a:rPr kumimoji="1" lang="en-US" altLang="zh-CN" i="1">
                                <a:latin typeface="Cambria Math" panose="02040503050406030204" pitchFamily="18" charset="0"/>
                              </a:rPr>
                              <m:t>in</m:t>
                            </m:r>
                          </m:e>
                        </m:mr>
                        <m:mr>
                          <m:e>
                            <m:r>
                              <a:rPr kumimoji="1" lang="en-US" altLang="zh-CN" b="0" i="1" smtClean="0">
                                <a:latin typeface="Cambria Math" panose="02040503050406030204" pitchFamily="18" charset="0"/>
                              </a:rPr>
                              <m:t>𝑓</m:t>
                            </m:r>
                            <m:r>
                              <a:rPr kumimoji="1" lang="en-US" altLang="zh-CN" i="1">
                                <a:latin typeface="Cambria Math" panose="02040503050406030204" pitchFamily="18" charset="0"/>
                                <a:ea typeface="Cambria Math" panose="02040503050406030204" pitchFamily="18" charset="0"/>
                              </a:rPr>
                              <m:t>𝜖</m:t>
                            </m:r>
                            <m:r>
                              <a:rPr kumimoji="1" lang="en-US" altLang="zh-CN" i="1">
                                <a:latin typeface="Cambria Math" panose="02040503050406030204" pitchFamily="18" charset="0"/>
                                <a:ea typeface="Cambria Math" panose="02040503050406030204" pitchFamily="18" charset="0"/>
                              </a:rPr>
                              <m:t>ℱ</m:t>
                            </m:r>
                          </m:e>
                        </m:mr>
                      </m:m>
                      <m:r>
                        <a:rPr kumimoji="1" lang="zh-CN" altLang="en-US" b="0" i="1" smtClean="0">
                          <a:latin typeface="Cambria Math" panose="02040503050406030204" pitchFamily="18" charset="0"/>
                          <a:ea typeface="Cambria Math" panose="02040503050406030204" pitchFamily="18" charset="0"/>
                        </a:rPr>
                        <m:t> </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𝑁</m:t>
                          </m:r>
                        </m:den>
                      </m:f>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𝑁</m:t>
                          </m:r>
                        </m:sup>
                        <m:e>
                          <m:r>
                            <a:rPr kumimoji="1" lang="en-US" altLang="zh-CN" i="1">
                              <a:latin typeface="Cambria Math" panose="02040503050406030204" pitchFamily="18" charset="0"/>
                            </a:rPr>
                            <m:t>𝐿</m:t>
                          </m:r>
                          <m:d>
                            <m:dPr>
                              <m:endChr m:val=""/>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m:t>
                          </m:r>
                          <m:d>
                            <m:dPr>
                              <m:beg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d>
                        </m:e>
                      </m:nary>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𝜆</m:t>
                      </m:r>
                      <m:r>
                        <a:rPr kumimoji="1" lang="en-US" altLang="zh-CN" i="1">
                          <a:latin typeface="Cambria Math" panose="02040503050406030204" pitchFamily="18" charset="0"/>
                          <a:ea typeface="Cambria Math" panose="02040503050406030204" pitchFamily="18" charset="0"/>
                        </a:rPr>
                        <m:t>𝐽</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𝑓</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E8669E3-C135-0D45-A906-90236CB96875}"/>
                  </a:ext>
                </a:extLst>
              </p:cNvPr>
              <p:cNvSpPr txBox="1">
                <a:spLocks noRot="1" noChangeAspect="1" noMove="1" noResize="1" noEditPoints="1" noAdjustHandles="1" noChangeArrowheads="1" noChangeShapeType="1" noTextEdit="1"/>
              </p:cNvSpPr>
              <p:nvPr/>
            </p:nvSpPr>
            <p:spPr>
              <a:xfrm>
                <a:off x="1855205" y="5043571"/>
                <a:ext cx="3248710" cy="871264"/>
              </a:xfrm>
              <a:prstGeom prst="rect">
                <a:avLst/>
              </a:prstGeom>
              <a:blipFill>
                <a:blip r:embed="rId3"/>
                <a:stretch>
                  <a:fillRect l="-778" t="-92857" b="-14857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9C7B55F-5049-A344-AECE-67D026EF991B}"/>
              </a:ext>
            </a:extLst>
          </p:cNvPr>
          <p:cNvSpPr txBox="1"/>
          <p:nvPr/>
        </p:nvSpPr>
        <p:spPr>
          <a:xfrm>
            <a:off x="1225231" y="5942088"/>
            <a:ext cx="6186309" cy="369332"/>
          </a:xfrm>
          <a:prstGeom prst="rect">
            <a:avLst/>
          </a:prstGeom>
          <a:noFill/>
        </p:spPr>
        <p:txBody>
          <a:bodyPr wrap="none" rtlCol="0">
            <a:spAutoFit/>
          </a:bodyPr>
          <a:lstStyle/>
          <a:p>
            <a:r>
              <a:rPr kumimoji="1" lang="zh-CN" altLang="en-US"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正则化的</a:t>
            </a:r>
            <a:r>
              <a:rPr kumimoji="1" lang="zh-CN" altLang="en-US" b="1" dirty="0">
                <a:solidFill>
                  <a:srgbClr val="FF0000"/>
                </a:solidFill>
                <a:latin typeface="Times New Roman" panose="02020603050405020304" pitchFamily="18" charset="0"/>
                <a:ea typeface="Kaiti SC" panose="02010600040101010101" pitchFamily="2" charset="-122"/>
                <a:cs typeface="Times New Roman" panose="02020603050405020304" pitchFamily="18" charset="0"/>
              </a:rPr>
              <a:t>作用</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是选择经验风险与模型复杂度同时较小的模型</a:t>
            </a:r>
          </a:p>
        </p:txBody>
      </p:sp>
      <p:sp>
        <p:nvSpPr>
          <p:cNvPr id="13" name="文本框 12">
            <a:extLst>
              <a:ext uri="{FF2B5EF4-FFF2-40B4-BE49-F238E27FC236}">
                <a16:creationId xmlns:a16="http://schemas.microsoft.com/office/drawing/2014/main" id="{E65ABF83-B5B4-0D4F-94F8-CD8169556811}"/>
              </a:ext>
            </a:extLst>
          </p:cNvPr>
          <p:cNvSpPr txBox="1"/>
          <p:nvPr/>
        </p:nvSpPr>
        <p:spPr>
          <a:xfrm>
            <a:off x="990893" y="6315982"/>
            <a:ext cx="9131962" cy="369332"/>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latin typeface="Times New Roman" panose="02020603050405020304" pitchFamily="18" charset="0"/>
                <a:ea typeface="Kaiti SC" panose="02010600040101010101" pitchFamily="2" charset="-122"/>
                <a:cs typeface="Times New Roman" panose="02020603050405020304" pitchFamily="18" charset="0"/>
              </a:defRPr>
            </a:lvl1pPr>
          </a:lstStyle>
          <a:p>
            <a:r>
              <a:rPr lang="zh-CN" altLang="en-US" dirty="0"/>
              <a:t>交叉验证：重复的使用数据，把给定的数据集进行切分，分为训练集和测试集</a:t>
            </a:r>
          </a:p>
        </p:txBody>
      </p:sp>
    </p:spTree>
    <p:extLst>
      <p:ext uri="{BB962C8B-B14F-4D97-AF65-F5344CB8AC3E}">
        <p14:creationId xmlns:p14="http://schemas.microsoft.com/office/powerpoint/2010/main" val="418969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78EFAF-7026-2F4F-A123-A0EDDD7EFD2C}"/>
              </a:ext>
            </a:extLst>
          </p:cNvPr>
          <p:cNvSpPr txBox="1"/>
          <p:nvPr/>
        </p:nvSpPr>
        <p:spPr>
          <a:xfrm>
            <a:off x="194892" y="172686"/>
            <a:ext cx="877163" cy="369332"/>
          </a:xfrm>
          <a:prstGeom prst="rect">
            <a:avLst/>
          </a:prstGeom>
          <a:noFill/>
        </p:spPr>
        <p:txBody>
          <a:bodyPr wrap="none" rtlCol="0">
            <a:spAutoFit/>
          </a:bodyPr>
          <a:lstStyle/>
          <a:p>
            <a:r>
              <a:rPr kumimoji="1" lang="zh-CN" altLang="en-US" dirty="0">
                <a:highlight>
                  <a:srgbClr val="FFFF00"/>
                </a:highlight>
              </a:rPr>
              <a:t>正则化</a:t>
            </a:r>
          </a:p>
        </p:txBody>
      </p:sp>
      <p:sp>
        <p:nvSpPr>
          <p:cNvPr id="4" name="矩形 3">
            <a:extLst>
              <a:ext uri="{FF2B5EF4-FFF2-40B4-BE49-F238E27FC236}">
                <a16:creationId xmlns:a16="http://schemas.microsoft.com/office/drawing/2014/main" id="{C324A79A-81FF-A24A-919D-5F7B062336B3}"/>
              </a:ext>
            </a:extLst>
          </p:cNvPr>
          <p:cNvSpPr/>
          <p:nvPr/>
        </p:nvSpPr>
        <p:spPr>
          <a:xfrm>
            <a:off x="331997" y="696746"/>
            <a:ext cx="6096000" cy="923330"/>
          </a:xfrm>
          <a:prstGeom prst="rect">
            <a:avLst/>
          </a:prstGeom>
        </p:spPr>
        <p:txBody>
          <a:bodyPr>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正则化的作用</a:t>
            </a:r>
          </a:p>
          <a:p>
            <a:r>
              <a:rPr kumimoji="1" lang="zh-CN" altLang="en-US" b="1"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防止过拟合</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，对模型添加正则化项可以限制模型的复杂度，使得模型在复杂度和性能达到平衡。</a:t>
            </a:r>
          </a:p>
        </p:txBody>
      </p:sp>
      <p:sp>
        <p:nvSpPr>
          <p:cNvPr id="9" name="矩形 8">
            <a:extLst>
              <a:ext uri="{FF2B5EF4-FFF2-40B4-BE49-F238E27FC236}">
                <a16:creationId xmlns:a16="http://schemas.microsoft.com/office/drawing/2014/main" id="{8F61255C-231D-F14F-B93A-D3AA4B73D254}"/>
              </a:ext>
            </a:extLst>
          </p:cNvPr>
          <p:cNvSpPr/>
          <p:nvPr/>
        </p:nvSpPr>
        <p:spPr>
          <a:xfrm>
            <a:off x="331997" y="1725699"/>
            <a:ext cx="6096000" cy="1200329"/>
          </a:xfrm>
          <a:prstGeom prst="rect">
            <a:avLst/>
          </a:prstGeom>
        </p:spPr>
        <p:txBody>
          <a:bodyPr>
            <a:spAutoFit/>
          </a:bodyPr>
          <a:lstStyle/>
          <a:p>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正则化和</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正则化可以看做是损失函数的惩罚项。所谓</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惩罚</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是指对损失函数中的某些参数做一些限制。 </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正则化的模型建叫做</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Lasso</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回归，使用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正则化的模型叫做</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Ridge</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岭回归</a:t>
            </a:r>
          </a:p>
        </p:txBody>
      </p:sp>
      <p:sp>
        <p:nvSpPr>
          <p:cNvPr id="15" name="矩形 14">
            <a:extLst>
              <a:ext uri="{FF2B5EF4-FFF2-40B4-BE49-F238E27FC236}">
                <a16:creationId xmlns:a16="http://schemas.microsoft.com/office/drawing/2014/main" id="{3618A933-8797-0D41-B2D1-1245B76889D5}"/>
              </a:ext>
            </a:extLst>
          </p:cNvPr>
          <p:cNvSpPr/>
          <p:nvPr/>
        </p:nvSpPr>
        <p:spPr>
          <a:xfrm>
            <a:off x="395162" y="3115012"/>
            <a:ext cx="5570756" cy="369332"/>
          </a:xfrm>
          <a:prstGeom prst="rect">
            <a:avLst/>
          </a:prstGeom>
        </p:spPr>
        <p:txBody>
          <a:bodyPr wrap="none">
            <a:spAutoFit/>
          </a:bodyPr>
          <a:lstStyle/>
          <a:p>
            <a:pPr marL="285750" indent="-285750">
              <a:buFont typeface="Wingdings" pitchFamily="2" charset="2"/>
              <a:buChar char="Ø"/>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正则化是指权值向量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w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中各个元素的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绝对值之和</a:t>
            </a:r>
          </a:p>
        </p:txBody>
      </p:sp>
      <p:sp>
        <p:nvSpPr>
          <p:cNvPr id="16" name="矩形 15">
            <a:extLst>
              <a:ext uri="{FF2B5EF4-FFF2-40B4-BE49-F238E27FC236}">
                <a16:creationId xmlns:a16="http://schemas.microsoft.com/office/drawing/2014/main" id="{08578B8F-C2F1-B14A-A8F5-A2DF9C911BCE}"/>
              </a:ext>
            </a:extLst>
          </p:cNvPr>
          <p:cNvSpPr/>
          <p:nvPr/>
        </p:nvSpPr>
        <p:spPr>
          <a:xfrm>
            <a:off x="395162" y="3552006"/>
            <a:ext cx="6955750" cy="369332"/>
          </a:xfrm>
          <a:prstGeom prst="rect">
            <a:avLst/>
          </a:prstGeom>
        </p:spPr>
        <p:txBody>
          <a:bodyPr wrap="none">
            <a:spAutoFit/>
          </a:bodyPr>
          <a:lstStyle/>
          <a:p>
            <a:pPr marL="285750" indent="-285750">
              <a:buFont typeface="Wingdings" pitchFamily="2" charset="2"/>
              <a:buChar char="Ø"/>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正则化是指权值向量</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w </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中各个元素的</a:t>
            </a:r>
            <a:r>
              <a:rPr kumimoji="1" lang="zh-CN" altLang="en-US" dirty="0">
                <a:solidFill>
                  <a:srgbClr val="C00000"/>
                </a:solidFill>
                <a:latin typeface="Times New Roman" panose="02020603050405020304" pitchFamily="18" charset="0"/>
                <a:ea typeface="Kaiti SC" panose="02010600040101010101" pitchFamily="2" charset="-122"/>
                <a:cs typeface="Times New Roman" panose="02020603050405020304" pitchFamily="18" charset="0"/>
              </a:rPr>
              <a:t>平方和然后再求平方根</a:t>
            </a:r>
            <a:endParaRPr kumimoji="1" lang="zh-CN" altLang="en-US" dirty="0">
              <a:latin typeface="Times New Roman" panose="02020603050405020304" pitchFamily="18" charset="0"/>
              <a:ea typeface="Kaiti SC" panose="0201060004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BBD51255-88E6-F546-9014-189BAAB78104}"/>
              </a:ext>
            </a:extLst>
          </p:cNvPr>
          <p:cNvSpPr/>
          <p:nvPr/>
        </p:nvSpPr>
        <p:spPr>
          <a:xfrm>
            <a:off x="395162" y="4143004"/>
            <a:ext cx="6096000" cy="923330"/>
          </a:xfrm>
          <a:prstGeom prst="rect">
            <a:avLst/>
          </a:prstGeom>
        </p:spPr>
        <p:txBody>
          <a:bodyPr>
            <a:spAutoFit/>
          </a:bodyPr>
          <a:lstStyle/>
          <a:p>
            <a:pPr>
              <a:buFont typeface="Arial" panose="020B0604020202020204" pitchFamily="34" charset="0"/>
              <a:buChar char="•"/>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正则化可以产生稀疏权值矩阵，即产生一个稀疏模型，可以用于特征选择，一定程度上，</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也可以防止过拟合</a:t>
            </a:r>
          </a:p>
          <a:p>
            <a:pPr>
              <a:buFont typeface="Arial" panose="020B0604020202020204" pitchFamily="34" charset="0"/>
              <a:buChar char="•"/>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正则化可以防止模型过拟合（</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overfitting</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a:t>
            </a:r>
          </a:p>
        </p:txBody>
      </p:sp>
      <p:sp>
        <p:nvSpPr>
          <p:cNvPr id="19" name="矩形 18">
            <a:extLst>
              <a:ext uri="{FF2B5EF4-FFF2-40B4-BE49-F238E27FC236}">
                <a16:creationId xmlns:a16="http://schemas.microsoft.com/office/drawing/2014/main" id="{503E73F5-114E-2946-94C2-74FFFA1FCE2D}"/>
              </a:ext>
            </a:extLst>
          </p:cNvPr>
          <p:cNvSpPr/>
          <p:nvPr/>
        </p:nvSpPr>
        <p:spPr>
          <a:xfrm>
            <a:off x="7199477" y="542018"/>
            <a:ext cx="4797631" cy="4801314"/>
          </a:xfrm>
          <a:prstGeom prst="rect">
            <a:avLst/>
          </a:prstGeom>
        </p:spPr>
        <p:txBody>
          <a:bodyPr wrap="square">
            <a:spAutoFit/>
          </a:bodyPr>
          <a:lstStyle/>
          <a:p>
            <a:pPr marL="342900" indent="-342900">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添加正则化相当于参数的解空间添加了约束，限制了模型的复杂度</a:t>
            </a:r>
          </a:p>
          <a:p>
            <a:pPr marL="342900" indent="-342900">
              <a:buFont typeface="+mj-lt"/>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正则化的形式是添加参数的绝对值之和作为结构风险项，</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正则化的形式添加参数的平方和作为结构风险项</a:t>
            </a:r>
          </a:p>
          <a:p>
            <a:pPr marL="342900" indent="-342900">
              <a:buFont typeface="+mj-lt"/>
              <a:buAutoNum type="arabicPeriod"/>
            </a:pP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L1</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正则化鼓励产生稀疏的权重，即使得一部分权重为</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0</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，用于特征选择；</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鼓励产生小而分散的权重，鼓励让模型做决策的时候考虑更多的特征，而不是仅仅依赖强依赖某几个特征，可以增强模型的泛化能力，防止过拟合。</a:t>
            </a:r>
          </a:p>
          <a:p>
            <a:pPr marL="342900" indent="-342900">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正则化参数 </a:t>
            </a:r>
            <a:r>
              <a:rPr kumimoji="1" lang="el-GR" altLang="zh-CN" dirty="0">
                <a:latin typeface="Times New Roman" panose="02020603050405020304" pitchFamily="18" charset="0"/>
                <a:ea typeface="Kaiti SC" panose="02010600040101010101" pitchFamily="2" charset="-122"/>
                <a:cs typeface="Times New Roman" panose="02020603050405020304" pitchFamily="18" charset="0"/>
              </a:rPr>
              <a:t>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越大，约束越严格，太大容易产生欠拟合。正则化参数 </a:t>
            </a:r>
            <a:r>
              <a:rPr kumimoji="1" lang="el-GR" altLang="zh-CN" dirty="0">
                <a:latin typeface="Times New Roman" panose="02020603050405020304" pitchFamily="18" charset="0"/>
                <a:ea typeface="Kaiti SC" panose="02010600040101010101" pitchFamily="2" charset="-122"/>
                <a:cs typeface="Times New Roman" panose="02020603050405020304" pitchFamily="18" charset="0"/>
              </a:rPr>
              <a:t>λ</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越小，约束宽松，太小起不到约束作用，容易产生过拟合。</a:t>
            </a:r>
          </a:p>
          <a:p>
            <a:pPr marL="342900" indent="-342900">
              <a:buFont typeface="+mj-lt"/>
              <a:buAutoNum type="arabicPeriod"/>
            </a:pP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如果不是为了进行特征选择，一般使用</a:t>
            </a:r>
            <a:r>
              <a:rPr kumimoji="1" lang="en-US" altLang="zh-CN" dirty="0">
                <a:latin typeface="Times New Roman" panose="02020603050405020304" pitchFamily="18" charset="0"/>
                <a:ea typeface="Kaiti SC" panose="02010600040101010101" pitchFamily="2" charset="-122"/>
                <a:cs typeface="Times New Roman" panose="02020603050405020304" pitchFamily="18" charset="0"/>
              </a:rPr>
              <a:t>L2</a:t>
            </a:r>
            <a:r>
              <a:rPr kumimoji="1" lang="zh-CN" altLang="en-US" dirty="0">
                <a:latin typeface="Times New Roman" panose="02020603050405020304" pitchFamily="18" charset="0"/>
                <a:ea typeface="Kaiti SC" panose="02010600040101010101" pitchFamily="2" charset="-122"/>
                <a:cs typeface="Times New Roman" panose="02020603050405020304" pitchFamily="18" charset="0"/>
              </a:rPr>
              <a:t>正则化模型效果更好。</a:t>
            </a:r>
          </a:p>
        </p:txBody>
      </p:sp>
    </p:spTree>
    <p:extLst>
      <p:ext uri="{BB962C8B-B14F-4D97-AF65-F5344CB8AC3E}">
        <p14:creationId xmlns:p14="http://schemas.microsoft.com/office/powerpoint/2010/main" val="39488511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5876</TotalTime>
  <Words>9093</Words>
  <Application>Microsoft Macintosh PowerPoint</Application>
  <PresentationFormat>宽屏</PresentationFormat>
  <Paragraphs>571</Paragraphs>
  <Slides>41</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-apple-system</vt:lpstr>
      <vt:lpstr>DengXian</vt:lpstr>
      <vt:lpstr>DengXian</vt:lpstr>
      <vt:lpstr>等线 Light</vt:lpstr>
      <vt:lpstr>Microsoft YaHei</vt:lpstr>
      <vt:lpstr>Kaiti SC</vt:lpstr>
      <vt:lpstr>PingFang SC</vt:lpstr>
      <vt:lpstr>Arial</vt:lpstr>
      <vt:lpstr>Cambria Math</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189</cp:revision>
  <dcterms:created xsi:type="dcterms:W3CDTF">2021-01-12T04:44:41Z</dcterms:created>
  <dcterms:modified xsi:type="dcterms:W3CDTF">2021-01-20T05:58:26Z</dcterms:modified>
</cp:coreProperties>
</file>