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4"/>
  </p:notesMasterIdLst>
  <p:sldIdLst>
    <p:sldId id="256" r:id="rId2"/>
    <p:sldId id="426" r:id="rId3"/>
    <p:sldId id="378" r:id="rId4"/>
    <p:sldId id="257" r:id="rId5"/>
    <p:sldId id="381" r:id="rId6"/>
    <p:sldId id="380" r:id="rId7"/>
    <p:sldId id="259" r:id="rId8"/>
    <p:sldId id="571" r:id="rId9"/>
    <p:sldId id="572" r:id="rId10"/>
    <p:sldId id="324" r:id="rId11"/>
    <p:sldId id="325" r:id="rId12"/>
    <p:sldId id="326" r:id="rId13"/>
    <p:sldId id="521" r:id="rId14"/>
    <p:sldId id="342" r:id="rId15"/>
    <p:sldId id="560" r:id="rId16"/>
    <p:sldId id="561" r:id="rId17"/>
    <p:sldId id="329" r:id="rId18"/>
    <p:sldId id="330" r:id="rId19"/>
    <p:sldId id="332" r:id="rId20"/>
    <p:sldId id="333" r:id="rId21"/>
    <p:sldId id="513" r:id="rId22"/>
    <p:sldId id="372" r:id="rId23"/>
    <p:sldId id="542" r:id="rId24"/>
    <p:sldId id="573" r:id="rId25"/>
    <p:sldId id="574" r:id="rId26"/>
    <p:sldId id="392" r:id="rId27"/>
    <p:sldId id="284" r:id="rId28"/>
    <p:sldId id="524" r:id="rId29"/>
    <p:sldId id="522" r:id="rId30"/>
    <p:sldId id="327" r:id="rId31"/>
    <p:sldId id="328" r:id="rId32"/>
    <p:sldId id="285" r:id="rId33"/>
    <p:sldId id="286" r:id="rId34"/>
    <p:sldId id="345" r:id="rId35"/>
    <p:sldId id="559" r:id="rId36"/>
    <p:sldId id="396" r:id="rId37"/>
    <p:sldId id="291" r:id="rId38"/>
    <p:sldId id="543" r:id="rId39"/>
    <p:sldId id="389" r:id="rId40"/>
    <p:sldId id="493" r:id="rId41"/>
    <p:sldId id="502" r:id="rId42"/>
    <p:sldId id="388" r:id="rId43"/>
    <p:sldId id="562" r:id="rId44"/>
    <p:sldId id="563" r:id="rId45"/>
    <p:sldId id="293" r:id="rId46"/>
    <p:sldId id="294" r:id="rId47"/>
    <p:sldId id="295" r:id="rId48"/>
    <p:sldId id="551" r:id="rId49"/>
    <p:sldId id="296" r:id="rId50"/>
    <p:sldId id="423" r:id="rId51"/>
    <p:sldId id="575" r:id="rId52"/>
    <p:sldId id="298" r:id="rId53"/>
    <p:sldId id="299" r:id="rId54"/>
    <p:sldId id="300" r:id="rId55"/>
    <p:sldId id="544" r:id="rId56"/>
    <p:sldId id="399" r:id="rId57"/>
    <p:sldId id="301" r:id="rId58"/>
    <p:sldId id="303" r:id="rId59"/>
    <p:sldId id="525" r:id="rId60"/>
    <p:sldId id="302" r:id="rId61"/>
    <p:sldId id="553" r:id="rId62"/>
    <p:sldId id="454" r:id="rId63"/>
    <p:sldId id="526" r:id="rId64"/>
    <p:sldId id="410" r:id="rId65"/>
    <p:sldId id="341" r:id="rId66"/>
    <p:sldId id="404" r:id="rId67"/>
    <p:sldId id="401" r:id="rId68"/>
    <p:sldId id="402" r:id="rId69"/>
    <p:sldId id="427" r:id="rId70"/>
    <p:sldId id="527" r:id="rId71"/>
    <p:sldId id="407" r:id="rId72"/>
    <p:sldId id="431" r:id="rId73"/>
    <p:sldId id="403" r:id="rId74"/>
    <p:sldId id="307" r:id="rId75"/>
    <p:sldId id="514" r:id="rId76"/>
    <p:sldId id="529" r:id="rId77"/>
    <p:sldId id="530" r:id="rId78"/>
    <p:sldId id="531" r:id="rId79"/>
    <p:sldId id="532" r:id="rId80"/>
    <p:sldId id="528" r:id="rId81"/>
    <p:sldId id="496" r:id="rId82"/>
    <p:sldId id="413" r:id="rId83"/>
    <p:sldId id="455" r:id="rId84"/>
    <p:sldId id="412" r:id="rId85"/>
    <p:sldId id="310" r:id="rId86"/>
    <p:sldId id="425" r:id="rId87"/>
    <p:sldId id="564" r:id="rId88"/>
    <p:sldId id="565" r:id="rId89"/>
    <p:sldId id="566" r:id="rId90"/>
    <p:sldId id="567" r:id="rId91"/>
    <p:sldId id="569" r:id="rId92"/>
    <p:sldId id="570" r:id="rId93"/>
    <p:sldId id="568" r:id="rId94"/>
    <p:sldId id="318" r:id="rId95"/>
    <p:sldId id="554" r:id="rId96"/>
    <p:sldId id="319" r:id="rId97"/>
    <p:sldId id="456" r:id="rId98"/>
    <p:sldId id="555" r:id="rId99"/>
    <p:sldId id="557" r:id="rId100"/>
    <p:sldId id="320" r:id="rId101"/>
    <p:sldId id="507" r:id="rId102"/>
    <p:sldId id="518" r:id="rId103"/>
  </p:sldIdLst>
  <p:sldSz cx="9144000" cy="6858000" type="screen4x3"/>
  <p:notesSz cx="6858000" cy="9144000"/>
  <p:defaultTextStyle>
    <a:defPPr>
      <a:defRPr lang="en-US"/>
    </a:defPPr>
    <a:lvl1pPr algn="l" rtl="0" eaLnBrk="0" fontAlgn="base" hangingPunct="0">
      <a:spcBef>
        <a:spcPct val="0"/>
      </a:spcBef>
      <a:spcAft>
        <a:spcPct val="0"/>
      </a:spcAft>
      <a:defRPr kumimoji="1" sz="4000" b="1" u="sng" kern="1200">
        <a:solidFill>
          <a:schemeClr val="tx1"/>
        </a:solidFill>
        <a:latin typeface="Times New Roman" panose="02020603050405020304" pitchFamily="18" charset="0"/>
        <a:ea typeface="楷体_GB2312" pitchFamily="49" charset="-122"/>
        <a:cs typeface="+mn-cs"/>
      </a:defRPr>
    </a:lvl1pPr>
    <a:lvl2pPr marL="457200" algn="l" rtl="0" eaLnBrk="0" fontAlgn="base" hangingPunct="0">
      <a:spcBef>
        <a:spcPct val="0"/>
      </a:spcBef>
      <a:spcAft>
        <a:spcPct val="0"/>
      </a:spcAft>
      <a:defRPr kumimoji="1" sz="4000" b="1" u="sng" kern="1200">
        <a:solidFill>
          <a:schemeClr val="tx1"/>
        </a:solidFill>
        <a:latin typeface="Times New Roman" panose="02020603050405020304" pitchFamily="18" charset="0"/>
        <a:ea typeface="楷体_GB2312" pitchFamily="49" charset="-122"/>
        <a:cs typeface="+mn-cs"/>
      </a:defRPr>
    </a:lvl2pPr>
    <a:lvl3pPr marL="914400" algn="l" rtl="0" eaLnBrk="0" fontAlgn="base" hangingPunct="0">
      <a:spcBef>
        <a:spcPct val="0"/>
      </a:spcBef>
      <a:spcAft>
        <a:spcPct val="0"/>
      </a:spcAft>
      <a:defRPr kumimoji="1" sz="4000" b="1" u="sng" kern="1200">
        <a:solidFill>
          <a:schemeClr val="tx1"/>
        </a:solidFill>
        <a:latin typeface="Times New Roman" panose="02020603050405020304" pitchFamily="18" charset="0"/>
        <a:ea typeface="楷体_GB2312" pitchFamily="49" charset="-122"/>
        <a:cs typeface="+mn-cs"/>
      </a:defRPr>
    </a:lvl3pPr>
    <a:lvl4pPr marL="1371600" algn="l" rtl="0" eaLnBrk="0" fontAlgn="base" hangingPunct="0">
      <a:spcBef>
        <a:spcPct val="0"/>
      </a:spcBef>
      <a:spcAft>
        <a:spcPct val="0"/>
      </a:spcAft>
      <a:defRPr kumimoji="1" sz="4000" b="1" u="sng" kern="1200">
        <a:solidFill>
          <a:schemeClr val="tx1"/>
        </a:solidFill>
        <a:latin typeface="Times New Roman" panose="02020603050405020304" pitchFamily="18" charset="0"/>
        <a:ea typeface="楷体_GB2312" pitchFamily="49" charset="-122"/>
        <a:cs typeface="+mn-cs"/>
      </a:defRPr>
    </a:lvl4pPr>
    <a:lvl5pPr marL="1828800" algn="l" rtl="0" eaLnBrk="0" fontAlgn="base" hangingPunct="0">
      <a:spcBef>
        <a:spcPct val="0"/>
      </a:spcBef>
      <a:spcAft>
        <a:spcPct val="0"/>
      </a:spcAft>
      <a:defRPr kumimoji="1" sz="4000" b="1" u="sng"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4000" b="1" u="sng"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4000" b="1" u="sng"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4000" b="1" u="sng"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4000" b="1" u="sng" kern="1200">
        <a:solidFill>
          <a:schemeClr val="tx1"/>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CC"/>
    <a:srgbClr val="008000"/>
    <a:srgbClr val="FFFF00"/>
    <a:srgbClr val="FF0000"/>
    <a:srgbClr val="A50021"/>
    <a:srgbClr val="33CC33"/>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14" autoAdjust="0"/>
    <p:restoredTop sz="94717" autoAdjust="0"/>
  </p:normalViewPr>
  <p:slideViewPr>
    <p:cSldViewPr>
      <p:cViewPr varScale="1">
        <p:scale>
          <a:sx n="106" d="100"/>
          <a:sy n="106" d="100"/>
        </p:scale>
        <p:origin x="60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2442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38.wmf"/><Relationship Id="rId1" Type="http://schemas.openxmlformats.org/officeDocument/2006/relationships/image" Target="../media/image50.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55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buFontTx/>
              <a:buNone/>
              <a:defRPr sz="1200" b="0" u="none">
                <a:ea typeface="宋体" panose="02010600030101010101" pitchFamily="2" charset="-122"/>
              </a:defRPr>
            </a:lvl1pPr>
          </a:lstStyle>
          <a:p>
            <a:pPr>
              <a:defRPr/>
            </a:pPr>
            <a:endParaRPr lang="zh-CN" altLang="en-US"/>
          </a:p>
        </p:txBody>
      </p:sp>
      <p:sp>
        <p:nvSpPr>
          <p:cNvPr id="15155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FontTx/>
              <a:buNone/>
              <a:defRPr sz="1200" b="0" u="none">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155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5155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lnSpc>
                <a:spcPct val="100000"/>
              </a:lnSpc>
              <a:spcBef>
                <a:spcPct val="0"/>
              </a:spcBef>
              <a:buFontTx/>
              <a:buNone/>
              <a:defRPr sz="1200" b="0" u="none">
                <a:ea typeface="宋体" panose="02010600030101010101" pitchFamily="2" charset="-122"/>
              </a:defRPr>
            </a:lvl1pPr>
          </a:lstStyle>
          <a:p>
            <a:pPr>
              <a:defRPr/>
            </a:pPr>
            <a:endParaRPr lang="en-US" altLang="zh-CN"/>
          </a:p>
        </p:txBody>
      </p:sp>
      <p:sp>
        <p:nvSpPr>
          <p:cNvPr id="15155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FontTx/>
              <a:buNone/>
              <a:defRPr sz="1200" b="0" u="none">
                <a:ea typeface="宋体" panose="02010600030101010101" pitchFamily="2" charset="-122"/>
              </a:defRPr>
            </a:lvl1pPr>
          </a:lstStyle>
          <a:p>
            <a:pPr>
              <a:defRPr/>
            </a:pPr>
            <a:fld id="{99FB9F70-5E4A-454F-84BF-D3ABFBB448C6}" type="slidenum">
              <a:rPr lang="zh-CN" altLang="en-US"/>
              <a:pPr>
                <a:defRPr/>
              </a:pPr>
              <a:t>‹#›</a:t>
            </a:fld>
            <a:endParaRPr lang="en-US" altLang="zh-CN"/>
          </a:p>
        </p:txBody>
      </p:sp>
    </p:spTree>
    <p:extLst>
      <p:ext uri="{BB962C8B-B14F-4D97-AF65-F5344CB8AC3E}">
        <p14:creationId xmlns:p14="http://schemas.microsoft.com/office/powerpoint/2010/main" val="20320033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49DFF5F-981A-4098-A561-B9C5E3E856A0}" type="slidenum">
              <a:rPr lang="zh-CN" altLang="en-US"/>
              <a:pPr>
                <a:defRPr/>
              </a:pPr>
              <a:t>‹#›</a:t>
            </a:fld>
            <a:endParaRPr lang="en-US" altLang="zh-CN"/>
          </a:p>
        </p:txBody>
      </p:sp>
    </p:spTree>
    <p:extLst>
      <p:ext uri="{BB962C8B-B14F-4D97-AF65-F5344CB8AC3E}">
        <p14:creationId xmlns:p14="http://schemas.microsoft.com/office/powerpoint/2010/main" val="4257381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B829F61-2CE3-45C7-9562-670D73869194}" type="slidenum">
              <a:rPr lang="zh-CN" altLang="en-US"/>
              <a:pPr>
                <a:defRPr/>
              </a:pPr>
              <a:t>‹#›</a:t>
            </a:fld>
            <a:endParaRPr lang="en-US" altLang="zh-CN"/>
          </a:p>
        </p:txBody>
      </p:sp>
    </p:spTree>
    <p:extLst>
      <p:ext uri="{BB962C8B-B14F-4D97-AF65-F5344CB8AC3E}">
        <p14:creationId xmlns:p14="http://schemas.microsoft.com/office/powerpoint/2010/main" val="1710892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BC45DB7-1CCD-4A21-99D1-0093143EACCE}" type="slidenum">
              <a:rPr lang="zh-CN" altLang="en-US"/>
              <a:pPr>
                <a:defRPr/>
              </a:pPr>
              <a:t>‹#›</a:t>
            </a:fld>
            <a:endParaRPr lang="en-US" altLang="zh-CN"/>
          </a:p>
        </p:txBody>
      </p:sp>
    </p:spTree>
    <p:extLst>
      <p:ext uri="{BB962C8B-B14F-4D97-AF65-F5344CB8AC3E}">
        <p14:creationId xmlns:p14="http://schemas.microsoft.com/office/powerpoint/2010/main" val="3005071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8CCEFCD2-71E4-40C6-9EC1-68272DBC2B59}" type="slidenum">
              <a:rPr lang="zh-CN" altLang="en-US"/>
              <a:pPr>
                <a:defRPr/>
              </a:pPr>
              <a:t>‹#›</a:t>
            </a:fld>
            <a:endParaRPr lang="en-US" altLang="zh-CN"/>
          </a:p>
        </p:txBody>
      </p:sp>
    </p:spTree>
    <p:extLst>
      <p:ext uri="{BB962C8B-B14F-4D97-AF65-F5344CB8AC3E}">
        <p14:creationId xmlns:p14="http://schemas.microsoft.com/office/powerpoint/2010/main" val="21366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9FC5A06-B8DC-441D-9E39-896F921577EF}" type="slidenum">
              <a:rPr lang="zh-CN" altLang="en-US"/>
              <a:pPr>
                <a:defRPr/>
              </a:pPr>
              <a:t>‹#›</a:t>
            </a:fld>
            <a:endParaRPr lang="en-US" altLang="zh-CN"/>
          </a:p>
        </p:txBody>
      </p:sp>
    </p:spTree>
    <p:extLst>
      <p:ext uri="{BB962C8B-B14F-4D97-AF65-F5344CB8AC3E}">
        <p14:creationId xmlns:p14="http://schemas.microsoft.com/office/powerpoint/2010/main" val="2025772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2E05E9F-4ED8-48CC-A010-558EAC9040B8}" type="slidenum">
              <a:rPr lang="zh-CN" altLang="en-US"/>
              <a:pPr>
                <a:defRPr/>
              </a:pPr>
              <a:t>‹#›</a:t>
            </a:fld>
            <a:endParaRPr lang="en-US" altLang="zh-CN"/>
          </a:p>
        </p:txBody>
      </p:sp>
    </p:spTree>
    <p:extLst>
      <p:ext uri="{BB962C8B-B14F-4D97-AF65-F5344CB8AC3E}">
        <p14:creationId xmlns:p14="http://schemas.microsoft.com/office/powerpoint/2010/main" val="3562798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CBF7141-56EA-4844-B485-F8FE2B635A0C}" type="slidenum">
              <a:rPr lang="zh-CN" altLang="en-US"/>
              <a:pPr>
                <a:defRPr/>
              </a:pPr>
              <a:t>‹#›</a:t>
            </a:fld>
            <a:endParaRPr lang="en-US" altLang="zh-CN"/>
          </a:p>
        </p:txBody>
      </p:sp>
    </p:spTree>
    <p:extLst>
      <p:ext uri="{BB962C8B-B14F-4D97-AF65-F5344CB8AC3E}">
        <p14:creationId xmlns:p14="http://schemas.microsoft.com/office/powerpoint/2010/main" val="2561218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A6AB647-0DDA-4789-AE4D-432B7627AE3D}" type="slidenum">
              <a:rPr lang="zh-CN" altLang="en-US"/>
              <a:pPr>
                <a:defRPr/>
              </a:pPr>
              <a:t>‹#›</a:t>
            </a:fld>
            <a:endParaRPr lang="en-US" altLang="zh-CN"/>
          </a:p>
        </p:txBody>
      </p:sp>
    </p:spTree>
    <p:extLst>
      <p:ext uri="{BB962C8B-B14F-4D97-AF65-F5344CB8AC3E}">
        <p14:creationId xmlns:p14="http://schemas.microsoft.com/office/powerpoint/2010/main" val="272375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E720D24E-2C14-468A-96D3-6789D49950D1}" type="slidenum">
              <a:rPr lang="zh-CN" altLang="en-US"/>
              <a:pPr>
                <a:defRPr/>
              </a:pPr>
              <a:t>‹#›</a:t>
            </a:fld>
            <a:endParaRPr lang="en-US" altLang="zh-CN"/>
          </a:p>
        </p:txBody>
      </p:sp>
    </p:spTree>
    <p:extLst>
      <p:ext uri="{BB962C8B-B14F-4D97-AF65-F5344CB8AC3E}">
        <p14:creationId xmlns:p14="http://schemas.microsoft.com/office/powerpoint/2010/main" val="2234694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CA9C016D-B2D6-49C1-AD35-950E40B7B3E3}" type="slidenum">
              <a:rPr lang="zh-CN" altLang="en-US"/>
              <a:pPr>
                <a:defRPr/>
              </a:pPr>
              <a:t>‹#›</a:t>
            </a:fld>
            <a:endParaRPr lang="en-US" altLang="zh-CN"/>
          </a:p>
        </p:txBody>
      </p:sp>
    </p:spTree>
    <p:extLst>
      <p:ext uri="{BB962C8B-B14F-4D97-AF65-F5344CB8AC3E}">
        <p14:creationId xmlns:p14="http://schemas.microsoft.com/office/powerpoint/2010/main" val="4263959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A81C7703-BC72-461D-A4E2-15B70D7B1F91}" type="slidenum">
              <a:rPr lang="zh-CN" altLang="en-US"/>
              <a:pPr>
                <a:defRPr/>
              </a:pPr>
              <a:t>‹#›</a:t>
            </a:fld>
            <a:endParaRPr lang="en-US" altLang="zh-CN"/>
          </a:p>
        </p:txBody>
      </p:sp>
    </p:spTree>
    <p:extLst>
      <p:ext uri="{BB962C8B-B14F-4D97-AF65-F5344CB8AC3E}">
        <p14:creationId xmlns:p14="http://schemas.microsoft.com/office/powerpoint/2010/main" val="3270236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0BE1E59-7156-4DD5-B49D-9EA3A82619E6}" type="slidenum">
              <a:rPr lang="zh-CN" altLang="en-US"/>
              <a:pPr>
                <a:defRPr/>
              </a:pPr>
              <a:t>‹#›</a:t>
            </a:fld>
            <a:endParaRPr lang="en-US" altLang="zh-CN"/>
          </a:p>
        </p:txBody>
      </p:sp>
    </p:spTree>
    <p:extLst>
      <p:ext uri="{BB962C8B-B14F-4D97-AF65-F5344CB8AC3E}">
        <p14:creationId xmlns:p14="http://schemas.microsoft.com/office/powerpoint/2010/main" val="1285421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B97D99C-031C-4EF9-9C35-2DC68C54EDA2}" type="slidenum">
              <a:rPr lang="zh-CN" altLang="en-US"/>
              <a:pPr>
                <a:defRPr/>
              </a:pPr>
              <a:t>‹#›</a:t>
            </a:fld>
            <a:endParaRPr lang="en-US" altLang="zh-CN"/>
          </a:p>
        </p:txBody>
      </p:sp>
    </p:spTree>
    <p:extLst>
      <p:ext uri="{BB962C8B-B14F-4D97-AF65-F5344CB8AC3E}">
        <p14:creationId xmlns:p14="http://schemas.microsoft.com/office/powerpoint/2010/main" val="4077114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buFontTx/>
              <a:buNone/>
              <a:defRPr kumimoji="0" sz="1400" b="0" u="none">
                <a:ea typeface="+mn-ea"/>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lnSpc>
                <a:spcPct val="100000"/>
              </a:lnSpc>
              <a:spcBef>
                <a:spcPct val="0"/>
              </a:spcBef>
              <a:buFontTx/>
              <a:buNone/>
              <a:defRPr kumimoji="0" sz="1400" b="0" u="none">
                <a:ea typeface="+mn-ea"/>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FontTx/>
              <a:buNone/>
              <a:defRPr kumimoji="0" sz="1400" b="0" u="none">
                <a:ea typeface="+mn-ea"/>
              </a:defRPr>
            </a:lvl1pPr>
          </a:lstStyle>
          <a:p>
            <a:pPr>
              <a:defRPr/>
            </a:pPr>
            <a:fld id="{7C4B7D22-E9E8-44F2-AF35-70FC46DAA4C2}"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eaLnBrk="0" fontAlgn="base" hangingPunct="0">
        <a:spcBef>
          <a:spcPct val="0"/>
        </a:spcBef>
        <a:spcAft>
          <a:spcPct val="0"/>
        </a:spcAft>
        <a:defRPr kumimoji="1" sz="4400" kern="12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73.wmf"/><Relationship Id="rId5" Type="http://schemas.openxmlformats.org/officeDocument/2006/relationships/oleObject" Target="../embeddings/oleObject55.bin"/><Relationship Id="rId4" Type="http://schemas.openxmlformats.org/officeDocument/2006/relationships/image" Target="../media/image72.wmf"/></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7.xml"/><Relationship Id="rId1" Type="http://schemas.openxmlformats.org/officeDocument/2006/relationships/vmlDrawing" Target="../drawings/vmlDrawing36.vml"/><Relationship Id="rId4" Type="http://schemas.openxmlformats.org/officeDocument/2006/relationships/image" Target="../media/image74.wmf"/></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1.wmf"/><Relationship Id="rId5" Type="http://schemas.openxmlformats.org/officeDocument/2006/relationships/oleObject" Target="../embeddings/oleObject10.bin"/><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3.xml"/><Relationship Id="rId1" Type="http://schemas.openxmlformats.org/officeDocument/2006/relationships/vmlDrawing" Target="../drawings/vmlDrawing7.vml"/><Relationship Id="rId5" Type="http://schemas.openxmlformats.org/officeDocument/2006/relationships/image" Target="../media/image14.png"/><Relationship Id="rId4" Type="http://schemas.openxmlformats.org/officeDocument/2006/relationships/image" Target="../media/image13.emf"/></Relationships>
</file>

<file path=ppt/slides/_rels/slide16.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6.wmf"/><Relationship Id="rId5" Type="http://schemas.openxmlformats.org/officeDocument/2006/relationships/oleObject" Target="../embeddings/oleObject14.bin"/><Relationship Id="rId4" Type="http://schemas.openxmlformats.org/officeDocument/2006/relationships/image" Target="../media/image15.wmf"/></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18.wmf"/><Relationship Id="rId4" Type="http://schemas.openxmlformats.org/officeDocument/2006/relationships/oleObject" Target="../embeddings/oleObject16.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21.wmf"/><Relationship Id="rId5" Type="http://schemas.openxmlformats.org/officeDocument/2006/relationships/oleObject" Target="../embeddings/oleObject18.bin"/><Relationship Id="rId4" Type="http://schemas.openxmlformats.org/officeDocument/2006/relationships/image" Target="../media/image20.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23.wmf"/><Relationship Id="rId5" Type="http://schemas.openxmlformats.org/officeDocument/2006/relationships/oleObject" Target="../embeddings/oleObject20.bin"/><Relationship Id="rId4" Type="http://schemas.openxmlformats.org/officeDocument/2006/relationships/image" Target="../media/image22.wmf"/></Relationships>
</file>

<file path=ppt/slides/_rels/slide22.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25.wmf"/><Relationship Id="rId5" Type="http://schemas.openxmlformats.org/officeDocument/2006/relationships/oleObject" Target="../embeddings/oleObject22.bin"/><Relationship Id="rId4" Type="http://schemas.openxmlformats.org/officeDocument/2006/relationships/image" Target="../media/image24.wmf"/></Relationships>
</file>

<file path=ppt/slides/_rels/slide23.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28.wmf"/><Relationship Id="rId5" Type="http://schemas.openxmlformats.org/officeDocument/2006/relationships/oleObject" Target="../embeddings/oleObject25.bin"/><Relationship Id="rId4" Type="http://schemas.openxmlformats.org/officeDocument/2006/relationships/image" Target="../media/image27.wmf"/></Relationships>
</file>

<file path=ppt/slides/_rels/slide24.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image" Target="../media/image30.wmf"/><Relationship Id="rId4" Type="http://schemas.openxmlformats.org/officeDocument/2006/relationships/oleObject" Target="../embeddings/oleObject27.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32.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34.wmf"/><Relationship Id="rId5" Type="http://schemas.openxmlformats.org/officeDocument/2006/relationships/oleObject" Target="../embeddings/oleObject30.bin"/><Relationship Id="rId4" Type="http://schemas.openxmlformats.org/officeDocument/2006/relationships/image" Target="../media/image33.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35.wmf"/></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7.xml"/><Relationship Id="rId1" Type="http://schemas.openxmlformats.org/officeDocument/2006/relationships/vmlDrawing" Target="../drawings/vmlDrawing18.vml"/><Relationship Id="rId5" Type="http://schemas.openxmlformats.org/officeDocument/2006/relationships/image" Target="../media/image36.wmf"/><Relationship Id="rId4" Type="http://schemas.openxmlformats.org/officeDocument/2006/relationships/oleObject" Target="../embeddings/oleObject32.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36.wmf"/><Relationship Id="rId5" Type="http://schemas.openxmlformats.org/officeDocument/2006/relationships/oleObject" Target="../embeddings/oleObject34.bin"/><Relationship Id="rId4" Type="http://schemas.openxmlformats.org/officeDocument/2006/relationships/image" Target="../media/image38.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43.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45.wmf"/><Relationship Id="rId5" Type="http://schemas.openxmlformats.org/officeDocument/2006/relationships/oleObject" Target="../embeddings/oleObject37.bin"/><Relationship Id="rId4" Type="http://schemas.openxmlformats.org/officeDocument/2006/relationships/image" Target="../media/image44.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7.gif"/><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image" Target="../media/image49.wmf"/></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60.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38.wmf"/><Relationship Id="rId5" Type="http://schemas.openxmlformats.org/officeDocument/2006/relationships/oleObject" Target="../embeddings/oleObject40.bin"/><Relationship Id="rId4" Type="http://schemas.openxmlformats.org/officeDocument/2006/relationships/image" Target="../media/image50.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24.vml"/><Relationship Id="rId4" Type="http://schemas.openxmlformats.org/officeDocument/2006/relationships/image" Target="../media/image52.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slideLayout" Target="../slideLayouts/slideLayout7.xml"/><Relationship Id="rId1" Type="http://schemas.openxmlformats.org/officeDocument/2006/relationships/vmlDrawing" Target="../drawings/vmlDrawing25.vml"/><Relationship Id="rId5" Type="http://schemas.openxmlformats.org/officeDocument/2006/relationships/image" Target="../media/image55.wmf"/><Relationship Id="rId4" Type="http://schemas.openxmlformats.org/officeDocument/2006/relationships/oleObject" Target="../embeddings/oleObject43.bin"/></Relationships>
</file>

<file path=ppt/slides/_rels/slide6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26.vml"/><Relationship Id="rId4" Type="http://schemas.openxmlformats.org/officeDocument/2006/relationships/image" Target="../media/image58.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13.xml"/><Relationship Id="rId1" Type="http://schemas.openxmlformats.org/officeDocument/2006/relationships/vmlDrawing" Target="../drawings/vmlDrawing27.vml"/><Relationship Id="rId4" Type="http://schemas.openxmlformats.org/officeDocument/2006/relationships/image" Target="../media/image59.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28.vml"/><Relationship Id="rId4" Type="http://schemas.openxmlformats.org/officeDocument/2006/relationships/image" Target="../media/image60.w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29.vml"/><Relationship Id="rId4" Type="http://schemas.openxmlformats.org/officeDocument/2006/relationships/image" Target="../media/image61.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7.xml"/><Relationship Id="rId1" Type="http://schemas.openxmlformats.org/officeDocument/2006/relationships/vmlDrawing" Target="../drawings/vmlDrawing30.vml"/><Relationship Id="rId4" Type="http://schemas.openxmlformats.org/officeDocument/2006/relationships/image" Target="../media/image65.wm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9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31.vml"/><Relationship Id="rId4" Type="http://schemas.openxmlformats.org/officeDocument/2006/relationships/image" Target="../media/image67.wmf"/></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7.xml"/><Relationship Id="rId1" Type="http://schemas.openxmlformats.org/officeDocument/2006/relationships/vmlDrawing" Target="../drawings/vmlDrawing32.vml"/><Relationship Id="rId4" Type="http://schemas.openxmlformats.org/officeDocument/2006/relationships/image" Target="../media/image68.wmf"/></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70.wmf"/><Relationship Id="rId5" Type="http://schemas.openxmlformats.org/officeDocument/2006/relationships/oleObject" Target="../embeddings/oleObject52.bin"/><Relationship Id="rId4" Type="http://schemas.openxmlformats.org/officeDocument/2006/relationships/image" Target="../media/image69.wmf"/></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34.vml"/><Relationship Id="rId4" Type="http://schemas.openxmlformats.org/officeDocument/2006/relationships/image" Target="../media/image71.wmf"/></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542CBAC-B408-4112-A869-F58FE5FC935B}" type="slidenum">
              <a:rPr lang="zh-CN" altLang="en-US"/>
              <a:pPr>
                <a:defRPr/>
              </a:pPr>
              <a:t>1</a:t>
            </a:fld>
            <a:endParaRPr lang="en-US" altLang="zh-CN"/>
          </a:p>
        </p:txBody>
      </p:sp>
      <p:sp>
        <p:nvSpPr>
          <p:cNvPr id="3075" name="Text Box 2"/>
          <p:cNvSpPr txBox="1">
            <a:spLocks noChangeArrowheads="1"/>
          </p:cNvSpPr>
          <p:nvPr/>
        </p:nvSpPr>
        <p:spPr bwMode="auto">
          <a:xfrm>
            <a:off x="215900" y="1052513"/>
            <a:ext cx="7885113"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6000" u="none">
                <a:ea typeface="楷体_GB2312" pitchFamily="49" charset="-122"/>
              </a:rPr>
              <a:t>第</a:t>
            </a:r>
            <a:r>
              <a:rPr lang="en-US" altLang="zh-CN" sz="6000" u="none">
                <a:ea typeface="楷体_GB2312" pitchFamily="49" charset="-122"/>
              </a:rPr>
              <a:t>1</a:t>
            </a:r>
            <a:r>
              <a:rPr lang="zh-CN" altLang="en-US" sz="6000" u="none">
                <a:ea typeface="楷体_GB2312" pitchFamily="49" charset="-122"/>
              </a:rPr>
              <a:t>章 气体和溶液</a:t>
            </a:r>
            <a:endParaRPr lang="en-US" altLang="zh-CN" sz="6000" u="none">
              <a:ea typeface="楷体_GB2312" pitchFamily="49" charset="-122"/>
            </a:endParaRPr>
          </a:p>
        </p:txBody>
      </p:sp>
      <p:sp>
        <p:nvSpPr>
          <p:cNvPr id="3076" name="Text Box 2"/>
          <p:cNvSpPr txBox="1">
            <a:spLocks noChangeArrowheads="1"/>
          </p:cNvSpPr>
          <p:nvPr/>
        </p:nvSpPr>
        <p:spPr bwMode="auto">
          <a:xfrm>
            <a:off x="1835150" y="2492375"/>
            <a:ext cx="3457575" cy="217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5400" u="none">
                <a:ea typeface="楷体_GB2312" pitchFamily="49" charset="-122"/>
              </a:rPr>
              <a:t>1. </a:t>
            </a:r>
            <a:r>
              <a:rPr lang="zh-CN" altLang="en-US" sz="5400" u="none">
                <a:ea typeface="楷体_GB2312" pitchFamily="49" charset="-122"/>
              </a:rPr>
              <a:t>1 气体</a:t>
            </a:r>
          </a:p>
          <a:p>
            <a:pPr eaLnBrk="1" hangingPunct="1">
              <a:spcBef>
                <a:spcPct val="50000"/>
              </a:spcBef>
              <a:buFontTx/>
              <a:buNone/>
            </a:pPr>
            <a:r>
              <a:rPr lang="en-US" altLang="zh-CN" sz="5400" u="none">
                <a:ea typeface="楷体_GB2312" pitchFamily="49" charset="-122"/>
              </a:rPr>
              <a:t>1. </a:t>
            </a:r>
            <a:r>
              <a:rPr lang="zh-CN" altLang="en-US" sz="5400" u="none">
                <a:ea typeface="楷体_GB2312" pitchFamily="49" charset="-122"/>
              </a:rPr>
              <a:t>2 溶液</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p>
            <a:pPr>
              <a:defRPr/>
            </a:pPr>
            <a:fld id="{38C75777-674D-47F0-9B0C-AC39A23BBE72}" type="slidenum">
              <a:rPr lang="zh-CN" altLang="en-US"/>
              <a:pPr>
                <a:defRPr/>
              </a:pPr>
              <a:t>10</a:t>
            </a:fld>
            <a:endParaRPr lang="en-US" altLang="zh-CN"/>
          </a:p>
        </p:txBody>
      </p:sp>
      <p:graphicFrame>
        <p:nvGraphicFramePr>
          <p:cNvPr id="74760" name="Object 8"/>
          <p:cNvGraphicFramePr>
            <a:graphicFrameLocks noChangeAspect="1"/>
          </p:cNvGraphicFramePr>
          <p:nvPr/>
        </p:nvGraphicFramePr>
        <p:xfrm>
          <a:off x="179388" y="2636838"/>
          <a:ext cx="8785225" cy="1830387"/>
        </p:xfrm>
        <a:graphic>
          <a:graphicData uri="http://schemas.openxmlformats.org/presentationml/2006/ole">
            <mc:AlternateContent xmlns:mc="http://schemas.openxmlformats.org/markup-compatibility/2006">
              <mc:Choice xmlns:v="urn:schemas-microsoft-com:vml" Requires="v">
                <p:oleObj spid="_x0000_s12344" name="公式" r:id="rId3" imgW="3048000" imgH="635000" progId="Equation.3">
                  <p:embed/>
                </p:oleObj>
              </mc:Choice>
              <mc:Fallback>
                <p:oleObj name="公式" r:id="rId3" imgW="3048000" imgH="6350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2636838"/>
                        <a:ext cx="8785225" cy="1830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2" name="Text Box 2"/>
          <p:cNvSpPr txBox="1">
            <a:spLocks noChangeArrowheads="1"/>
          </p:cNvSpPr>
          <p:nvPr/>
        </p:nvSpPr>
        <p:spPr bwMode="auto">
          <a:xfrm>
            <a:off x="228600" y="228600"/>
            <a:ext cx="86106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3600" u="none"/>
              <a:t>例</a:t>
            </a:r>
            <a:r>
              <a:rPr lang="en-US" altLang="zh-CN" sz="3600" u="none"/>
              <a:t>1. 1 </a:t>
            </a:r>
            <a:r>
              <a:rPr lang="zh-CN" altLang="en-US" sz="3600" u="none"/>
              <a:t>一个体积为40.0 </a:t>
            </a:r>
            <a:r>
              <a:rPr lang="en-US" altLang="zh-CN" sz="3600" u="none"/>
              <a:t>dm</a:t>
            </a:r>
            <a:r>
              <a:rPr lang="en-US" altLang="zh-CN" sz="3600" u="none" baseline="30000"/>
              <a:t>3</a:t>
            </a:r>
            <a:r>
              <a:rPr lang="zh-CN" altLang="en-US" sz="3600" u="none"/>
              <a:t>的氮气钢瓶，在25 </a:t>
            </a:r>
            <a:r>
              <a:rPr lang="en-US" altLang="zh-CN" sz="3600" u="none" baseline="30000"/>
              <a:t>o</a:t>
            </a:r>
            <a:r>
              <a:rPr lang="en-US" altLang="zh-CN" sz="3600" u="none"/>
              <a:t>C</a:t>
            </a:r>
            <a:r>
              <a:rPr lang="zh-CN" altLang="en-US" sz="3600" u="none"/>
              <a:t>时，使用前压力为12.5 </a:t>
            </a:r>
            <a:r>
              <a:rPr lang="en-US" altLang="zh-CN" sz="3600" u="none"/>
              <a:t>MPa，</a:t>
            </a:r>
            <a:r>
              <a:rPr lang="zh-CN" altLang="en-US" sz="3600" u="none"/>
              <a:t>求钢瓶压力降为10.0 </a:t>
            </a:r>
            <a:r>
              <a:rPr lang="en-US" altLang="zh-CN" sz="3600" u="none"/>
              <a:t>MPa</a:t>
            </a:r>
            <a:r>
              <a:rPr lang="zh-CN" altLang="en-US" sz="3600" u="none"/>
              <a:t>时用去的氮气质量。</a:t>
            </a:r>
          </a:p>
        </p:txBody>
      </p:sp>
      <p:sp>
        <p:nvSpPr>
          <p:cNvPr id="74756" name="Text Box 4"/>
          <p:cNvSpPr txBox="1">
            <a:spLocks noChangeArrowheads="1"/>
          </p:cNvSpPr>
          <p:nvPr/>
        </p:nvSpPr>
        <p:spPr bwMode="auto">
          <a:xfrm>
            <a:off x="150813" y="1989138"/>
            <a:ext cx="7734300" cy="609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15000"/>
              </a:spcBef>
              <a:buFontTx/>
              <a:buNone/>
            </a:pPr>
            <a:r>
              <a:rPr lang="zh-CN" altLang="en-US" sz="3400" u="none"/>
              <a:t>解：使用前、后钢瓶中</a:t>
            </a:r>
            <a:r>
              <a:rPr lang="en-US" altLang="zh-CN" sz="3400" u="none"/>
              <a:t>N</a:t>
            </a:r>
            <a:r>
              <a:rPr lang="en-US" altLang="zh-CN" sz="3400" u="none" baseline="-25000"/>
              <a:t>2</a:t>
            </a:r>
            <a:r>
              <a:rPr lang="zh-CN" altLang="en-US" sz="3400" u="none"/>
              <a:t>的物质的量：</a:t>
            </a:r>
            <a:endParaRPr lang="en-US" altLang="zh-CN" sz="3400" u="none">
              <a:sym typeface="Symbol" panose="05050102010706020507" pitchFamily="18" charset="2"/>
            </a:endParaRPr>
          </a:p>
        </p:txBody>
      </p:sp>
      <p:sp>
        <p:nvSpPr>
          <p:cNvPr id="74757" name="Line 5"/>
          <p:cNvSpPr>
            <a:spLocks noChangeShapeType="1"/>
          </p:cNvSpPr>
          <p:nvPr/>
        </p:nvSpPr>
        <p:spPr bwMode="auto">
          <a:xfrm>
            <a:off x="3059113" y="3213100"/>
            <a:ext cx="2160587"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4758" name="Line 6"/>
          <p:cNvSpPr>
            <a:spLocks noChangeShapeType="1"/>
          </p:cNvSpPr>
          <p:nvPr/>
        </p:nvSpPr>
        <p:spPr bwMode="auto">
          <a:xfrm>
            <a:off x="5651500" y="3213100"/>
            <a:ext cx="237648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4759" name="Line 7"/>
          <p:cNvSpPr>
            <a:spLocks noChangeShapeType="1"/>
          </p:cNvSpPr>
          <p:nvPr/>
        </p:nvSpPr>
        <p:spPr bwMode="auto">
          <a:xfrm>
            <a:off x="2268538" y="3860800"/>
            <a:ext cx="3382962"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74761" name="Object 9"/>
          <p:cNvGraphicFramePr>
            <a:graphicFrameLocks noChangeAspect="1"/>
          </p:cNvGraphicFramePr>
          <p:nvPr/>
        </p:nvGraphicFramePr>
        <p:xfrm>
          <a:off x="179388" y="4581525"/>
          <a:ext cx="8820150" cy="1822450"/>
        </p:xfrm>
        <a:graphic>
          <a:graphicData uri="http://schemas.openxmlformats.org/presentationml/2006/ole">
            <mc:AlternateContent xmlns:mc="http://schemas.openxmlformats.org/markup-compatibility/2006">
              <mc:Choice xmlns:v="urn:schemas-microsoft-com:vml" Requires="v">
                <p:oleObj spid="_x0000_s12345" name="公式" r:id="rId5" imgW="3073400" imgH="635000" progId="Equation.3">
                  <p:embed/>
                </p:oleObj>
              </mc:Choice>
              <mc:Fallback>
                <p:oleObj name="公式" r:id="rId5" imgW="3073400" imgH="6350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388" y="4581525"/>
                        <a:ext cx="8820150" cy="182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756"/>
                                        </p:tgtEl>
                                        <p:attrNameLst>
                                          <p:attrName>style.visibility</p:attrName>
                                        </p:attrNameLst>
                                      </p:cBhvr>
                                      <p:to>
                                        <p:strVal val="visible"/>
                                      </p:to>
                                    </p:set>
                                    <p:animEffect transition="in" filter="blinds(horizontal)">
                                      <p:cBhvr>
                                        <p:cTn id="7" dur="500"/>
                                        <p:tgtEl>
                                          <p:spTgt spid="747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4760"/>
                                        </p:tgtEl>
                                        <p:attrNameLst>
                                          <p:attrName>style.visibility</p:attrName>
                                        </p:attrNameLst>
                                      </p:cBhvr>
                                      <p:to>
                                        <p:strVal val="visible"/>
                                      </p:to>
                                    </p:set>
                                    <p:animEffect transition="in" filter="blinds(horizontal)">
                                      <p:cBhvr>
                                        <p:cTn id="12" dur="500"/>
                                        <p:tgtEl>
                                          <p:spTgt spid="747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74757"/>
                                        </p:tgtEl>
                                        <p:attrNameLst>
                                          <p:attrName>style.visibility</p:attrName>
                                        </p:attrNameLst>
                                      </p:cBhvr>
                                      <p:to>
                                        <p:strVal val="visible"/>
                                      </p:to>
                                    </p:set>
                                    <p:animEffect transition="in" filter="slide(fromLeft)">
                                      <p:cBhvr>
                                        <p:cTn id="17" dur="500"/>
                                        <p:tgtEl>
                                          <p:spTgt spid="747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74758"/>
                                        </p:tgtEl>
                                        <p:attrNameLst>
                                          <p:attrName>style.visibility</p:attrName>
                                        </p:attrNameLst>
                                      </p:cBhvr>
                                      <p:to>
                                        <p:strVal val="visible"/>
                                      </p:to>
                                    </p:set>
                                    <p:animEffect transition="in" filter="slide(fromRight)">
                                      <p:cBhvr>
                                        <p:cTn id="22" dur="500"/>
                                        <p:tgtEl>
                                          <p:spTgt spid="747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74759"/>
                                        </p:tgtEl>
                                        <p:attrNameLst>
                                          <p:attrName>style.visibility</p:attrName>
                                        </p:attrNameLst>
                                      </p:cBhvr>
                                      <p:to>
                                        <p:strVal val="visible"/>
                                      </p:to>
                                    </p:set>
                                    <p:animEffect transition="in" filter="slide(fromLeft)">
                                      <p:cBhvr>
                                        <p:cTn id="27" dur="500"/>
                                        <p:tgtEl>
                                          <p:spTgt spid="7475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4761"/>
                                        </p:tgtEl>
                                        <p:attrNameLst>
                                          <p:attrName>style.visibility</p:attrName>
                                        </p:attrNameLst>
                                      </p:cBhvr>
                                      <p:to>
                                        <p:strVal val="visible"/>
                                      </p:to>
                                    </p:set>
                                    <p:animEffect transition="in" filter="blinds(horizontal)">
                                      <p:cBhvr>
                                        <p:cTn id="32" dur="500"/>
                                        <p:tgtEl>
                                          <p:spTgt spid="747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animBg="1" autoUpdateAnimBg="0"/>
      <p:bldP spid="74757" grpId="0" animBg="1"/>
      <p:bldP spid="74758" grpId="0" animBg="1"/>
      <p:bldP spid="74759"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0DFD0284-AD91-4B76-9496-F5CF3C8254BC}" type="slidenum">
              <a:rPr lang="zh-CN" altLang="en-US"/>
              <a:pPr>
                <a:defRPr/>
              </a:pPr>
              <a:t>100</a:t>
            </a:fld>
            <a:endParaRPr lang="en-US" altLang="zh-CN"/>
          </a:p>
        </p:txBody>
      </p:sp>
      <p:graphicFrame>
        <p:nvGraphicFramePr>
          <p:cNvPr id="135172" name="Object 4"/>
          <p:cNvGraphicFramePr>
            <a:graphicFrameLocks noChangeAspect="1"/>
          </p:cNvGraphicFramePr>
          <p:nvPr/>
        </p:nvGraphicFramePr>
        <p:xfrm>
          <a:off x="179388" y="3933825"/>
          <a:ext cx="8713787" cy="2376488"/>
        </p:xfrm>
        <a:graphic>
          <a:graphicData uri="http://schemas.openxmlformats.org/presentationml/2006/ole">
            <mc:AlternateContent xmlns:mc="http://schemas.openxmlformats.org/markup-compatibility/2006">
              <mc:Choice xmlns:v="urn:schemas-microsoft-com:vml" Requires="v">
                <p:oleObj spid="_x0000_s104500" name="公式" r:id="rId3" imgW="2794000" imgH="762000" progId="Equation.3">
                  <p:embed/>
                </p:oleObj>
              </mc:Choice>
              <mc:Fallback>
                <p:oleObj name="公式" r:id="rId3" imgW="2794000" imgH="762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3933825"/>
                        <a:ext cx="8713787" cy="23764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4452" name="Text Box 2"/>
          <p:cNvSpPr txBox="1">
            <a:spLocks noChangeArrowheads="1"/>
          </p:cNvSpPr>
          <p:nvPr/>
        </p:nvSpPr>
        <p:spPr bwMode="auto">
          <a:xfrm>
            <a:off x="250825" y="66675"/>
            <a:ext cx="2736850"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5000"/>
              </a:lnSpc>
              <a:spcBef>
                <a:spcPct val="50000"/>
              </a:spcBef>
              <a:buFontTx/>
              <a:buNone/>
            </a:pPr>
            <a:r>
              <a:rPr lang="zh-CN" altLang="en-US" sz="4000" u="none"/>
              <a:t>例</a:t>
            </a:r>
            <a:r>
              <a:rPr lang="en-US" altLang="zh-CN" sz="4000" u="none"/>
              <a:t>1. 10 </a:t>
            </a:r>
            <a:r>
              <a:rPr lang="zh-CN" altLang="en-US" sz="4000" u="none"/>
              <a:t>解：</a:t>
            </a:r>
          </a:p>
        </p:txBody>
      </p:sp>
      <p:graphicFrame>
        <p:nvGraphicFramePr>
          <p:cNvPr id="135170" name="Object 2"/>
          <p:cNvGraphicFramePr>
            <a:graphicFrameLocks noChangeAspect="1"/>
          </p:cNvGraphicFramePr>
          <p:nvPr/>
        </p:nvGraphicFramePr>
        <p:xfrm>
          <a:off x="385763" y="646113"/>
          <a:ext cx="6997700" cy="3390900"/>
        </p:xfrm>
        <a:graphic>
          <a:graphicData uri="http://schemas.openxmlformats.org/presentationml/2006/ole">
            <mc:AlternateContent xmlns:mc="http://schemas.openxmlformats.org/markup-compatibility/2006">
              <mc:Choice xmlns:v="urn:schemas-microsoft-com:vml" Requires="v">
                <p:oleObj spid="_x0000_s104501" name="公式" r:id="rId5" imgW="1943100" imgH="939800" progId="Equation.3">
                  <p:embed/>
                </p:oleObj>
              </mc:Choice>
              <mc:Fallback>
                <p:oleObj name="公式" r:id="rId5" imgW="1943100" imgH="9398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763" y="646113"/>
                        <a:ext cx="6997700" cy="33909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35170"/>
                                        </p:tgtEl>
                                        <p:attrNameLst>
                                          <p:attrName>style.visibility</p:attrName>
                                        </p:attrNameLst>
                                      </p:cBhvr>
                                      <p:to>
                                        <p:strVal val="visible"/>
                                      </p:to>
                                    </p:set>
                                    <p:anim calcmode="lin" valueType="num">
                                      <p:cBhvr additive="base">
                                        <p:cTn id="7" dur="500" fill="hold"/>
                                        <p:tgtEl>
                                          <p:spTgt spid="135170"/>
                                        </p:tgtEl>
                                        <p:attrNameLst>
                                          <p:attrName>ppt_x</p:attrName>
                                        </p:attrNameLst>
                                      </p:cBhvr>
                                      <p:tavLst>
                                        <p:tav tm="0">
                                          <p:val>
                                            <p:strVal val="0-#ppt_w/2"/>
                                          </p:val>
                                        </p:tav>
                                        <p:tav tm="100000">
                                          <p:val>
                                            <p:strVal val="#ppt_x"/>
                                          </p:val>
                                        </p:tav>
                                      </p:tavLst>
                                    </p:anim>
                                    <p:anim calcmode="lin" valueType="num">
                                      <p:cBhvr additive="base">
                                        <p:cTn id="8" dur="500" fill="hold"/>
                                        <p:tgtEl>
                                          <p:spTgt spid="13517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35172"/>
                                        </p:tgtEl>
                                        <p:attrNameLst>
                                          <p:attrName>style.visibility</p:attrName>
                                        </p:attrNameLst>
                                      </p:cBhvr>
                                      <p:to>
                                        <p:strVal val="visible"/>
                                      </p:to>
                                    </p:set>
                                    <p:animEffect transition="in" filter="blinds(horizontal)">
                                      <p:cBhvr>
                                        <p:cTn id="13" dur="500"/>
                                        <p:tgtEl>
                                          <p:spTgt spid="135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AECD4062-45F5-486C-A0D6-CE0EB6962A7A}" type="slidenum">
              <a:rPr lang="zh-CN" altLang="en-US"/>
              <a:pPr>
                <a:defRPr/>
              </a:pPr>
              <a:t>101</a:t>
            </a:fld>
            <a:endParaRPr lang="en-US" altLang="zh-CN"/>
          </a:p>
        </p:txBody>
      </p:sp>
      <p:sp>
        <p:nvSpPr>
          <p:cNvPr id="105475" name="Text Box 7"/>
          <p:cNvSpPr txBox="1">
            <a:spLocks noChangeArrowheads="1"/>
          </p:cNvSpPr>
          <p:nvPr/>
        </p:nvSpPr>
        <p:spPr bwMode="auto">
          <a:xfrm>
            <a:off x="179388" y="188913"/>
            <a:ext cx="28082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50000"/>
              </a:spcBef>
              <a:buFontTx/>
              <a:buNone/>
            </a:pPr>
            <a:r>
              <a:rPr lang="zh-CN" altLang="en-US" sz="4000" u="none">
                <a:ea typeface="楷体_GB2312" pitchFamily="49" charset="-122"/>
              </a:rPr>
              <a:t>例</a:t>
            </a:r>
            <a:r>
              <a:rPr lang="en-US" altLang="zh-CN" sz="4000" u="none">
                <a:ea typeface="隶书" panose="02010509060101010101" pitchFamily="49" charset="-122"/>
              </a:rPr>
              <a:t>1. 10  </a:t>
            </a:r>
            <a:r>
              <a:rPr lang="zh-CN" altLang="en-US" sz="4000" u="none">
                <a:ea typeface="楷体_GB2312" pitchFamily="49" charset="-122"/>
              </a:rPr>
              <a:t>解：</a:t>
            </a:r>
          </a:p>
        </p:txBody>
      </p:sp>
      <p:graphicFrame>
        <p:nvGraphicFramePr>
          <p:cNvPr id="362504" name="Object 8"/>
          <p:cNvGraphicFramePr>
            <a:graphicFrameLocks noChangeAspect="1"/>
          </p:cNvGraphicFramePr>
          <p:nvPr>
            <p:extLst>
              <p:ext uri="{D42A27DB-BD31-4B8C-83A1-F6EECF244321}">
                <p14:modId xmlns:p14="http://schemas.microsoft.com/office/powerpoint/2010/main" val="2897794735"/>
              </p:ext>
            </p:extLst>
          </p:nvPr>
        </p:nvGraphicFramePr>
        <p:xfrm>
          <a:off x="317500" y="836613"/>
          <a:ext cx="8294688" cy="1754187"/>
        </p:xfrm>
        <a:graphic>
          <a:graphicData uri="http://schemas.openxmlformats.org/presentationml/2006/ole">
            <mc:AlternateContent xmlns:mc="http://schemas.openxmlformats.org/markup-compatibility/2006">
              <mc:Choice xmlns:v="urn:schemas-microsoft-com:vml" Requires="v">
                <p:oleObj spid="_x0000_s105501" name="公式" r:id="rId3" imgW="1917360" imgH="406080" progId="Equation.3">
                  <p:embed/>
                </p:oleObj>
              </mc:Choice>
              <mc:Fallback>
                <p:oleObj name="公式" r:id="rId3" imgW="1917360" imgH="406080" progId="Equation.3">
                  <p:embed/>
                  <p:pic>
                    <p:nvPicPr>
                      <p:cNvPr id="0" name="Object 8"/>
                      <p:cNvPicPr>
                        <a:picLocks noChangeAspect="1" noChangeArrowheads="1"/>
                      </p:cNvPicPr>
                      <p:nvPr/>
                    </p:nvPicPr>
                    <p:blipFill>
                      <a:blip r:embed="rId4"/>
                      <a:srcRect/>
                      <a:stretch>
                        <a:fillRect/>
                      </a:stretch>
                    </p:blipFill>
                    <p:spPr bwMode="auto">
                      <a:xfrm>
                        <a:off x="317500" y="836613"/>
                        <a:ext cx="8294688" cy="175418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2505" name="Text Box 9"/>
          <p:cNvSpPr txBox="1">
            <a:spLocks noChangeArrowheads="1"/>
          </p:cNvSpPr>
          <p:nvPr/>
        </p:nvSpPr>
        <p:spPr bwMode="auto">
          <a:xfrm>
            <a:off x="323850" y="2781300"/>
            <a:ext cx="8461375"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15000"/>
              </a:spcBef>
              <a:buFont typeface="Symbol" panose="05050102010706020507" pitchFamily="18" charset="2"/>
              <a:buNone/>
            </a:pPr>
            <a:r>
              <a:rPr lang="en-US" altLang="zh-CN" sz="4400" i="1" u="none" dirty="0">
                <a:solidFill>
                  <a:srgbClr val="0000FF"/>
                </a:solidFill>
                <a:sym typeface="Symbol" panose="05050102010706020507" pitchFamily="18" charset="2"/>
              </a:rPr>
              <a:t></a:t>
            </a:r>
            <a:r>
              <a:rPr lang="en-US" altLang="zh-CN" sz="4400" u="none" dirty="0">
                <a:solidFill>
                  <a:srgbClr val="0000FF"/>
                </a:solidFill>
                <a:sym typeface="Symbol" panose="05050102010706020507" pitchFamily="18" charset="2"/>
              </a:rPr>
              <a:t>  = </a:t>
            </a:r>
            <a:r>
              <a:rPr lang="en-US" altLang="zh-CN" sz="4400" i="1" u="none" dirty="0" err="1">
                <a:solidFill>
                  <a:srgbClr val="0000FF"/>
                </a:solidFill>
                <a:sym typeface="Symbol" panose="05050102010706020507" pitchFamily="18" charset="2"/>
              </a:rPr>
              <a:t>cRT</a:t>
            </a:r>
            <a:r>
              <a:rPr lang="en-US" altLang="zh-CN" sz="4400" i="1" u="none" dirty="0">
                <a:solidFill>
                  <a:srgbClr val="0000FF"/>
                </a:solidFill>
                <a:sym typeface="Symbol" panose="05050102010706020507" pitchFamily="18" charset="2"/>
              </a:rPr>
              <a:t> </a:t>
            </a:r>
            <a:r>
              <a:rPr lang="en-US" altLang="zh-CN" sz="4400" u="none" dirty="0">
                <a:solidFill>
                  <a:srgbClr val="0000FF"/>
                </a:solidFill>
                <a:sym typeface="Symbol" panose="05050102010706020507" pitchFamily="18" charset="2"/>
              </a:rPr>
              <a:t></a:t>
            </a:r>
            <a:r>
              <a:rPr lang="en-US" altLang="zh-CN" sz="4400" i="1" u="none" dirty="0">
                <a:solidFill>
                  <a:srgbClr val="0000FF"/>
                </a:solidFill>
                <a:sym typeface="Symbol" panose="05050102010706020507" pitchFamily="18" charset="2"/>
              </a:rPr>
              <a:t> </a:t>
            </a:r>
            <a:r>
              <a:rPr lang="en-US" altLang="zh-CN" sz="4400" i="1" u="none" dirty="0" err="1">
                <a:solidFill>
                  <a:srgbClr val="0000FF"/>
                </a:solidFill>
                <a:sym typeface="Symbol" panose="05050102010706020507" pitchFamily="18" charset="2"/>
              </a:rPr>
              <a:t>bRT</a:t>
            </a:r>
            <a:r>
              <a:rPr lang="en-US" altLang="zh-CN" sz="4400" i="1" u="none" dirty="0">
                <a:solidFill>
                  <a:srgbClr val="0000FF"/>
                </a:solidFill>
                <a:sym typeface="Symbol" panose="05050102010706020507" pitchFamily="18" charset="2"/>
              </a:rPr>
              <a:t> </a:t>
            </a:r>
          </a:p>
          <a:p>
            <a:pPr eaLnBrk="1" hangingPunct="1">
              <a:spcBef>
                <a:spcPct val="15000"/>
              </a:spcBef>
              <a:buFont typeface="Symbol" panose="05050102010706020507" pitchFamily="18" charset="2"/>
              <a:buNone/>
            </a:pPr>
            <a:r>
              <a:rPr lang="en-US" altLang="zh-CN" sz="4400" u="none" dirty="0">
                <a:solidFill>
                  <a:srgbClr val="0000FF"/>
                </a:solidFill>
                <a:sym typeface="Symbol" panose="05050102010706020507" pitchFamily="18" charset="2"/>
              </a:rPr>
              <a:t>= 0.134 </a:t>
            </a:r>
            <a:r>
              <a:rPr lang="en-US" altLang="zh-CN" sz="4400" u="none" dirty="0" err="1">
                <a:solidFill>
                  <a:srgbClr val="0000FF"/>
                </a:solidFill>
                <a:ea typeface="隶书" panose="02010509060101010101" pitchFamily="49" charset="-122"/>
                <a:sym typeface="Symbol" panose="05050102010706020507" pitchFamily="18" charset="2"/>
              </a:rPr>
              <a:t>mol</a:t>
            </a:r>
            <a:r>
              <a:rPr lang="en-US" altLang="zh-CN" sz="4400" u="none" dirty="0">
                <a:solidFill>
                  <a:srgbClr val="0000FF"/>
                </a:solidFill>
                <a:ea typeface="隶书" panose="02010509060101010101" pitchFamily="49" charset="-122"/>
                <a:sym typeface="Symbol" panose="05050102010706020507" pitchFamily="18" charset="2"/>
              </a:rPr>
              <a:t> • dm</a:t>
            </a:r>
            <a:r>
              <a:rPr lang="en-US" altLang="zh-CN" sz="4400" u="none" baseline="30000" dirty="0">
                <a:solidFill>
                  <a:srgbClr val="0000FF"/>
                </a:solidFill>
                <a:ea typeface="隶书" panose="02010509060101010101" pitchFamily="49" charset="-122"/>
                <a:sym typeface="Symbol" panose="05050102010706020507" pitchFamily="18" charset="2"/>
              </a:rPr>
              <a:t>3 </a:t>
            </a:r>
            <a:r>
              <a:rPr lang="en-US" altLang="zh-CN" sz="4400" u="none" dirty="0">
                <a:solidFill>
                  <a:srgbClr val="0000FF"/>
                </a:solidFill>
                <a:sym typeface="Symbol" panose="05050102010706020507" pitchFamily="18" charset="2"/>
              </a:rPr>
              <a:t> 8314 </a:t>
            </a:r>
            <a:r>
              <a:rPr lang="en-US" altLang="zh-CN" sz="4400" u="none" dirty="0">
                <a:solidFill>
                  <a:srgbClr val="0000FF"/>
                </a:solidFill>
              </a:rPr>
              <a:t>Pa </a:t>
            </a:r>
            <a:r>
              <a:rPr lang="en-US" altLang="zh-CN" sz="4400" u="none" dirty="0">
                <a:solidFill>
                  <a:srgbClr val="0000FF"/>
                </a:solidFill>
                <a:cs typeface="Times New Roman" panose="02020603050405020304" pitchFamily="18" charset="0"/>
              </a:rPr>
              <a:t>• dm</a:t>
            </a:r>
            <a:r>
              <a:rPr lang="en-US" altLang="zh-CN" sz="4400" u="none" baseline="30000" dirty="0">
                <a:solidFill>
                  <a:srgbClr val="0000FF"/>
                </a:solidFill>
                <a:cs typeface="Times New Roman" panose="02020603050405020304" pitchFamily="18" charset="0"/>
              </a:rPr>
              <a:t>3</a:t>
            </a:r>
            <a:endParaRPr lang="en-US" altLang="zh-CN" sz="4400" u="none" dirty="0">
              <a:solidFill>
                <a:srgbClr val="0000FF"/>
              </a:solidFill>
              <a:cs typeface="Times New Roman" panose="02020603050405020304" pitchFamily="18" charset="0"/>
            </a:endParaRPr>
          </a:p>
          <a:p>
            <a:pPr eaLnBrk="1" hangingPunct="1">
              <a:spcBef>
                <a:spcPct val="15000"/>
              </a:spcBef>
              <a:buFont typeface="Symbol" panose="05050102010706020507" pitchFamily="18" charset="2"/>
              <a:buNone/>
            </a:pPr>
            <a:r>
              <a:rPr lang="en-US" altLang="zh-CN" sz="4400" u="none" dirty="0">
                <a:solidFill>
                  <a:srgbClr val="0000FF"/>
                </a:solidFill>
                <a:cs typeface="Times New Roman" panose="02020603050405020304" pitchFamily="18" charset="0"/>
              </a:rPr>
              <a:t>    </a:t>
            </a:r>
            <a:r>
              <a:rPr lang="en-US" altLang="zh-CN" sz="4400" u="none" baseline="30000" dirty="0">
                <a:solidFill>
                  <a:srgbClr val="0000FF"/>
                </a:solidFill>
                <a:cs typeface="Times New Roman" panose="02020603050405020304" pitchFamily="18" charset="0"/>
              </a:rPr>
              <a:t> </a:t>
            </a:r>
            <a:r>
              <a:rPr lang="en-US" altLang="zh-CN" sz="4400" u="none" dirty="0">
                <a:solidFill>
                  <a:srgbClr val="0000FF"/>
                </a:solidFill>
                <a:cs typeface="Times New Roman" panose="02020603050405020304" pitchFamily="18" charset="0"/>
              </a:rPr>
              <a:t>• </a:t>
            </a:r>
            <a:r>
              <a:rPr lang="en-US" altLang="zh-CN" sz="4400" u="none" dirty="0">
                <a:solidFill>
                  <a:srgbClr val="0000FF"/>
                </a:solidFill>
              </a:rPr>
              <a:t>mol</a:t>
            </a:r>
            <a:r>
              <a:rPr lang="en-US" altLang="zh-CN" sz="4400" u="none" baseline="30000" dirty="0">
                <a:solidFill>
                  <a:srgbClr val="0000FF"/>
                </a:solidFill>
                <a:ea typeface="隶书" panose="02010509060101010101" pitchFamily="49" charset="-122"/>
                <a:sym typeface="Symbol" panose="05050102010706020507" pitchFamily="18" charset="2"/>
              </a:rPr>
              <a:t></a:t>
            </a:r>
            <a:r>
              <a:rPr lang="en-US" altLang="zh-CN" sz="4400" u="none" baseline="30000" dirty="0">
                <a:solidFill>
                  <a:srgbClr val="0000FF"/>
                </a:solidFill>
              </a:rPr>
              <a:t>1 </a:t>
            </a:r>
            <a:r>
              <a:rPr lang="en-US" altLang="zh-CN" sz="4400" u="none" dirty="0">
                <a:solidFill>
                  <a:srgbClr val="0000FF"/>
                </a:solidFill>
              </a:rPr>
              <a:t>•K</a:t>
            </a:r>
            <a:r>
              <a:rPr lang="en-US" altLang="zh-CN" sz="4400" u="none" baseline="30000" dirty="0">
                <a:solidFill>
                  <a:srgbClr val="0000FF"/>
                </a:solidFill>
                <a:ea typeface="隶书" panose="02010509060101010101" pitchFamily="49" charset="-122"/>
                <a:sym typeface="Symbol" panose="05050102010706020507" pitchFamily="18" charset="2"/>
              </a:rPr>
              <a:t></a:t>
            </a:r>
            <a:r>
              <a:rPr lang="en-US" altLang="zh-CN" sz="4400" u="none" baseline="30000" dirty="0">
                <a:solidFill>
                  <a:srgbClr val="0000FF"/>
                </a:solidFill>
              </a:rPr>
              <a:t>1 </a:t>
            </a:r>
            <a:r>
              <a:rPr lang="en-US" altLang="zh-CN" sz="4400" u="none" dirty="0">
                <a:solidFill>
                  <a:srgbClr val="0000FF"/>
                </a:solidFill>
                <a:sym typeface="Symbol" panose="05050102010706020507" pitchFamily="18" charset="2"/>
              </a:rPr>
              <a:t> </a:t>
            </a:r>
            <a:r>
              <a:rPr lang="en-US" altLang="zh-CN" sz="4400" u="none" dirty="0" smtClean="0">
                <a:solidFill>
                  <a:srgbClr val="0000FF"/>
                </a:solidFill>
                <a:sym typeface="Symbol" panose="05050102010706020507" pitchFamily="18" charset="2"/>
              </a:rPr>
              <a:t>298.15 </a:t>
            </a:r>
            <a:r>
              <a:rPr lang="en-US" altLang="zh-CN" sz="4400" u="none" dirty="0">
                <a:solidFill>
                  <a:srgbClr val="0000FF"/>
                </a:solidFill>
                <a:sym typeface="Symbol" panose="05050102010706020507" pitchFamily="18" charset="2"/>
              </a:rPr>
              <a:t>K    </a:t>
            </a:r>
          </a:p>
          <a:p>
            <a:pPr eaLnBrk="1" hangingPunct="1">
              <a:spcBef>
                <a:spcPct val="15000"/>
              </a:spcBef>
              <a:buFont typeface="Symbol" panose="05050102010706020507" pitchFamily="18" charset="2"/>
              <a:buNone/>
            </a:pPr>
            <a:r>
              <a:rPr lang="en-US" altLang="zh-CN" sz="4400" u="none" dirty="0">
                <a:solidFill>
                  <a:srgbClr val="0000FF"/>
                </a:solidFill>
                <a:sym typeface="Symbol" panose="05050102010706020507" pitchFamily="18" charset="2"/>
              </a:rPr>
              <a:t>= </a:t>
            </a:r>
            <a:r>
              <a:rPr lang="en-US" altLang="zh-CN" sz="4400" u="none" dirty="0" smtClean="0">
                <a:solidFill>
                  <a:srgbClr val="0000FF"/>
                </a:solidFill>
                <a:sym typeface="Symbol" panose="05050102010706020507" pitchFamily="18" charset="2"/>
              </a:rPr>
              <a:t>332162 </a:t>
            </a:r>
            <a:r>
              <a:rPr lang="en-US" altLang="zh-CN" sz="4400" u="none" dirty="0">
                <a:solidFill>
                  <a:srgbClr val="0000FF"/>
                </a:solidFill>
                <a:sym typeface="Symbol" panose="05050102010706020507" pitchFamily="18" charset="2"/>
              </a:rPr>
              <a:t>Pa </a:t>
            </a:r>
            <a:r>
              <a:rPr lang="en-US" altLang="zh-CN" sz="4400" u="none" dirty="0" smtClean="0">
                <a:solidFill>
                  <a:srgbClr val="0000FF"/>
                </a:solidFill>
                <a:sym typeface="Symbol" panose="05050102010706020507" pitchFamily="18" charset="2"/>
              </a:rPr>
              <a:t> </a:t>
            </a:r>
            <a:r>
              <a:rPr lang="en-US" altLang="zh-CN" sz="4400" u="none" dirty="0">
                <a:solidFill>
                  <a:srgbClr val="0000FF"/>
                </a:solidFill>
                <a:sym typeface="Symbol" panose="05050102010706020507" pitchFamily="18" charset="2"/>
              </a:rPr>
              <a:t>332 </a:t>
            </a:r>
            <a:r>
              <a:rPr lang="en-US" altLang="zh-CN" sz="4400" u="none" dirty="0" err="1">
                <a:solidFill>
                  <a:srgbClr val="0000FF"/>
                </a:solidFill>
                <a:sym typeface="Symbol" panose="05050102010706020507" pitchFamily="18" charset="2"/>
              </a:rPr>
              <a:t>kPa</a:t>
            </a:r>
            <a:endParaRPr lang="zh-CN" altLang="en-US" sz="4400" u="none" dirty="0">
              <a:solidFill>
                <a:srgbClr val="0000FF"/>
              </a:solidFill>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2504"/>
                                        </p:tgtEl>
                                        <p:attrNameLst>
                                          <p:attrName>style.visibility</p:attrName>
                                        </p:attrNameLst>
                                      </p:cBhvr>
                                      <p:to>
                                        <p:strVal val="visible"/>
                                      </p:to>
                                    </p:set>
                                    <p:animEffect transition="in" filter="blinds(horizontal)">
                                      <p:cBhvr>
                                        <p:cTn id="7" dur="500"/>
                                        <p:tgtEl>
                                          <p:spTgt spid="3625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62505"/>
                                        </p:tgtEl>
                                        <p:attrNameLst>
                                          <p:attrName>style.visibility</p:attrName>
                                        </p:attrNameLst>
                                      </p:cBhvr>
                                      <p:to>
                                        <p:strVal val="visible"/>
                                      </p:to>
                                    </p:set>
                                    <p:anim calcmode="lin" valueType="num">
                                      <p:cBhvr additive="base">
                                        <p:cTn id="12" dur="500" fill="hold"/>
                                        <p:tgtEl>
                                          <p:spTgt spid="362505"/>
                                        </p:tgtEl>
                                        <p:attrNameLst>
                                          <p:attrName>ppt_x</p:attrName>
                                        </p:attrNameLst>
                                      </p:cBhvr>
                                      <p:tavLst>
                                        <p:tav tm="0">
                                          <p:val>
                                            <p:strVal val="0-#ppt_w/2"/>
                                          </p:val>
                                        </p:tav>
                                        <p:tav tm="100000">
                                          <p:val>
                                            <p:strVal val="#ppt_x"/>
                                          </p:val>
                                        </p:tav>
                                      </p:tavLst>
                                    </p:anim>
                                    <p:anim calcmode="lin" valueType="num">
                                      <p:cBhvr additive="base">
                                        <p:cTn id="13" dur="500" fill="hold"/>
                                        <p:tgtEl>
                                          <p:spTgt spid="3625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505" grpId="0"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B1B167F0-B657-4380-B89E-B44D0414B626}" type="slidenum">
              <a:rPr lang="zh-CN" altLang="en-US"/>
              <a:pPr>
                <a:defRPr/>
              </a:pPr>
              <a:t>102</a:t>
            </a:fld>
            <a:endParaRPr lang="en-US" altLang="zh-CN"/>
          </a:p>
        </p:txBody>
      </p:sp>
      <p:sp>
        <p:nvSpPr>
          <p:cNvPr id="106499" name="Rectangle 2"/>
          <p:cNvSpPr>
            <a:spLocks noGrp="1" noChangeArrowheads="1"/>
          </p:cNvSpPr>
          <p:nvPr>
            <p:ph type="title"/>
          </p:nvPr>
        </p:nvSpPr>
        <p:spPr>
          <a:xfrm>
            <a:off x="468313" y="260350"/>
            <a:ext cx="7772400" cy="1143000"/>
          </a:xfrm>
        </p:spPr>
        <p:txBody>
          <a:bodyPr/>
          <a:lstStyle/>
          <a:p>
            <a:pPr eaLnBrk="1" hangingPunct="1"/>
            <a:r>
              <a:rPr lang="zh-CN" altLang="en-US" sz="5400" b="1" dirty="0" smtClean="0">
                <a:solidFill>
                  <a:schemeClr val="tx1"/>
                </a:solidFill>
              </a:rPr>
              <a:t>第</a:t>
            </a:r>
            <a:r>
              <a:rPr lang="en-US" altLang="zh-CN" sz="5400" b="1" dirty="0" smtClean="0">
                <a:solidFill>
                  <a:schemeClr val="tx1"/>
                </a:solidFill>
              </a:rPr>
              <a:t>1</a:t>
            </a:r>
            <a:r>
              <a:rPr lang="zh-CN" altLang="en-US" sz="5400" b="1" dirty="0" smtClean="0">
                <a:solidFill>
                  <a:schemeClr val="tx1"/>
                </a:solidFill>
              </a:rPr>
              <a:t>章     作业</a:t>
            </a:r>
          </a:p>
        </p:txBody>
      </p:sp>
      <p:sp>
        <p:nvSpPr>
          <p:cNvPr id="108548" name="Rectangle 3"/>
          <p:cNvSpPr>
            <a:spLocks noGrp="1" noChangeArrowheads="1"/>
          </p:cNvSpPr>
          <p:nvPr>
            <p:ph type="body" idx="1"/>
          </p:nvPr>
        </p:nvSpPr>
        <p:spPr>
          <a:xfrm>
            <a:off x="323528" y="1461994"/>
            <a:ext cx="8351837" cy="4031778"/>
          </a:xfrm>
        </p:spPr>
        <p:txBody>
          <a:bodyPr/>
          <a:lstStyle/>
          <a:p>
            <a:pPr eaLnBrk="1" hangingPunct="1">
              <a:defRPr/>
            </a:pPr>
            <a:r>
              <a:rPr lang="zh-CN" altLang="en-US" sz="4800" b="1" dirty="0" smtClean="0">
                <a:solidFill>
                  <a:srgbClr val="0000FF"/>
                </a:solidFill>
              </a:rPr>
              <a:t> 教材</a:t>
            </a:r>
          </a:p>
          <a:p>
            <a:pPr marL="0" indent="0" eaLnBrk="1" hangingPunct="1">
              <a:buFontTx/>
              <a:buNone/>
              <a:defRPr/>
            </a:pPr>
            <a:r>
              <a:rPr lang="en-US" altLang="zh-CN" sz="4800" b="1" dirty="0" smtClean="0">
                <a:solidFill>
                  <a:srgbClr val="0000FF"/>
                </a:solidFill>
              </a:rPr>
              <a:t>P20-21   1.5</a:t>
            </a:r>
            <a:r>
              <a:rPr lang="zh-CN" altLang="en-US" sz="4800" b="1" dirty="0" smtClean="0">
                <a:solidFill>
                  <a:srgbClr val="0000FF"/>
                </a:solidFill>
              </a:rPr>
              <a:t>、</a:t>
            </a:r>
            <a:r>
              <a:rPr lang="en-US" altLang="zh-CN" sz="4800" b="1" dirty="0" smtClean="0">
                <a:solidFill>
                  <a:srgbClr val="0000FF"/>
                </a:solidFill>
              </a:rPr>
              <a:t>1.9</a:t>
            </a:r>
            <a:r>
              <a:rPr lang="zh-CN" altLang="en-US" sz="4800" b="1" dirty="0" smtClean="0">
                <a:solidFill>
                  <a:srgbClr val="0000FF"/>
                </a:solidFill>
              </a:rPr>
              <a:t>、</a:t>
            </a:r>
            <a:r>
              <a:rPr lang="en-US" altLang="zh-CN" sz="4800" b="1" dirty="0" smtClean="0">
                <a:solidFill>
                  <a:srgbClr val="0000FF"/>
                </a:solidFill>
              </a:rPr>
              <a:t>1.10</a:t>
            </a:r>
            <a:r>
              <a:rPr lang="zh-CN" altLang="en-US" sz="4800" b="1" dirty="0" smtClean="0">
                <a:solidFill>
                  <a:srgbClr val="0000FF"/>
                </a:solidFill>
              </a:rPr>
              <a:t>、</a:t>
            </a:r>
            <a:r>
              <a:rPr lang="en-US" altLang="zh-CN" sz="4800" b="1" dirty="0" smtClean="0">
                <a:solidFill>
                  <a:srgbClr val="0000FF"/>
                </a:solidFill>
              </a:rPr>
              <a:t>1.11</a:t>
            </a:r>
          </a:p>
          <a:p>
            <a:pPr eaLnBrk="1" hangingPunct="1">
              <a:spcBef>
                <a:spcPts val="1800"/>
              </a:spcBef>
              <a:defRPr/>
            </a:pPr>
            <a:r>
              <a:rPr lang="en-US" altLang="zh-CN" sz="4800" b="1" dirty="0">
                <a:solidFill>
                  <a:srgbClr val="0000FF"/>
                </a:solidFill>
              </a:rPr>
              <a:t> </a:t>
            </a:r>
            <a:r>
              <a:rPr lang="zh-CN" altLang="en-US" sz="4800" b="1" dirty="0" smtClean="0">
                <a:solidFill>
                  <a:srgbClr val="0000FF"/>
                </a:solidFill>
              </a:rPr>
              <a:t>完成</a:t>
            </a:r>
            <a:r>
              <a:rPr lang="en-US" altLang="zh-CN" sz="4800" b="1" dirty="0" smtClean="0">
                <a:solidFill>
                  <a:srgbClr val="0000FF"/>
                </a:solidFill>
              </a:rPr>
              <a:t>BB</a:t>
            </a:r>
            <a:r>
              <a:rPr lang="zh-CN" altLang="en-US" sz="4800" b="1" dirty="0" smtClean="0">
                <a:solidFill>
                  <a:srgbClr val="0000FF"/>
                </a:solidFill>
              </a:rPr>
              <a:t>平台第一章测试题</a:t>
            </a:r>
            <a:r>
              <a:rPr lang="en-US" altLang="zh-CN" sz="4800" b="1" dirty="0" smtClean="0">
                <a:solidFill>
                  <a:srgbClr val="0000FF"/>
                </a:solidFill>
              </a:rPr>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181CC442-7CB4-4BE2-B8E5-8EA13B475263}" type="slidenum">
              <a:rPr lang="zh-CN" altLang="en-US"/>
              <a:pPr>
                <a:defRPr/>
              </a:pPr>
              <a:t>11</a:t>
            </a:fld>
            <a:endParaRPr lang="en-US" altLang="zh-CN" dirty="0"/>
          </a:p>
        </p:txBody>
      </p:sp>
      <p:sp>
        <p:nvSpPr>
          <p:cNvPr id="13315" name="Text Box 1026"/>
          <p:cNvSpPr txBox="1">
            <a:spLocks noChangeArrowheads="1"/>
          </p:cNvSpPr>
          <p:nvPr/>
        </p:nvSpPr>
        <p:spPr bwMode="auto">
          <a:xfrm>
            <a:off x="179388" y="115888"/>
            <a:ext cx="8280400" cy="271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buFontTx/>
              <a:buNone/>
            </a:pPr>
            <a:r>
              <a:rPr lang="zh-CN" altLang="en-US" sz="4000" u="none">
                <a:ea typeface="楷体_GB2312" pitchFamily="49" charset="-122"/>
              </a:rPr>
              <a:t>所用的氮气质量为：</a:t>
            </a:r>
          </a:p>
          <a:p>
            <a:pPr eaLnBrk="1" hangingPunct="1">
              <a:spcBef>
                <a:spcPct val="10000"/>
              </a:spcBef>
              <a:buFontTx/>
              <a:buNone/>
            </a:pPr>
            <a:r>
              <a:rPr lang="en-US" altLang="zh-CN" sz="4000" i="1" u="none">
                <a:ea typeface="楷体_GB2312" pitchFamily="49" charset="-122"/>
              </a:rPr>
              <a:t>m </a:t>
            </a:r>
            <a:r>
              <a:rPr lang="en-US" altLang="zh-CN" sz="4000" u="none">
                <a:ea typeface="楷体_GB2312" pitchFamily="49" charset="-122"/>
              </a:rPr>
              <a:t>= (</a:t>
            </a:r>
            <a:r>
              <a:rPr lang="en-US" altLang="zh-CN" sz="4000" i="1" u="none">
                <a:ea typeface="楷体_GB2312" pitchFamily="49" charset="-122"/>
              </a:rPr>
              <a:t>n</a:t>
            </a:r>
            <a:r>
              <a:rPr lang="en-US" altLang="zh-CN" sz="4000" u="none" baseline="-25000">
                <a:ea typeface="楷体_GB2312" pitchFamily="49" charset="-122"/>
              </a:rPr>
              <a:t>1</a:t>
            </a:r>
            <a:r>
              <a:rPr lang="en-US" altLang="zh-CN" sz="4000" u="none">
                <a:ea typeface="楷体_GB2312" pitchFamily="49" charset="-122"/>
                <a:sym typeface="Symbol" panose="05050102010706020507" pitchFamily="18" charset="2"/>
              </a:rPr>
              <a:t></a:t>
            </a:r>
            <a:r>
              <a:rPr lang="en-US" altLang="zh-CN" sz="4000" i="1" u="none">
                <a:ea typeface="楷体_GB2312" pitchFamily="49" charset="-122"/>
              </a:rPr>
              <a:t>n</a:t>
            </a:r>
            <a:r>
              <a:rPr lang="en-US" altLang="zh-CN" sz="4000" u="none" baseline="-25000">
                <a:ea typeface="楷体_GB2312" pitchFamily="49" charset="-122"/>
              </a:rPr>
              <a:t>2</a:t>
            </a:r>
            <a:r>
              <a:rPr lang="en-US" altLang="zh-CN" sz="4000" u="none">
                <a:ea typeface="楷体_GB2312" pitchFamily="49" charset="-122"/>
              </a:rPr>
              <a:t>)</a:t>
            </a:r>
            <a:r>
              <a:rPr lang="en-US" altLang="zh-CN" sz="4000" i="1" u="none">
                <a:ea typeface="楷体_GB2312" pitchFamily="49" charset="-122"/>
              </a:rPr>
              <a:t>M </a:t>
            </a:r>
          </a:p>
          <a:p>
            <a:pPr eaLnBrk="1" hangingPunct="1">
              <a:spcBef>
                <a:spcPct val="10000"/>
              </a:spcBef>
              <a:buFontTx/>
              <a:buNone/>
            </a:pPr>
            <a:r>
              <a:rPr lang="en-US" altLang="zh-CN" sz="4000" u="none">
                <a:ea typeface="楷体_GB2312" pitchFamily="49" charset="-122"/>
              </a:rPr>
              <a:t>    = (202</a:t>
            </a:r>
            <a:r>
              <a:rPr lang="en-US" altLang="zh-CN" sz="4000" u="none">
                <a:ea typeface="楷体_GB2312" pitchFamily="49" charset="-122"/>
                <a:sym typeface="Symbol" panose="05050102010706020507" pitchFamily="18" charset="2"/>
              </a:rPr>
              <a:t></a:t>
            </a:r>
            <a:r>
              <a:rPr lang="en-US" altLang="zh-CN" sz="4000" u="none">
                <a:ea typeface="楷体_GB2312" pitchFamily="49" charset="-122"/>
              </a:rPr>
              <a:t>161)mol </a:t>
            </a:r>
            <a:r>
              <a:rPr lang="en-US" altLang="zh-CN" sz="4000" u="none">
                <a:ea typeface="楷体_GB2312" pitchFamily="49" charset="-122"/>
                <a:sym typeface="Symbol" panose="05050102010706020507" pitchFamily="18" charset="2"/>
              </a:rPr>
              <a:t> 28.0 g</a:t>
            </a:r>
            <a:r>
              <a:rPr lang="en-US" altLang="zh-CN" sz="4000" u="none">
                <a:ea typeface="楷体_GB2312" pitchFamily="49" charset="-122"/>
                <a:cs typeface="Times New Roman" panose="02020603050405020304" pitchFamily="18" charset="0"/>
                <a:sym typeface="Symbol" panose="05050102010706020507" pitchFamily="18" charset="2"/>
              </a:rPr>
              <a:t>•</a:t>
            </a:r>
            <a:r>
              <a:rPr lang="en-US" altLang="zh-CN" sz="4000" u="none">
                <a:ea typeface="楷体_GB2312" pitchFamily="49" charset="-122"/>
                <a:sym typeface="Symbol" panose="05050102010706020507" pitchFamily="18" charset="2"/>
              </a:rPr>
              <a:t>mol</a:t>
            </a:r>
            <a:r>
              <a:rPr lang="en-US" altLang="zh-CN" sz="4000" u="none" baseline="30000">
                <a:ea typeface="楷体_GB2312" pitchFamily="49" charset="-122"/>
                <a:sym typeface="Symbol" panose="05050102010706020507" pitchFamily="18" charset="2"/>
              </a:rPr>
              <a:t>1</a:t>
            </a:r>
            <a:endParaRPr lang="en-US" altLang="zh-CN" sz="4000" u="none">
              <a:ea typeface="楷体_GB2312" pitchFamily="49" charset="-122"/>
              <a:sym typeface="Symbol" panose="05050102010706020507" pitchFamily="18" charset="2"/>
            </a:endParaRPr>
          </a:p>
          <a:p>
            <a:pPr eaLnBrk="1" hangingPunct="1">
              <a:spcBef>
                <a:spcPct val="10000"/>
              </a:spcBef>
              <a:buFontTx/>
              <a:buNone/>
            </a:pPr>
            <a:r>
              <a:rPr lang="en-US" altLang="zh-CN" sz="4000" u="none">
                <a:ea typeface="楷体_GB2312" pitchFamily="49" charset="-122"/>
                <a:sym typeface="Symbol" panose="05050102010706020507" pitchFamily="18" charset="2"/>
              </a:rPr>
              <a:t>    = 1.1  10</a:t>
            </a:r>
            <a:r>
              <a:rPr lang="en-US" altLang="zh-CN" sz="4000" u="none" baseline="30000">
                <a:ea typeface="楷体_GB2312" pitchFamily="49" charset="-122"/>
                <a:sym typeface="Symbol" panose="05050102010706020507" pitchFamily="18" charset="2"/>
              </a:rPr>
              <a:t>3</a:t>
            </a:r>
            <a:r>
              <a:rPr lang="en-US" altLang="zh-CN" sz="4000" u="none">
                <a:ea typeface="楷体_GB2312" pitchFamily="49" charset="-122"/>
                <a:sym typeface="Symbol" panose="05050102010706020507" pitchFamily="18" charset="2"/>
              </a:rPr>
              <a:t> g = 1.1 kg</a:t>
            </a:r>
          </a:p>
        </p:txBody>
      </p:sp>
      <p:sp>
        <p:nvSpPr>
          <p:cNvPr id="75779" name="Text Box 1027"/>
          <p:cNvSpPr txBox="1">
            <a:spLocks noChangeArrowheads="1"/>
          </p:cNvSpPr>
          <p:nvPr/>
        </p:nvSpPr>
        <p:spPr bwMode="auto">
          <a:xfrm>
            <a:off x="250825" y="2852738"/>
            <a:ext cx="8610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4000" u="none">
                <a:solidFill>
                  <a:schemeClr val="accent2"/>
                </a:solidFill>
                <a:ea typeface="楷体_GB2312" pitchFamily="49" charset="-122"/>
              </a:rPr>
              <a:t>理想气体状态方程的其他表达式：</a:t>
            </a:r>
          </a:p>
        </p:txBody>
      </p:sp>
      <p:graphicFrame>
        <p:nvGraphicFramePr>
          <p:cNvPr id="75780" name="Object 1028"/>
          <p:cNvGraphicFramePr>
            <a:graphicFrameLocks noChangeAspect="1"/>
          </p:cNvGraphicFramePr>
          <p:nvPr/>
        </p:nvGraphicFramePr>
        <p:xfrm>
          <a:off x="422275" y="3573463"/>
          <a:ext cx="7942263" cy="2908300"/>
        </p:xfrm>
        <a:graphic>
          <a:graphicData uri="http://schemas.openxmlformats.org/presentationml/2006/ole">
            <mc:AlternateContent xmlns:mc="http://schemas.openxmlformats.org/markup-compatibility/2006">
              <mc:Choice xmlns:v="urn:schemas-microsoft-com:vml" Requires="v">
                <p:oleObj spid="_x0000_s13341" name="公式" r:id="rId3" imgW="2184400" imgH="838200" progId="Equation.3">
                  <p:embed/>
                </p:oleObj>
              </mc:Choice>
              <mc:Fallback>
                <p:oleObj name="公式" r:id="rId3" imgW="2184400" imgH="838200" progId="Equation.3">
                  <p:embed/>
                  <p:pic>
                    <p:nvPicPr>
                      <p:cNvPr id="0"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275" y="3573463"/>
                        <a:ext cx="7942263" cy="2908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779"/>
                                        </p:tgtEl>
                                        <p:attrNameLst>
                                          <p:attrName>style.visibility</p:attrName>
                                        </p:attrNameLst>
                                      </p:cBhvr>
                                      <p:to>
                                        <p:strVal val="visible"/>
                                      </p:to>
                                    </p:set>
                                    <p:animEffect transition="in" filter="blinds(horizontal)">
                                      <p:cBhvr>
                                        <p:cTn id="7" dur="500"/>
                                        <p:tgtEl>
                                          <p:spTgt spid="757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5780"/>
                                        </p:tgtEl>
                                        <p:attrNameLst>
                                          <p:attrName>style.visibility</p:attrName>
                                        </p:attrNameLst>
                                      </p:cBhvr>
                                      <p:to>
                                        <p:strVal val="visible"/>
                                      </p:to>
                                    </p:set>
                                    <p:animEffect transition="in" filter="blinds(horizontal)">
                                      <p:cBhvr>
                                        <p:cTn id="12" dur="500"/>
                                        <p:tgtEl>
                                          <p:spTgt spid="75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8806AB77-5C97-4B39-A75A-FCF1F8B7D6E2}" type="slidenum">
              <a:rPr lang="zh-CN" altLang="en-US"/>
              <a:pPr>
                <a:defRPr/>
              </a:pPr>
              <a:t>12</a:t>
            </a:fld>
            <a:endParaRPr lang="en-US" altLang="zh-CN"/>
          </a:p>
        </p:txBody>
      </p:sp>
      <p:sp>
        <p:nvSpPr>
          <p:cNvPr id="14339" name="Text Box 2050"/>
          <p:cNvSpPr txBox="1">
            <a:spLocks noChangeArrowheads="1"/>
          </p:cNvSpPr>
          <p:nvPr/>
        </p:nvSpPr>
        <p:spPr bwMode="auto">
          <a:xfrm>
            <a:off x="304800" y="260350"/>
            <a:ext cx="7075488"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5000" u="none">
                <a:ea typeface="楷体_GB2312" pitchFamily="49" charset="-122"/>
              </a:rPr>
              <a:t>1. </a:t>
            </a:r>
            <a:r>
              <a:rPr lang="zh-CN" altLang="en-US" sz="5000" u="none">
                <a:ea typeface="楷体_GB2312" pitchFamily="49" charset="-122"/>
              </a:rPr>
              <a:t>1</a:t>
            </a:r>
            <a:r>
              <a:rPr lang="en-US" altLang="zh-CN" sz="5000" u="none">
                <a:ea typeface="楷体_GB2312" pitchFamily="49" charset="-122"/>
              </a:rPr>
              <a:t>. 2 </a:t>
            </a:r>
            <a:r>
              <a:rPr lang="zh-CN" altLang="en-US" sz="5000" u="none">
                <a:ea typeface="楷体_GB2312" pitchFamily="49" charset="-122"/>
              </a:rPr>
              <a:t>混合气体</a:t>
            </a:r>
          </a:p>
        </p:txBody>
      </p:sp>
      <p:sp>
        <p:nvSpPr>
          <p:cNvPr id="76804" name="Text Box 2052"/>
          <p:cNvSpPr txBox="1">
            <a:spLocks noChangeArrowheads="1"/>
          </p:cNvSpPr>
          <p:nvPr/>
        </p:nvSpPr>
        <p:spPr bwMode="auto">
          <a:xfrm>
            <a:off x="395288" y="2133600"/>
            <a:ext cx="838200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4000" u="none">
                <a:solidFill>
                  <a:srgbClr val="0033CC"/>
                </a:solidFill>
                <a:ea typeface="楷体_GB2312" pitchFamily="49" charset="-122"/>
              </a:rPr>
              <a:t>混合气体</a:t>
            </a:r>
            <a:r>
              <a:rPr lang="en-US" altLang="zh-CN" sz="4000" u="none">
                <a:solidFill>
                  <a:srgbClr val="0033CC"/>
                </a:solidFill>
                <a:ea typeface="楷体_GB2312" pitchFamily="49" charset="-122"/>
              </a:rPr>
              <a:t>:</a:t>
            </a:r>
            <a:r>
              <a:rPr lang="en-US" altLang="zh-CN" sz="4000" u="none">
                <a:ea typeface="楷体_GB2312" pitchFamily="49" charset="-122"/>
              </a:rPr>
              <a:t> </a:t>
            </a:r>
            <a:r>
              <a:rPr lang="zh-CN" altLang="en-US" sz="4000" u="none">
                <a:ea typeface="楷体_GB2312" pitchFamily="49" charset="-122"/>
              </a:rPr>
              <a:t>两种或两种以上的气体混合在一起组成的体系。</a:t>
            </a:r>
          </a:p>
          <a:p>
            <a:pPr eaLnBrk="1" hangingPunct="1">
              <a:spcBef>
                <a:spcPct val="50000"/>
              </a:spcBef>
              <a:buFontTx/>
              <a:buNone/>
            </a:pPr>
            <a:r>
              <a:rPr lang="zh-CN" altLang="en-US" sz="4000" u="none">
                <a:solidFill>
                  <a:srgbClr val="0033CC"/>
                </a:solidFill>
                <a:ea typeface="楷体_GB2312" pitchFamily="49" charset="-122"/>
              </a:rPr>
              <a:t>组分气体：</a:t>
            </a:r>
            <a:r>
              <a:rPr lang="zh-CN" altLang="en-US" sz="4000" u="none">
                <a:ea typeface="楷体_GB2312" pitchFamily="49" charset="-122"/>
              </a:rPr>
              <a:t>混合气体中的每一种气体都称为该混合气体的组分气体。 </a:t>
            </a:r>
          </a:p>
        </p:txBody>
      </p:sp>
      <p:sp>
        <p:nvSpPr>
          <p:cNvPr id="76805" name="Text Box 2053"/>
          <p:cNvSpPr txBox="1">
            <a:spLocks noChangeArrowheads="1"/>
          </p:cNvSpPr>
          <p:nvPr/>
        </p:nvSpPr>
        <p:spPr bwMode="auto">
          <a:xfrm>
            <a:off x="468313" y="5157788"/>
            <a:ext cx="8496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u="none">
                <a:solidFill>
                  <a:schemeClr val="accent2"/>
                </a:solidFill>
                <a:ea typeface="楷体_GB2312" pitchFamily="49" charset="-122"/>
              </a:rPr>
              <a:t>例如，空气是混合气体</a:t>
            </a:r>
            <a:r>
              <a:rPr lang="en-US" altLang="zh-CN" u="none">
                <a:solidFill>
                  <a:schemeClr val="accent2"/>
                </a:solidFill>
                <a:ea typeface="楷体_GB2312" pitchFamily="49" charset="-122"/>
              </a:rPr>
              <a:t>, </a:t>
            </a:r>
            <a:r>
              <a:rPr lang="zh-CN" altLang="en-US" u="none">
                <a:solidFill>
                  <a:schemeClr val="accent2"/>
                </a:solidFill>
                <a:ea typeface="楷体_GB2312" pitchFamily="49" charset="-122"/>
              </a:rPr>
              <a:t>其中的 </a:t>
            </a:r>
            <a:r>
              <a:rPr lang="en-US" altLang="zh-CN" u="none">
                <a:solidFill>
                  <a:schemeClr val="accent2"/>
                </a:solidFill>
                <a:ea typeface="楷体_GB2312" pitchFamily="49" charset="-122"/>
              </a:rPr>
              <a:t>O</a:t>
            </a:r>
            <a:r>
              <a:rPr lang="en-US" altLang="zh-CN" u="none" baseline="-25000">
                <a:solidFill>
                  <a:schemeClr val="accent2"/>
                </a:solidFill>
                <a:ea typeface="楷体_GB2312" pitchFamily="49" charset="-122"/>
              </a:rPr>
              <a:t>2</a:t>
            </a:r>
            <a:r>
              <a:rPr lang="en-US" altLang="zh-CN" u="none">
                <a:solidFill>
                  <a:schemeClr val="accent2"/>
                </a:solidFill>
                <a:ea typeface="楷体_GB2312" pitchFamily="49" charset="-122"/>
              </a:rPr>
              <a:t>, N</a:t>
            </a:r>
            <a:r>
              <a:rPr lang="en-US" altLang="zh-CN" u="none" baseline="-25000">
                <a:solidFill>
                  <a:schemeClr val="accent2"/>
                </a:solidFill>
                <a:ea typeface="楷体_GB2312" pitchFamily="49" charset="-122"/>
              </a:rPr>
              <a:t>2</a:t>
            </a:r>
            <a:r>
              <a:rPr lang="en-US" altLang="zh-CN" u="none">
                <a:solidFill>
                  <a:schemeClr val="accent2"/>
                </a:solidFill>
                <a:ea typeface="楷体_GB2312" pitchFamily="49" charset="-122"/>
              </a:rPr>
              <a:t>, CO</a:t>
            </a:r>
            <a:r>
              <a:rPr lang="en-US" altLang="zh-CN" u="none" baseline="-25000">
                <a:solidFill>
                  <a:schemeClr val="accent2"/>
                </a:solidFill>
                <a:ea typeface="楷体_GB2312" pitchFamily="49" charset="-122"/>
              </a:rPr>
              <a:t>2</a:t>
            </a:r>
            <a:r>
              <a:rPr lang="en-US" altLang="zh-CN" u="none">
                <a:solidFill>
                  <a:schemeClr val="accent2"/>
                </a:solidFill>
                <a:ea typeface="楷体_GB2312" pitchFamily="49" charset="-122"/>
              </a:rPr>
              <a:t> </a:t>
            </a:r>
            <a:r>
              <a:rPr lang="zh-CN" altLang="en-US" u="none">
                <a:solidFill>
                  <a:schemeClr val="accent2"/>
                </a:solidFill>
                <a:ea typeface="楷体_GB2312" pitchFamily="49" charset="-122"/>
              </a:rPr>
              <a:t>等</a:t>
            </a:r>
            <a:r>
              <a:rPr lang="en-US" altLang="zh-CN" u="none">
                <a:solidFill>
                  <a:schemeClr val="accent2"/>
                </a:solidFill>
                <a:ea typeface="楷体_GB2312" pitchFamily="49" charset="-122"/>
              </a:rPr>
              <a:t>, </a:t>
            </a:r>
            <a:r>
              <a:rPr lang="zh-CN" altLang="en-US" u="none">
                <a:solidFill>
                  <a:schemeClr val="accent2"/>
                </a:solidFill>
                <a:ea typeface="楷体_GB2312" pitchFamily="49" charset="-122"/>
              </a:rPr>
              <a:t>均为空气的组分气体</a:t>
            </a:r>
            <a:r>
              <a:rPr lang="en-US" altLang="zh-CN" u="none">
                <a:solidFill>
                  <a:schemeClr val="accent2"/>
                </a:solidFill>
                <a:ea typeface="楷体_GB2312" pitchFamily="49" charset="-122"/>
              </a:rPr>
              <a:t>. </a:t>
            </a:r>
            <a:endParaRPr lang="zh-CN" altLang="en-US" u="none">
              <a:solidFill>
                <a:schemeClr val="accent2"/>
              </a:solidFill>
              <a:ea typeface="楷体_GB2312" pitchFamily="49" charset="-122"/>
            </a:endParaRPr>
          </a:p>
        </p:txBody>
      </p:sp>
      <p:sp>
        <p:nvSpPr>
          <p:cNvPr id="14342" name="Text Box 2054"/>
          <p:cNvSpPr txBox="1">
            <a:spLocks noChangeArrowheads="1"/>
          </p:cNvSpPr>
          <p:nvPr/>
        </p:nvSpPr>
        <p:spPr bwMode="auto">
          <a:xfrm>
            <a:off x="250825" y="1268413"/>
            <a:ext cx="4392613"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4800" u="none">
                <a:ea typeface="楷体_GB2312" pitchFamily="49" charset="-122"/>
              </a:rPr>
              <a:t>1. </a:t>
            </a:r>
            <a:r>
              <a:rPr lang="zh-CN" altLang="en-US" sz="4800" u="none">
                <a:ea typeface="楷体_GB2312" pitchFamily="49" charset="-122"/>
              </a:rPr>
              <a:t>基本概念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6804"/>
                                        </p:tgtEl>
                                        <p:attrNameLst>
                                          <p:attrName>style.visibility</p:attrName>
                                        </p:attrNameLst>
                                      </p:cBhvr>
                                      <p:to>
                                        <p:strVal val="visible"/>
                                      </p:to>
                                    </p:set>
                                    <p:animEffect transition="in" filter="dissolve">
                                      <p:cBhvr>
                                        <p:cTn id="7" dur="500"/>
                                        <p:tgtEl>
                                          <p:spTgt spid="768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6805"/>
                                        </p:tgtEl>
                                        <p:attrNameLst>
                                          <p:attrName>style.visibility</p:attrName>
                                        </p:attrNameLst>
                                      </p:cBhvr>
                                      <p:to>
                                        <p:strVal val="visible"/>
                                      </p:to>
                                    </p:set>
                                    <p:anim calcmode="lin" valueType="num">
                                      <p:cBhvr additive="base">
                                        <p:cTn id="12" dur="500" fill="hold"/>
                                        <p:tgtEl>
                                          <p:spTgt spid="76805"/>
                                        </p:tgtEl>
                                        <p:attrNameLst>
                                          <p:attrName>ppt_x</p:attrName>
                                        </p:attrNameLst>
                                      </p:cBhvr>
                                      <p:tavLst>
                                        <p:tav tm="0">
                                          <p:val>
                                            <p:strVal val="#ppt_x"/>
                                          </p:val>
                                        </p:tav>
                                        <p:tav tm="100000">
                                          <p:val>
                                            <p:strVal val="#ppt_x"/>
                                          </p:val>
                                        </p:tav>
                                      </p:tavLst>
                                    </p:anim>
                                    <p:anim calcmode="lin" valueType="num">
                                      <p:cBhvr additive="base">
                                        <p:cTn id="13" dur="500" fill="hold"/>
                                        <p:tgtEl>
                                          <p:spTgt spid="768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4" grpId="0" autoUpdateAnimBg="0"/>
      <p:bldP spid="7680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pPr>
              <a:defRPr/>
            </a:pPr>
            <a:fld id="{025B73EC-B21A-4BB7-AFEB-7FA4BED16E91}" type="slidenum">
              <a:rPr lang="zh-CN" altLang="en-US"/>
              <a:pPr>
                <a:defRPr/>
              </a:pPr>
              <a:t>13</a:t>
            </a:fld>
            <a:endParaRPr lang="en-US" altLang="zh-CN"/>
          </a:p>
        </p:txBody>
      </p:sp>
      <p:sp>
        <p:nvSpPr>
          <p:cNvPr id="381954" name="Text Box 2"/>
          <p:cNvSpPr txBox="1">
            <a:spLocks noChangeArrowheads="1"/>
          </p:cNvSpPr>
          <p:nvPr/>
        </p:nvSpPr>
        <p:spPr bwMode="auto">
          <a:xfrm>
            <a:off x="323850" y="260350"/>
            <a:ext cx="8458200" cy="151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buFontTx/>
              <a:buNone/>
            </a:pPr>
            <a:r>
              <a:rPr lang="en-US" altLang="zh-CN" sz="3600" i="1" u="none"/>
              <a:t>n</a:t>
            </a:r>
            <a:r>
              <a:rPr lang="en-US" altLang="zh-CN" sz="3600" i="1" u="none" baseline="-25000"/>
              <a:t>i</a:t>
            </a:r>
            <a:r>
              <a:rPr lang="en-US" altLang="zh-CN" sz="3600" u="none"/>
              <a:t>: </a:t>
            </a:r>
            <a:r>
              <a:rPr lang="zh-CN" altLang="en-US" sz="3600" u="none"/>
              <a:t>组分气体</a:t>
            </a:r>
            <a:r>
              <a:rPr lang="en-US" altLang="zh-CN" sz="3600" i="1" u="none"/>
              <a:t>i</a:t>
            </a:r>
            <a:r>
              <a:rPr lang="zh-CN" altLang="en-US" sz="3600" u="none"/>
              <a:t>的物质的量；</a:t>
            </a:r>
          </a:p>
          <a:p>
            <a:pPr eaLnBrk="1" hangingPunct="1">
              <a:lnSpc>
                <a:spcPct val="120000"/>
              </a:lnSpc>
              <a:buFontTx/>
              <a:buNone/>
            </a:pPr>
            <a:r>
              <a:rPr lang="en-US" altLang="zh-CN" sz="3600" i="1" u="none"/>
              <a:t>n</a:t>
            </a:r>
            <a:r>
              <a:rPr lang="zh-CN" altLang="en-US" sz="3600" u="none" baseline="-25000"/>
              <a:t>总</a:t>
            </a:r>
            <a:r>
              <a:rPr lang="zh-CN" altLang="en-US" sz="3600" u="none"/>
              <a:t>：混合气体的总的物质的量。</a:t>
            </a:r>
            <a:endParaRPr lang="zh-CN" altLang="en-US" sz="4400" u="none"/>
          </a:p>
        </p:txBody>
      </p:sp>
      <p:sp>
        <p:nvSpPr>
          <p:cNvPr id="381955" name="Text Box 3"/>
          <p:cNvSpPr txBox="1">
            <a:spLocks noChangeArrowheads="1"/>
          </p:cNvSpPr>
          <p:nvPr/>
        </p:nvSpPr>
        <p:spPr bwMode="auto">
          <a:xfrm>
            <a:off x="323850" y="3429000"/>
            <a:ext cx="8353425" cy="69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FontTx/>
              <a:buNone/>
            </a:pPr>
            <a:r>
              <a:rPr lang="en-US" altLang="zh-CN" sz="3600" i="1" u="none">
                <a:solidFill>
                  <a:schemeClr val="accent2"/>
                </a:solidFill>
              </a:rPr>
              <a:t>x</a:t>
            </a:r>
            <a:r>
              <a:rPr lang="en-US" altLang="zh-CN" sz="3600" i="1" u="none" baseline="-25000">
                <a:solidFill>
                  <a:schemeClr val="accent2"/>
                </a:solidFill>
              </a:rPr>
              <a:t>i</a:t>
            </a:r>
            <a:r>
              <a:rPr lang="en-US" altLang="zh-CN" sz="3600" u="none">
                <a:solidFill>
                  <a:schemeClr val="accent2"/>
                </a:solidFill>
              </a:rPr>
              <a:t>: </a:t>
            </a:r>
            <a:r>
              <a:rPr kumimoji="0" lang="zh-CN" altLang="en-US" sz="3600" u="none">
                <a:solidFill>
                  <a:schemeClr val="accent2"/>
                </a:solidFill>
              </a:rPr>
              <a:t>组分气体</a:t>
            </a:r>
            <a:r>
              <a:rPr kumimoji="0" lang="en-US" altLang="zh-CN" sz="3600" i="1" u="none">
                <a:solidFill>
                  <a:schemeClr val="accent2"/>
                </a:solidFill>
              </a:rPr>
              <a:t>i</a:t>
            </a:r>
            <a:r>
              <a:rPr kumimoji="0" lang="zh-CN" altLang="en-US" sz="3600" u="none">
                <a:solidFill>
                  <a:schemeClr val="accent2"/>
                </a:solidFill>
              </a:rPr>
              <a:t>的摩尔分数。</a:t>
            </a:r>
            <a:r>
              <a:rPr kumimoji="0" lang="en-US" altLang="zh-CN" sz="3600" u="none">
                <a:solidFill>
                  <a:schemeClr val="accent2"/>
                </a:solidFill>
              </a:rPr>
              <a:t> </a:t>
            </a:r>
          </a:p>
        </p:txBody>
      </p:sp>
      <p:graphicFrame>
        <p:nvGraphicFramePr>
          <p:cNvPr id="381956" name="Object 4"/>
          <p:cNvGraphicFramePr>
            <a:graphicFrameLocks noChangeAspect="1"/>
          </p:cNvGraphicFramePr>
          <p:nvPr/>
        </p:nvGraphicFramePr>
        <p:xfrm>
          <a:off x="1547813" y="1844675"/>
          <a:ext cx="2879725" cy="1411288"/>
        </p:xfrm>
        <a:graphic>
          <a:graphicData uri="http://schemas.openxmlformats.org/presentationml/2006/ole">
            <mc:AlternateContent xmlns:mc="http://schemas.openxmlformats.org/markup-compatibility/2006">
              <mc:Choice xmlns:v="urn:schemas-microsoft-com:vml" Requires="v">
                <p:oleObj spid="_x0000_s15437" name="公式" r:id="rId3" imgW="698197" imgH="342751" progId="Equation.3">
                  <p:embed/>
                </p:oleObj>
              </mc:Choice>
              <mc:Fallback>
                <p:oleObj name="公式" r:id="rId3" imgW="698197" imgH="342751"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844675"/>
                        <a:ext cx="2879725" cy="14112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1957" name="Object 5"/>
          <p:cNvGraphicFramePr>
            <a:graphicFrameLocks noChangeAspect="1"/>
          </p:cNvGraphicFramePr>
          <p:nvPr/>
        </p:nvGraphicFramePr>
        <p:xfrm>
          <a:off x="2124075" y="4076700"/>
          <a:ext cx="2232025" cy="1952625"/>
        </p:xfrm>
        <a:graphic>
          <a:graphicData uri="http://schemas.openxmlformats.org/presentationml/2006/ole">
            <mc:AlternateContent xmlns:mc="http://schemas.openxmlformats.org/markup-compatibility/2006">
              <mc:Choice xmlns:v="urn:schemas-microsoft-com:vml" Requires="v">
                <p:oleObj spid="_x0000_s15438" name="公式" r:id="rId5" imgW="507780" imgH="444307" progId="Equation.3">
                  <p:embed/>
                </p:oleObj>
              </mc:Choice>
              <mc:Fallback>
                <p:oleObj name="公式" r:id="rId5" imgW="507780" imgH="444307"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4075" y="4076700"/>
                        <a:ext cx="2232025" cy="195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1958" name="Object 6"/>
          <p:cNvGraphicFramePr>
            <a:graphicFrameLocks noChangeAspect="1"/>
          </p:cNvGraphicFramePr>
          <p:nvPr/>
        </p:nvGraphicFramePr>
        <p:xfrm>
          <a:off x="5607050" y="4365625"/>
          <a:ext cx="2251075" cy="1411288"/>
        </p:xfrm>
        <a:graphic>
          <a:graphicData uri="http://schemas.openxmlformats.org/presentationml/2006/ole">
            <mc:AlternateContent xmlns:mc="http://schemas.openxmlformats.org/markup-compatibility/2006">
              <mc:Choice xmlns:v="urn:schemas-microsoft-com:vml" Requires="v">
                <p:oleObj spid="_x0000_s15439" name="公式" r:id="rId7" imgW="545863" imgH="342751" progId="Equation.3">
                  <p:embed/>
                </p:oleObj>
              </mc:Choice>
              <mc:Fallback>
                <p:oleObj name="公式" r:id="rId7" imgW="545863" imgH="342751"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07050" y="4365625"/>
                        <a:ext cx="2251075" cy="1411288"/>
                      </a:xfrm>
                      <a:prstGeom prst="rect">
                        <a:avLst/>
                      </a:prstGeom>
                      <a:solidFill>
                        <a:schemeClr val="bg1"/>
                      </a:solidFill>
                      <a:ln w="25400">
                        <a:solidFill>
                          <a:srgbClr val="FF00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81954">
                                            <p:txEl>
                                              <p:pRg st="1" end="1"/>
                                            </p:txEl>
                                          </p:spTgt>
                                        </p:tgtEl>
                                        <p:attrNameLst>
                                          <p:attrName>style.visibility</p:attrName>
                                        </p:attrNameLst>
                                      </p:cBhvr>
                                      <p:to>
                                        <p:strVal val="visible"/>
                                      </p:to>
                                    </p:set>
                                    <p:animEffect transition="in" filter="blinds(horizontal)">
                                      <p:cBhvr>
                                        <p:cTn id="7" dur="500"/>
                                        <p:tgtEl>
                                          <p:spTgt spid="38195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81956"/>
                                        </p:tgtEl>
                                        <p:attrNameLst>
                                          <p:attrName>style.visibility</p:attrName>
                                        </p:attrNameLst>
                                      </p:cBhvr>
                                      <p:to>
                                        <p:strVal val="visible"/>
                                      </p:to>
                                    </p:set>
                                    <p:animEffect transition="in" filter="blinds(horizontal)">
                                      <p:cBhvr>
                                        <p:cTn id="12" dur="500"/>
                                        <p:tgtEl>
                                          <p:spTgt spid="3819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81955">
                                            <p:txEl>
                                              <p:pRg st="0" end="0"/>
                                            </p:txEl>
                                          </p:spTgt>
                                        </p:tgtEl>
                                        <p:attrNameLst>
                                          <p:attrName>style.visibility</p:attrName>
                                        </p:attrNameLst>
                                      </p:cBhvr>
                                      <p:to>
                                        <p:strVal val="visible"/>
                                      </p:to>
                                    </p:set>
                                    <p:anim calcmode="lin" valueType="num">
                                      <p:cBhvr additive="base">
                                        <p:cTn id="17" dur="500" fill="hold"/>
                                        <p:tgtEl>
                                          <p:spTgt spid="381955">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819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381957"/>
                                        </p:tgtEl>
                                        <p:attrNameLst>
                                          <p:attrName>style.visibility</p:attrName>
                                        </p:attrNameLst>
                                      </p:cBhvr>
                                      <p:to>
                                        <p:strVal val="visible"/>
                                      </p:to>
                                    </p:set>
                                    <p:anim calcmode="lin" valueType="num">
                                      <p:cBhvr additive="base">
                                        <p:cTn id="23" dur="500" fill="hold"/>
                                        <p:tgtEl>
                                          <p:spTgt spid="381957"/>
                                        </p:tgtEl>
                                        <p:attrNameLst>
                                          <p:attrName>ppt_x</p:attrName>
                                        </p:attrNameLst>
                                      </p:cBhvr>
                                      <p:tavLst>
                                        <p:tav tm="0">
                                          <p:val>
                                            <p:strVal val="#ppt_x"/>
                                          </p:val>
                                        </p:tav>
                                        <p:tav tm="100000">
                                          <p:val>
                                            <p:strVal val="#ppt_x"/>
                                          </p:val>
                                        </p:tav>
                                      </p:tavLst>
                                    </p:anim>
                                    <p:anim calcmode="lin" valueType="num">
                                      <p:cBhvr additive="base">
                                        <p:cTn id="24" dur="500" fill="hold"/>
                                        <p:tgtEl>
                                          <p:spTgt spid="381957"/>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381958"/>
                                        </p:tgtEl>
                                        <p:attrNameLst>
                                          <p:attrName>style.visibility</p:attrName>
                                        </p:attrNameLst>
                                      </p:cBhvr>
                                      <p:to>
                                        <p:strVal val="visible"/>
                                      </p:to>
                                    </p:set>
                                    <p:animEffect transition="in" filter="blinds(horizontal)">
                                      <p:cBhvr>
                                        <p:cTn id="29" dur="500"/>
                                        <p:tgtEl>
                                          <p:spTgt spid="3819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pPr>
              <a:defRPr/>
            </a:pPr>
            <a:fld id="{6B03275E-D161-4238-B830-DBE47EF40AED}" type="slidenum">
              <a:rPr lang="zh-CN" altLang="en-US"/>
              <a:pPr>
                <a:defRPr/>
              </a:pPr>
              <a:t>14</a:t>
            </a:fld>
            <a:endParaRPr lang="en-US" altLang="zh-CN"/>
          </a:p>
        </p:txBody>
      </p:sp>
      <p:sp>
        <p:nvSpPr>
          <p:cNvPr id="93186" name="Text Box 2"/>
          <p:cNvSpPr txBox="1">
            <a:spLocks noChangeArrowheads="1"/>
          </p:cNvSpPr>
          <p:nvPr/>
        </p:nvSpPr>
        <p:spPr bwMode="auto">
          <a:xfrm>
            <a:off x="71438" y="115888"/>
            <a:ext cx="8748712" cy="453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0975" indent="-180975">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 typeface="Wingdings" panose="05000000000000000000" pitchFamily="2" charset="2"/>
              <a:buChar char="Ø"/>
            </a:pPr>
            <a:r>
              <a:rPr lang="zh-CN" altLang="en-US" sz="4000" u="none">
                <a:ea typeface="楷体_GB2312" pitchFamily="49" charset="-122"/>
              </a:rPr>
              <a:t>混合气体所具有的压强为</a:t>
            </a:r>
            <a:r>
              <a:rPr lang="zh-CN" altLang="en-US" sz="4000" u="none">
                <a:solidFill>
                  <a:srgbClr val="0033CC"/>
                </a:solidFill>
                <a:ea typeface="楷体_GB2312" pitchFamily="49" charset="-122"/>
              </a:rPr>
              <a:t>总压</a:t>
            </a:r>
            <a:r>
              <a:rPr lang="en-US" altLang="zh-CN" sz="4000" u="none">
                <a:solidFill>
                  <a:srgbClr val="0033CC"/>
                </a:solidFill>
                <a:ea typeface="楷体_GB2312" pitchFamily="49" charset="-122"/>
              </a:rPr>
              <a:t>(</a:t>
            </a:r>
            <a:r>
              <a:rPr lang="en-US" altLang="zh-CN" sz="4000" i="1" u="none">
                <a:solidFill>
                  <a:srgbClr val="0033CC"/>
                </a:solidFill>
                <a:ea typeface="楷体_GB2312" pitchFamily="49" charset="-122"/>
              </a:rPr>
              <a:t>p</a:t>
            </a:r>
            <a:r>
              <a:rPr lang="zh-CN" altLang="en-US" sz="4000" u="none" baseline="-25000">
                <a:solidFill>
                  <a:srgbClr val="0033CC"/>
                </a:solidFill>
                <a:ea typeface="楷体_GB2312" pitchFamily="49" charset="-122"/>
              </a:rPr>
              <a:t>总</a:t>
            </a:r>
            <a:r>
              <a:rPr lang="en-US" altLang="zh-CN" sz="4000" u="none">
                <a:solidFill>
                  <a:srgbClr val="0033CC"/>
                </a:solidFill>
                <a:ea typeface="楷体_GB2312" pitchFamily="49" charset="-122"/>
              </a:rPr>
              <a:t>)</a:t>
            </a:r>
            <a:r>
              <a:rPr lang="zh-CN" altLang="en-US" sz="4000" u="none">
                <a:ea typeface="楷体_GB2312" pitchFamily="49" charset="-122"/>
              </a:rPr>
              <a:t>。</a:t>
            </a:r>
          </a:p>
          <a:p>
            <a:pPr algn="just" eaLnBrk="1" hangingPunct="1">
              <a:lnSpc>
                <a:spcPct val="110000"/>
              </a:lnSpc>
              <a:buFont typeface="Wingdings" panose="05000000000000000000" pitchFamily="2" charset="2"/>
              <a:buChar char="Ø"/>
            </a:pPr>
            <a:r>
              <a:rPr lang="zh-CN" altLang="en-US" sz="4000" u="none">
                <a:ea typeface="楷体_GB2312" pitchFamily="49" charset="-122"/>
              </a:rPr>
              <a:t>混合气体所占有的体积为</a:t>
            </a:r>
            <a:r>
              <a:rPr lang="zh-CN" altLang="en-US" sz="4000" u="none">
                <a:solidFill>
                  <a:srgbClr val="0033CC"/>
                </a:solidFill>
                <a:ea typeface="楷体_GB2312" pitchFamily="49" charset="-122"/>
              </a:rPr>
              <a:t>总体积</a:t>
            </a:r>
            <a:r>
              <a:rPr lang="en-US" altLang="zh-CN" sz="4000" u="none">
                <a:solidFill>
                  <a:srgbClr val="0033CC"/>
                </a:solidFill>
                <a:ea typeface="楷体_GB2312" pitchFamily="49" charset="-122"/>
              </a:rPr>
              <a:t>(</a:t>
            </a:r>
            <a:r>
              <a:rPr lang="en-US" altLang="zh-CN" sz="4000" i="1" u="none">
                <a:solidFill>
                  <a:srgbClr val="0033CC"/>
                </a:solidFill>
                <a:ea typeface="楷体_GB2312" pitchFamily="49" charset="-122"/>
              </a:rPr>
              <a:t>V</a:t>
            </a:r>
            <a:r>
              <a:rPr lang="zh-CN" altLang="en-US" sz="4000" u="none" baseline="-25000">
                <a:solidFill>
                  <a:srgbClr val="0033CC"/>
                </a:solidFill>
                <a:ea typeface="楷体_GB2312" pitchFamily="49" charset="-122"/>
              </a:rPr>
              <a:t>总</a:t>
            </a:r>
            <a:r>
              <a:rPr lang="en-US" altLang="zh-CN" sz="4000" u="none">
                <a:solidFill>
                  <a:srgbClr val="0033CC"/>
                </a:solidFill>
                <a:ea typeface="楷体_GB2312" pitchFamily="49" charset="-122"/>
              </a:rPr>
              <a:t>)</a:t>
            </a:r>
            <a:r>
              <a:rPr lang="zh-CN" altLang="en-US" sz="4000" u="none">
                <a:ea typeface="楷体_GB2312" pitchFamily="49" charset="-122"/>
              </a:rPr>
              <a:t>。</a:t>
            </a:r>
          </a:p>
          <a:p>
            <a:pPr algn="just" eaLnBrk="1" hangingPunct="1">
              <a:lnSpc>
                <a:spcPct val="110000"/>
              </a:lnSpc>
              <a:buFont typeface="Wingdings" panose="05000000000000000000" pitchFamily="2" charset="2"/>
              <a:buChar char="Ø"/>
            </a:pPr>
            <a:r>
              <a:rPr lang="zh-CN" altLang="en-US" sz="4000" u="none">
                <a:ea typeface="楷体_GB2312" pitchFamily="49" charset="-122"/>
              </a:rPr>
              <a:t>某组分气体</a:t>
            </a:r>
            <a:r>
              <a:rPr lang="en-US" altLang="zh-CN" sz="4000" i="1" u="none">
                <a:ea typeface="楷体_GB2312" pitchFamily="49" charset="-122"/>
              </a:rPr>
              <a:t>i</a:t>
            </a:r>
            <a:r>
              <a:rPr lang="zh-CN" altLang="en-US" sz="4000">
                <a:solidFill>
                  <a:srgbClr val="FF00FF"/>
                </a:solidFill>
                <a:ea typeface="楷体_GB2312" pitchFamily="49" charset="-122"/>
              </a:rPr>
              <a:t>单独存在，且占有总体积</a:t>
            </a:r>
            <a:r>
              <a:rPr lang="zh-CN" altLang="en-US" sz="4000" u="none">
                <a:ea typeface="楷体_GB2312" pitchFamily="49" charset="-122"/>
              </a:rPr>
              <a:t>时，其所具有的压强为该组分气体的</a:t>
            </a:r>
            <a:r>
              <a:rPr lang="zh-CN" altLang="en-US" sz="4000" u="none">
                <a:solidFill>
                  <a:srgbClr val="FF00FF"/>
                </a:solidFill>
                <a:ea typeface="楷体_GB2312" pitchFamily="49" charset="-122"/>
              </a:rPr>
              <a:t>分压</a:t>
            </a:r>
            <a:r>
              <a:rPr lang="en-US" altLang="zh-CN" sz="4000" u="none">
                <a:solidFill>
                  <a:srgbClr val="FF00FF"/>
                </a:solidFill>
                <a:ea typeface="楷体_GB2312" pitchFamily="49" charset="-122"/>
              </a:rPr>
              <a:t>(</a:t>
            </a:r>
            <a:r>
              <a:rPr lang="en-US" altLang="zh-CN" sz="4000" i="1" u="none">
                <a:solidFill>
                  <a:srgbClr val="FF00FF"/>
                </a:solidFill>
                <a:ea typeface="楷体_GB2312" pitchFamily="49" charset="-122"/>
              </a:rPr>
              <a:t>p</a:t>
            </a:r>
            <a:r>
              <a:rPr lang="en-US" altLang="zh-CN" sz="4000" i="1" u="none" baseline="-25000">
                <a:solidFill>
                  <a:srgbClr val="FF00FF"/>
                </a:solidFill>
                <a:ea typeface="楷体_GB2312" pitchFamily="49" charset="-122"/>
              </a:rPr>
              <a:t>i</a:t>
            </a:r>
            <a:r>
              <a:rPr lang="en-US" altLang="zh-CN" sz="4000" u="none">
                <a:solidFill>
                  <a:srgbClr val="FF00FF"/>
                </a:solidFill>
                <a:ea typeface="楷体_GB2312" pitchFamily="49" charset="-122"/>
              </a:rPr>
              <a:t>)</a:t>
            </a:r>
            <a:r>
              <a:rPr lang="zh-CN" altLang="en-US" sz="4000" u="none">
                <a:ea typeface="楷体_GB2312" pitchFamily="49" charset="-122"/>
              </a:rPr>
              <a:t>；</a:t>
            </a:r>
            <a:r>
              <a:rPr lang="zh-CN" altLang="en-US" sz="4000">
                <a:solidFill>
                  <a:srgbClr val="008000"/>
                </a:solidFill>
                <a:ea typeface="楷体_GB2312" pitchFamily="49" charset="-122"/>
              </a:rPr>
              <a:t>单独存在，且具有总压</a:t>
            </a:r>
            <a:r>
              <a:rPr lang="zh-CN" altLang="en-US" sz="4000" u="none">
                <a:ea typeface="楷体_GB2312" pitchFamily="49" charset="-122"/>
              </a:rPr>
              <a:t>时所占有的体积为</a:t>
            </a:r>
            <a:r>
              <a:rPr lang="zh-CN" altLang="en-US" sz="4000" u="none">
                <a:solidFill>
                  <a:srgbClr val="008000"/>
                </a:solidFill>
                <a:ea typeface="楷体_GB2312" pitchFamily="49" charset="-122"/>
              </a:rPr>
              <a:t>分体积</a:t>
            </a:r>
            <a:r>
              <a:rPr lang="en-US" altLang="zh-CN" sz="4000" u="none">
                <a:solidFill>
                  <a:srgbClr val="008000"/>
                </a:solidFill>
                <a:ea typeface="楷体_GB2312" pitchFamily="49" charset="-122"/>
              </a:rPr>
              <a:t>(</a:t>
            </a:r>
            <a:r>
              <a:rPr lang="en-US" altLang="zh-CN" sz="4000" i="1" u="none">
                <a:solidFill>
                  <a:srgbClr val="008000"/>
                </a:solidFill>
                <a:ea typeface="楷体_GB2312" pitchFamily="49" charset="-122"/>
              </a:rPr>
              <a:t>V</a:t>
            </a:r>
            <a:r>
              <a:rPr lang="en-US" altLang="zh-CN" sz="4000" i="1" u="none" baseline="-25000">
                <a:solidFill>
                  <a:srgbClr val="008000"/>
                </a:solidFill>
                <a:ea typeface="楷体_GB2312" pitchFamily="49" charset="-122"/>
              </a:rPr>
              <a:t>i</a:t>
            </a:r>
            <a:r>
              <a:rPr lang="en-US" altLang="zh-CN" sz="4000" u="none">
                <a:solidFill>
                  <a:srgbClr val="008000"/>
                </a:solidFill>
                <a:ea typeface="楷体_GB2312" pitchFamily="49" charset="-122"/>
              </a:rPr>
              <a:t>)</a:t>
            </a:r>
            <a:r>
              <a:rPr lang="zh-CN" altLang="en-US" sz="4000" u="none">
                <a:ea typeface="楷体_GB2312" pitchFamily="49" charset="-122"/>
              </a:rPr>
              <a:t>。</a:t>
            </a:r>
          </a:p>
        </p:txBody>
      </p:sp>
      <p:graphicFrame>
        <p:nvGraphicFramePr>
          <p:cNvPr id="93189" name="Object 5"/>
          <p:cNvGraphicFramePr>
            <a:graphicFrameLocks noChangeAspect="1"/>
          </p:cNvGraphicFramePr>
          <p:nvPr/>
        </p:nvGraphicFramePr>
        <p:xfrm>
          <a:off x="503238" y="5265738"/>
          <a:ext cx="3311525" cy="946150"/>
        </p:xfrm>
        <a:graphic>
          <a:graphicData uri="http://schemas.openxmlformats.org/presentationml/2006/ole">
            <mc:AlternateContent xmlns:mc="http://schemas.openxmlformats.org/markup-compatibility/2006">
              <mc:Choice xmlns:v="urn:schemas-microsoft-com:vml" Requires="v">
                <p:oleObj spid="_x0000_s16462" name="公式" r:id="rId3" imgW="800100" imgH="228600" progId="Equation.3">
                  <p:embed/>
                </p:oleObj>
              </mc:Choice>
              <mc:Fallback>
                <p:oleObj name="公式" r:id="rId3" imgW="80010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238" y="5265738"/>
                        <a:ext cx="3311525"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190" name="Object 6"/>
          <p:cNvGraphicFramePr>
            <a:graphicFrameLocks noChangeAspect="1"/>
          </p:cNvGraphicFramePr>
          <p:nvPr/>
        </p:nvGraphicFramePr>
        <p:xfrm>
          <a:off x="466725" y="4440238"/>
          <a:ext cx="3311525" cy="946150"/>
        </p:xfrm>
        <a:graphic>
          <a:graphicData uri="http://schemas.openxmlformats.org/presentationml/2006/ole">
            <mc:AlternateContent xmlns:mc="http://schemas.openxmlformats.org/markup-compatibility/2006">
              <mc:Choice xmlns:v="urn:schemas-microsoft-com:vml" Requires="v">
                <p:oleObj spid="_x0000_s16463" name="公式" r:id="rId5" imgW="800100" imgH="228600" progId="Equation.3">
                  <p:embed/>
                </p:oleObj>
              </mc:Choice>
              <mc:Fallback>
                <p:oleObj name="公式" r:id="rId5" imgW="80010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6725" y="4440238"/>
                        <a:ext cx="3311525"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3193" name="Group 9"/>
          <p:cNvGrpSpPr>
            <a:grpSpLocks/>
          </p:cNvGrpSpPr>
          <p:nvPr/>
        </p:nvGrpSpPr>
        <p:grpSpPr bwMode="auto">
          <a:xfrm>
            <a:off x="4171950" y="4483100"/>
            <a:ext cx="4548188" cy="1655763"/>
            <a:chOff x="2606" y="2608"/>
            <a:chExt cx="2865" cy="1043"/>
          </a:xfrm>
        </p:grpSpPr>
        <p:sp>
          <p:nvSpPr>
            <p:cNvPr id="16391" name="Text Box 7"/>
            <p:cNvSpPr txBox="1">
              <a:spLocks noChangeArrowheads="1"/>
            </p:cNvSpPr>
            <p:nvPr/>
          </p:nvSpPr>
          <p:spPr bwMode="auto">
            <a:xfrm>
              <a:off x="3811" y="2762"/>
              <a:ext cx="1660"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spcBef>
                  <a:spcPct val="50000"/>
                </a:spcBef>
                <a:buFontTx/>
                <a:buNone/>
              </a:pPr>
              <a:r>
                <a:rPr lang="zh-CN" altLang="en-US" sz="3600" u="none">
                  <a:solidFill>
                    <a:srgbClr val="000099"/>
                  </a:solidFill>
                  <a:ea typeface="楷体_GB2312" pitchFamily="49" charset="-122"/>
                </a:rPr>
                <a:t>为组分气体</a:t>
              </a:r>
              <a:r>
                <a:rPr lang="en-US" altLang="zh-CN" sz="3600" i="1" u="none">
                  <a:solidFill>
                    <a:srgbClr val="000099"/>
                  </a:solidFill>
                  <a:ea typeface="楷体_GB2312" pitchFamily="49" charset="-122"/>
                </a:rPr>
                <a:t>i</a:t>
              </a:r>
              <a:r>
                <a:rPr lang="zh-CN" altLang="en-US" sz="3600" u="none">
                  <a:solidFill>
                    <a:srgbClr val="000099"/>
                  </a:solidFill>
                  <a:ea typeface="楷体_GB2312" pitchFamily="49" charset="-122"/>
                </a:rPr>
                <a:t>的体积分数。</a:t>
              </a:r>
            </a:p>
          </p:txBody>
        </p:sp>
        <p:graphicFrame>
          <p:nvGraphicFramePr>
            <p:cNvPr id="16392" name="Object 8"/>
            <p:cNvGraphicFramePr>
              <a:graphicFrameLocks noChangeAspect="1"/>
            </p:cNvGraphicFramePr>
            <p:nvPr/>
          </p:nvGraphicFramePr>
          <p:xfrm>
            <a:off x="2606" y="2608"/>
            <a:ext cx="1254" cy="1043"/>
          </p:xfrm>
          <a:graphic>
            <a:graphicData uri="http://schemas.openxmlformats.org/presentationml/2006/ole">
              <mc:AlternateContent xmlns:mc="http://schemas.openxmlformats.org/markup-compatibility/2006">
                <mc:Choice xmlns:v="urn:schemas-microsoft-com:vml" Requires="v">
                  <p:oleObj spid="_x0000_s16464" name="公式" r:id="rId7" imgW="533169" imgH="444307" progId="Equation.3">
                    <p:embed/>
                  </p:oleObj>
                </mc:Choice>
                <mc:Fallback>
                  <p:oleObj name="公式" r:id="rId7" imgW="533169" imgH="444307"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06" y="2608"/>
                          <a:ext cx="1254" cy="10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3186">
                                            <p:txEl>
                                              <p:pRg st="2" end="2"/>
                                            </p:txEl>
                                          </p:spTgt>
                                        </p:tgtEl>
                                        <p:attrNameLst>
                                          <p:attrName>style.visibility</p:attrName>
                                        </p:attrNameLst>
                                      </p:cBhvr>
                                      <p:to>
                                        <p:strVal val="visible"/>
                                      </p:to>
                                    </p:set>
                                    <p:animEffect transition="in" filter="box(in)">
                                      <p:cBhvr>
                                        <p:cTn id="7" dur="500"/>
                                        <p:tgtEl>
                                          <p:spTgt spid="93186">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93190"/>
                                        </p:tgtEl>
                                        <p:attrNameLst>
                                          <p:attrName>style.visibility</p:attrName>
                                        </p:attrNameLst>
                                      </p:cBhvr>
                                      <p:to>
                                        <p:strVal val="visible"/>
                                      </p:to>
                                    </p:set>
                                    <p:anim calcmode="lin" valueType="num">
                                      <p:cBhvr additive="base">
                                        <p:cTn id="12" dur="500" fill="hold"/>
                                        <p:tgtEl>
                                          <p:spTgt spid="93190"/>
                                        </p:tgtEl>
                                        <p:attrNameLst>
                                          <p:attrName>ppt_x</p:attrName>
                                        </p:attrNameLst>
                                      </p:cBhvr>
                                      <p:tavLst>
                                        <p:tav tm="0">
                                          <p:val>
                                            <p:strVal val="#ppt_x"/>
                                          </p:val>
                                        </p:tav>
                                        <p:tav tm="100000">
                                          <p:val>
                                            <p:strVal val="#ppt_x"/>
                                          </p:val>
                                        </p:tav>
                                      </p:tavLst>
                                    </p:anim>
                                    <p:anim calcmode="lin" valueType="num">
                                      <p:cBhvr additive="base">
                                        <p:cTn id="13" dur="500" fill="hold"/>
                                        <p:tgtEl>
                                          <p:spTgt spid="93190"/>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93189"/>
                                        </p:tgtEl>
                                        <p:attrNameLst>
                                          <p:attrName>style.visibility</p:attrName>
                                        </p:attrNameLst>
                                      </p:cBhvr>
                                      <p:to>
                                        <p:strVal val="visible"/>
                                      </p:to>
                                    </p:set>
                                    <p:anim calcmode="lin" valueType="num">
                                      <p:cBhvr additive="base">
                                        <p:cTn id="18" dur="500" fill="hold"/>
                                        <p:tgtEl>
                                          <p:spTgt spid="93189"/>
                                        </p:tgtEl>
                                        <p:attrNameLst>
                                          <p:attrName>ppt_x</p:attrName>
                                        </p:attrNameLst>
                                      </p:cBhvr>
                                      <p:tavLst>
                                        <p:tav tm="0">
                                          <p:val>
                                            <p:strVal val="#ppt_x"/>
                                          </p:val>
                                        </p:tav>
                                        <p:tav tm="100000">
                                          <p:val>
                                            <p:strVal val="#ppt_x"/>
                                          </p:val>
                                        </p:tav>
                                      </p:tavLst>
                                    </p:anim>
                                    <p:anim calcmode="lin" valueType="num">
                                      <p:cBhvr additive="base">
                                        <p:cTn id="19" dur="500" fill="hold"/>
                                        <p:tgtEl>
                                          <p:spTgt spid="93189"/>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93193"/>
                                        </p:tgtEl>
                                        <p:attrNameLst>
                                          <p:attrName>style.visibility</p:attrName>
                                        </p:attrNameLst>
                                      </p:cBhvr>
                                      <p:to>
                                        <p:strVal val="visible"/>
                                      </p:to>
                                    </p:set>
                                    <p:animEffect transition="in" filter="wipe(left)">
                                      <p:cBhvr>
                                        <p:cTn id="24" dur="500"/>
                                        <p:tgtEl>
                                          <p:spTgt spid="93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6"/>
          <p:cNvSpPr>
            <a:spLocks noGrp="1"/>
          </p:cNvSpPr>
          <p:nvPr>
            <p:ph type="sldNum" sz="quarter" idx="12"/>
          </p:nvPr>
        </p:nvSpPr>
        <p:spPr/>
        <p:txBody>
          <a:bodyPr/>
          <a:lstStyle/>
          <a:p>
            <a:pPr>
              <a:defRPr/>
            </a:pPr>
            <a:fld id="{DF13E535-8D7A-4281-8F29-85B29AF10AE6}" type="slidenum">
              <a:rPr lang="zh-CN" altLang="en-US"/>
              <a:pPr>
                <a:defRPr/>
              </a:pPr>
              <a:t>15</a:t>
            </a:fld>
            <a:endParaRPr lang="en-US" altLang="zh-CN"/>
          </a:p>
        </p:txBody>
      </p:sp>
      <p:sp>
        <p:nvSpPr>
          <p:cNvPr id="437251" name="Rectangle 3"/>
          <p:cNvSpPr>
            <a:spLocks noGrp="1" noChangeArrowheads="1"/>
          </p:cNvSpPr>
          <p:nvPr>
            <p:ph type="body" sz="half" idx="1"/>
          </p:nvPr>
        </p:nvSpPr>
        <p:spPr>
          <a:xfrm>
            <a:off x="107950" y="188913"/>
            <a:ext cx="8712200" cy="1439862"/>
          </a:xfrm>
        </p:spPr>
        <p:txBody>
          <a:bodyPr/>
          <a:lstStyle/>
          <a:p>
            <a:pPr algn="just" eaLnBrk="1" hangingPunct="1">
              <a:buFontTx/>
              <a:buNone/>
            </a:pPr>
            <a:r>
              <a:rPr lang="en-US" altLang="zh-CN" sz="4000" b="1" smtClean="0"/>
              <a:t>2. </a:t>
            </a:r>
            <a:r>
              <a:rPr lang="zh-CN" altLang="en-US" sz="4000" b="1" smtClean="0"/>
              <a:t>分体积定律：当温度、压强一定时，混合气体的总体积等于各组分气体分体积之和。</a:t>
            </a:r>
            <a:endParaRPr lang="en-US" altLang="zh-CN" sz="4000" b="1" smtClean="0"/>
          </a:p>
        </p:txBody>
      </p:sp>
      <p:graphicFrame>
        <p:nvGraphicFramePr>
          <p:cNvPr id="437252" name="Object 4"/>
          <p:cNvGraphicFramePr>
            <a:graphicFrameLocks noGrp="1" noChangeAspect="1"/>
          </p:cNvGraphicFramePr>
          <p:nvPr>
            <p:ph sz="half" idx="2"/>
          </p:nvPr>
        </p:nvGraphicFramePr>
        <p:xfrm>
          <a:off x="271463" y="3573463"/>
          <a:ext cx="8455025" cy="2484437"/>
        </p:xfrm>
        <a:graphic>
          <a:graphicData uri="http://schemas.openxmlformats.org/presentationml/2006/ole">
            <mc:AlternateContent xmlns:mc="http://schemas.openxmlformats.org/markup-compatibility/2006">
              <mc:Choice xmlns:v="urn:schemas-microsoft-com:vml" Requires="v">
                <p:oleObj spid="_x0000_s17441" name="公式" r:id="rId3" imgW="2543050" imgH="657109" progId="Equation.3">
                  <p:embed/>
                </p:oleObj>
              </mc:Choice>
              <mc:Fallback>
                <p:oleObj name="公式" r:id="rId3" imgW="2543050" imgH="657109" progId="Equation.3">
                  <p:embed/>
                  <p:pic>
                    <p:nvPicPr>
                      <p:cNvPr id="0" name="Object 4"/>
                      <p:cNvPicPr>
                        <a:picLocks noChangeAspect="1" noChangeArrowheads="1"/>
                      </p:cNvPicPr>
                      <p:nvPr/>
                    </p:nvPicPr>
                    <p:blipFill>
                      <a:blip r:embed="rId4">
                        <a:lum contrast="60000"/>
                        <a:extLst>
                          <a:ext uri="{28A0092B-C50C-407E-A947-70E740481C1C}">
                            <a14:useLocalDpi xmlns:a14="http://schemas.microsoft.com/office/drawing/2010/main" val="0"/>
                          </a:ext>
                        </a:extLst>
                      </a:blip>
                      <a:srcRect/>
                      <a:stretch>
                        <a:fillRect/>
                      </a:stretch>
                    </p:blipFill>
                    <p:spPr bwMode="auto">
                      <a:xfrm>
                        <a:off x="271463" y="3573463"/>
                        <a:ext cx="8455025" cy="248443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37253" name="Group 5"/>
          <p:cNvGrpSpPr>
            <a:grpSpLocks/>
          </p:cNvGrpSpPr>
          <p:nvPr/>
        </p:nvGrpSpPr>
        <p:grpSpPr bwMode="auto">
          <a:xfrm>
            <a:off x="2771775" y="2205038"/>
            <a:ext cx="4535488" cy="1814512"/>
            <a:chOff x="1202" y="1480"/>
            <a:chExt cx="2857" cy="1143"/>
          </a:xfrm>
        </p:grpSpPr>
        <p:pic>
          <p:nvPicPr>
            <p:cNvPr id="17414" name="Picture 6" descr="AV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2" y="1480"/>
              <a:ext cx="2857" cy="1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Text Box 7"/>
            <p:cNvSpPr txBox="1">
              <a:spLocks noChangeArrowheads="1"/>
            </p:cNvSpPr>
            <p:nvPr/>
          </p:nvSpPr>
          <p:spPr bwMode="auto">
            <a:xfrm>
              <a:off x="1429" y="2069"/>
              <a:ext cx="635"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50000"/>
                </a:spcBef>
                <a:buFontTx/>
                <a:buNone/>
              </a:pPr>
              <a:r>
                <a:rPr lang="en-US" altLang="zh-CN" b="0" i="1" u="none">
                  <a:solidFill>
                    <a:schemeClr val="bg1"/>
                  </a:solidFill>
                  <a:ea typeface="隶书" panose="02010509060101010101" pitchFamily="49" charset="-122"/>
                </a:rPr>
                <a:t>V</a:t>
              </a:r>
              <a:r>
                <a:rPr lang="zh-CN" altLang="en-US" b="0" u="none" baseline="-25000">
                  <a:solidFill>
                    <a:schemeClr val="bg1"/>
                  </a:solidFill>
                  <a:ea typeface="隶书" panose="02010509060101010101" pitchFamily="49" charset="-122"/>
                </a:rPr>
                <a:t>总</a:t>
              </a:r>
            </a:p>
          </p:txBody>
        </p:sp>
        <p:sp>
          <p:nvSpPr>
            <p:cNvPr id="17416" name="Text Box 8"/>
            <p:cNvSpPr txBox="1">
              <a:spLocks noChangeArrowheads="1"/>
            </p:cNvSpPr>
            <p:nvPr/>
          </p:nvSpPr>
          <p:spPr bwMode="auto">
            <a:xfrm>
              <a:off x="2472" y="2069"/>
              <a:ext cx="635"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50000"/>
                </a:spcBef>
                <a:buFontTx/>
                <a:buNone/>
              </a:pPr>
              <a:r>
                <a:rPr lang="en-US" altLang="zh-CN" b="0" i="1" u="none">
                  <a:solidFill>
                    <a:schemeClr val="bg1"/>
                  </a:solidFill>
                  <a:ea typeface="隶书" panose="02010509060101010101" pitchFamily="49" charset="-122"/>
                </a:rPr>
                <a:t>V</a:t>
              </a:r>
              <a:r>
                <a:rPr lang="en-US" altLang="zh-CN" b="0" u="none" baseline="-25000">
                  <a:solidFill>
                    <a:schemeClr val="bg1"/>
                  </a:solidFill>
                  <a:ea typeface="隶书" panose="02010509060101010101" pitchFamily="49" charset="-122"/>
                </a:rPr>
                <a:t>1</a:t>
              </a:r>
              <a:endParaRPr lang="zh-CN" altLang="en-US" b="0" u="none" baseline="-25000">
                <a:solidFill>
                  <a:schemeClr val="bg1"/>
                </a:solidFill>
                <a:ea typeface="隶书" panose="02010509060101010101" pitchFamily="49" charset="-122"/>
              </a:endParaRPr>
            </a:p>
          </p:txBody>
        </p:sp>
        <p:sp>
          <p:nvSpPr>
            <p:cNvPr id="17417" name="Text Box 9"/>
            <p:cNvSpPr txBox="1">
              <a:spLocks noChangeArrowheads="1"/>
            </p:cNvSpPr>
            <p:nvPr/>
          </p:nvSpPr>
          <p:spPr bwMode="auto">
            <a:xfrm>
              <a:off x="3334" y="2069"/>
              <a:ext cx="635"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50000"/>
                </a:spcBef>
                <a:buFontTx/>
                <a:buNone/>
              </a:pPr>
              <a:r>
                <a:rPr lang="en-US" altLang="zh-CN" b="0" i="1" u="none">
                  <a:solidFill>
                    <a:schemeClr val="bg1"/>
                  </a:solidFill>
                  <a:ea typeface="隶书" panose="02010509060101010101" pitchFamily="49" charset="-122"/>
                </a:rPr>
                <a:t>V</a:t>
              </a:r>
              <a:r>
                <a:rPr lang="en-US" altLang="zh-CN" b="0" u="none" baseline="-25000">
                  <a:solidFill>
                    <a:schemeClr val="bg1"/>
                  </a:solidFill>
                  <a:ea typeface="隶书" panose="02010509060101010101" pitchFamily="49" charset="-122"/>
                </a:rPr>
                <a:t>2</a:t>
              </a:r>
              <a:endParaRPr lang="zh-CN" altLang="en-US" b="0" u="none" baseline="-25000">
                <a:solidFill>
                  <a:schemeClr val="bg1"/>
                </a:solidFill>
                <a:ea typeface="隶书" panose="020105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37251">
                                            <p:txEl>
                                              <p:pRg st="0" end="0"/>
                                            </p:txEl>
                                          </p:spTgt>
                                        </p:tgtEl>
                                        <p:attrNameLst>
                                          <p:attrName>style.visibility</p:attrName>
                                        </p:attrNameLst>
                                      </p:cBhvr>
                                      <p:to>
                                        <p:strVal val="visible"/>
                                      </p:to>
                                    </p:set>
                                    <p:anim calcmode="lin" valueType="num">
                                      <p:cBhvr additive="base">
                                        <p:cTn id="7" dur="500" fill="hold"/>
                                        <p:tgtEl>
                                          <p:spTgt spid="4372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72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437253"/>
                                        </p:tgtEl>
                                        <p:attrNameLst>
                                          <p:attrName>style.visibility</p:attrName>
                                        </p:attrNameLst>
                                      </p:cBhvr>
                                      <p:to>
                                        <p:strVal val="visible"/>
                                      </p:to>
                                    </p:set>
                                    <p:animEffect transition="in" filter="box(in)">
                                      <p:cBhvr>
                                        <p:cTn id="13" dur="500"/>
                                        <p:tgtEl>
                                          <p:spTgt spid="43725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437252"/>
                                        </p:tgtEl>
                                        <p:attrNameLst>
                                          <p:attrName>style.visibility</p:attrName>
                                        </p:attrNameLst>
                                      </p:cBhvr>
                                      <p:to>
                                        <p:strVal val="visible"/>
                                      </p:to>
                                    </p:set>
                                    <p:anim calcmode="lin" valueType="num">
                                      <p:cBhvr additive="base">
                                        <p:cTn id="18" dur="500" fill="hold"/>
                                        <p:tgtEl>
                                          <p:spTgt spid="437252"/>
                                        </p:tgtEl>
                                        <p:attrNameLst>
                                          <p:attrName>ppt_x</p:attrName>
                                        </p:attrNameLst>
                                      </p:cBhvr>
                                      <p:tavLst>
                                        <p:tav tm="0">
                                          <p:val>
                                            <p:strVal val="#ppt_x"/>
                                          </p:val>
                                        </p:tav>
                                        <p:tav tm="100000">
                                          <p:val>
                                            <p:strVal val="#ppt_x"/>
                                          </p:val>
                                        </p:tav>
                                      </p:tavLst>
                                    </p:anim>
                                    <p:anim calcmode="lin" valueType="num">
                                      <p:cBhvr additive="base">
                                        <p:cTn id="19" dur="500" fill="hold"/>
                                        <p:tgtEl>
                                          <p:spTgt spid="4372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pPr>
              <a:defRPr/>
            </a:pPr>
            <a:fld id="{7CBC5324-1C10-45B9-AD0C-4EF57EA457D1}" type="slidenum">
              <a:rPr lang="zh-CN" altLang="en-US"/>
              <a:pPr>
                <a:defRPr/>
              </a:pPr>
              <a:t>16</a:t>
            </a:fld>
            <a:endParaRPr lang="en-US" altLang="zh-CN"/>
          </a:p>
        </p:txBody>
      </p:sp>
      <p:sp>
        <p:nvSpPr>
          <p:cNvPr id="18435" name="Rectangle 2"/>
          <p:cNvSpPr>
            <a:spLocks noGrp="1" noChangeArrowheads="1"/>
          </p:cNvSpPr>
          <p:nvPr>
            <p:ph type="title" idx="4294967295"/>
          </p:nvPr>
        </p:nvSpPr>
        <p:spPr>
          <a:xfrm>
            <a:off x="0" y="188913"/>
            <a:ext cx="7772400" cy="1143000"/>
          </a:xfrm>
        </p:spPr>
        <p:txBody>
          <a:bodyPr/>
          <a:lstStyle/>
          <a:p>
            <a:pPr algn="l" eaLnBrk="1" hangingPunct="1"/>
            <a:r>
              <a:rPr lang="en-US" altLang="zh-CN" b="1" smtClean="0"/>
              <a:t>3. </a:t>
            </a:r>
            <a:r>
              <a:rPr lang="zh-CN" altLang="en-US" b="1" smtClean="0"/>
              <a:t>混合气体分压定律</a:t>
            </a:r>
          </a:p>
        </p:txBody>
      </p:sp>
      <p:sp>
        <p:nvSpPr>
          <p:cNvPr id="438276" name="Text Box 4"/>
          <p:cNvSpPr txBox="1">
            <a:spLocks noChangeArrowheads="1"/>
          </p:cNvSpPr>
          <p:nvPr/>
        </p:nvSpPr>
        <p:spPr bwMode="auto">
          <a:xfrm>
            <a:off x="107950" y="3500438"/>
            <a:ext cx="8928100" cy="236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914400" indent="-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4400" i="1" u="none"/>
              <a:t>p</a:t>
            </a:r>
            <a:r>
              <a:rPr lang="zh-CN" altLang="en-US" sz="4400" u="none" baseline="-25000"/>
              <a:t>总</a:t>
            </a:r>
            <a:r>
              <a:rPr lang="en-US" altLang="zh-CN" sz="4400" i="1" u="none"/>
              <a:t>= n</a:t>
            </a:r>
            <a:r>
              <a:rPr lang="zh-CN" altLang="en-US" sz="4400" u="none" baseline="-25000"/>
              <a:t>总</a:t>
            </a:r>
            <a:r>
              <a:rPr lang="en-US" altLang="zh-CN" sz="4400" i="1" u="none"/>
              <a:t>RT/V  = (n</a:t>
            </a:r>
            <a:r>
              <a:rPr lang="en-US" altLang="zh-CN" sz="4400" i="1" u="none" baseline="-25000"/>
              <a:t>1</a:t>
            </a:r>
            <a:r>
              <a:rPr lang="en-US" altLang="zh-CN" sz="4400" i="1" u="none"/>
              <a:t>+n</a:t>
            </a:r>
            <a:r>
              <a:rPr lang="en-US" altLang="zh-CN" sz="4400" i="1" u="none" baseline="-25000"/>
              <a:t>2</a:t>
            </a:r>
            <a:r>
              <a:rPr lang="en-US" altLang="zh-CN" sz="4400" i="1" u="none"/>
              <a:t>+ </a:t>
            </a:r>
            <a:r>
              <a:rPr lang="en-US" altLang="zh-CN" sz="4400" i="1" u="none" baseline="30000"/>
              <a:t>……. </a:t>
            </a:r>
            <a:r>
              <a:rPr lang="en-US" altLang="zh-CN" sz="4400" i="1" u="none"/>
              <a:t>n</a:t>
            </a:r>
            <a:r>
              <a:rPr lang="en-US" altLang="zh-CN" sz="4400" i="1" u="none" baseline="-25000"/>
              <a:t>i</a:t>
            </a:r>
            <a:r>
              <a:rPr lang="en-US" altLang="zh-CN" sz="4400" i="1" u="none"/>
              <a:t>) RT/V</a:t>
            </a:r>
          </a:p>
          <a:p>
            <a:pPr eaLnBrk="1" hangingPunct="1">
              <a:buFontTx/>
              <a:buNone/>
            </a:pPr>
            <a:r>
              <a:rPr lang="en-US" altLang="zh-CN" sz="4400" i="1" u="none"/>
              <a:t>     = n</a:t>
            </a:r>
            <a:r>
              <a:rPr lang="en-US" altLang="zh-CN" sz="4400" i="1" u="none" baseline="-25000"/>
              <a:t>1</a:t>
            </a:r>
            <a:r>
              <a:rPr lang="en-US" altLang="zh-CN" sz="4400" i="1" u="none"/>
              <a:t>RT/V + n</a:t>
            </a:r>
            <a:r>
              <a:rPr lang="en-US" altLang="zh-CN" sz="4400" i="1" u="none" baseline="-25000"/>
              <a:t>2</a:t>
            </a:r>
            <a:r>
              <a:rPr lang="en-US" altLang="zh-CN" sz="4400" i="1" u="none"/>
              <a:t>RT/V</a:t>
            </a:r>
            <a:r>
              <a:rPr lang="en-US" altLang="zh-CN" sz="4400" b="0" u="none"/>
              <a:t> +</a:t>
            </a:r>
            <a:r>
              <a:rPr lang="en-US" altLang="zh-CN" sz="4400" b="0" u="none" baseline="30000"/>
              <a:t> …….</a:t>
            </a:r>
            <a:r>
              <a:rPr lang="en-US" altLang="zh-CN" sz="4400" b="0" u="none"/>
              <a:t>+</a:t>
            </a:r>
            <a:r>
              <a:rPr lang="en-US" altLang="zh-CN" sz="4400" b="0" u="none" baseline="30000"/>
              <a:t> </a:t>
            </a:r>
            <a:r>
              <a:rPr lang="en-US" altLang="zh-CN" sz="4400" i="1" u="none"/>
              <a:t>n</a:t>
            </a:r>
            <a:r>
              <a:rPr lang="en-US" altLang="zh-CN" sz="4400" i="1" u="none" baseline="-25000"/>
              <a:t>i</a:t>
            </a:r>
            <a:r>
              <a:rPr lang="en-US" altLang="zh-CN" sz="4400" i="1" u="none"/>
              <a:t>RT/V</a:t>
            </a:r>
            <a:r>
              <a:rPr lang="en-US" altLang="zh-CN" sz="4400" b="0" u="none"/>
              <a:t> </a:t>
            </a:r>
            <a:endParaRPr lang="en-US" altLang="zh-CN" sz="4400" b="0" u="none" baseline="30000"/>
          </a:p>
          <a:p>
            <a:pPr eaLnBrk="1" hangingPunct="1">
              <a:buFontTx/>
              <a:buNone/>
            </a:pPr>
            <a:r>
              <a:rPr lang="en-US" altLang="zh-CN" sz="4400" b="0" u="none"/>
              <a:t>     </a:t>
            </a:r>
            <a:r>
              <a:rPr lang="en-US" altLang="zh-CN" sz="4400" u="none"/>
              <a:t>= </a:t>
            </a:r>
            <a:r>
              <a:rPr lang="en-US" altLang="zh-CN" sz="4400" i="1" u="none"/>
              <a:t>p</a:t>
            </a:r>
            <a:r>
              <a:rPr lang="en-US" altLang="zh-CN" sz="4400" u="none" baseline="-25000"/>
              <a:t>1 </a:t>
            </a:r>
            <a:r>
              <a:rPr lang="en-US" altLang="zh-CN" sz="4400" u="none"/>
              <a:t>+ </a:t>
            </a:r>
            <a:r>
              <a:rPr lang="en-US" altLang="zh-CN" sz="4400" i="1" u="none"/>
              <a:t>p</a:t>
            </a:r>
            <a:r>
              <a:rPr lang="en-US" altLang="zh-CN" sz="4400" u="none" baseline="-25000"/>
              <a:t>2 </a:t>
            </a:r>
            <a:r>
              <a:rPr lang="en-US" altLang="zh-CN" sz="4400" u="none"/>
              <a:t>+ </a:t>
            </a:r>
            <a:r>
              <a:rPr lang="en-US" altLang="zh-CN" sz="4400" u="none" baseline="30000"/>
              <a:t>……. </a:t>
            </a:r>
            <a:r>
              <a:rPr lang="en-US" altLang="zh-CN" sz="4400" i="1" u="none"/>
              <a:t>p</a:t>
            </a:r>
            <a:r>
              <a:rPr lang="en-US" altLang="zh-CN" sz="4400" u="none" baseline="-25000"/>
              <a:t>i </a:t>
            </a:r>
            <a:r>
              <a:rPr lang="en-US" altLang="zh-CN" sz="4400" u="none"/>
              <a:t> =</a:t>
            </a:r>
            <a:endParaRPr lang="en-US" altLang="zh-CN" sz="4400" i="1" u="none" baseline="-25000"/>
          </a:p>
        </p:txBody>
      </p:sp>
      <p:graphicFrame>
        <p:nvGraphicFramePr>
          <p:cNvPr id="438277" name="Object 5"/>
          <p:cNvGraphicFramePr>
            <a:graphicFrameLocks noChangeAspect="1"/>
          </p:cNvGraphicFramePr>
          <p:nvPr/>
        </p:nvGraphicFramePr>
        <p:xfrm>
          <a:off x="5292725" y="5013325"/>
          <a:ext cx="1563688" cy="1454150"/>
        </p:xfrm>
        <a:graphic>
          <a:graphicData uri="http://schemas.openxmlformats.org/presentationml/2006/ole">
            <mc:AlternateContent xmlns:mc="http://schemas.openxmlformats.org/markup-compatibility/2006">
              <mc:Choice xmlns:v="urn:schemas-microsoft-com:vml" Requires="v">
                <p:oleObj spid="_x0000_s18510" name="公式" r:id="rId3" imgW="368140" imgH="342751" progId="Equation.3">
                  <p:embed/>
                </p:oleObj>
              </mc:Choice>
              <mc:Fallback>
                <p:oleObj name="公式" r:id="rId3" imgW="368140" imgH="342751"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725" y="5013325"/>
                        <a:ext cx="1563688" cy="14541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8278" name="Object 6"/>
          <p:cNvGraphicFramePr>
            <a:graphicFrameLocks noChangeAspect="1"/>
          </p:cNvGraphicFramePr>
          <p:nvPr/>
        </p:nvGraphicFramePr>
        <p:xfrm>
          <a:off x="900113" y="1125538"/>
          <a:ext cx="2736850" cy="1208087"/>
        </p:xfrm>
        <a:graphic>
          <a:graphicData uri="http://schemas.openxmlformats.org/presentationml/2006/ole">
            <mc:AlternateContent xmlns:mc="http://schemas.openxmlformats.org/markup-compatibility/2006">
              <mc:Choice xmlns:v="urn:schemas-microsoft-com:vml" Requires="v">
                <p:oleObj spid="_x0000_s18511" name="公式" r:id="rId5" imgW="774364" imgH="342751" progId="Equation.3">
                  <p:embed/>
                </p:oleObj>
              </mc:Choice>
              <mc:Fallback>
                <p:oleObj name="公式" r:id="rId5" imgW="774364" imgH="342751"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1125538"/>
                        <a:ext cx="2736850" cy="1208087"/>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8279" name="Text Box 7"/>
          <p:cNvSpPr txBox="1">
            <a:spLocks noChangeArrowheads="1"/>
          </p:cNvSpPr>
          <p:nvPr/>
        </p:nvSpPr>
        <p:spPr bwMode="auto">
          <a:xfrm>
            <a:off x="468313" y="2492375"/>
            <a:ext cx="439261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0975" indent="-180975">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spcBef>
                <a:spcPct val="50000"/>
              </a:spcBef>
              <a:buFont typeface="Wingdings" panose="05000000000000000000" pitchFamily="2" charset="2"/>
              <a:buNone/>
            </a:pPr>
            <a:r>
              <a:rPr lang="zh-CN" altLang="en-US" sz="4000" u="none">
                <a:solidFill>
                  <a:srgbClr val="0000FF"/>
                </a:solidFill>
                <a:ea typeface="楷体_GB2312" pitchFamily="49" charset="-122"/>
              </a:rPr>
              <a:t>当 </a:t>
            </a:r>
            <a:r>
              <a:rPr lang="en-US" altLang="zh-CN" sz="4000" i="1" u="none">
                <a:solidFill>
                  <a:srgbClr val="0000FF"/>
                </a:solidFill>
                <a:ea typeface="楷体_GB2312" pitchFamily="49" charset="-122"/>
              </a:rPr>
              <a:t>T</a:t>
            </a:r>
            <a:r>
              <a:rPr lang="zh-CN" altLang="en-US" sz="4000" u="none">
                <a:solidFill>
                  <a:srgbClr val="0000FF"/>
                </a:solidFill>
                <a:ea typeface="楷体_GB2312" pitchFamily="49" charset="-122"/>
              </a:rPr>
              <a:t>、</a:t>
            </a:r>
            <a:r>
              <a:rPr lang="en-US" altLang="zh-CN" sz="4000" i="1" u="none">
                <a:solidFill>
                  <a:srgbClr val="0000FF"/>
                </a:solidFill>
                <a:ea typeface="楷体_GB2312" pitchFamily="49" charset="-122"/>
              </a:rPr>
              <a:t>V </a:t>
            </a:r>
            <a:r>
              <a:rPr lang="zh-CN" altLang="en-US" sz="4000" u="none">
                <a:solidFill>
                  <a:srgbClr val="0000FF"/>
                </a:solidFill>
                <a:ea typeface="楷体_GB2312" pitchFamily="49" charset="-122"/>
              </a:rPr>
              <a:t>一定时，</a:t>
            </a:r>
          </a:p>
        </p:txBody>
      </p:sp>
      <p:graphicFrame>
        <p:nvGraphicFramePr>
          <p:cNvPr id="438280" name="Object 8"/>
          <p:cNvGraphicFramePr>
            <a:graphicFrameLocks noChangeAspect="1"/>
          </p:cNvGraphicFramePr>
          <p:nvPr/>
        </p:nvGraphicFramePr>
        <p:xfrm>
          <a:off x="3995738" y="1125538"/>
          <a:ext cx="2376487" cy="1208087"/>
        </p:xfrm>
        <a:graphic>
          <a:graphicData uri="http://schemas.openxmlformats.org/presentationml/2006/ole">
            <mc:AlternateContent xmlns:mc="http://schemas.openxmlformats.org/markup-compatibility/2006">
              <mc:Choice xmlns:v="urn:schemas-microsoft-com:vml" Requires="v">
                <p:oleObj spid="_x0000_s18512" name="公式" r:id="rId7" imgW="672808" imgH="342751" progId="Equation.3">
                  <p:embed/>
                </p:oleObj>
              </mc:Choice>
              <mc:Fallback>
                <p:oleObj name="公式" r:id="rId7" imgW="672808" imgH="342751"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5738" y="1125538"/>
                        <a:ext cx="2376487" cy="1208087"/>
                      </a:xfrm>
                      <a:prstGeom prst="rect">
                        <a:avLst/>
                      </a:prstGeom>
                      <a:solidFill>
                        <a:srgbClr val="FF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8278"/>
                                        </p:tgtEl>
                                        <p:attrNameLst>
                                          <p:attrName>style.visibility</p:attrName>
                                        </p:attrNameLst>
                                      </p:cBhvr>
                                      <p:to>
                                        <p:strVal val="visible"/>
                                      </p:to>
                                    </p:set>
                                    <p:animEffect transition="in" filter="blinds(horizontal)">
                                      <p:cBhvr>
                                        <p:cTn id="7" dur="500"/>
                                        <p:tgtEl>
                                          <p:spTgt spid="4382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38280"/>
                                        </p:tgtEl>
                                        <p:attrNameLst>
                                          <p:attrName>style.visibility</p:attrName>
                                        </p:attrNameLst>
                                      </p:cBhvr>
                                      <p:to>
                                        <p:strVal val="visible"/>
                                      </p:to>
                                    </p:set>
                                    <p:animEffect transition="in" filter="blinds(horizontal)">
                                      <p:cBhvr>
                                        <p:cTn id="12" dur="500"/>
                                        <p:tgtEl>
                                          <p:spTgt spid="4382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8279"/>
                                        </p:tgtEl>
                                        <p:attrNameLst>
                                          <p:attrName>style.visibility</p:attrName>
                                        </p:attrNameLst>
                                      </p:cBhvr>
                                      <p:to>
                                        <p:strVal val="visible"/>
                                      </p:to>
                                    </p:set>
                                    <p:animEffect transition="in" filter="blinds(horizontal)">
                                      <p:cBhvr>
                                        <p:cTn id="17" dur="500"/>
                                        <p:tgtEl>
                                          <p:spTgt spid="4382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38276">
                                            <p:txEl>
                                              <p:pRg st="0" end="0"/>
                                            </p:txEl>
                                          </p:spTgt>
                                        </p:tgtEl>
                                        <p:attrNameLst>
                                          <p:attrName>style.visibility</p:attrName>
                                        </p:attrNameLst>
                                      </p:cBhvr>
                                      <p:to>
                                        <p:strVal val="visible"/>
                                      </p:to>
                                    </p:set>
                                    <p:animEffect transition="in" filter="blinds(horizontal)">
                                      <p:cBhvr>
                                        <p:cTn id="22" dur="500"/>
                                        <p:tgtEl>
                                          <p:spTgt spid="438276">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438276">
                                            <p:txEl>
                                              <p:pRg st="1" end="1"/>
                                            </p:txEl>
                                          </p:spTgt>
                                        </p:tgtEl>
                                        <p:attrNameLst>
                                          <p:attrName>style.visibility</p:attrName>
                                        </p:attrNameLst>
                                      </p:cBhvr>
                                      <p:to>
                                        <p:strVal val="visible"/>
                                      </p:to>
                                    </p:set>
                                    <p:anim calcmode="lin" valueType="num">
                                      <p:cBhvr additive="base">
                                        <p:cTn id="27" dur="500" fill="hold"/>
                                        <p:tgtEl>
                                          <p:spTgt spid="438276">
                                            <p:txEl>
                                              <p:pRg st="1" end="1"/>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3827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nodeType="clickEffect">
                                  <p:stCondLst>
                                    <p:cond delay="0"/>
                                  </p:stCondLst>
                                  <p:childTnLst>
                                    <p:set>
                                      <p:cBhvr>
                                        <p:cTn id="32" dur="1" fill="hold">
                                          <p:stCondLst>
                                            <p:cond delay="0"/>
                                          </p:stCondLst>
                                        </p:cTn>
                                        <p:tgtEl>
                                          <p:spTgt spid="438276">
                                            <p:txEl>
                                              <p:pRg st="2" end="2"/>
                                            </p:txEl>
                                          </p:spTgt>
                                        </p:tgtEl>
                                        <p:attrNameLst>
                                          <p:attrName>style.visibility</p:attrName>
                                        </p:attrNameLst>
                                      </p:cBhvr>
                                      <p:to>
                                        <p:strVal val="visible"/>
                                      </p:to>
                                    </p:set>
                                    <p:anim calcmode="lin" valueType="num">
                                      <p:cBhvr additive="base">
                                        <p:cTn id="33" dur="500" fill="hold"/>
                                        <p:tgtEl>
                                          <p:spTgt spid="438276">
                                            <p:txEl>
                                              <p:pRg st="2" end="2"/>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43827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nodeType="clickEffect">
                                  <p:stCondLst>
                                    <p:cond delay="0"/>
                                  </p:stCondLst>
                                  <p:childTnLst>
                                    <p:set>
                                      <p:cBhvr>
                                        <p:cTn id="38" dur="1" fill="hold">
                                          <p:stCondLst>
                                            <p:cond delay="0"/>
                                          </p:stCondLst>
                                        </p:cTn>
                                        <p:tgtEl>
                                          <p:spTgt spid="438277"/>
                                        </p:tgtEl>
                                        <p:attrNameLst>
                                          <p:attrName>style.visibility</p:attrName>
                                        </p:attrNameLst>
                                      </p:cBhvr>
                                      <p:to>
                                        <p:strVal val="visible"/>
                                      </p:to>
                                    </p:set>
                                    <p:anim calcmode="lin" valueType="num">
                                      <p:cBhvr additive="base">
                                        <p:cTn id="39" dur="500" fill="hold"/>
                                        <p:tgtEl>
                                          <p:spTgt spid="438277"/>
                                        </p:tgtEl>
                                        <p:attrNameLst>
                                          <p:attrName>ppt_x</p:attrName>
                                        </p:attrNameLst>
                                      </p:cBhvr>
                                      <p:tavLst>
                                        <p:tav tm="0">
                                          <p:val>
                                            <p:strVal val="1+#ppt_w/2"/>
                                          </p:val>
                                        </p:tav>
                                        <p:tav tm="100000">
                                          <p:val>
                                            <p:strVal val="#ppt_x"/>
                                          </p:val>
                                        </p:tav>
                                      </p:tavLst>
                                    </p:anim>
                                    <p:anim calcmode="lin" valueType="num">
                                      <p:cBhvr additive="base">
                                        <p:cTn id="40" dur="500" fill="hold"/>
                                        <p:tgtEl>
                                          <p:spTgt spid="4382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27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pPr>
              <a:defRPr/>
            </a:pPr>
            <a:fld id="{773FE5E0-A5B0-4AA3-815F-67E525CF2FBF}" type="slidenum">
              <a:rPr lang="zh-CN" altLang="en-US"/>
              <a:pPr>
                <a:defRPr/>
              </a:pPr>
              <a:t>17</a:t>
            </a:fld>
            <a:endParaRPr lang="en-US" altLang="zh-CN"/>
          </a:p>
        </p:txBody>
      </p:sp>
      <p:grpSp>
        <p:nvGrpSpPr>
          <p:cNvPr id="79879" name="Group 7"/>
          <p:cNvGrpSpPr>
            <a:grpSpLocks/>
          </p:cNvGrpSpPr>
          <p:nvPr/>
        </p:nvGrpSpPr>
        <p:grpSpPr bwMode="auto">
          <a:xfrm>
            <a:off x="6227763" y="115888"/>
            <a:ext cx="2879725" cy="4489450"/>
            <a:chOff x="3923" y="73"/>
            <a:chExt cx="1814" cy="2828"/>
          </a:xfrm>
        </p:grpSpPr>
        <p:pic>
          <p:nvPicPr>
            <p:cNvPr id="19462" name="Picture 5" descr="Dalt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 y="73"/>
              <a:ext cx="1814" cy="2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3" name="Text Box 6"/>
            <p:cNvSpPr txBox="1">
              <a:spLocks noChangeArrowheads="1"/>
            </p:cNvSpPr>
            <p:nvPr/>
          </p:nvSpPr>
          <p:spPr bwMode="auto">
            <a:xfrm>
              <a:off x="4105" y="2251"/>
              <a:ext cx="1565" cy="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kumimoji="0" lang="en-US" altLang="zh-CN" sz="2800" u="none">
                  <a:ea typeface="楷体_GB2312" pitchFamily="49" charset="-122"/>
                </a:rPr>
                <a:t>John Dalton</a:t>
              </a:r>
            </a:p>
            <a:p>
              <a:pPr algn="ctr" eaLnBrk="1" hangingPunct="1">
                <a:buFontTx/>
                <a:buNone/>
              </a:pPr>
              <a:r>
                <a:rPr kumimoji="0" lang="en-US" altLang="zh-CN" sz="2800" u="none">
                  <a:ea typeface="楷体_GB2312" pitchFamily="49" charset="-122"/>
                </a:rPr>
                <a:t>(1766-1844)</a:t>
              </a:r>
            </a:p>
          </p:txBody>
        </p:sp>
      </p:grpSp>
      <p:sp>
        <p:nvSpPr>
          <p:cNvPr id="19460" name="Text Box 4"/>
          <p:cNvSpPr txBox="1">
            <a:spLocks noChangeArrowheads="1"/>
          </p:cNvSpPr>
          <p:nvPr/>
        </p:nvSpPr>
        <p:spPr bwMode="auto">
          <a:xfrm>
            <a:off x="179388" y="115888"/>
            <a:ext cx="5976937"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4400" u="none">
                <a:ea typeface="楷体_GB2312" pitchFamily="49" charset="-122"/>
              </a:rPr>
              <a:t>    1801</a:t>
            </a:r>
            <a:r>
              <a:rPr lang="zh-CN" altLang="en-US" sz="4400" u="none">
                <a:ea typeface="楷体_GB2312" pitchFamily="49" charset="-122"/>
              </a:rPr>
              <a:t>年，</a:t>
            </a:r>
            <a:r>
              <a:rPr lang="en-US" altLang="zh-CN" sz="4400" u="none">
                <a:ea typeface="楷体_GB2312" pitchFamily="49" charset="-122"/>
              </a:rPr>
              <a:t>Dalton</a:t>
            </a:r>
            <a:r>
              <a:rPr lang="zh-CN" altLang="en-US" sz="4400" u="none">
                <a:ea typeface="楷体_GB2312" pitchFamily="49" charset="-122"/>
              </a:rPr>
              <a:t>在实验的基础上提出了混合气体的分压定律，即：</a:t>
            </a:r>
          </a:p>
          <a:p>
            <a:pPr eaLnBrk="1" hangingPunct="1">
              <a:lnSpc>
                <a:spcPct val="120000"/>
              </a:lnSpc>
              <a:spcBef>
                <a:spcPct val="0"/>
              </a:spcBef>
              <a:buFontTx/>
              <a:buNone/>
            </a:pPr>
            <a:r>
              <a:rPr lang="zh-CN" altLang="en-US" sz="4400" u="none">
                <a:solidFill>
                  <a:schemeClr val="accent2"/>
                </a:solidFill>
                <a:ea typeface="楷体_GB2312" pitchFamily="49" charset="-122"/>
              </a:rPr>
              <a:t>混合气体的总压等于各组分气体的分压之和。</a:t>
            </a:r>
            <a:endParaRPr lang="en-US" altLang="zh-CN" sz="4400" i="1" u="none" baseline="-25000">
              <a:ea typeface="楷体_GB2312" pitchFamily="49" charset="-122"/>
            </a:endParaRPr>
          </a:p>
        </p:txBody>
      </p:sp>
      <p:graphicFrame>
        <p:nvGraphicFramePr>
          <p:cNvPr id="79880" name="Object 8"/>
          <p:cNvGraphicFramePr>
            <a:graphicFrameLocks noChangeAspect="1"/>
          </p:cNvGraphicFramePr>
          <p:nvPr/>
        </p:nvGraphicFramePr>
        <p:xfrm>
          <a:off x="323850" y="4724400"/>
          <a:ext cx="7705725" cy="1454150"/>
        </p:xfrm>
        <a:graphic>
          <a:graphicData uri="http://schemas.openxmlformats.org/presentationml/2006/ole">
            <mc:AlternateContent xmlns:mc="http://schemas.openxmlformats.org/markup-compatibility/2006">
              <mc:Choice xmlns:v="urn:schemas-microsoft-com:vml" Requires="v">
                <p:oleObj spid="_x0000_s19487" name="公式" r:id="rId4" imgW="1816100" imgH="342900" progId="Equation.3">
                  <p:embed/>
                </p:oleObj>
              </mc:Choice>
              <mc:Fallback>
                <p:oleObj name="公式" r:id="rId4" imgW="1816100" imgH="3429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4724400"/>
                        <a:ext cx="7705725" cy="14541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9880"/>
                                        </p:tgtEl>
                                        <p:attrNameLst>
                                          <p:attrName>style.visibility</p:attrName>
                                        </p:attrNameLst>
                                      </p:cBhvr>
                                      <p:to>
                                        <p:strVal val="visible"/>
                                      </p:to>
                                    </p:set>
                                    <p:anim calcmode="lin" valueType="num">
                                      <p:cBhvr additive="base">
                                        <p:cTn id="7" dur="500" fill="hold"/>
                                        <p:tgtEl>
                                          <p:spTgt spid="79880"/>
                                        </p:tgtEl>
                                        <p:attrNameLst>
                                          <p:attrName>ppt_x</p:attrName>
                                        </p:attrNameLst>
                                      </p:cBhvr>
                                      <p:tavLst>
                                        <p:tav tm="0">
                                          <p:val>
                                            <p:strVal val="#ppt_x"/>
                                          </p:val>
                                        </p:tav>
                                        <p:tav tm="100000">
                                          <p:val>
                                            <p:strVal val="#ppt_x"/>
                                          </p:val>
                                        </p:tav>
                                      </p:tavLst>
                                    </p:anim>
                                    <p:anim calcmode="lin" valueType="num">
                                      <p:cBhvr additive="base">
                                        <p:cTn id="8" dur="500" fill="hold"/>
                                        <p:tgtEl>
                                          <p:spTgt spid="7988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79879"/>
                                        </p:tgtEl>
                                        <p:attrNameLst>
                                          <p:attrName>style.visibility</p:attrName>
                                        </p:attrNameLst>
                                      </p:cBhvr>
                                      <p:to>
                                        <p:strVal val="visible"/>
                                      </p:to>
                                    </p:set>
                                    <p:animEffect transition="in" filter="blinds(horizontal)">
                                      <p:cBhvr>
                                        <p:cTn id="13" dur="500"/>
                                        <p:tgtEl>
                                          <p:spTgt spid="798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73F91EA-CD12-4F1C-AE28-BC6A5B7D219F}" type="slidenum">
              <a:rPr lang="zh-CN" altLang="en-US"/>
              <a:pPr>
                <a:defRPr/>
              </a:pPr>
              <a:t>18</a:t>
            </a:fld>
            <a:endParaRPr lang="en-US" altLang="zh-CN"/>
          </a:p>
        </p:txBody>
      </p:sp>
      <p:sp>
        <p:nvSpPr>
          <p:cNvPr id="83974" name="Text Box 1030"/>
          <p:cNvSpPr txBox="1">
            <a:spLocks noChangeArrowheads="1"/>
          </p:cNvSpPr>
          <p:nvPr/>
        </p:nvSpPr>
        <p:spPr bwMode="auto">
          <a:xfrm>
            <a:off x="323850" y="620713"/>
            <a:ext cx="8424863" cy="4903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1950" indent="-36195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541338"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pPr>
            <a:r>
              <a:rPr lang="zh-CN" altLang="en-US" sz="4000" u="none">
                <a:latin typeface="楷体_GB2312" pitchFamily="49" charset="-122"/>
                <a:ea typeface="楷体_GB2312" pitchFamily="49" charset="-122"/>
              </a:rPr>
              <a:t>理想气体混合时</a:t>
            </a:r>
            <a:r>
              <a:rPr lang="en-US" altLang="zh-CN" sz="4000" u="none">
                <a:latin typeface="楷体_GB2312" pitchFamily="49" charset="-122"/>
                <a:ea typeface="楷体_GB2312" pitchFamily="49" charset="-122"/>
              </a:rPr>
              <a:t>,</a:t>
            </a:r>
            <a:r>
              <a:rPr lang="zh-CN" altLang="en-US" sz="4000" u="none">
                <a:latin typeface="楷体_GB2312" pitchFamily="49" charset="-122"/>
                <a:ea typeface="楷体_GB2312" pitchFamily="49" charset="-122"/>
              </a:rPr>
              <a:t>由于分子间无相互作用</a:t>
            </a:r>
            <a:r>
              <a:rPr lang="en-US" altLang="zh-CN" sz="4000" u="none">
                <a:latin typeface="楷体_GB2312" pitchFamily="49" charset="-122"/>
                <a:ea typeface="楷体_GB2312" pitchFamily="49" charset="-122"/>
              </a:rPr>
              <a:t>, </a:t>
            </a:r>
            <a:r>
              <a:rPr lang="zh-CN" altLang="en-US" sz="4000" u="none">
                <a:latin typeface="楷体_GB2312" pitchFamily="49" charset="-122"/>
                <a:ea typeface="楷体_GB2312" pitchFamily="49" charset="-122"/>
              </a:rPr>
              <a:t>故在容器中碰撞器壁产生压力时</a:t>
            </a:r>
            <a:r>
              <a:rPr lang="en-US" altLang="zh-CN" sz="4000" u="none">
                <a:latin typeface="楷体_GB2312" pitchFamily="49" charset="-122"/>
                <a:ea typeface="楷体_GB2312" pitchFamily="49" charset="-122"/>
              </a:rPr>
              <a:t>,</a:t>
            </a:r>
            <a:r>
              <a:rPr lang="zh-CN" altLang="en-US" sz="4000" u="none">
                <a:latin typeface="楷体_GB2312" pitchFamily="49" charset="-122"/>
                <a:ea typeface="楷体_GB2312" pitchFamily="49" charset="-122"/>
              </a:rPr>
              <a:t>与独立存在时是相同的</a:t>
            </a:r>
            <a:r>
              <a:rPr lang="en-US" altLang="zh-CN" sz="4000" u="none">
                <a:latin typeface="楷体_GB2312" pitchFamily="49" charset="-122"/>
                <a:ea typeface="楷体_GB2312" pitchFamily="49" charset="-122"/>
              </a:rPr>
              <a:t>,</a:t>
            </a:r>
            <a:r>
              <a:rPr lang="zh-CN" altLang="en-US" sz="4000" u="none">
                <a:latin typeface="楷体_GB2312" pitchFamily="49" charset="-122"/>
                <a:ea typeface="楷体_GB2312" pitchFamily="49" charset="-122"/>
              </a:rPr>
              <a:t>亦即</a:t>
            </a:r>
            <a:r>
              <a:rPr lang="zh-CN" altLang="en-US" sz="4000" u="none">
                <a:solidFill>
                  <a:schemeClr val="accent2"/>
                </a:solidFill>
                <a:latin typeface="楷体_GB2312" pitchFamily="49" charset="-122"/>
                <a:ea typeface="楷体_GB2312" pitchFamily="49" charset="-122"/>
              </a:rPr>
              <a:t>在混合气体中</a:t>
            </a:r>
            <a:r>
              <a:rPr lang="en-US" altLang="zh-CN" sz="4000" u="none">
                <a:solidFill>
                  <a:schemeClr val="accent2"/>
                </a:solidFill>
                <a:latin typeface="楷体_GB2312" pitchFamily="49" charset="-122"/>
                <a:ea typeface="楷体_GB2312" pitchFamily="49" charset="-122"/>
              </a:rPr>
              <a:t>,</a:t>
            </a:r>
            <a:r>
              <a:rPr lang="zh-CN" altLang="en-US" sz="4000" u="none">
                <a:solidFill>
                  <a:schemeClr val="accent2"/>
                </a:solidFill>
                <a:latin typeface="楷体_GB2312" pitchFamily="49" charset="-122"/>
                <a:ea typeface="楷体_GB2312" pitchFamily="49" charset="-122"/>
              </a:rPr>
              <a:t>组分气体是各自独立的。这是分压定律的实质。</a:t>
            </a:r>
          </a:p>
          <a:p>
            <a:pPr algn="just" eaLnBrk="1" hangingPunct="1">
              <a:lnSpc>
                <a:spcPct val="110000"/>
              </a:lnSpc>
            </a:pPr>
            <a:r>
              <a:rPr kumimoji="0" lang="zh-CN" altLang="en-US" sz="4000" u="none">
                <a:solidFill>
                  <a:srgbClr val="FF0066"/>
                </a:solidFill>
                <a:latin typeface="楷体_GB2312" pitchFamily="49" charset="-122"/>
                <a:ea typeface="楷体_GB2312" pitchFamily="49" charset="-122"/>
              </a:rPr>
              <a:t>道尔顿分压定律只适用于理想气体混合物。</a:t>
            </a:r>
            <a:r>
              <a:rPr lang="zh-CN" altLang="en-US" sz="4000" u="none">
                <a:latin typeface="楷体_GB2312" pitchFamily="49" charset="-122"/>
                <a:ea typeface="楷体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3974">
                                            <p:txEl>
                                              <p:pRg st="0" end="0"/>
                                            </p:txEl>
                                          </p:spTgt>
                                        </p:tgtEl>
                                        <p:attrNameLst>
                                          <p:attrName>style.visibility</p:attrName>
                                        </p:attrNameLst>
                                      </p:cBhvr>
                                      <p:to>
                                        <p:strVal val="visible"/>
                                      </p:to>
                                    </p:set>
                                    <p:anim calcmode="lin" valueType="num">
                                      <p:cBhvr additive="base">
                                        <p:cTn id="7" dur="500" fill="hold"/>
                                        <p:tgtEl>
                                          <p:spTgt spid="8397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397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3974">
                                            <p:txEl>
                                              <p:pRg st="1" end="1"/>
                                            </p:txEl>
                                          </p:spTgt>
                                        </p:tgtEl>
                                        <p:attrNameLst>
                                          <p:attrName>style.visibility</p:attrName>
                                        </p:attrNameLst>
                                      </p:cBhvr>
                                      <p:to>
                                        <p:strVal val="visible"/>
                                      </p:to>
                                    </p:set>
                                    <p:anim calcmode="lin" valueType="num">
                                      <p:cBhvr additive="base">
                                        <p:cTn id="13" dur="500" fill="hold"/>
                                        <p:tgtEl>
                                          <p:spTgt spid="8397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397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2"/>
          </p:nvPr>
        </p:nvSpPr>
        <p:spPr/>
        <p:txBody>
          <a:bodyPr/>
          <a:lstStyle/>
          <a:p>
            <a:pPr>
              <a:defRPr/>
            </a:pPr>
            <a:fld id="{86FBDE6F-40C8-47B5-90EE-5824D9F08472}" type="slidenum">
              <a:rPr lang="zh-CN" altLang="en-US"/>
              <a:pPr>
                <a:defRPr/>
              </a:pPr>
              <a:t>19</a:t>
            </a:fld>
            <a:endParaRPr lang="en-US" altLang="zh-CN"/>
          </a:p>
        </p:txBody>
      </p:sp>
      <p:sp>
        <p:nvSpPr>
          <p:cNvPr id="21507" name="Text Box 4"/>
          <p:cNvSpPr txBox="1">
            <a:spLocks noChangeArrowheads="1"/>
          </p:cNvSpPr>
          <p:nvPr/>
        </p:nvSpPr>
        <p:spPr bwMode="auto">
          <a:xfrm>
            <a:off x="179388" y="115888"/>
            <a:ext cx="8820150" cy="411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spcBef>
                <a:spcPct val="50000"/>
              </a:spcBef>
              <a:buFontTx/>
              <a:buNone/>
            </a:pPr>
            <a:r>
              <a:rPr lang="zh-CN" altLang="en-US" sz="4000" u="none"/>
              <a:t>例</a:t>
            </a:r>
            <a:r>
              <a:rPr lang="en-US" altLang="zh-CN" sz="4000" u="none"/>
              <a:t>1. 2  25 </a:t>
            </a:r>
            <a:r>
              <a:rPr lang="en-US" altLang="zh-CN" sz="4000" u="none" baseline="30000"/>
              <a:t>o</a:t>
            </a:r>
            <a:r>
              <a:rPr lang="en-US" altLang="zh-CN" sz="4000" u="none"/>
              <a:t>C</a:t>
            </a:r>
            <a:r>
              <a:rPr lang="zh-CN" altLang="en-US" sz="4000" u="none"/>
              <a:t>时，装有</a:t>
            </a:r>
            <a:r>
              <a:rPr lang="en-US" altLang="zh-CN" sz="4000" u="none"/>
              <a:t>0.3 MPa O</a:t>
            </a:r>
            <a:r>
              <a:rPr lang="en-US" altLang="zh-CN" sz="4000" u="none" baseline="-25000"/>
              <a:t>2</a:t>
            </a:r>
            <a:r>
              <a:rPr lang="zh-CN" altLang="en-US" sz="4000" u="none"/>
              <a:t>体积为</a:t>
            </a:r>
            <a:r>
              <a:rPr lang="en-US" altLang="zh-CN" sz="4000" u="none"/>
              <a:t>1 dm</a:t>
            </a:r>
            <a:r>
              <a:rPr lang="en-US" altLang="zh-CN" sz="4000" u="none" baseline="30000"/>
              <a:t>3</a:t>
            </a:r>
            <a:r>
              <a:rPr lang="zh-CN" altLang="en-US" sz="4000" u="none"/>
              <a:t>的容器与装有</a:t>
            </a:r>
            <a:r>
              <a:rPr lang="en-US" altLang="zh-CN" sz="4000" u="none"/>
              <a:t>0.06 MPa N</a:t>
            </a:r>
            <a:r>
              <a:rPr lang="en-US" altLang="zh-CN" sz="4000" u="none" baseline="-25000"/>
              <a:t>2</a:t>
            </a:r>
            <a:r>
              <a:rPr lang="zh-CN" altLang="en-US" sz="4000" u="none"/>
              <a:t>的体积为</a:t>
            </a:r>
            <a:r>
              <a:rPr lang="en-US" altLang="zh-CN" sz="4000" u="none"/>
              <a:t>2 dm</a:t>
            </a:r>
            <a:r>
              <a:rPr lang="en-US" altLang="zh-CN" sz="4000" u="none" baseline="30000"/>
              <a:t>3</a:t>
            </a:r>
            <a:r>
              <a:rPr lang="zh-CN" altLang="en-US" sz="4000" u="none"/>
              <a:t>的容器用旋塞连接。旋塞打开，待两气体混合后，计算 </a:t>
            </a:r>
            <a:r>
              <a:rPr lang="en-US" altLang="zh-CN" sz="4000" u="none"/>
              <a:t>(</a:t>
            </a:r>
            <a:r>
              <a:rPr lang="en-US" altLang="zh-CN" sz="4000" u="none">
                <a:sym typeface="Wingdings" panose="05000000000000000000" pitchFamily="2" charset="2"/>
              </a:rPr>
              <a:t>1) O</a:t>
            </a:r>
            <a:r>
              <a:rPr lang="en-US" altLang="zh-CN" sz="4000" u="none" baseline="-25000">
                <a:sym typeface="Wingdings" panose="05000000000000000000" pitchFamily="2" charset="2"/>
              </a:rPr>
              <a:t>2</a:t>
            </a:r>
            <a:r>
              <a:rPr lang="en-US" altLang="zh-CN" sz="4000" u="none">
                <a:sym typeface="Wingdings" panose="05000000000000000000" pitchFamily="2" charset="2"/>
              </a:rPr>
              <a:t>, N</a:t>
            </a:r>
            <a:r>
              <a:rPr lang="en-US" altLang="zh-CN" sz="4000" u="none" baseline="-25000">
                <a:sym typeface="Wingdings" panose="05000000000000000000" pitchFamily="2" charset="2"/>
              </a:rPr>
              <a:t>2</a:t>
            </a:r>
            <a:r>
              <a:rPr lang="zh-CN" altLang="en-US" sz="4000" u="none">
                <a:sym typeface="Wingdings" panose="05000000000000000000" pitchFamily="2" charset="2"/>
              </a:rPr>
              <a:t>的物质的量；</a:t>
            </a:r>
            <a:r>
              <a:rPr lang="en-US" altLang="zh-CN" sz="4000" u="none">
                <a:sym typeface="Wingdings" panose="05000000000000000000" pitchFamily="2" charset="2"/>
              </a:rPr>
              <a:t>(2) O</a:t>
            </a:r>
            <a:r>
              <a:rPr lang="en-US" altLang="zh-CN" sz="4000" u="none" baseline="-25000">
                <a:sym typeface="Wingdings" panose="05000000000000000000" pitchFamily="2" charset="2"/>
              </a:rPr>
              <a:t>2</a:t>
            </a:r>
            <a:r>
              <a:rPr lang="en-US" altLang="zh-CN" sz="4000" u="none">
                <a:sym typeface="Wingdings" panose="05000000000000000000" pitchFamily="2" charset="2"/>
              </a:rPr>
              <a:t>, N</a:t>
            </a:r>
            <a:r>
              <a:rPr lang="en-US" altLang="zh-CN" sz="4000" u="none" baseline="-25000">
                <a:sym typeface="Wingdings" panose="05000000000000000000" pitchFamily="2" charset="2"/>
              </a:rPr>
              <a:t>2</a:t>
            </a:r>
            <a:r>
              <a:rPr lang="zh-CN" altLang="en-US" sz="4000" u="none">
                <a:sym typeface="Wingdings" panose="05000000000000000000" pitchFamily="2" charset="2"/>
              </a:rPr>
              <a:t>的分压；</a:t>
            </a:r>
            <a:r>
              <a:rPr lang="en-US" altLang="zh-CN" sz="4000" u="none">
                <a:sym typeface="Wingdings" panose="05000000000000000000" pitchFamily="2" charset="2"/>
              </a:rPr>
              <a:t>(3) </a:t>
            </a:r>
            <a:r>
              <a:rPr lang="zh-CN" altLang="en-US" sz="4000" u="none">
                <a:sym typeface="Wingdings" panose="05000000000000000000" pitchFamily="2" charset="2"/>
              </a:rPr>
              <a:t>混合气体的总压。</a:t>
            </a:r>
          </a:p>
        </p:txBody>
      </p:sp>
      <p:sp>
        <p:nvSpPr>
          <p:cNvPr id="21508" name="Text Box 5"/>
          <p:cNvSpPr txBox="1">
            <a:spLocks noChangeArrowheads="1"/>
          </p:cNvSpPr>
          <p:nvPr/>
        </p:nvSpPr>
        <p:spPr bwMode="auto">
          <a:xfrm>
            <a:off x="0" y="3949700"/>
            <a:ext cx="91440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400" b="0" u="none">
              <a:solidFill>
                <a:schemeClr val="bg1"/>
              </a:solidFill>
            </a:endParaRPr>
          </a:p>
          <a:p>
            <a:pPr eaLnBrk="1" hangingPunct="1">
              <a:spcBef>
                <a:spcPct val="50000"/>
              </a:spcBef>
              <a:buFontTx/>
              <a:buNone/>
            </a:pPr>
            <a:endParaRPr lang="zh-CN" altLang="en-US" sz="2400" b="0" u="none">
              <a:solidFill>
                <a:schemeClr val="bg1"/>
              </a:solidFill>
            </a:endParaRPr>
          </a:p>
          <a:p>
            <a:pPr eaLnBrk="1" hangingPunct="1">
              <a:spcBef>
                <a:spcPct val="50000"/>
              </a:spcBef>
              <a:buFontTx/>
              <a:buNone/>
            </a:pPr>
            <a:endParaRPr lang="zh-CN" altLang="en-US" sz="2400" b="0" u="none">
              <a:solidFill>
                <a:schemeClr val="bg1"/>
              </a:solidFill>
            </a:endParaRPr>
          </a:p>
          <a:p>
            <a:pPr eaLnBrk="1" hangingPunct="1">
              <a:spcBef>
                <a:spcPct val="50000"/>
              </a:spcBef>
              <a:buFontTx/>
              <a:buNone/>
            </a:pPr>
            <a:endParaRPr lang="zh-CN" altLang="en-US" sz="2400" b="0" u="none">
              <a:solidFill>
                <a:schemeClr val="bg1"/>
              </a:solidFill>
            </a:endParaRPr>
          </a:p>
          <a:p>
            <a:pPr eaLnBrk="1" hangingPunct="1">
              <a:spcBef>
                <a:spcPct val="50000"/>
              </a:spcBef>
              <a:buFontTx/>
              <a:buNone/>
            </a:pPr>
            <a:endParaRPr lang="zh-CN" altLang="en-US" sz="2400" b="0" u="none">
              <a:solidFill>
                <a:schemeClr val="bg1"/>
              </a:solidFill>
            </a:endParaRPr>
          </a:p>
        </p:txBody>
      </p:sp>
      <p:sp>
        <p:nvSpPr>
          <p:cNvPr id="21509" name="Oval 6"/>
          <p:cNvSpPr>
            <a:spLocks noChangeArrowheads="1"/>
          </p:cNvSpPr>
          <p:nvPr/>
        </p:nvSpPr>
        <p:spPr bwMode="auto">
          <a:xfrm>
            <a:off x="250825" y="4310063"/>
            <a:ext cx="3024188" cy="18716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 typeface="Wingdings" panose="05000000000000000000" pitchFamily="2" charset="2"/>
              <a:buChar char="Ø"/>
            </a:pPr>
            <a:endParaRPr lang="zh-CN" altLang="en-US" sz="4000">
              <a:ea typeface="楷体_GB2312" pitchFamily="49" charset="-122"/>
            </a:endParaRPr>
          </a:p>
        </p:txBody>
      </p:sp>
      <p:sp>
        <p:nvSpPr>
          <p:cNvPr id="21510" name="Line 7"/>
          <p:cNvSpPr>
            <a:spLocks noChangeShapeType="1"/>
          </p:cNvSpPr>
          <p:nvPr/>
        </p:nvSpPr>
        <p:spPr bwMode="auto">
          <a:xfrm>
            <a:off x="3276600" y="5102225"/>
            <a:ext cx="11509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11" name="Line 8"/>
          <p:cNvSpPr>
            <a:spLocks noChangeShapeType="1"/>
          </p:cNvSpPr>
          <p:nvPr/>
        </p:nvSpPr>
        <p:spPr bwMode="auto">
          <a:xfrm>
            <a:off x="3276600" y="5389563"/>
            <a:ext cx="11509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12" name="Oval 11"/>
          <p:cNvSpPr>
            <a:spLocks noChangeArrowheads="1"/>
          </p:cNvSpPr>
          <p:nvPr/>
        </p:nvSpPr>
        <p:spPr bwMode="auto">
          <a:xfrm>
            <a:off x="4356100" y="4021138"/>
            <a:ext cx="3889375" cy="24479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 typeface="Wingdings" panose="05000000000000000000" pitchFamily="2" charset="2"/>
              <a:buChar char="Ø"/>
            </a:pPr>
            <a:endParaRPr lang="zh-CN" altLang="en-US" sz="4000">
              <a:ea typeface="楷体_GB2312" pitchFamily="49" charset="-122"/>
            </a:endParaRPr>
          </a:p>
        </p:txBody>
      </p:sp>
      <p:sp>
        <p:nvSpPr>
          <p:cNvPr id="21513" name="AutoShape 13"/>
          <p:cNvSpPr>
            <a:spLocks noChangeArrowheads="1"/>
          </p:cNvSpPr>
          <p:nvPr/>
        </p:nvSpPr>
        <p:spPr bwMode="auto">
          <a:xfrm>
            <a:off x="3563938" y="4670425"/>
            <a:ext cx="503237" cy="1150938"/>
          </a:xfrm>
          <a:prstGeom prst="downArrow">
            <a:avLst>
              <a:gd name="adj1" fmla="val 50000"/>
              <a:gd name="adj2" fmla="val 5717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 typeface="Wingdings" panose="05000000000000000000" pitchFamily="2" charset="2"/>
              <a:buChar char="Ø"/>
            </a:pPr>
            <a:endParaRPr lang="zh-CN" altLang="en-US" sz="4000">
              <a:ea typeface="楷体_GB2312" pitchFamily="49" charset="-122"/>
            </a:endParaRPr>
          </a:p>
        </p:txBody>
      </p:sp>
      <p:sp>
        <p:nvSpPr>
          <p:cNvPr id="21514" name="Text Box 14"/>
          <p:cNvSpPr txBox="1">
            <a:spLocks noChangeArrowheads="1"/>
          </p:cNvSpPr>
          <p:nvPr/>
        </p:nvSpPr>
        <p:spPr bwMode="auto">
          <a:xfrm>
            <a:off x="250825" y="4237038"/>
            <a:ext cx="3024188"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4000" u="none"/>
              <a:t>O</a:t>
            </a:r>
            <a:r>
              <a:rPr lang="en-US" altLang="zh-CN" sz="4000" u="none" baseline="-25000"/>
              <a:t>2</a:t>
            </a:r>
          </a:p>
          <a:p>
            <a:pPr algn="ctr" eaLnBrk="1" hangingPunct="1">
              <a:spcBef>
                <a:spcPct val="0"/>
              </a:spcBef>
              <a:buFontTx/>
              <a:buNone/>
            </a:pPr>
            <a:r>
              <a:rPr lang="en-US" altLang="zh-CN" i="1" u="none"/>
              <a:t>V</a:t>
            </a:r>
            <a:r>
              <a:rPr lang="en-US" altLang="zh-CN" u="none" baseline="-25000"/>
              <a:t>1</a:t>
            </a:r>
            <a:r>
              <a:rPr lang="en-US" altLang="zh-CN" u="none"/>
              <a:t> = 1 dm</a:t>
            </a:r>
            <a:r>
              <a:rPr lang="en-US" altLang="zh-CN" u="none" baseline="30000"/>
              <a:t>3</a:t>
            </a:r>
          </a:p>
          <a:p>
            <a:pPr algn="ctr" eaLnBrk="1" hangingPunct="1">
              <a:spcBef>
                <a:spcPct val="0"/>
              </a:spcBef>
              <a:buFontTx/>
              <a:buNone/>
            </a:pPr>
            <a:r>
              <a:rPr lang="en-US" altLang="zh-CN" i="1" u="none"/>
              <a:t>p</a:t>
            </a:r>
            <a:r>
              <a:rPr lang="en-US" altLang="zh-CN" u="none" baseline="-25000"/>
              <a:t>1</a:t>
            </a:r>
            <a:r>
              <a:rPr lang="en-US" altLang="zh-CN" u="none"/>
              <a:t> = 0.3 MPa</a:t>
            </a:r>
            <a:endParaRPr lang="en-US" altLang="zh-CN" sz="4000" u="none"/>
          </a:p>
        </p:txBody>
      </p:sp>
      <p:sp>
        <p:nvSpPr>
          <p:cNvPr id="21515" name="Text Box 15"/>
          <p:cNvSpPr txBox="1">
            <a:spLocks noChangeArrowheads="1"/>
          </p:cNvSpPr>
          <p:nvPr/>
        </p:nvSpPr>
        <p:spPr bwMode="auto">
          <a:xfrm>
            <a:off x="4572000" y="4237038"/>
            <a:ext cx="338455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4000" u="none"/>
              <a:t>N</a:t>
            </a:r>
            <a:r>
              <a:rPr lang="en-US" altLang="zh-CN" sz="4000" u="none" baseline="-25000"/>
              <a:t>2</a:t>
            </a:r>
          </a:p>
          <a:p>
            <a:pPr algn="ctr" eaLnBrk="1" hangingPunct="1">
              <a:spcBef>
                <a:spcPct val="0"/>
              </a:spcBef>
              <a:buFontTx/>
              <a:buNone/>
            </a:pPr>
            <a:r>
              <a:rPr lang="en-US" altLang="zh-CN" i="1" u="none"/>
              <a:t>V</a:t>
            </a:r>
            <a:r>
              <a:rPr lang="en-US" altLang="zh-CN" u="none" baseline="-25000"/>
              <a:t>2</a:t>
            </a:r>
            <a:r>
              <a:rPr lang="en-US" altLang="zh-CN" u="none"/>
              <a:t> = 2 dm</a:t>
            </a:r>
            <a:r>
              <a:rPr lang="en-US" altLang="zh-CN" u="none" baseline="30000"/>
              <a:t>3</a:t>
            </a:r>
          </a:p>
          <a:p>
            <a:pPr algn="ctr" eaLnBrk="1" hangingPunct="1">
              <a:spcBef>
                <a:spcPct val="0"/>
              </a:spcBef>
              <a:buFontTx/>
              <a:buNone/>
            </a:pPr>
            <a:r>
              <a:rPr lang="en-US" altLang="zh-CN" i="1" u="none"/>
              <a:t>p</a:t>
            </a:r>
            <a:r>
              <a:rPr lang="en-US" altLang="zh-CN" u="none" baseline="-25000"/>
              <a:t>2</a:t>
            </a:r>
            <a:r>
              <a:rPr lang="en-US" altLang="zh-CN" u="none"/>
              <a:t> = 0.06 MPa</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81219125-DA3B-4F68-AEDD-6FE3071AAC26}" type="slidenum">
              <a:rPr lang="zh-CN" altLang="en-US"/>
              <a:pPr>
                <a:defRPr/>
              </a:pPr>
              <a:t>2</a:t>
            </a:fld>
            <a:endParaRPr lang="en-US" altLang="zh-CN"/>
          </a:p>
        </p:txBody>
      </p:sp>
      <p:sp>
        <p:nvSpPr>
          <p:cNvPr id="4099" name="Rectangle 2"/>
          <p:cNvSpPr>
            <a:spLocks noGrp="1" noChangeArrowheads="1"/>
          </p:cNvSpPr>
          <p:nvPr>
            <p:ph type="title"/>
          </p:nvPr>
        </p:nvSpPr>
        <p:spPr>
          <a:xfrm>
            <a:off x="1692275" y="44450"/>
            <a:ext cx="5832475" cy="579438"/>
          </a:xfrm>
        </p:spPr>
        <p:txBody>
          <a:bodyPr/>
          <a:lstStyle/>
          <a:p>
            <a:pPr eaLnBrk="1" hangingPunct="1"/>
            <a:r>
              <a:rPr lang="zh-CN" altLang="en-US" sz="4000" b="1" smtClean="0">
                <a:solidFill>
                  <a:schemeClr val="tx1"/>
                </a:solidFill>
              </a:rPr>
              <a:t>气体、液体和固体</a:t>
            </a:r>
          </a:p>
        </p:txBody>
      </p:sp>
      <p:pic>
        <p:nvPicPr>
          <p:cNvPr id="4100" name="Picture 3" descr="course1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950" y="763588"/>
            <a:ext cx="7916863" cy="271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0949" name="Text Box 5"/>
          <p:cNvSpPr txBox="1">
            <a:spLocks noChangeArrowheads="1"/>
          </p:cNvSpPr>
          <p:nvPr/>
        </p:nvSpPr>
        <p:spPr bwMode="auto">
          <a:xfrm>
            <a:off x="179388" y="3571875"/>
            <a:ext cx="2663825"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FontTx/>
              <a:buNone/>
            </a:pPr>
            <a:r>
              <a:rPr lang="zh-CN" altLang="en-US" sz="2800" u="none">
                <a:ea typeface="楷体_GB2312" pitchFamily="49" charset="-122"/>
              </a:rPr>
              <a:t>气体</a:t>
            </a:r>
            <a:r>
              <a:rPr lang="en-US" altLang="zh-CN" sz="2800" u="none">
                <a:ea typeface="楷体_GB2312" pitchFamily="49" charset="-122"/>
              </a:rPr>
              <a:t>(g)</a:t>
            </a:r>
            <a:r>
              <a:rPr lang="zh-CN" altLang="en-US" sz="2800" u="none">
                <a:ea typeface="楷体_GB2312" pitchFamily="49" charset="-122"/>
              </a:rPr>
              <a:t>：分子间作用力小，无一定的体积和形状，具有扩散性和可压缩性，易流动。</a:t>
            </a:r>
          </a:p>
        </p:txBody>
      </p:sp>
      <p:sp>
        <p:nvSpPr>
          <p:cNvPr id="210950" name="Text Box 6"/>
          <p:cNvSpPr txBox="1">
            <a:spLocks noChangeArrowheads="1"/>
          </p:cNvSpPr>
          <p:nvPr/>
        </p:nvSpPr>
        <p:spPr bwMode="auto">
          <a:xfrm>
            <a:off x="2916238" y="3500438"/>
            <a:ext cx="316865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FontTx/>
              <a:buNone/>
            </a:pPr>
            <a:r>
              <a:rPr lang="zh-CN" altLang="en-US" sz="2800" u="none">
                <a:ea typeface="楷体_GB2312" pitchFamily="49" charset="-122"/>
              </a:rPr>
              <a:t>液体</a:t>
            </a:r>
            <a:r>
              <a:rPr lang="en-US" altLang="zh-CN" sz="2800" u="none">
                <a:ea typeface="楷体_GB2312" pitchFamily="49" charset="-122"/>
              </a:rPr>
              <a:t>(l)</a:t>
            </a:r>
            <a:r>
              <a:rPr lang="zh-CN" altLang="en-US" sz="2800" u="none">
                <a:ea typeface="楷体_GB2312" pitchFamily="49" charset="-122"/>
              </a:rPr>
              <a:t>：分子间作用力介于气体和固体之间，有一定的体积，无固定形状，扩散较慢，不可压缩，易流动。</a:t>
            </a:r>
          </a:p>
        </p:txBody>
      </p:sp>
      <p:sp>
        <p:nvSpPr>
          <p:cNvPr id="210951" name="Text Box 7"/>
          <p:cNvSpPr txBox="1">
            <a:spLocks noChangeArrowheads="1"/>
          </p:cNvSpPr>
          <p:nvPr/>
        </p:nvSpPr>
        <p:spPr bwMode="auto">
          <a:xfrm>
            <a:off x="6372225" y="3571875"/>
            <a:ext cx="2663825" cy="316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50000"/>
              </a:spcBef>
              <a:buFontTx/>
              <a:buNone/>
            </a:pPr>
            <a:r>
              <a:rPr kumimoji="0" lang="zh-CN" altLang="en-US" sz="2800" u="none">
                <a:ea typeface="楷体_GB2312" pitchFamily="49" charset="-122"/>
              </a:rPr>
              <a:t>固体</a:t>
            </a:r>
            <a:r>
              <a:rPr kumimoji="0" lang="en-US" altLang="zh-CN" sz="2800" u="none">
                <a:ea typeface="楷体_GB2312" pitchFamily="49" charset="-122"/>
              </a:rPr>
              <a:t>(s)</a:t>
            </a:r>
            <a:r>
              <a:rPr kumimoji="0" lang="zh-CN" altLang="en-US" sz="2800" u="none">
                <a:ea typeface="楷体_GB2312" pitchFamily="49" charset="-122"/>
              </a:rPr>
              <a:t>：分子间作用力强，具有一定体积和形状、及一定程度的刚性，扩散速率远慢于气体，不流动。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0949"/>
                                        </p:tgtEl>
                                        <p:attrNameLst>
                                          <p:attrName>style.visibility</p:attrName>
                                        </p:attrNameLst>
                                      </p:cBhvr>
                                      <p:to>
                                        <p:strVal val="visible"/>
                                      </p:to>
                                    </p:set>
                                    <p:anim calcmode="lin" valueType="num">
                                      <p:cBhvr additive="base">
                                        <p:cTn id="7" dur="500" fill="hold"/>
                                        <p:tgtEl>
                                          <p:spTgt spid="210949"/>
                                        </p:tgtEl>
                                        <p:attrNameLst>
                                          <p:attrName>ppt_x</p:attrName>
                                        </p:attrNameLst>
                                      </p:cBhvr>
                                      <p:tavLst>
                                        <p:tav tm="0">
                                          <p:val>
                                            <p:strVal val="0-#ppt_w/2"/>
                                          </p:val>
                                        </p:tav>
                                        <p:tav tm="100000">
                                          <p:val>
                                            <p:strVal val="#ppt_x"/>
                                          </p:val>
                                        </p:tav>
                                      </p:tavLst>
                                    </p:anim>
                                    <p:anim calcmode="lin" valueType="num">
                                      <p:cBhvr additive="base">
                                        <p:cTn id="8" dur="500" fill="hold"/>
                                        <p:tgtEl>
                                          <p:spTgt spid="21094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0950"/>
                                        </p:tgtEl>
                                        <p:attrNameLst>
                                          <p:attrName>style.visibility</p:attrName>
                                        </p:attrNameLst>
                                      </p:cBhvr>
                                      <p:to>
                                        <p:strVal val="visible"/>
                                      </p:to>
                                    </p:set>
                                    <p:anim calcmode="lin" valueType="num">
                                      <p:cBhvr additive="base">
                                        <p:cTn id="13" dur="500" fill="hold"/>
                                        <p:tgtEl>
                                          <p:spTgt spid="210950"/>
                                        </p:tgtEl>
                                        <p:attrNameLst>
                                          <p:attrName>ppt_x</p:attrName>
                                        </p:attrNameLst>
                                      </p:cBhvr>
                                      <p:tavLst>
                                        <p:tav tm="0">
                                          <p:val>
                                            <p:strVal val="#ppt_x"/>
                                          </p:val>
                                        </p:tav>
                                        <p:tav tm="100000">
                                          <p:val>
                                            <p:strVal val="#ppt_x"/>
                                          </p:val>
                                        </p:tav>
                                      </p:tavLst>
                                    </p:anim>
                                    <p:anim calcmode="lin" valueType="num">
                                      <p:cBhvr additive="base">
                                        <p:cTn id="14" dur="500" fill="hold"/>
                                        <p:tgtEl>
                                          <p:spTgt spid="21095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10951"/>
                                        </p:tgtEl>
                                        <p:attrNameLst>
                                          <p:attrName>style.visibility</p:attrName>
                                        </p:attrNameLst>
                                      </p:cBhvr>
                                      <p:to>
                                        <p:strVal val="visible"/>
                                      </p:to>
                                    </p:set>
                                    <p:anim calcmode="lin" valueType="num">
                                      <p:cBhvr additive="base">
                                        <p:cTn id="19" dur="500" fill="hold"/>
                                        <p:tgtEl>
                                          <p:spTgt spid="210951"/>
                                        </p:tgtEl>
                                        <p:attrNameLst>
                                          <p:attrName>ppt_x</p:attrName>
                                        </p:attrNameLst>
                                      </p:cBhvr>
                                      <p:tavLst>
                                        <p:tav tm="0">
                                          <p:val>
                                            <p:strVal val="1+#ppt_w/2"/>
                                          </p:val>
                                        </p:tav>
                                        <p:tav tm="100000">
                                          <p:val>
                                            <p:strVal val="#ppt_x"/>
                                          </p:val>
                                        </p:tav>
                                      </p:tavLst>
                                    </p:anim>
                                    <p:anim calcmode="lin" valueType="num">
                                      <p:cBhvr additive="base">
                                        <p:cTn id="20" dur="500" fill="hold"/>
                                        <p:tgtEl>
                                          <p:spTgt spid="2109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9" grpId="0"/>
      <p:bldP spid="210950" grpId="0"/>
      <p:bldP spid="21095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5A134861-EAE2-4954-B211-BC5B7BA69142}" type="slidenum">
              <a:rPr lang="zh-CN" altLang="en-US"/>
              <a:pPr>
                <a:defRPr/>
              </a:pPr>
              <a:t>20</a:t>
            </a:fld>
            <a:endParaRPr lang="en-US" altLang="zh-CN"/>
          </a:p>
        </p:txBody>
      </p:sp>
      <p:sp>
        <p:nvSpPr>
          <p:cNvPr id="83973" name="Text Box 5"/>
          <p:cNvSpPr txBox="1">
            <a:spLocks noChangeArrowheads="1"/>
          </p:cNvSpPr>
          <p:nvPr/>
        </p:nvSpPr>
        <p:spPr bwMode="auto">
          <a:xfrm>
            <a:off x="266700" y="188913"/>
            <a:ext cx="8553450" cy="15557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914400" indent="-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zh-CN" altLang="en-US" sz="4000" u="none"/>
              <a:t>解： </a:t>
            </a:r>
          </a:p>
          <a:p>
            <a:pPr eaLnBrk="1" hangingPunct="1">
              <a:lnSpc>
                <a:spcPct val="120000"/>
              </a:lnSpc>
              <a:spcBef>
                <a:spcPct val="0"/>
              </a:spcBef>
              <a:buFontTx/>
              <a:buAutoNum type="arabicParenBoth"/>
            </a:pPr>
            <a:r>
              <a:rPr lang="zh-CN" altLang="en-US" sz="4000" u="none"/>
              <a:t> 混合前后物质的量没有发生变化</a:t>
            </a:r>
            <a:endParaRPr lang="en-US" altLang="zh-CN" sz="4000" u="none"/>
          </a:p>
        </p:txBody>
      </p:sp>
      <p:graphicFrame>
        <p:nvGraphicFramePr>
          <p:cNvPr id="148482" name="Object 2"/>
          <p:cNvGraphicFramePr>
            <a:graphicFrameLocks noChangeAspect="1"/>
          </p:cNvGraphicFramePr>
          <p:nvPr/>
        </p:nvGraphicFramePr>
        <p:xfrm>
          <a:off x="104775" y="1773238"/>
          <a:ext cx="8931275" cy="1800225"/>
        </p:xfrm>
        <a:graphic>
          <a:graphicData uri="http://schemas.openxmlformats.org/presentationml/2006/ole">
            <mc:AlternateContent xmlns:mc="http://schemas.openxmlformats.org/markup-compatibility/2006">
              <mc:Choice xmlns:v="urn:schemas-microsoft-com:vml" Requires="v">
                <p:oleObj spid="_x0000_s22580" name="公式" r:id="rId3" imgW="3149600" imgH="635000" progId="Equation.3">
                  <p:embed/>
                </p:oleObj>
              </mc:Choice>
              <mc:Fallback>
                <p:oleObj name="公式" r:id="rId3" imgW="3149600" imgH="6350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775" y="1773238"/>
                        <a:ext cx="8931275" cy="180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8483" name="Object 3"/>
          <p:cNvGraphicFramePr>
            <a:graphicFrameLocks noChangeAspect="1"/>
          </p:cNvGraphicFramePr>
          <p:nvPr/>
        </p:nvGraphicFramePr>
        <p:xfrm>
          <a:off x="60325" y="3789363"/>
          <a:ext cx="8913813" cy="1776412"/>
        </p:xfrm>
        <a:graphic>
          <a:graphicData uri="http://schemas.openxmlformats.org/presentationml/2006/ole">
            <mc:AlternateContent xmlns:mc="http://schemas.openxmlformats.org/markup-compatibility/2006">
              <mc:Choice xmlns:v="urn:schemas-microsoft-com:vml" Requires="v">
                <p:oleObj spid="_x0000_s22581" name="公式" r:id="rId5" imgW="3187700" imgH="635000" progId="Equation.3">
                  <p:embed/>
                </p:oleObj>
              </mc:Choice>
              <mc:Fallback>
                <p:oleObj name="公式" r:id="rId5" imgW="3187700" imgH="6350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325" y="3789363"/>
                        <a:ext cx="8913813" cy="177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3973">
                                            <p:txEl>
                                              <p:pRg st="1" end="1"/>
                                            </p:txEl>
                                          </p:spTgt>
                                        </p:tgtEl>
                                        <p:attrNameLst>
                                          <p:attrName>style.visibility</p:attrName>
                                        </p:attrNameLst>
                                      </p:cBhvr>
                                      <p:to>
                                        <p:strVal val="visible"/>
                                      </p:to>
                                    </p:set>
                                    <p:animEffect transition="in" filter="blinds(horizontal)">
                                      <p:cBhvr>
                                        <p:cTn id="7" dur="500"/>
                                        <p:tgtEl>
                                          <p:spTgt spid="8397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8482"/>
                                        </p:tgtEl>
                                        <p:attrNameLst>
                                          <p:attrName>style.visibility</p:attrName>
                                        </p:attrNameLst>
                                      </p:cBhvr>
                                      <p:to>
                                        <p:strVal val="visible"/>
                                      </p:to>
                                    </p:set>
                                    <p:animEffect transition="in" filter="blinds(horizontal)">
                                      <p:cBhvr>
                                        <p:cTn id="12" dur="500"/>
                                        <p:tgtEl>
                                          <p:spTgt spid="1484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48483"/>
                                        </p:tgtEl>
                                        <p:attrNameLst>
                                          <p:attrName>style.visibility</p:attrName>
                                        </p:attrNameLst>
                                      </p:cBhvr>
                                      <p:to>
                                        <p:strVal val="visible"/>
                                      </p:to>
                                    </p:set>
                                    <p:animEffect transition="in" filter="blinds(horizontal)">
                                      <p:cBhvr>
                                        <p:cTn id="17" dur="500"/>
                                        <p:tgtEl>
                                          <p:spTgt spid="148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C1953670-2858-45F4-B9C1-512F28773A0D}" type="slidenum">
              <a:rPr lang="zh-CN" altLang="en-US"/>
              <a:pPr>
                <a:defRPr/>
              </a:pPr>
              <a:t>21</a:t>
            </a:fld>
            <a:endParaRPr lang="en-US" altLang="zh-CN"/>
          </a:p>
        </p:txBody>
      </p:sp>
      <p:sp>
        <p:nvSpPr>
          <p:cNvPr id="368643" name="Rectangle 3"/>
          <p:cNvSpPr>
            <a:spLocks noGrp="1" noChangeArrowheads="1"/>
          </p:cNvSpPr>
          <p:nvPr>
            <p:ph type="body" idx="4294967295"/>
          </p:nvPr>
        </p:nvSpPr>
        <p:spPr>
          <a:xfrm>
            <a:off x="144463" y="44450"/>
            <a:ext cx="8748712" cy="6481763"/>
          </a:xfrm>
        </p:spPr>
        <p:txBody>
          <a:bodyPr/>
          <a:lstStyle/>
          <a:p>
            <a:pPr algn="just" eaLnBrk="1" hangingPunct="1">
              <a:lnSpc>
                <a:spcPct val="120000"/>
              </a:lnSpc>
              <a:spcBef>
                <a:spcPct val="0"/>
              </a:spcBef>
              <a:buFontTx/>
              <a:buNone/>
            </a:pPr>
            <a:r>
              <a:rPr lang="en-US" altLang="zh-CN" sz="4000" b="1" smtClean="0"/>
              <a:t>(2) O</a:t>
            </a:r>
            <a:r>
              <a:rPr lang="en-US" altLang="zh-CN" sz="4000" b="1" baseline="-25000" smtClean="0"/>
              <a:t>2</a:t>
            </a:r>
            <a:r>
              <a:rPr lang="zh-CN" altLang="en-US" sz="4000" b="1" smtClean="0"/>
              <a:t>的分压是它单独占有</a:t>
            </a:r>
            <a:r>
              <a:rPr lang="en-US" altLang="zh-CN" sz="4000" b="1" i="1" smtClean="0"/>
              <a:t>V</a:t>
            </a:r>
            <a:r>
              <a:rPr lang="zh-CN" altLang="en-US" sz="4000" b="1" baseline="-25000" smtClean="0"/>
              <a:t>总</a:t>
            </a:r>
            <a:r>
              <a:rPr lang="en-US" altLang="zh-CN" sz="4000" b="1" smtClean="0"/>
              <a:t>(3 dm</a:t>
            </a:r>
            <a:r>
              <a:rPr lang="en-US" altLang="zh-CN" sz="4000" b="1" baseline="30000" smtClean="0"/>
              <a:t>3</a:t>
            </a:r>
            <a:r>
              <a:rPr lang="en-US" altLang="zh-CN" sz="4000" b="1" smtClean="0"/>
              <a:t>)</a:t>
            </a:r>
            <a:r>
              <a:rPr lang="zh-CN" altLang="en-US" sz="4000" b="1" smtClean="0"/>
              <a:t>时所产生的压强。当</a:t>
            </a:r>
            <a:r>
              <a:rPr lang="en-US" altLang="zh-CN" sz="4000" b="1" smtClean="0"/>
              <a:t>O</a:t>
            </a:r>
            <a:r>
              <a:rPr lang="en-US" altLang="zh-CN" sz="4000" b="1" baseline="-25000" smtClean="0"/>
              <a:t>2</a:t>
            </a:r>
            <a:r>
              <a:rPr lang="zh-CN" altLang="en-US" sz="4000" b="1" smtClean="0"/>
              <a:t>由</a:t>
            </a:r>
            <a:r>
              <a:rPr lang="en-US" altLang="zh-CN" sz="4000" b="1" smtClean="0"/>
              <a:t>1 dm</a:t>
            </a:r>
            <a:r>
              <a:rPr lang="en-US" altLang="zh-CN" sz="4000" b="1" baseline="30000" smtClean="0"/>
              <a:t>3</a:t>
            </a:r>
            <a:r>
              <a:rPr lang="zh-CN" altLang="en-US" sz="4000" b="1" smtClean="0"/>
              <a:t>膨胀至</a:t>
            </a:r>
            <a:r>
              <a:rPr lang="en-US" altLang="zh-CN" sz="4000" b="1" smtClean="0"/>
              <a:t>3 dm</a:t>
            </a:r>
            <a:r>
              <a:rPr lang="en-US" altLang="zh-CN" sz="4000" b="1" baseline="30000" smtClean="0"/>
              <a:t>3</a:t>
            </a:r>
            <a:r>
              <a:rPr lang="en-US" altLang="zh-CN" sz="4000" b="1" smtClean="0"/>
              <a:t>:</a:t>
            </a:r>
          </a:p>
          <a:p>
            <a:pPr algn="just" eaLnBrk="1" hangingPunct="1">
              <a:lnSpc>
                <a:spcPct val="120000"/>
              </a:lnSpc>
              <a:spcBef>
                <a:spcPct val="0"/>
              </a:spcBef>
              <a:buFontTx/>
              <a:buNone/>
            </a:pPr>
            <a:r>
              <a:rPr lang="en-US" altLang="zh-CN" sz="4000" b="1" smtClean="0"/>
              <a:t>   </a:t>
            </a:r>
          </a:p>
          <a:p>
            <a:pPr algn="just" eaLnBrk="1" hangingPunct="1">
              <a:lnSpc>
                <a:spcPct val="120000"/>
              </a:lnSpc>
              <a:spcBef>
                <a:spcPct val="0"/>
              </a:spcBef>
              <a:buFontTx/>
              <a:buNone/>
            </a:pPr>
            <a:endParaRPr lang="en-US" altLang="zh-CN" sz="4000" b="1" smtClean="0"/>
          </a:p>
          <a:p>
            <a:pPr algn="just" eaLnBrk="1" hangingPunct="1">
              <a:spcBef>
                <a:spcPct val="50000"/>
              </a:spcBef>
              <a:buFontTx/>
              <a:buNone/>
            </a:pPr>
            <a:endParaRPr lang="en-US" altLang="zh-CN" sz="4000" b="1" smtClean="0"/>
          </a:p>
          <a:p>
            <a:pPr algn="just" eaLnBrk="1" hangingPunct="1">
              <a:spcBef>
                <a:spcPct val="50000"/>
              </a:spcBef>
              <a:buFontTx/>
              <a:buNone/>
            </a:pPr>
            <a:r>
              <a:rPr lang="en-US" altLang="zh-CN" sz="4000" b="1" smtClean="0"/>
              <a:t>(3) </a:t>
            </a:r>
            <a:r>
              <a:rPr lang="zh-CN" altLang="en-US" sz="4000" b="1" smtClean="0"/>
              <a:t>混合气体总压：</a:t>
            </a:r>
          </a:p>
        </p:txBody>
      </p:sp>
      <p:graphicFrame>
        <p:nvGraphicFramePr>
          <p:cNvPr id="368644" name="Object 4"/>
          <p:cNvGraphicFramePr>
            <a:graphicFrameLocks noChangeAspect="1"/>
          </p:cNvGraphicFramePr>
          <p:nvPr/>
        </p:nvGraphicFramePr>
        <p:xfrm>
          <a:off x="468313" y="2133600"/>
          <a:ext cx="8280400" cy="2849563"/>
        </p:xfrm>
        <a:graphic>
          <a:graphicData uri="http://schemas.openxmlformats.org/presentationml/2006/ole">
            <mc:AlternateContent xmlns:mc="http://schemas.openxmlformats.org/markup-compatibility/2006">
              <mc:Choice xmlns:v="urn:schemas-microsoft-com:vml" Requires="v">
                <p:oleObj spid="_x0000_s23604" name="公式" r:id="rId3" imgW="2730500" imgH="939800" progId="Equation.3">
                  <p:embed/>
                </p:oleObj>
              </mc:Choice>
              <mc:Fallback>
                <p:oleObj name="公式" r:id="rId3" imgW="2730500" imgH="939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133600"/>
                        <a:ext cx="8280400" cy="2849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645" name="Object 5"/>
          <p:cNvGraphicFramePr>
            <a:graphicFrameLocks noChangeAspect="1"/>
          </p:cNvGraphicFramePr>
          <p:nvPr/>
        </p:nvGraphicFramePr>
        <p:xfrm>
          <a:off x="179388" y="5661025"/>
          <a:ext cx="8694737" cy="674688"/>
        </p:xfrm>
        <a:graphic>
          <a:graphicData uri="http://schemas.openxmlformats.org/presentationml/2006/ole">
            <mc:AlternateContent xmlns:mc="http://schemas.openxmlformats.org/markup-compatibility/2006">
              <mc:Choice xmlns:v="urn:schemas-microsoft-com:vml" Requires="v">
                <p:oleObj spid="_x0000_s23605" name="公式" r:id="rId5" imgW="3111500" imgH="241300" progId="Equation.3">
                  <p:embed/>
                </p:oleObj>
              </mc:Choice>
              <mc:Fallback>
                <p:oleObj name="公式" r:id="rId5" imgW="3111500" imgH="2413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388" y="5661025"/>
                        <a:ext cx="8694737" cy="674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8644"/>
                                        </p:tgtEl>
                                        <p:attrNameLst>
                                          <p:attrName>style.visibility</p:attrName>
                                        </p:attrNameLst>
                                      </p:cBhvr>
                                      <p:to>
                                        <p:strVal val="visible"/>
                                      </p:to>
                                    </p:set>
                                    <p:animEffect transition="in" filter="blinds(horizontal)">
                                      <p:cBhvr>
                                        <p:cTn id="7" dur="500"/>
                                        <p:tgtEl>
                                          <p:spTgt spid="3686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68643">
                                            <p:txEl>
                                              <p:pRg st="4" end="4"/>
                                            </p:txEl>
                                          </p:spTgt>
                                        </p:tgtEl>
                                        <p:attrNameLst>
                                          <p:attrName>style.visibility</p:attrName>
                                        </p:attrNameLst>
                                      </p:cBhvr>
                                      <p:to>
                                        <p:strVal val="visible"/>
                                      </p:to>
                                    </p:set>
                                    <p:anim calcmode="lin" valueType="num">
                                      <p:cBhvr additive="base">
                                        <p:cTn id="12" dur="500" fill="hold"/>
                                        <p:tgtEl>
                                          <p:spTgt spid="368643">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686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nodeType="clickEffect">
                                  <p:stCondLst>
                                    <p:cond delay="0"/>
                                  </p:stCondLst>
                                  <p:childTnLst>
                                    <p:set>
                                      <p:cBhvr>
                                        <p:cTn id="17" dur="1" fill="hold">
                                          <p:stCondLst>
                                            <p:cond delay="0"/>
                                          </p:stCondLst>
                                        </p:cTn>
                                        <p:tgtEl>
                                          <p:spTgt spid="368645"/>
                                        </p:tgtEl>
                                        <p:attrNameLst>
                                          <p:attrName>style.visibility</p:attrName>
                                        </p:attrNameLst>
                                      </p:cBhvr>
                                      <p:to>
                                        <p:strVal val="visible"/>
                                      </p:to>
                                    </p:set>
                                    <p:animEffect transition="in" filter="slide(fromBottom)">
                                      <p:cBhvr>
                                        <p:cTn id="18" dur="500"/>
                                        <p:tgtEl>
                                          <p:spTgt spid="368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pPr>
              <a:defRPr/>
            </a:pPr>
            <a:fld id="{FFC67D1B-5F8F-4E92-9F79-F03966AE84AE}" type="slidenum">
              <a:rPr lang="zh-CN" altLang="en-US"/>
              <a:pPr>
                <a:defRPr/>
              </a:pPr>
              <a:t>22</a:t>
            </a:fld>
            <a:endParaRPr lang="en-US" altLang="zh-CN"/>
          </a:p>
        </p:txBody>
      </p:sp>
      <p:sp>
        <p:nvSpPr>
          <p:cNvPr id="24579" name="Text Box 3"/>
          <p:cNvSpPr txBox="1">
            <a:spLocks noChangeArrowheads="1"/>
          </p:cNvSpPr>
          <p:nvPr/>
        </p:nvSpPr>
        <p:spPr bwMode="auto">
          <a:xfrm>
            <a:off x="323850" y="115888"/>
            <a:ext cx="8458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3600" u="none">
                <a:solidFill>
                  <a:srgbClr val="0000FF"/>
                </a:solidFill>
              </a:rPr>
              <a:t>Dalton</a:t>
            </a:r>
            <a:r>
              <a:rPr lang="zh-CN" altLang="en-US" sz="3600" u="none">
                <a:solidFill>
                  <a:srgbClr val="0000FF"/>
                </a:solidFill>
              </a:rPr>
              <a:t>分压定律的第二种形式：</a:t>
            </a:r>
            <a:r>
              <a:rPr lang="en-US" altLang="zh-CN" sz="3600" i="1" u="none">
                <a:solidFill>
                  <a:srgbClr val="0000FF"/>
                </a:solidFill>
              </a:rPr>
              <a:t>           </a:t>
            </a:r>
            <a:endParaRPr lang="zh-CN" altLang="en-US" sz="4400" u="none">
              <a:solidFill>
                <a:srgbClr val="0000FF"/>
              </a:solidFill>
            </a:endParaRPr>
          </a:p>
        </p:txBody>
      </p:sp>
      <p:sp>
        <p:nvSpPr>
          <p:cNvPr id="147458" name="Text Box 2"/>
          <p:cNvSpPr txBox="1">
            <a:spLocks noChangeArrowheads="1"/>
          </p:cNvSpPr>
          <p:nvPr/>
        </p:nvSpPr>
        <p:spPr bwMode="auto">
          <a:xfrm>
            <a:off x="179388" y="5084763"/>
            <a:ext cx="8569325" cy="130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spcBef>
                <a:spcPct val="0"/>
              </a:spcBef>
              <a:buFontTx/>
              <a:buNone/>
            </a:pPr>
            <a:r>
              <a:rPr kumimoji="0" lang="zh-CN" altLang="en-US" sz="3600" u="none">
                <a:solidFill>
                  <a:schemeClr val="accent2"/>
                </a:solidFill>
              </a:rPr>
              <a:t>含义：混合气体中任一组分气体的分压</a:t>
            </a:r>
            <a:r>
              <a:rPr kumimoji="0" lang="en-US" altLang="zh-CN" sz="3600" u="none">
                <a:solidFill>
                  <a:schemeClr val="accent2"/>
                </a:solidFill>
              </a:rPr>
              <a:t>(</a:t>
            </a:r>
            <a:r>
              <a:rPr kumimoji="0" lang="en-US" altLang="zh-CN" sz="3600" i="1" u="none">
                <a:solidFill>
                  <a:schemeClr val="accent2"/>
                </a:solidFill>
              </a:rPr>
              <a:t>p</a:t>
            </a:r>
            <a:r>
              <a:rPr kumimoji="0" lang="en-US" altLang="zh-CN" sz="3600" u="none" baseline="-25000">
                <a:solidFill>
                  <a:schemeClr val="accent2"/>
                </a:solidFill>
              </a:rPr>
              <a:t>i</a:t>
            </a:r>
            <a:r>
              <a:rPr kumimoji="0" lang="en-US" altLang="zh-CN" sz="3600" u="none">
                <a:solidFill>
                  <a:schemeClr val="accent2"/>
                </a:solidFill>
              </a:rPr>
              <a:t>)</a:t>
            </a:r>
            <a:r>
              <a:rPr kumimoji="0" lang="zh-CN" altLang="en-US" sz="3600" u="none">
                <a:solidFill>
                  <a:schemeClr val="accent2"/>
                </a:solidFill>
              </a:rPr>
              <a:t>等于总压与该组分气体的摩尔分数之积。</a:t>
            </a:r>
          </a:p>
        </p:txBody>
      </p:sp>
      <p:graphicFrame>
        <p:nvGraphicFramePr>
          <p:cNvPr id="147459" name="Object 3"/>
          <p:cNvGraphicFramePr>
            <a:graphicFrameLocks noChangeAspect="1"/>
          </p:cNvGraphicFramePr>
          <p:nvPr/>
        </p:nvGraphicFramePr>
        <p:xfrm>
          <a:off x="468313" y="741363"/>
          <a:ext cx="5840412" cy="1535112"/>
        </p:xfrm>
        <a:graphic>
          <a:graphicData uri="http://schemas.openxmlformats.org/presentationml/2006/ole">
            <mc:AlternateContent xmlns:mc="http://schemas.openxmlformats.org/markup-compatibility/2006">
              <mc:Choice xmlns:v="urn:schemas-microsoft-com:vml" Requires="v">
                <p:oleObj spid="_x0000_s24653" name="公式" r:id="rId3" imgW="1739900" imgH="457200" progId="Equation.3">
                  <p:embed/>
                </p:oleObj>
              </mc:Choice>
              <mc:Fallback>
                <p:oleObj name="公式" r:id="rId3" imgW="1739900" imgH="457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741363"/>
                        <a:ext cx="5840412" cy="153511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460" name="Object 4"/>
          <p:cNvGraphicFramePr>
            <a:graphicFrameLocks noChangeAspect="1"/>
          </p:cNvGraphicFramePr>
          <p:nvPr/>
        </p:nvGraphicFramePr>
        <p:xfrm>
          <a:off x="611188" y="2205038"/>
          <a:ext cx="6564312" cy="1492250"/>
        </p:xfrm>
        <a:graphic>
          <a:graphicData uri="http://schemas.openxmlformats.org/presentationml/2006/ole">
            <mc:AlternateContent xmlns:mc="http://schemas.openxmlformats.org/markup-compatibility/2006">
              <mc:Choice xmlns:v="urn:schemas-microsoft-com:vml" Requires="v">
                <p:oleObj spid="_x0000_s24654" name="公式" r:id="rId5" imgW="1954951" imgH="444307" progId="Equation.3">
                  <p:embed/>
                </p:oleObj>
              </mc:Choice>
              <mc:Fallback>
                <p:oleObj name="公式" r:id="rId5" imgW="1954951" imgH="444307"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2205038"/>
                        <a:ext cx="6564312" cy="14922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461" name="Object 5"/>
          <p:cNvGraphicFramePr>
            <a:graphicFrameLocks noChangeAspect="1"/>
          </p:cNvGraphicFramePr>
          <p:nvPr/>
        </p:nvGraphicFramePr>
        <p:xfrm>
          <a:off x="2266950" y="3786188"/>
          <a:ext cx="2881313" cy="1082675"/>
        </p:xfrm>
        <a:graphic>
          <a:graphicData uri="http://schemas.openxmlformats.org/presentationml/2006/ole">
            <mc:AlternateContent xmlns:mc="http://schemas.openxmlformats.org/markup-compatibility/2006">
              <mc:Choice xmlns:v="urn:schemas-microsoft-com:vml" Requires="v">
                <p:oleObj spid="_x0000_s24655" name="公式" r:id="rId7" imgW="609600" imgH="228600" progId="Equation.3">
                  <p:embed/>
                </p:oleObj>
              </mc:Choice>
              <mc:Fallback>
                <p:oleObj name="公式" r:id="rId7" imgW="609600" imgH="2286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6950" y="3786188"/>
                        <a:ext cx="2881313" cy="1082675"/>
                      </a:xfrm>
                      <a:prstGeom prst="rect">
                        <a:avLst/>
                      </a:prstGeom>
                      <a:solidFill>
                        <a:schemeClr val="bg1"/>
                      </a:solidFill>
                      <a:ln w="508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7459"/>
                                        </p:tgtEl>
                                        <p:attrNameLst>
                                          <p:attrName>style.visibility</p:attrName>
                                        </p:attrNameLst>
                                      </p:cBhvr>
                                      <p:to>
                                        <p:strVal val="visible"/>
                                      </p:to>
                                    </p:set>
                                    <p:animEffect transition="in" filter="blinds(horizontal)">
                                      <p:cBhvr>
                                        <p:cTn id="7" dur="500"/>
                                        <p:tgtEl>
                                          <p:spTgt spid="1474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7460"/>
                                        </p:tgtEl>
                                        <p:attrNameLst>
                                          <p:attrName>style.visibility</p:attrName>
                                        </p:attrNameLst>
                                      </p:cBhvr>
                                      <p:to>
                                        <p:strVal val="visible"/>
                                      </p:to>
                                    </p:set>
                                    <p:animEffect transition="in" filter="blinds(horizontal)">
                                      <p:cBhvr>
                                        <p:cTn id="12" dur="500"/>
                                        <p:tgtEl>
                                          <p:spTgt spid="1474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47461"/>
                                        </p:tgtEl>
                                        <p:attrNameLst>
                                          <p:attrName>style.visibility</p:attrName>
                                        </p:attrNameLst>
                                      </p:cBhvr>
                                      <p:to>
                                        <p:strVal val="visible"/>
                                      </p:to>
                                    </p:set>
                                    <p:animEffect transition="in" filter="blinds(horizontal)">
                                      <p:cBhvr>
                                        <p:cTn id="17" dur="500"/>
                                        <p:tgtEl>
                                          <p:spTgt spid="14746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147458">
                                            <p:txEl>
                                              <p:pRg st="0" end="0"/>
                                            </p:txEl>
                                          </p:spTgt>
                                        </p:tgtEl>
                                        <p:attrNameLst>
                                          <p:attrName>style.visibility</p:attrName>
                                        </p:attrNameLst>
                                      </p:cBhvr>
                                      <p:to>
                                        <p:strVal val="visible"/>
                                      </p:to>
                                    </p:set>
                                    <p:anim calcmode="lin" valueType="num">
                                      <p:cBhvr additive="base">
                                        <p:cTn id="22" dur="500" fill="hold"/>
                                        <p:tgtEl>
                                          <p:spTgt spid="147458">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4745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pPr>
              <a:defRPr/>
            </a:pPr>
            <a:fld id="{0BA5AFD8-4411-4346-809E-AEC0525EE7CF}" type="slidenum">
              <a:rPr lang="zh-CN" altLang="en-US"/>
              <a:pPr>
                <a:defRPr/>
              </a:pPr>
              <a:t>23</a:t>
            </a:fld>
            <a:endParaRPr lang="en-US" altLang="zh-CN"/>
          </a:p>
        </p:txBody>
      </p:sp>
      <p:graphicFrame>
        <p:nvGraphicFramePr>
          <p:cNvPr id="407556" name="Object 4"/>
          <p:cNvGraphicFramePr>
            <a:graphicFrameLocks noChangeAspect="1"/>
          </p:cNvGraphicFramePr>
          <p:nvPr/>
        </p:nvGraphicFramePr>
        <p:xfrm>
          <a:off x="468313" y="765175"/>
          <a:ext cx="6565900" cy="1533525"/>
        </p:xfrm>
        <a:graphic>
          <a:graphicData uri="http://schemas.openxmlformats.org/presentationml/2006/ole">
            <mc:AlternateContent xmlns:mc="http://schemas.openxmlformats.org/markup-compatibility/2006">
              <mc:Choice xmlns:v="urn:schemas-microsoft-com:vml" Requires="v">
                <p:oleObj spid="_x0000_s25678" name="公式" r:id="rId3" imgW="1955800" imgH="457200" progId="Equation.3">
                  <p:embed/>
                </p:oleObj>
              </mc:Choice>
              <mc:Fallback>
                <p:oleObj name="公式" r:id="rId3" imgW="195580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765175"/>
                        <a:ext cx="6565900" cy="15335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4" name="Text Box 2"/>
          <p:cNvSpPr txBox="1">
            <a:spLocks noChangeArrowheads="1"/>
          </p:cNvSpPr>
          <p:nvPr/>
        </p:nvSpPr>
        <p:spPr bwMode="auto">
          <a:xfrm>
            <a:off x="323850" y="115888"/>
            <a:ext cx="8458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3600" u="none">
                <a:solidFill>
                  <a:srgbClr val="0000FF"/>
                </a:solidFill>
              </a:rPr>
              <a:t>Dalton</a:t>
            </a:r>
            <a:r>
              <a:rPr lang="zh-CN" altLang="en-US" sz="3600" u="none">
                <a:solidFill>
                  <a:srgbClr val="0000FF"/>
                </a:solidFill>
              </a:rPr>
              <a:t>分压定律的第三种形式：</a:t>
            </a:r>
            <a:r>
              <a:rPr lang="en-US" altLang="zh-CN" sz="3600" i="1" u="none">
                <a:solidFill>
                  <a:srgbClr val="0000FF"/>
                </a:solidFill>
              </a:rPr>
              <a:t>           </a:t>
            </a:r>
            <a:endParaRPr lang="zh-CN" altLang="en-US" sz="4400" u="none">
              <a:solidFill>
                <a:srgbClr val="0000FF"/>
              </a:solidFill>
            </a:endParaRPr>
          </a:p>
        </p:txBody>
      </p:sp>
      <p:graphicFrame>
        <p:nvGraphicFramePr>
          <p:cNvPr id="407557" name="Object 5"/>
          <p:cNvGraphicFramePr>
            <a:graphicFrameLocks noChangeAspect="1"/>
          </p:cNvGraphicFramePr>
          <p:nvPr/>
        </p:nvGraphicFramePr>
        <p:xfrm>
          <a:off x="250825" y="2205038"/>
          <a:ext cx="7416800" cy="1492250"/>
        </p:xfrm>
        <a:graphic>
          <a:graphicData uri="http://schemas.openxmlformats.org/presentationml/2006/ole">
            <mc:AlternateContent xmlns:mc="http://schemas.openxmlformats.org/markup-compatibility/2006">
              <mc:Choice xmlns:v="urn:schemas-microsoft-com:vml" Requires="v">
                <p:oleObj spid="_x0000_s25679" name="公式" r:id="rId5" imgW="2209800" imgH="444500" progId="Equation.3">
                  <p:embed/>
                </p:oleObj>
              </mc:Choice>
              <mc:Fallback>
                <p:oleObj name="公式" r:id="rId5" imgW="2209800" imgH="4445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825" y="2205038"/>
                        <a:ext cx="7416800" cy="14922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7558" name="Object 6"/>
          <p:cNvGraphicFramePr>
            <a:graphicFrameLocks noChangeAspect="1"/>
          </p:cNvGraphicFramePr>
          <p:nvPr>
            <p:extLst>
              <p:ext uri="{D42A27DB-BD31-4B8C-83A1-F6EECF244321}">
                <p14:modId xmlns:p14="http://schemas.microsoft.com/office/powerpoint/2010/main" val="2470584824"/>
              </p:ext>
            </p:extLst>
          </p:nvPr>
        </p:nvGraphicFramePr>
        <p:xfrm>
          <a:off x="1258888" y="3690458"/>
          <a:ext cx="7040563" cy="1790700"/>
        </p:xfrm>
        <a:graphic>
          <a:graphicData uri="http://schemas.openxmlformats.org/presentationml/2006/ole">
            <mc:AlternateContent xmlns:mc="http://schemas.openxmlformats.org/markup-compatibility/2006">
              <mc:Choice xmlns:v="urn:schemas-microsoft-com:vml" Requires="v">
                <p:oleObj spid="_x0000_s25680" name="公式" r:id="rId7" imgW="1752480" imgH="444240" progId="Equation.3">
                  <p:embed/>
                </p:oleObj>
              </mc:Choice>
              <mc:Fallback>
                <p:oleObj name="公式" r:id="rId7" imgW="1752480" imgH="444240" progId="Equation.3">
                  <p:embed/>
                  <p:pic>
                    <p:nvPicPr>
                      <p:cNvPr id="0" name="Object 6"/>
                      <p:cNvPicPr>
                        <a:picLocks noChangeAspect="1" noChangeArrowheads="1"/>
                      </p:cNvPicPr>
                      <p:nvPr/>
                    </p:nvPicPr>
                    <p:blipFill>
                      <a:blip r:embed="rId8"/>
                      <a:srcRect/>
                      <a:stretch>
                        <a:fillRect/>
                      </a:stretch>
                    </p:blipFill>
                    <p:spPr bwMode="auto">
                      <a:xfrm>
                        <a:off x="1258888" y="3690458"/>
                        <a:ext cx="7040563" cy="1790700"/>
                      </a:xfrm>
                      <a:prstGeom prst="rect">
                        <a:avLst/>
                      </a:prstGeom>
                      <a:solidFill>
                        <a:schemeClr val="bg1"/>
                      </a:solidFill>
                      <a:ln w="50800">
                        <a:solidFill>
                          <a:srgbClr val="0000FF"/>
                        </a:solidFill>
                        <a:miter lim="800000"/>
                        <a:headEnd/>
                        <a:tailEnd/>
                      </a:ln>
                      <a:effectLst/>
                    </p:spPr>
                  </p:pic>
                </p:oleObj>
              </mc:Fallback>
            </mc:AlternateContent>
          </a:graphicData>
        </a:graphic>
      </p:graphicFrame>
      <p:sp>
        <p:nvSpPr>
          <p:cNvPr id="407559" name="Text Box 7"/>
          <p:cNvSpPr txBox="1">
            <a:spLocks noChangeArrowheads="1"/>
          </p:cNvSpPr>
          <p:nvPr/>
        </p:nvSpPr>
        <p:spPr bwMode="auto">
          <a:xfrm>
            <a:off x="323850" y="5516563"/>
            <a:ext cx="8353425"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spcBef>
                <a:spcPct val="0"/>
              </a:spcBef>
              <a:buFontTx/>
              <a:buNone/>
            </a:pPr>
            <a:r>
              <a:rPr kumimoji="0" lang="zh-CN" altLang="en-US" u="none">
                <a:solidFill>
                  <a:schemeClr val="accent2"/>
                </a:solidFill>
              </a:rPr>
              <a:t>含义：混合气体中任一组分气体的分压</a:t>
            </a:r>
            <a:r>
              <a:rPr kumimoji="0" lang="en-US" altLang="zh-CN" u="none">
                <a:solidFill>
                  <a:schemeClr val="accent2"/>
                </a:solidFill>
              </a:rPr>
              <a:t>(</a:t>
            </a:r>
            <a:r>
              <a:rPr kumimoji="0" lang="en-US" altLang="zh-CN" i="1" u="none">
                <a:solidFill>
                  <a:schemeClr val="accent2"/>
                </a:solidFill>
              </a:rPr>
              <a:t>p</a:t>
            </a:r>
            <a:r>
              <a:rPr kumimoji="0" lang="en-US" altLang="zh-CN" i="1" u="none" baseline="-25000">
                <a:solidFill>
                  <a:schemeClr val="accent2"/>
                </a:solidFill>
              </a:rPr>
              <a:t>i</a:t>
            </a:r>
            <a:r>
              <a:rPr kumimoji="0" lang="en-US" altLang="zh-CN" u="none">
                <a:solidFill>
                  <a:schemeClr val="accent2"/>
                </a:solidFill>
              </a:rPr>
              <a:t>)</a:t>
            </a:r>
            <a:r>
              <a:rPr kumimoji="0" lang="zh-CN" altLang="en-US" u="none">
                <a:solidFill>
                  <a:schemeClr val="accent2"/>
                </a:solidFill>
              </a:rPr>
              <a:t>等于总压与该组分气体的体积分数之积。</a:t>
            </a:r>
          </a:p>
        </p:txBody>
      </p:sp>
      <p:sp>
        <p:nvSpPr>
          <p:cNvPr id="407560" name="Text Box 8"/>
          <p:cNvSpPr txBox="1">
            <a:spLocks noChangeArrowheads="1"/>
          </p:cNvSpPr>
          <p:nvPr/>
        </p:nvSpPr>
        <p:spPr bwMode="auto">
          <a:xfrm>
            <a:off x="468313" y="3644900"/>
            <a:ext cx="7905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50000"/>
              </a:spcBef>
              <a:buFontTx/>
              <a:buNone/>
            </a:pPr>
            <a:r>
              <a:rPr lang="zh-CN" altLang="en-US" sz="4000" u="none"/>
              <a:t>故</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7556"/>
                                        </p:tgtEl>
                                        <p:attrNameLst>
                                          <p:attrName>style.visibility</p:attrName>
                                        </p:attrNameLst>
                                      </p:cBhvr>
                                      <p:to>
                                        <p:strVal val="visible"/>
                                      </p:to>
                                    </p:set>
                                    <p:animEffect transition="in" filter="blinds(horizontal)">
                                      <p:cBhvr>
                                        <p:cTn id="7" dur="500"/>
                                        <p:tgtEl>
                                          <p:spTgt spid="4075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07557"/>
                                        </p:tgtEl>
                                        <p:attrNameLst>
                                          <p:attrName>style.visibility</p:attrName>
                                        </p:attrNameLst>
                                      </p:cBhvr>
                                      <p:to>
                                        <p:strVal val="visible"/>
                                      </p:to>
                                    </p:set>
                                    <p:animEffect transition="in" filter="blinds(horizontal)">
                                      <p:cBhvr>
                                        <p:cTn id="12" dur="500"/>
                                        <p:tgtEl>
                                          <p:spTgt spid="4075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7560"/>
                                        </p:tgtEl>
                                        <p:attrNameLst>
                                          <p:attrName>style.visibility</p:attrName>
                                        </p:attrNameLst>
                                      </p:cBhvr>
                                      <p:to>
                                        <p:strVal val="visible"/>
                                      </p:to>
                                    </p:set>
                                    <p:animEffect transition="in" filter="blinds(horizontal)">
                                      <p:cBhvr>
                                        <p:cTn id="17" dur="500"/>
                                        <p:tgtEl>
                                          <p:spTgt spid="4075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07558"/>
                                        </p:tgtEl>
                                        <p:attrNameLst>
                                          <p:attrName>style.visibility</p:attrName>
                                        </p:attrNameLst>
                                      </p:cBhvr>
                                      <p:to>
                                        <p:strVal val="visible"/>
                                      </p:to>
                                    </p:set>
                                    <p:animEffect transition="in" filter="blinds(horizontal)">
                                      <p:cBhvr>
                                        <p:cTn id="22" dur="500"/>
                                        <p:tgtEl>
                                          <p:spTgt spid="4075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407559">
                                            <p:txEl>
                                              <p:pRg st="0" end="0"/>
                                            </p:txEl>
                                          </p:spTgt>
                                        </p:tgtEl>
                                        <p:attrNameLst>
                                          <p:attrName>style.visibility</p:attrName>
                                        </p:attrNameLst>
                                      </p:cBhvr>
                                      <p:to>
                                        <p:strVal val="visible"/>
                                      </p:to>
                                    </p:set>
                                    <p:anim calcmode="lin" valueType="num">
                                      <p:cBhvr additive="base">
                                        <p:cTn id="27" dur="500" fill="hold"/>
                                        <p:tgtEl>
                                          <p:spTgt spid="407559">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0755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6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0F96412-34C4-4A4A-B84B-8685C845AE08}" type="slidenum">
              <a:rPr lang="zh-CN" altLang="en-US"/>
              <a:pPr>
                <a:defRPr/>
              </a:pPr>
              <a:t>24</a:t>
            </a:fld>
            <a:endParaRPr lang="en-US" altLang="zh-CN"/>
          </a:p>
        </p:txBody>
      </p:sp>
      <p:grpSp>
        <p:nvGrpSpPr>
          <p:cNvPr id="26627" name="组合 33"/>
          <p:cNvGrpSpPr>
            <a:grpSpLocks/>
          </p:cNvGrpSpPr>
          <p:nvPr/>
        </p:nvGrpSpPr>
        <p:grpSpPr bwMode="auto">
          <a:xfrm>
            <a:off x="323850" y="188913"/>
            <a:ext cx="8208963" cy="3138487"/>
            <a:chOff x="323528" y="188640"/>
            <a:chExt cx="8208912" cy="3139321"/>
          </a:xfrm>
        </p:grpSpPr>
        <p:sp>
          <p:nvSpPr>
            <p:cNvPr id="26630" name="文本框 5"/>
            <p:cNvSpPr txBox="1">
              <a:spLocks noChangeArrowheads="1"/>
            </p:cNvSpPr>
            <p:nvPr/>
          </p:nvSpPr>
          <p:spPr bwMode="auto">
            <a:xfrm>
              <a:off x="323528" y="188640"/>
              <a:ext cx="8208912"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 typeface="Wingdings" panose="05000000000000000000" pitchFamily="2" charset="2"/>
                <a:buNone/>
              </a:pPr>
              <a:r>
                <a:rPr lang="zh-CN" altLang="en-US" sz="3600" u="none">
                  <a:ea typeface="楷体_GB2312" pitchFamily="49" charset="-122"/>
                </a:rPr>
                <a:t>例</a:t>
              </a:r>
              <a:r>
                <a:rPr lang="en-US" altLang="zh-CN" sz="3600" u="none">
                  <a:ea typeface="楷体_GB2312" pitchFamily="49" charset="-122"/>
                </a:rPr>
                <a:t>1. 3 </a:t>
              </a:r>
              <a:r>
                <a:rPr lang="zh-CN" altLang="en-US" sz="3600" u="none">
                  <a:ea typeface="楷体_GB2312" pitchFamily="49" charset="-122"/>
                </a:rPr>
                <a:t> </a:t>
              </a:r>
              <a:r>
                <a:rPr lang="en-US" altLang="zh-CN" sz="3600" u="none">
                  <a:ea typeface="楷体_GB2312" pitchFamily="49" charset="-122"/>
                </a:rPr>
                <a:t>293.15 K</a:t>
              </a:r>
              <a:r>
                <a:rPr lang="zh-CN" altLang="en-US" sz="3600" u="none">
                  <a:ea typeface="楷体_GB2312" pitchFamily="49" charset="-122"/>
                </a:rPr>
                <a:t>下</a:t>
              </a:r>
              <a:r>
                <a:rPr lang="en-US" altLang="zh-CN" sz="3600" u="none">
                  <a:ea typeface="楷体_GB2312" pitchFamily="49" charset="-122"/>
                </a:rPr>
                <a:t>, </a:t>
              </a:r>
              <a:r>
                <a:rPr lang="zh-CN" altLang="en-US" sz="3600" u="none">
                  <a:ea typeface="楷体_GB2312" pitchFamily="49" charset="-122"/>
                </a:rPr>
                <a:t>一密闭容器内发生的反应 </a:t>
              </a:r>
              <a:r>
                <a:rPr lang="en-US" altLang="zh-CN" sz="3600" u="none">
                  <a:ea typeface="楷体_GB2312" pitchFamily="49" charset="-122"/>
                </a:rPr>
                <a:t>NO</a:t>
              </a:r>
              <a:r>
                <a:rPr lang="en-US" altLang="zh-CN" sz="3600" u="none" baseline="-25000">
                  <a:ea typeface="楷体_GB2312" pitchFamily="49" charset="-122"/>
                </a:rPr>
                <a:t>2</a:t>
              </a:r>
              <a:r>
                <a:rPr lang="en-US" altLang="zh-CN" sz="3600" u="none">
                  <a:ea typeface="楷体_GB2312" pitchFamily="49" charset="-122"/>
                </a:rPr>
                <a:t>(g)       N</a:t>
              </a:r>
              <a:r>
                <a:rPr lang="en-US" altLang="zh-CN" sz="3600" u="none" baseline="-25000">
                  <a:ea typeface="楷体_GB2312" pitchFamily="49" charset="-122"/>
                </a:rPr>
                <a:t>2</a:t>
              </a:r>
              <a:r>
                <a:rPr lang="en-US" altLang="zh-CN" sz="3600" u="none">
                  <a:ea typeface="楷体_GB2312" pitchFamily="49" charset="-122"/>
                </a:rPr>
                <a:t>O</a:t>
              </a:r>
              <a:r>
                <a:rPr lang="en-US" altLang="zh-CN" sz="3600" u="none" baseline="-25000">
                  <a:ea typeface="楷体_GB2312" pitchFamily="49" charset="-122"/>
                </a:rPr>
                <a:t>4</a:t>
              </a:r>
              <a:r>
                <a:rPr lang="en-US" altLang="zh-CN" sz="3600" u="none">
                  <a:ea typeface="楷体_GB2312" pitchFamily="49" charset="-122"/>
                </a:rPr>
                <a:t>(g)</a:t>
              </a:r>
              <a:r>
                <a:rPr lang="zh-CN" altLang="en-US" sz="3600" u="none">
                  <a:ea typeface="楷体_GB2312" pitchFamily="49" charset="-122"/>
                </a:rPr>
                <a:t> 达平衡时，体系的压力为 </a:t>
              </a:r>
              <a:r>
                <a:rPr lang="en-US" altLang="zh-CN" sz="3600" u="none">
                  <a:ea typeface="楷体_GB2312" pitchFamily="49" charset="-122"/>
                </a:rPr>
                <a:t>4.5 </a:t>
              </a:r>
              <a:r>
                <a:rPr lang="en-US" altLang="zh-CN" sz="3600" u="none">
                  <a:ea typeface="楷体_GB2312" pitchFamily="49" charset="-122"/>
                  <a:sym typeface="Symbol" panose="05050102010706020507" pitchFamily="18" charset="2"/>
                </a:rPr>
                <a:t> </a:t>
              </a:r>
              <a:r>
                <a:rPr lang="en-US" altLang="zh-CN" sz="3600" u="none">
                  <a:ea typeface="楷体_GB2312" pitchFamily="49" charset="-122"/>
                </a:rPr>
                <a:t>10</a:t>
              </a:r>
              <a:r>
                <a:rPr lang="en-US" altLang="zh-CN" sz="3600" u="none" baseline="30000">
                  <a:ea typeface="楷体_GB2312" pitchFamily="49" charset="-122"/>
                </a:rPr>
                <a:t>4</a:t>
              </a:r>
              <a:r>
                <a:rPr lang="en-US" altLang="zh-CN" sz="3600" u="none">
                  <a:ea typeface="楷体_GB2312" pitchFamily="49" charset="-122"/>
                </a:rPr>
                <a:t> Pa</a:t>
              </a:r>
              <a:r>
                <a:rPr lang="zh-CN" altLang="en-US" sz="3600" u="none">
                  <a:ea typeface="楷体_GB2312" pitchFamily="49" charset="-122"/>
                </a:rPr>
                <a:t>，</a:t>
              </a:r>
              <a:r>
                <a:rPr lang="es-ES" altLang="zh-CN" sz="3600" u="none">
                  <a:ea typeface="楷体_GB2312" pitchFamily="49" charset="-122"/>
                </a:rPr>
                <a:t>NO</a:t>
              </a:r>
              <a:r>
                <a:rPr lang="es-ES" altLang="zh-CN" sz="3600" u="none" baseline="-25000">
                  <a:ea typeface="楷体_GB2312" pitchFamily="49" charset="-122"/>
                </a:rPr>
                <a:t>2</a:t>
              </a:r>
              <a:r>
                <a:rPr lang="zh-CN" altLang="en-US" sz="3600" u="none">
                  <a:ea typeface="楷体_GB2312" pitchFamily="49" charset="-122"/>
                </a:rPr>
                <a:t>和</a:t>
              </a:r>
              <a:r>
                <a:rPr lang="es-ES" altLang="zh-CN" sz="3600" u="none">
                  <a:ea typeface="楷体_GB2312" pitchFamily="49" charset="-122"/>
                </a:rPr>
                <a:t>N</a:t>
              </a:r>
              <a:r>
                <a:rPr lang="es-ES" altLang="zh-CN" sz="3600" u="none" baseline="-25000">
                  <a:ea typeface="楷体_GB2312" pitchFamily="49" charset="-122"/>
                </a:rPr>
                <a:t>2</a:t>
              </a:r>
              <a:r>
                <a:rPr lang="es-ES" altLang="zh-CN" sz="3600" u="none">
                  <a:ea typeface="楷体_GB2312" pitchFamily="49" charset="-122"/>
                </a:rPr>
                <a:t>O</a:t>
              </a:r>
              <a:r>
                <a:rPr lang="es-ES" altLang="zh-CN" sz="3600" u="none" baseline="-25000">
                  <a:ea typeface="楷体_GB2312" pitchFamily="49" charset="-122"/>
                </a:rPr>
                <a:t>4</a:t>
              </a:r>
              <a:r>
                <a:rPr lang="zh-CN" altLang="zh-CN" sz="3600" u="none">
                  <a:ea typeface="楷体_GB2312" pitchFamily="49" charset="-122"/>
                </a:rPr>
                <a:t>的物质的量</a:t>
              </a:r>
              <a:r>
                <a:rPr lang="zh-CN" altLang="en-US" sz="3600" u="none">
                  <a:ea typeface="楷体_GB2312" pitchFamily="49" charset="-122"/>
                </a:rPr>
                <a:t>分别</a:t>
              </a:r>
              <a:r>
                <a:rPr lang="zh-CN" altLang="zh-CN" sz="3600" u="none">
                  <a:ea typeface="楷体_GB2312" pitchFamily="49" charset="-122"/>
                </a:rPr>
                <a:t>为</a:t>
              </a:r>
              <a:r>
                <a:rPr lang="en-US" altLang="zh-CN" sz="3600" u="none">
                  <a:ea typeface="楷体_GB2312" pitchFamily="49" charset="-122"/>
                </a:rPr>
                <a:t> </a:t>
              </a:r>
              <a:r>
                <a:rPr lang="es-ES" altLang="zh-CN" sz="3600" u="none">
                  <a:ea typeface="楷体_GB2312" pitchFamily="49" charset="-122"/>
                </a:rPr>
                <a:t>0.10 </a:t>
              </a:r>
              <a:r>
                <a:rPr lang="zh-CN" altLang="en-US" sz="3600" u="none">
                  <a:ea typeface="楷体_GB2312" pitchFamily="49" charset="-122"/>
                </a:rPr>
                <a:t>和 </a:t>
              </a:r>
              <a:r>
                <a:rPr lang="en-US" altLang="zh-CN" sz="3600" u="none">
                  <a:ea typeface="楷体_GB2312" pitchFamily="49" charset="-122"/>
                </a:rPr>
                <a:t>0.080 </a:t>
              </a:r>
              <a:r>
                <a:rPr lang="es-ES" altLang="zh-CN" sz="3600" u="none">
                  <a:ea typeface="楷体_GB2312" pitchFamily="49" charset="-122"/>
                </a:rPr>
                <a:t>mol</a:t>
              </a:r>
              <a:r>
                <a:rPr lang="zh-CN" altLang="en-US" sz="3600" u="none">
                  <a:ea typeface="楷体_GB2312" pitchFamily="49" charset="-122"/>
                </a:rPr>
                <a:t>，求此时</a:t>
              </a:r>
              <a:r>
                <a:rPr lang="en-US" altLang="zh-CN" sz="3600" u="none">
                  <a:ea typeface="楷体_GB2312" pitchFamily="49" charset="-122"/>
                </a:rPr>
                <a:t>NO</a:t>
              </a:r>
              <a:r>
                <a:rPr lang="en-US" altLang="zh-CN" sz="3600" u="none" baseline="-25000">
                  <a:ea typeface="楷体_GB2312" pitchFamily="49" charset="-122"/>
                </a:rPr>
                <a:t>2</a:t>
              </a:r>
              <a:r>
                <a:rPr lang="zh-CN" altLang="en-US" sz="3600" u="none">
                  <a:ea typeface="楷体_GB2312" pitchFamily="49" charset="-122"/>
                </a:rPr>
                <a:t>和</a:t>
              </a:r>
              <a:r>
                <a:rPr lang="en-US" altLang="zh-CN" sz="3600" u="none">
                  <a:ea typeface="楷体_GB2312" pitchFamily="49" charset="-122"/>
                </a:rPr>
                <a:t>N</a:t>
              </a:r>
              <a:r>
                <a:rPr lang="en-US" altLang="zh-CN" sz="3600" u="none" baseline="-25000">
                  <a:ea typeface="楷体_GB2312" pitchFamily="49" charset="-122"/>
                </a:rPr>
                <a:t>2</a:t>
              </a:r>
              <a:r>
                <a:rPr lang="en-US" altLang="zh-CN" sz="3600" u="none">
                  <a:ea typeface="楷体_GB2312" pitchFamily="49" charset="-122"/>
                </a:rPr>
                <a:t>O</a:t>
              </a:r>
              <a:r>
                <a:rPr lang="en-US" altLang="zh-CN" sz="3600" u="none" baseline="-25000">
                  <a:ea typeface="楷体_GB2312" pitchFamily="49" charset="-122"/>
                </a:rPr>
                <a:t>4</a:t>
              </a:r>
              <a:r>
                <a:rPr lang="zh-CN" altLang="en-US" sz="3600" u="none">
                  <a:ea typeface="楷体_GB2312" pitchFamily="49" charset="-122"/>
                </a:rPr>
                <a:t>的分压。</a:t>
              </a:r>
            </a:p>
          </p:txBody>
        </p:sp>
        <p:pic>
          <p:nvPicPr>
            <p:cNvPr id="26631" name="图片 6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1052736"/>
              <a:ext cx="832092"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 name="文本框 29"/>
          <p:cNvSpPr txBox="1">
            <a:spLocks noChangeArrowheads="1"/>
          </p:cNvSpPr>
          <p:nvPr/>
        </p:nvSpPr>
        <p:spPr bwMode="auto">
          <a:xfrm>
            <a:off x="323850" y="3511550"/>
            <a:ext cx="84248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 typeface="Wingdings" panose="05000000000000000000" pitchFamily="2" charset="2"/>
              <a:buNone/>
            </a:pPr>
            <a:r>
              <a:rPr lang="zh-CN" altLang="en-US" sz="3600" u="none">
                <a:ea typeface="楷体_GB2312" pitchFamily="49" charset="-122"/>
              </a:rPr>
              <a:t>解：由混合气体分压定律 </a:t>
            </a:r>
            <a:r>
              <a:rPr lang="en-US" altLang="zh-CN" sz="3600" i="1" u="none">
                <a:ea typeface="楷体_GB2312" pitchFamily="49" charset="-122"/>
              </a:rPr>
              <a:t>p</a:t>
            </a:r>
            <a:r>
              <a:rPr lang="en-US" altLang="zh-CN" sz="3600" u="none" baseline="-25000">
                <a:ea typeface="楷体_GB2312" pitchFamily="49" charset="-122"/>
              </a:rPr>
              <a:t>i</a:t>
            </a:r>
            <a:r>
              <a:rPr lang="en-US" altLang="zh-CN" sz="3600" u="none">
                <a:ea typeface="楷体_GB2312" pitchFamily="49" charset="-122"/>
              </a:rPr>
              <a:t> = </a:t>
            </a:r>
            <a:r>
              <a:rPr lang="en-US" altLang="zh-CN" sz="3600" i="1" u="none">
                <a:ea typeface="楷体_GB2312" pitchFamily="49" charset="-122"/>
              </a:rPr>
              <a:t>p</a:t>
            </a:r>
            <a:r>
              <a:rPr lang="zh-CN" altLang="en-US" sz="3600" u="none" baseline="-25000">
                <a:ea typeface="楷体_GB2312" pitchFamily="49" charset="-122"/>
              </a:rPr>
              <a:t>总</a:t>
            </a:r>
            <a:r>
              <a:rPr lang="en-US" altLang="zh-CN" sz="3600" i="1" u="none">
                <a:ea typeface="楷体_GB2312" pitchFamily="49" charset="-122"/>
              </a:rPr>
              <a:t>x</a:t>
            </a:r>
            <a:r>
              <a:rPr lang="en-US" altLang="zh-CN" sz="3600" u="none" baseline="-25000">
                <a:ea typeface="楷体_GB2312" pitchFamily="49" charset="-122"/>
              </a:rPr>
              <a:t>i</a:t>
            </a:r>
            <a:r>
              <a:rPr lang="en-US" altLang="zh-CN" sz="3600" u="none">
                <a:ea typeface="楷体_GB2312" pitchFamily="49" charset="-122"/>
              </a:rPr>
              <a:t> </a:t>
            </a:r>
            <a:r>
              <a:rPr lang="zh-CN" altLang="en-US" sz="3600" u="none">
                <a:ea typeface="楷体_GB2312" pitchFamily="49" charset="-122"/>
              </a:rPr>
              <a:t>可得</a:t>
            </a:r>
          </a:p>
        </p:txBody>
      </p:sp>
      <p:graphicFrame>
        <p:nvGraphicFramePr>
          <p:cNvPr id="35" name="Object 5"/>
          <p:cNvGraphicFramePr>
            <a:graphicFrameLocks noChangeAspect="1"/>
          </p:cNvGraphicFramePr>
          <p:nvPr/>
        </p:nvGraphicFramePr>
        <p:xfrm>
          <a:off x="230188" y="4335463"/>
          <a:ext cx="8491537" cy="1766887"/>
        </p:xfrm>
        <a:graphic>
          <a:graphicData uri="http://schemas.openxmlformats.org/presentationml/2006/ole">
            <mc:AlternateContent xmlns:mc="http://schemas.openxmlformats.org/markup-compatibility/2006">
              <mc:Choice xmlns:v="urn:schemas-microsoft-com:vml" Requires="v">
                <p:oleObj spid="_x0000_s26655" name="公式" r:id="rId4" imgW="3060700" imgH="635000" progId="Equation.3">
                  <p:embed/>
                </p:oleObj>
              </mc:Choice>
              <mc:Fallback>
                <p:oleObj name="公式" r:id="rId4" imgW="3060700" imgH="6350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188" y="4335463"/>
                        <a:ext cx="8491537" cy="1766887"/>
                      </a:xfrm>
                      <a:prstGeom prst="rect">
                        <a:avLst/>
                      </a:prstGeom>
                      <a:solidFill>
                        <a:schemeClr val="bg1"/>
                      </a:solidFill>
                      <a:ln>
                        <a:noFill/>
                      </a:ln>
                      <a:extLst>
                        <a:ext uri="{91240B29-F687-4F45-9708-019B960494DF}">
                          <a14:hiddenLine xmlns:a14="http://schemas.microsoft.com/office/drawing/2010/main" w="508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blinds(horizontal)">
                                      <p:cBhvr>
                                        <p:cTn id="1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CEB41436-5CF4-4A62-83CE-240BC3930DCC}" type="slidenum">
              <a:rPr lang="zh-CN" altLang="en-US"/>
              <a:pPr>
                <a:defRPr/>
              </a:pPr>
              <a:t>25</a:t>
            </a:fld>
            <a:endParaRPr lang="en-US" altLang="zh-CN"/>
          </a:p>
        </p:txBody>
      </p:sp>
      <p:sp>
        <p:nvSpPr>
          <p:cNvPr id="27651" name="文本框 2"/>
          <p:cNvSpPr txBox="1">
            <a:spLocks noChangeArrowheads="1"/>
          </p:cNvSpPr>
          <p:nvPr/>
        </p:nvSpPr>
        <p:spPr bwMode="auto">
          <a:xfrm>
            <a:off x="179388" y="333375"/>
            <a:ext cx="2520950"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 typeface="Wingdings" panose="05000000000000000000" pitchFamily="2" charset="2"/>
              <a:buNone/>
            </a:pPr>
            <a:r>
              <a:rPr lang="zh-CN" altLang="en-US" sz="3600" u="none">
                <a:ea typeface="楷体_GB2312" pitchFamily="49" charset="-122"/>
              </a:rPr>
              <a:t>例</a:t>
            </a:r>
            <a:r>
              <a:rPr lang="en-US" altLang="zh-CN" sz="3600" u="none">
                <a:ea typeface="楷体_GB2312" pitchFamily="49" charset="-122"/>
              </a:rPr>
              <a:t>1. 3 </a:t>
            </a:r>
            <a:r>
              <a:rPr lang="zh-CN" altLang="en-US" sz="3600" u="none">
                <a:ea typeface="楷体_GB2312" pitchFamily="49" charset="-122"/>
              </a:rPr>
              <a:t>解：</a:t>
            </a:r>
          </a:p>
        </p:txBody>
      </p:sp>
      <p:graphicFrame>
        <p:nvGraphicFramePr>
          <p:cNvPr id="4" name="Object 5"/>
          <p:cNvGraphicFramePr>
            <a:graphicFrameLocks noChangeAspect="1"/>
          </p:cNvGraphicFramePr>
          <p:nvPr/>
        </p:nvGraphicFramePr>
        <p:xfrm>
          <a:off x="193675" y="1196975"/>
          <a:ext cx="8702675" cy="1766888"/>
        </p:xfrm>
        <a:graphic>
          <a:graphicData uri="http://schemas.openxmlformats.org/presentationml/2006/ole">
            <mc:AlternateContent xmlns:mc="http://schemas.openxmlformats.org/markup-compatibility/2006">
              <mc:Choice xmlns:v="urn:schemas-microsoft-com:vml" Requires="v">
                <p:oleObj spid="_x0000_s27676" name="公式" r:id="rId3" imgW="3136900" imgH="635000" progId="Equation.3">
                  <p:embed/>
                </p:oleObj>
              </mc:Choice>
              <mc:Fallback>
                <p:oleObj name="公式" r:id="rId3" imgW="3136900" imgH="6350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675" y="1196975"/>
                        <a:ext cx="8702675" cy="1766888"/>
                      </a:xfrm>
                      <a:prstGeom prst="rect">
                        <a:avLst/>
                      </a:prstGeom>
                      <a:solidFill>
                        <a:schemeClr val="bg1"/>
                      </a:solidFill>
                      <a:ln>
                        <a:noFill/>
                      </a:ln>
                      <a:extLst>
                        <a:ext uri="{91240B29-F687-4F45-9708-019B960494DF}">
                          <a14:hiddenLine xmlns:a14="http://schemas.microsoft.com/office/drawing/2010/main" w="508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C0D175F2-7AF7-4A57-9D25-3E3693F3B019}" type="slidenum">
              <a:rPr lang="zh-CN" altLang="en-US"/>
              <a:pPr>
                <a:defRPr/>
              </a:pPr>
              <a:t>26</a:t>
            </a:fld>
            <a:endParaRPr lang="en-US" altLang="zh-CN"/>
          </a:p>
        </p:txBody>
      </p:sp>
      <p:sp>
        <p:nvSpPr>
          <p:cNvPr id="28675" name="Text Box 2"/>
          <p:cNvSpPr txBox="1">
            <a:spLocks noChangeArrowheads="1"/>
          </p:cNvSpPr>
          <p:nvPr/>
        </p:nvSpPr>
        <p:spPr bwMode="auto">
          <a:xfrm>
            <a:off x="179388" y="1412875"/>
            <a:ext cx="8785225" cy="347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FontTx/>
              <a:buNone/>
            </a:pPr>
            <a:r>
              <a:rPr lang="en-US" altLang="zh-CN" sz="4000" u="none">
                <a:ea typeface="楷体_GB2312" pitchFamily="49" charset="-122"/>
              </a:rPr>
              <a:t>1. 2. 1  </a:t>
            </a:r>
            <a:r>
              <a:rPr lang="zh-CN" altLang="en-US" sz="4000" u="none">
                <a:ea typeface="楷体_GB2312" pitchFamily="49" charset="-122"/>
              </a:rPr>
              <a:t>溶液浓度的表示方法</a:t>
            </a:r>
            <a:endParaRPr lang="en-US" altLang="zh-CN" sz="4000" u="none">
              <a:ea typeface="楷体_GB2312" pitchFamily="49" charset="-122"/>
            </a:endParaRPr>
          </a:p>
          <a:p>
            <a:pPr algn="just" eaLnBrk="1" hangingPunct="1">
              <a:spcBef>
                <a:spcPct val="50000"/>
              </a:spcBef>
              <a:buFontTx/>
              <a:buNone/>
            </a:pPr>
            <a:r>
              <a:rPr lang="en-US" altLang="zh-CN" sz="4000" u="none">
                <a:ea typeface="楷体_GB2312" pitchFamily="49" charset="-122"/>
              </a:rPr>
              <a:t>1. </a:t>
            </a:r>
            <a:r>
              <a:rPr lang="zh-CN" altLang="en-US" sz="4000" u="none">
                <a:ea typeface="楷体_GB2312" pitchFamily="49" charset="-122"/>
              </a:rPr>
              <a:t>2</a:t>
            </a:r>
            <a:r>
              <a:rPr lang="en-US" altLang="zh-CN" sz="4000" u="none">
                <a:ea typeface="楷体_GB2312" pitchFamily="49" charset="-122"/>
              </a:rPr>
              <a:t>. 2  </a:t>
            </a:r>
            <a:r>
              <a:rPr lang="zh-CN" altLang="en-US" sz="4000" u="none">
                <a:ea typeface="楷体_GB2312" pitchFamily="49" charset="-122"/>
              </a:rPr>
              <a:t>饱和蒸气压</a:t>
            </a:r>
          </a:p>
          <a:p>
            <a:pPr algn="just" eaLnBrk="1" hangingPunct="1">
              <a:spcBef>
                <a:spcPct val="50000"/>
              </a:spcBef>
              <a:buFontTx/>
              <a:buNone/>
            </a:pPr>
            <a:r>
              <a:rPr lang="en-US" altLang="zh-CN" sz="4000" u="none">
                <a:ea typeface="楷体_GB2312" pitchFamily="49" charset="-122"/>
              </a:rPr>
              <a:t>1. 2. 3  </a:t>
            </a:r>
            <a:r>
              <a:rPr lang="zh-CN" altLang="en-US" sz="4000" u="none">
                <a:ea typeface="楷体_GB2312" pitchFamily="49" charset="-122"/>
              </a:rPr>
              <a:t>非电解质稀溶液的依数性</a:t>
            </a:r>
            <a:endParaRPr lang="en-US" altLang="zh-CN" sz="4000" u="none">
              <a:ea typeface="楷体_GB2312" pitchFamily="49" charset="-122"/>
            </a:endParaRPr>
          </a:p>
          <a:p>
            <a:pPr algn="just" eaLnBrk="1" hangingPunct="1">
              <a:spcBef>
                <a:spcPct val="50000"/>
              </a:spcBef>
              <a:buFontTx/>
              <a:buNone/>
            </a:pPr>
            <a:r>
              <a:rPr lang="en-US" altLang="zh-CN" sz="4000" u="none">
                <a:ea typeface="楷体_GB2312" pitchFamily="49" charset="-122"/>
              </a:rPr>
              <a:t>1. 2. 4  </a:t>
            </a:r>
            <a:r>
              <a:rPr lang="zh-CN" altLang="en-US" sz="4000" u="none">
                <a:ea typeface="楷体_GB2312" pitchFamily="49" charset="-122"/>
              </a:rPr>
              <a:t>电解质稀溶液的依数性</a:t>
            </a:r>
          </a:p>
        </p:txBody>
      </p:sp>
      <p:sp>
        <p:nvSpPr>
          <p:cNvPr id="28676" name="Text Box 3"/>
          <p:cNvSpPr txBox="1">
            <a:spLocks noChangeArrowheads="1"/>
          </p:cNvSpPr>
          <p:nvPr/>
        </p:nvSpPr>
        <p:spPr bwMode="auto">
          <a:xfrm>
            <a:off x="304800" y="188913"/>
            <a:ext cx="7867650"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4800" u="none">
                <a:ea typeface="楷体_GB2312" pitchFamily="49" charset="-122"/>
              </a:rPr>
              <a:t>1. </a:t>
            </a:r>
            <a:r>
              <a:rPr lang="zh-CN" altLang="en-US" sz="4800" u="none">
                <a:ea typeface="楷体_GB2312" pitchFamily="49" charset="-122"/>
              </a:rPr>
              <a:t>2  溶液</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95C9FF91-70FE-41C7-BA20-2687E2992DD7}" type="slidenum">
              <a:rPr lang="zh-CN" altLang="en-US"/>
              <a:pPr>
                <a:defRPr/>
              </a:pPr>
              <a:t>27</a:t>
            </a:fld>
            <a:endParaRPr lang="en-US" altLang="zh-CN"/>
          </a:p>
        </p:txBody>
      </p:sp>
      <p:sp>
        <p:nvSpPr>
          <p:cNvPr id="70662" name="Text Box 1030"/>
          <p:cNvSpPr txBox="1">
            <a:spLocks noChangeArrowheads="1"/>
          </p:cNvSpPr>
          <p:nvPr/>
        </p:nvSpPr>
        <p:spPr bwMode="auto">
          <a:xfrm>
            <a:off x="250825" y="404813"/>
            <a:ext cx="84963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FontTx/>
              <a:buNone/>
            </a:pPr>
            <a:r>
              <a:rPr lang="zh-CN" altLang="en-US" sz="4000" u="none">
                <a:solidFill>
                  <a:srgbClr val="0000FF"/>
                </a:solidFill>
                <a:ea typeface="楷体_GB2312" pitchFamily="49" charset="-122"/>
              </a:rPr>
              <a:t>溶液</a:t>
            </a:r>
            <a:r>
              <a:rPr lang="en-US" altLang="zh-CN" sz="4000" u="none">
                <a:solidFill>
                  <a:srgbClr val="0000FF"/>
                </a:solidFill>
                <a:ea typeface="楷体_GB2312" pitchFamily="49" charset="-122"/>
              </a:rPr>
              <a:t>(solution)：</a:t>
            </a:r>
            <a:r>
              <a:rPr lang="zh-CN" altLang="en-US" sz="4000" u="none">
                <a:ea typeface="楷体_GB2312" pitchFamily="49" charset="-122"/>
              </a:rPr>
              <a:t>由两种及两种以上物质混合形成的均匀稳定的分散体系。</a:t>
            </a:r>
            <a:endParaRPr lang="zh-CN" altLang="en-US" sz="4000" b="0" u="none">
              <a:ea typeface="隶书" panose="02010509060101010101" pitchFamily="49" charset="-122"/>
            </a:endParaRPr>
          </a:p>
        </p:txBody>
      </p:sp>
      <p:sp>
        <p:nvSpPr>
          <p:cNvPr id="70663" name="Text Box 1031"/>
          <p:cNvSpPr txBox="1">
            <a:spLocks noChangeArrowheads="1"/>
          </p:cNvSpPr>
          <p:nvPr/>
        </p:nvSpPr>
        <p:spPr bwMode="auto">
          <a:xfrm>
            <a:off x="179388" y="1844675"/>
            <a:ext cx="8605837" cy="448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buFontTx/>
              <a:buNone/>
            </a:pPr>
            <a:r>
              <a:rPr lang="zh-CN" altLang="en-US" sz="4000" u="none">
                <a:ea typeface="楷体_GB2312" pitchFamily="49" charset="-122"/>
              </a:rPr>
              <a:t>    </a:t>
            </a:r>
            <a:r>
              <a:rPr lang="zh-CN" altLang="en-US" sz="4000" u="none">
                <a:solidFill>
                  <a:srgbClr val="000099"/>
                </a:solidFill>
                <a:ea typeface="楷体_GB2312" pitchFamily="49" charset="-122"/>
              </a:rPr>
              <a:t>溶液并不限于液体状态，任何聚集状态都可以成为溶液，</a:t>
            </a:r>
            <a:r>
              <a:rPr lang="zh-CN" altLang="en-US" sz="4000" u="none">
                <a:ea typeface="楷体_GB2312" pitchFamily="49" charset="-122"/>
              </a:rPr>
              <a:t>如空气是气体溶液，合金是固体溶液。</a:t>
            </a:r>
          </a:p>
          <a:p>
            <a:pPr algn="just" eaLnBrk="1" hangingPunct="1">
              <a:buFontTx/>
              <a:buNone/>
            </a:pPr>
            <a:r>
              <a:rPr lang="zh-CN" altLang="en-US" sz="4000" u="none">
                <a:ea typeface="楷体_GB2312" pitchFamily="49" charset="-122"/>
              </a:rPr>
              <a:t>    一般常将溶液中含量较多的组分称为</a:t>
            </a:r>
            <a:r>
              <a:rPr lang="zh-CN" altLang="en-US" sz="4000" u="none">
                <a:solidFill>
                  <a:schemeClr val="accent2"/>
                </a:solidFill>
                <a:ea typeface="楷体_GB2312" pitchFamily="49" charset="-122"/>
              </a:rPr>
              <a:t>溶剂(</a:t>
            </a:r>
            <a:r>
              <a:rPr lang="en-US" altLang="zh-CN" sz="4000" u="none">
                <a:solidFill>
                  <a:schemeClr val="accent2"/>
                </a:solidFill>
                <a:ea typeface="楷体_GB2312" pitchFamily="49" charset="-122"/>
              </a:rPr>
              <a:t>solvent)，</a:t>
            </a:r>
            <a:r>
              <a:rPr lang="zh-CN" altLang="en-US" sz="4000" u="none">
                <a:ea typeface="楷体_GB2312" pitchFamily="49" charset="-122"/>
              </a:rPr>
              <a:t>而将其他组分称为</a:t>
            </a:r>
            <a:r>
              <a:rPr lang="zh-CN" altLang="en-US" sz="4000" u="none">
                <a:solidFill>
                  <a:schemeClr val="accent2"/>
                </a:solidFill>
                <a:ea typeface="楷体_GB2312" pitchFamily="49" charset="-122"/>
              </a:rPr>
              <a:t>溶质(</a:t>
            </a:r>
            <a:r>
              <a:rPr lang="en-US" altLang="zh-CN" sz="4000" u="none">
                <a:solidFill>
                  <a:schemeClr val="accent2"/>
                </a:solidFill>
                <a:ea typeface="楷体_GB2312" pitchFamily="49" charset="-122"/>
              </a:rPr>
              <a:t>solute)。</a:t>
            </a:r>
            <a:r>
              <a:rPr lang="zh-CN" altLang="en-US" sz="4000" u="none">
                <a:ea typeface="楷体_GB2312" pitchFamily="49" charset="-122"/>
              </a:rPr>
              <a:t>当有一组分为水时，通常把水看成是溶剂。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662"/>
                                        </p:tgtEl>
                                        <p:attrNameLst>
                                          <p:attrName>style.visibility</p:attrName>
                                        </p:attrNameLst>
                                      </p:cBhvr>
                                      <p:to>
                                        <p:strVal val="visible"/>
                                      </p:to>
                                    </p:set>
                                    <p:animEffect transition="in" filter="blinds(horizontal)">
                                      <p:cBhvr>
                                        <p:cTn id="7" dur="500"/>
                                        <p:tgtEl>
                                          <p:spTgt spid="706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0663">
                                            <p:txEl>
                                              <p:pRg st="0" end="0"/>
                                            </p:txEl>
                                          </p:spTgt>
                                        </p:tgtEl>
                                        <p:attrNameLst>
                                          <p:attrName>style.visibility</p:attrName>
                                        </p:attrNameLst>
                                      </p:cBhvr>
                                      <p:to>
                                        <p:strVal val="visible"/>
                                      </p:to>
                                    </p:set>
                                    <p:animEffect transition="in" filter="blinds(horizontal)">
                                      <p:cBhvr>
                                        <p:cTn id="12" dur="500"/>
                                        <p:tgtEl>
                                          <p:spTgt spid="7066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0663">
                                            <p:txEl>
                                              <p:pRg st="1" end="1"/>
                                            </p:txEl>
                                          </p:spTgt>
                                        </p:tgtEl>
                                        <p:attrNameLst>
                                          <p:attrName>style.visibility</p:attrName>
                                        </p:attrNameLst>
                                      </p:cBhvr>
                                      <p:to>
                                        <p:strVal val="visible"/>
                                      </p:to>
                                    </p:set>
                                    <p:animEffect transition="in" filter="blinds(horizontal)">
                                      <p:cBhvr>
                                        <p:cTn id="17" dur="500"/>
                                        <p:tgtEl>
                                          <p:spTgt spid="7066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219D852E-7C5D-4FA5-B811-912C2EC31959}" type="slidenum">
              <a:rPr lang="zh-CN" altLang="en-US"/>
              <a:pPr>
                <a:defRPr/>
              </a:pPr>
              <a:t>28</a:t>
            </a:fld>
            <a:endParaRPr lang="en-US" altLang="zh-CN"/>
          </a:p>
        </p:txBody>
      </p:sp>
      <p:sp>
        <p:nvSpPr>
          <p:cNvPr id="30723" name="Text Box 2"/>
          <p:cNvSpPr txBox="1">
            <a:spLocks noChangeArrowheads="1"/>
          </p:cNvSpPr>
          <p:nvPr/>
        </p:nvSpPr>
        <p:spPr bwMode="auto">
          <a:xfrm>
            <a:off x="304800" y="188913"/>
            <a:ext cx="883920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4800" u="none">
                <a:ea typeface="楷体_GB2312" pitchFamily="49" charset="-122"/>
              </a:rPr>
              <a:t>1. </a:t>
            </a:r>
            <a:r>
              <a:rPr lang="zh-CN" altLang="en-US" sz="4800" u="none">
                <a:ea typeface="楷体_GB2312" pitchFamily="49" charset="-122"/>
              </a:rPr>
              <a:t>2</a:t>
            </a:r>
            <a:r>
              <a:rPr lang="en-US" altLang="zh-CN" sz="4800" u="none">
                <a:ea typeface="楷体_GB2312" pitchFamily="49" charset="-122"/>
              </a:rPr>
              <a:t>. 1 </a:t>
            </a:r>
            <a:r>
              <a:rPr lang="zh-CN" altLang="en-US" sz="4800" u="none">
                <a:ea typeface="楷体_GB2312" pitchFamily="49" charset="-122"/>
              </a:rPr>
              <a:t>溶液浓度的表示方法</a:t>
            </a:r>
          </a:p>
        </p:txBody>
      </p:sp>
      <p:sp>
        <p:nvSpPr>
          <p:cNvPr id="386051" name="Text Box 3"/>
          <p:cNvSpPr txBox="1">
            <a:spLocks noChangeArrowheads="1"/>
          </p:cNvSpPr>
          <p:nvPr/>
        </p:nvSpPr>
        <p:spPr bwMode="auto">
          <a:xfrm>
            <a:off x="395288" y="1916113"/>
            <a:ext cx="8137525" cy="310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spcBef>
                <a:spcPct val="50000"/>
              </a:spcBef>
              <a:buFontTx/>
              <a:buNone/>
            </a:pPr>
            <a:r>
              <a:rPr lang="zh-CN" altLang="en-US" sz="4400" u="none">
                <a:solidFill>
                  <a:schemeClr val="accent2"/>
                </a:solidFill>
                <a:ea typeface="楷体_GB2312" pitchFamily="49" charset="-122"/>
              </a:rPr>
              <a:t>溶液的浓度</a:t>
            </a:r>
            <a:r>
              <a:rPr lang="zh-CN" altLang="en-US" sz="4400" u="none">
                <a:ea typeface="楷体_GB2312" pitchFamily="49" charset="-122"/>
              </a:rPr>
              <a:t>：在一定量溶液或溶剂</a:t>
            </a:r>
            <a:r>
              <a:rPr lang="en-US" altLang="zh-CN" sz="4400" u="none">
                <a:ea typeface="楷体_GB2312" pitchFamily="49" charset="-122"/>
              </a:rPr>
              <a:t>(</a:t>
            </a:r>
            <a:r>
              <a:rPr lang="zh-CN" altLang="en-US" sz="4400" u="none">
                <a:ea typeface="楷体_GB2312" pitchFamily="49" charset="-122"/>
              </a:rPr>
              <a:t>物质</a:t>
            </a:r>
            <a:r>
              <a:rPr lang="en-US" altLang="zh-CN" sz="4400" u="none">
                <a:ea typeface="楷体_GB2312" pitchFamily="49" charset="-122"/>
              </a:rPr>
              <a:t>A)</a:t>
            </a:r>
            <a:r>
              <a:rPr lang="zh-CN" altLang="en-US" sz="4400" u="none">
                <a:ea typeface="楷体_GB2312" pitchFamily="49" charset="-122"/>
              </a:rPr>
              <a:t>中所溶解溶质</a:t>
            </a:r>
            <a:r>
              <a:rPr lang="en-US" altLang="zh-CN" sz="4400" u="none">
                <a:ea typeface="楷体_GB2312" pitchFamily="49" charset="-122"/>
              </a:rPr>
              <a:t>(</a:t>
            </a:r>
            <a:r>
              <a:rPr lang="zh-CN" altLang="en-US" sz="4400" u="none">
                <a:ea typeface="楷体_GB2312" pitchFamily="49" charset="-122"/>
              </a:rPr>
              <a:t>物质</a:t>
            </a:r>
            <a:r>
              <a:rPr lang="en-US" altLang="zh-CN" sz="4400" u="none">
                <a:ea typeface="楷体_GB2312" pitchFamily="49" charset="-122"/>
              </a:rPr>
              <a:t>B)</a:t>
            </a:r>
            <a:r>
              <a:rPr lang="zh-CN" altLang="en-US" sz="4400" u="none">
                <a:ea typeface="楷体_GB2312" pitchFamily="49" charset="-122"/>
              </a:rPr>
              <a:t>的量称为溶液的浓度。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6051"/>
                                        </p:tgtEl>
                                        <p:attrNameLst>
                                          <p:attrName>style.visibility</p:attrName>
                                        </p:attrNameLst>
                                      </p:cBhvr>
                                      <p:to>
                                        <p:strVal val="visible"/>
                                      </p:to>
                                    </p:set>
                                    <p:animEffect transition="in" filter="blinds(horizontal)">
                                      <p:cBhvr>
                                        <p:cTn id="7" dur="500"/>
                                        <p:tgtEl>
                                          <p:spTgt spid="386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EB9200D3-5EFE-45CE-86B7-F9EE30A37722}" type="slidenum">
              <a:rPr lang="zh-CN" altLang="en-US"/>
              <a:pPr>
                <a:defRPr/>
              </a:pPr>
              <a:t>29</a:t>
            </a:fld>
            <a:endParaRPr lang="en-US" altLang="zh-CN"/>
          </a:p>
        </p:txBody>
      </p:sp>
      <p:sp>
        <p:nvSpPr>
          <p:cNvPr id="382979" name="Text Box 3"/>
          <p:cNvSpPr txBox="1">
            <a:spLocks noChangeArrowheads="1"/>
          </p:cNvSpPr>
          <p:nvPr/>
        </p:nvSpPr>
        <p:spPr bwMode="auto">
          <a:xfrm>
            <a:off x="250825" y="476250"/>
            <a:ext cx="8534400" cy="399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buFontTx/>
              <a:buNone/>
            </a:pPr>
            <a:r>
              <a:rPr lang="en-US" altLang="zh-CN" sz="4000" u="none">
                <a:solidFill>
                  <a:schemeClr val="accent2"/>
                </a:solidFill>
                <a:ea typeface="楷体_GB2312" pitchFamily="49" charset="-122"/>
              </a:rPr>
              <a:t>(1) </a:t>
            </a:r>
            <a:r>
              <a:rPr lang="zh-CN" altLang="en-US" sz="4000" u="none">
                <a:solidFill>
                  <a:schemeClr val="accent2"/>
                </a:solidFill>
                <a:ea typeface="楷体_GB2312" pitchFamily="49" charset="-122"/>
              </a:rPr>
              <a:t>物质的量浓度</a:t>
            </a:r>
            <a:r>
              <a:rPr lang="en-US" altLang="zh-CN" sz="4000" u="none">
                <a:solidFill>
                  <a:schemeClr val="accent2"/>
                </a:solidFill>
                <a:ea typeface="楷体_GB2312" pitchFamily="49" charset="-122"/>
              </a:rPr>
              <a:t>(molarity)</a:t>
            </a:r>
            <a:r>
              <a:rPr lang="zh-CN" altLang="en-US" sz="4000" u="none">
                <a:solidFill>
                  <a:schemeClr val="accent2"/>
                </a:solidFill>
                <a:ea typeface="楷体_GB2312" pitchFamily="49" charset="-122"/>
              </a:rPr>
              <a:t>：</a:t>
            </a:r>
            <a:r>
              <a:rPr lang="zh-CN" altLang="en-US" sz="4000" u="none">
                <a:ea typeface="楷体_GB2312" pitchFamily="49" charset="-122"/>
              </a:rPr>
              <a:t>单位体积溶液中所含溶质的物质的量</a:t>
            </a:r>
            <a:r>
              <a:rPr lang="en-US" altLang="zh-CN" sz="4000" u="none">
                <a:solidFill>
                  <a:srgbClr val="0000FF"/>
                </a:solidFill>
                <a:ea typeface="楷体_GB2312" pitchFamily="49" charset="-122"/>
              </a:rPr>
              <a:t>(</a:t>
            </a:r>
            <a:r>
              <a:rPr lang="zh-CN" altLang="en-US" sz="4000" u="none">
                <a:solidFill>
                  <a:srgbClr val="0000FF"/>
                </a:solidFill>
                <a:ea typeface="楷体_GB2312" pitchFamily="49" charset="-122"/>
              </a:rPr>
              <a:t>用符号 </a:t>
            </a:r>
            <a:r>
              <a:rPr lang="en-US" altLang="zh-CN" sz="4000" i="1" u="none">
                <a:solidFill>
                  <a:srgbClr val="0000FF"/>
                </a:solidFill>
                <a:ea typeface="楷体_GB2312" pitchFamily="49" charset="-122"/>
              </a:rPr>
              <a:t>c</a:t>
            </a:r>
            <a:r>
              <a:rPr lang="en-US" altLang="zh-CN" sz="4000" i="1" u="none" baseline="-25000">
                <a:solidFill>
                  <a:srgbClr val="0000FF"/>
                </a:solidFill>
                <a:ea typeface="楷体_GB2312" pitchFamily="49" charset="-122"/>
              </a:rPr>
              <a:t> </a:t>
            </a:r>
            <a:r>
              <a:rPr lang="zh-CN" altLang="en-US" sz="4000" u="none">
                <a:solidFill>
                  <a:srgbClr val="0000FF"/>
                </a:solidFill>
                <a:ea typeface="楷体_GB2312" pitchFamily="49" charset="-122"/>
              </a:rPr>
              <a:t>表示</a:t>
            </a:r>
            <a:r>
              <a:rPr lang="en-US" altLang="zh-CN" sz="4000" u="none">
                <a:solidFill>
                  <a:srgbClr val="0000FF"/>
                </a:solidFill>
                <a:ea typeface="楷体_GB2312" pitchFamily="49" charset="-122"/>
              </a:rPr>
              <a:t>)</a:t>
            </a:r>
            <a:r>
              <a:rPr lang="en-US" altLang="zh-CN" sz="4000" u="none">
                <a:ea typeface="楷体_GB2312" pitchFamily="49" charset="-122"/>
              </a:rPr>
              <a:t> </a:t>
            </a:r>
            <a:r>
              <a:rPr lang="zh-CN" altLang="en-US" sz="4000" u="none">
                <a:ea typeface="楷体_GB2312" pitchFamily="49" charset="-122"/>
              </a:rPr>
              <a:t>。</a:t>
            </a:r>
          </a:p>
          <a:p>
            <a:pPr algn="just" eaLnBrk="1" hangingPunct="1">
              <a:lnSpc>
                <a:spcPct val="120000"/>
              </a:lnSpc>
              <a:buFontTx/>
              <a:buNone/>
            </a:pPr>
            <a:r>
              <a:rPr lang="en-US" altLang="zh-CN" sz="4000" i="1" u="none">
                <a:ea typeface="楷体_GB2312" pitchFamily="49" charset="-122"/>
              </a:rPr>
              <a:t>c </a:t>
            </a:r>
            <a:r>
              <a:rPr lang="en-US" altLang="zh-CN" sz="4000" u="none">
                <a:ea typeface="楷体_GB2312" pitchFamily="49" charset="-122"/>
              </a:rPr>
              <a:t>= </a:t>
            </a:r>
            <a:r>
              <a:rPr lang="zh-CN" altLang="en-US" sz="4000" u="none">
                <a:ea typeface="楷体_GB2312" pitchFamily="49" charset="-122"/>
              </a:rPr>
              <a:t>溶质物质的量/溶液体积 </a:t>
            </a:r>
            <a:r>
              <a:rPr lang="en-US" altLang="zh-CN" sz="4000" u="none">
                <a:ea typeface="楷体_GB2312" pitchFamily="49" charset="-122"/>
              </a:rPr>
              <a:t>= </a:t>
            </a:r>
            <a:r>
              <a:rPr lang="en-US" altLang="zh-CN" sz="4000" i="1" u="none">
                <a:ea typeface="楷体_GB2312" pitchFamily="49" charset="-122"/>
              </a:rPr>
              <a:t>n</a:t>
            </a:r>
            <a:r>
              <a:rPr lang="en-US" altLang="zh-CN" sz="4000" u="none" baseline="-25000">
                <a:ea typeface="楷体_GB2312" pitchFamily="49" charset="-122"/>
              </a:rPr>
              <a:t>B</a:t>
            </a:r>
            <a:r>
              <a:rPr lang="en-US" altLang="zh-CN" sz="4000" i="1" u="none">
                <a:ea typeface="楷体_GB2312" pitchFamily="49" charset="-122"/>
              </a:rPr>
              <a:t>/V</a:t>
            </a:r>
            <a:r>
              <a:rPr lang="zh-CN" altLang="en-US" sz="4000" u="none" baseline="-25000">
                <a:ea typeface="楷体_GB2312" pitchFamily="49" charset="-122"/>
              </a:rPr>
              <a:t>液</a:t>
            </a:r>
            <a:endParaRPr lang="zh-CN" altLang="en-US" sz="4000" u="none">
              <a:ea typeface="楷体_GB2312" pitchFamily="49" charset="-122"/>
            </a:endParaRPr>
          </a:p>
          <a:p>
            <a:pPr algn="just" eaLnBrk="1" hangingPunct="1">
              <a:lnSpc>
                <a:spcPct val="120000"/>
              </a:lnSpc>
              <a:buFontTx/>
              <a:buNone/>
            </a:pPr>
            <a:r>
              <a:rPr lang="zh-CN" altLang="en-US" sz="4000" u="none">
                <a:ea typeface="楷体_GB2312" pitchFamily="49" charset="-122"/>
              </a:rPr>
              <a:t>单位</a:t>
            </a:r>
            <a:r>
              <a:rPr lang="en-US" altLang="zh-CN" sz="4000" u="none">
                <a:ea typeface="楷体_GB2312" pitchFamily="49" charset="-122"/>
              </a:rPr>
              <a:t>: mol</a:t>
            </a:r>
            <a:r>
              <a:rPr lang="en-US" altLang="zh-CN" sz="4000" u="none">
                <a:ea typeface="楷体_GB2312" pitchFamily="49" charset="-122"/>
                <a:cs typeface="Times New Roman" panose="02020603050405020304" pitchFamily="18" charset="0"/>
                <a:sym typeface="Symbol" panose="05050102010706020507" pitchFamily="18" charset="2"/>
              </a:rPr>
              <a:t>•</a:t>
            </a:r>
            <a:r>
              <a:rPr lang="en-US" altLang="zh-CN" sz="4000" u="none">
                <a:ea typeface="楷体_GB2312" pitchFamily="49" charset="-122"/>
                <a:sym typeface="Symbol" panose="05050102010706020507" pitchFamily="18" charset="2"/>
              </a:rPr>
              <a:t>dm</a:t>
            </a:r>
            <a:r>
              <a:rPr lang="en-US" altLang="zh-CN" sz="4000" u="none" baseline="30000">
                <a:ea typeface="楷体_GB2312" pitchFamily="49" charset="-122"/>
                <a:sym typeface="Symbol" panose="05050102010706020507" pitchFamily="18" charset="2"/>
              </a:rPr>
              <a:t>3</a:t>
            </a:r>
            <a:r>
              <a:rPr lang="en-US" altLang="zh-CN" sz="4000" u="none">
                <a:ea typeface="楷体_GB2312" pitchFamily="49" charset="-122"/>
                <a:sym typeface="Symbol" panose="05050102010706020507" pitchFamily="18" charset="2"/>
              </a:rPr>
              <a:t> </a:t>
            </a:r>
            <a:r>
              <a:rPr lang="zh-CN" altLang="en-US" sz="4000" u="none">
                <a:ea typeface="楷体_GB2312" pitchFamily="49" charset="-122"/>
                <a:sym typeface="Symbol" panose="05050102010706020507" pitchFamily="18" charset="2"/>
              </a:rPr>
              <a:t>或 </a:t>
            </a:r>
            <a:r>
              <a:rPr lang="en-US" altLang="zh-CN" sz="4000" u="none">
                <a:ea typeface="楷体_GB2312" pitchFamily="49" charset="-122"/>
              </a:rPr>
              <a:t>mol</a:t>
            </a:r>
            <a:r>
              <a:rPr lang="en-US" altLang="zh-CN" sz="4000" u="none">
                <a:ea typeface="楷体_GB2312" pitchFamily="49" charset="-122"/>
                <a:sym typeface="Symbol" panose="05050102010706020507" pitchFamily="18" charset="2"/>
              </a:rPr>
              <a:t>•L</a:t>
            </a:r>
            <a:r>
              <a:rPr lang="en-US" altLang="zh-CN" sz="4000" u="none" baseline="30000">
                <a:ea typeface="楷体_GB2312" pitchFamily="49" charset="-122"/>
                <a:sym typeface="Symbol" panose="05050102010706020507" pitchFamily="18" charset="2"/>
              </a:rPr>
              <a:t>1</a:t>
            </a:r>
            <a:r>
              <a:rPr lang="en-US" altLang="zh-CN" sz="4000" u="none">
                <a:ea typeface="楷体_GB2312" pitchFamily="49" charset="-122"/>
                <a:sym typeface="Symbol" panose="05050102010706020507" pitchFamily="18" charset="2"/>
              </a:rPr>
              <a:t> .</a:t>
            </a:r>
            <a:endParaRPr lang="zh-CN" altLang="en-US" sz="4000" u="none">
              <a:ea typeface="楷体_GB2312" pitchFamily="49" charset="-122"/>
              <a:sym typeface="Symbol" panose="05050102010706020507" pitchFamily="18" charset="2"/>
            </a:endParaRPr>
          </a:p>
        </p:txBody>
      </p:sp>
      <p:sp>
        <p:nvSpPr>
          <p:cNvPr id="382981" name="Text Box 5"/>
          <p:cNvSpPr txBox="1">
            <a:spLocks noChangeArrowheads="1"/>
          </p:cNvSpPr>
          <p:nvPr/>
        </p:nvSpPr>
        <p:spPr bwMode="auto">
          <a:xfrm>
            <a:off x="179388" y="4581525"/>
            <a:ext cx="8640762" cy="17018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Tx/>
              <a:buNone/>
            </a:pPr>
            <a:r>
              <a:rPr kumimoji="0" lang="en-US" altLang="zh-CN" u="none">
                <a:solidFill>
                  <a:srgbClr val="C82E32"/>
                </a:solidFill>
                <a:latin typeface="Arial" panose="020B0604020202020204" pitchFamily="34" charset="0"/>
                <a:ea typeface="MS PGothic" panose="020B0600070205080204" pitchFamily="34" charset="-128"/>
              </a:rPr>
              <a:t>Note: </a:t>
            </a:r>
            <a:r>
              <a:rPr kumimoji="0" lang="en-US" altLang="zh-CN" u="none">
                <a:latin typeface="Arial" panose="020B0604020202020204" pitchFamily="34" charset="0"/>
                <a:ea typeface="MS PGothic" panose="020B0600070205080204" pitchFamily="34" charset="-128"/>
              </a:rPr>
              <a:t>Because volume is temperature dependent,</a:t>
            </a:r>
            <a:r>
              <a:rPr kumimoji="0" lang="en-US" altLang="zh-CN" u="none">
                <a:solidFill>
                  <a:srgbClr val="C82E32"/>
                </a:solidFill>
                <a:latin typeface="Arial" panose="020B0604020202020204" pitchFamily="34" charset="0"/>
                <a:ea typeface="MS PGothic" panose="020B0600070205080204" pitchFamily="34" charset="-128"/>
              </a:rPr>
              <a:t> molarity can change with temperature.</a:t>
            </a:r>
            <a:endParaRPr lang="zh-CN" altLang="en-US" u="none">
              <a:solidFill>
                <a:schemeClr val="bg1"/>
              </a:solidFill>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82979">
                                            <p:txEl>
                                              <p:pRg st="1" end="1"/>
                                            </p:txEl>
                                          </p:spTgt>
                                        </p:tgtEl>
                                        <p:attrNameLst>
                                          <p:attrName>style.visibility</p:attrName>
                                        </p:attrNameLst>
                                      </p:cBhvr>
                                      <p:to>
                                        <p:strVal val="visible"/>
                                      </p:to>
                                    </p:set>
                                    <p:animEffect transition="in" filter="blinds(horizontal)">
                                      <p:cBhvr>
                                        <p:cTn id="7" dur="500"/>
                                        <p:tgtEl>
                                          <p:spTgt spid="38297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82979">
                                            <p:txEl>
                                              <p:pRg st="2" end="2"/>
                                            </p:txEl>
                                          </p:spTgt>
                                        </p:tgtEl>
                                        <p:attrNameLst>
                                          <p:attrName>style.visibility</p:attrName>
                                        </p:attrNameLst>
                                      </p:cBhvr>
                                      <p:to>
                                        <p:strVal val="visible"/>
                                      </p:to>
                                    </p:set>
                                    <p:animEffect transition="in" filter="blinds(horizontal)">
                                      <p:cBhvr>
                                        <p:cTn id="10" dur="500"/>
                                        <p:tgtEl>
                                          <p:spTgt spid="382979">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82981"/>
                                        </p:tgtEl>
                                        <p:attrNameLst>
                                          <p:attrName>style.visibility</p:attrName>
                                        </p:attrNameLst>
                                      </p:cBhvr>
                                      <p:to>
                                        <p:strVal val="visible"/>
                                      </p:to>
                                    </p:set>
                                    <p:animEffect transition="in" filter="blinds(horizontal)">
                                      <p:cBhvr>
                                        <p:cTn id="15" dur="500"/>
                                        <p:tgtEl>
                                          <p:spTgt spid="382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8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C17457AA-1FFC-44F3-A0AD-D1ED56BF8FC3}" type="slidenum">
              <a:rPr lang="zh-CN" altLang="en-US"/>
              <a:pPr>
                <a:defRPr/>
              </a:pPr>
              <a:t>3</a:t>
            </a:fld>
            <a:endParaRPr lang="en-US" altLang="zh-CN"/>
          </a:p>
        </p:txBody>
      </p:sp>
      <p:sp>
        <p:nvSpPr>
          <p:cNvPr id="5123" name="Rectangle 7"/>
          <p:cNvSpPr>
            <a:spLocks noChangeArrowheads="1"/>
          </p:cNvSpPr>
          <p:nvPr/>
        </p:nvSpPr>
        <p:spPr bwMode="auto">
          <a:xfrm>
            <a:off x="323850" y="119063"/>
            <a:ext cx="64801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6000" u="none">
                <a:ea typeface="楷体_GB2312" pitchFamily="49" charset="-122"/>
              </a:rPr>
              <a:t>1. </a:t>
            </a:r>
            <a:r>
              <a:rPr lang="zh-CN" altLang="en-US" sz="6000" u="none">
                <a:ea typeface="楷体_GB2312" pitchFamily="49" charset="-122"/>
              </a:rPr>
              <a:t>1 气体</a:t>
            </a:r>
          </a:p>
        </p:txBody>
      </p:sp>
      <p:sp>
        <p:nvSpPr>
          <p:cNvPr id="5124" name="Text Box 8"/>
          <p:cNvSpPr txBox="1">
            <a:spLocks noChangeArrowheads="1"/>
          </p:cNvSpPr>
          <p:nvPr/>
        </p:nvSpPr>
        <p:spPr bwMode="auto">
          <a:xfrm>
            <a:off x="250825" y="1773238"/>
            <a:ext cx="837565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4800" u="none">
                <a:ea typeface="楷体_GB2312" pitchFamily="49" charset="-122"/>
              </a:rPr>
              <a:t>1. </a:t>
            </a:r>
            <a:r>
              <a:rPr lang="zh-CN" altLang="en-US" sz="4800" u="none">
                <a:ea typeface="楷体_GB2312" pitchFamily="49" charset="-122"/>
              </a:rPr>
              <a:t>1</a:t>
            </a:r>
            <a:r>
              <a:rPr lang="en-US" altLang="zh-CN" sz="4800" u="none">
                <a:ea typeface="楷体_GB2312" pitchFamily="49" charset="-122"/>
              </a:rPr>
              <a:t>. </a:t>
            </a:r>
            <a:r>
              <a:rPr lang="zh-CN" altLang="en-US" sz="4800" u="none">
                <a:ea typeface="楷体_GB2312" pitchFamily="49" charset="-122"/>
              </a:rPr>
              <a:t>1 理想气体</a:t>
            </a:r>
            <a:endParaRPr lang="en-US" altLang="zh-CN" sz="4800" u="none">
              <a:ea typeface="楷体_GB2312" pitchFamily="49" charset="-122"/>
            </a:endParaRPr>
          </a:p>
        </p:txBody>
      </p:sp>
      <p:sp>
        <p:nvSpPr>
          <p:cNvPr id="5125" name="Text Box 10"/>
          <p:cNvSpPr txBox="1">
            <a:spLocks noChangeArrowheads="1"/>
          </p:cNvSpPr>
          <p:nvPr/>
        </p:nvSpPr>
        <p:spPr bwMode="auto">
          <a:xfrm>
            <a:off x="273050" y="2597150"/>
            <a:ext cx="7777163"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4800" u="none">
                <a:ea typeface="楷体_GB2312" pitchFamily="49" charset="-122"/>
              </a:rPr>
              <a:t>1. </a:t>
            </a:r>
            <a:r>
              <a:rPr lang="zh-CN" altLang="en-US" sz="4800" u="none">
                <a:ea typeface="楷体_GB2312" pitchFamily="49" charset="-122"/>
              </a:rPr>
              <a:t>1</a:t>
            </a:r>
            <a:r>
              <a:rPr lang="en-US" altLang="zh-CN" sz="4800" u="none">
                <a:ea typeface="楷体_GB2312" pitchFamily="49" charset="-122"/>
              </a:rPr>
              <a:t>. 2 </a:t>
            </a:r>
            <a:r>
              <a:rPr lang="zh-CN" altLang="en-US" sz="4800" u="none">
                <a:ea typeface="楷体_GB2312" pitchFamily="49" charset="-122"/>
              </a:rPr>
              <a:t>混合气体</a:t>
            </a:r>
          </a:p>
        </p:txBody>
      </p:sp>
      <p:sp>
        <p:nvSpPr>
          <p:cNvPr id="5126" name="Text Box 10"/>
          <p:cNvSpPr txBox="1">
            <a:spLocks noChangeArrowheads="1"/>
          </p:cNvSpPr>
          <p:nvPr/>
        </p:nvSpPr>
        <p:spPr bwMode="auto">
          <a:xfrm>
            <a:off x="250825" y="3449638"/>
            <a:ext cx="7777163"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4800" u="none" dirty="0">
                <a:solidFill>
                  <a:srgbClr val="FF0000"/>
                </a:solidFill>
                <a:ea typeface="楷体_GB2312" pitchFamily="49" charset="-122"/>
              </a:rPr>
              <a:t>1. </a:t>
            </a:r>
            <a:r>
              <a:rPr lang="zh-CN" altLang="en-US" sz="4800" u="none" dirty="0">
                <a:solidFill>
                  <a:srgbClr val="FF0000"/>
                </a:solidFill>
                <a:ea typeface="楷体_GB2312" pitchFamily="49" charset="-122"/>
              </a:rPr>
              <a:t>1</a:t>
            </a:r>
            <a:r>
              <a:rPr lang="en-US" altLang="zh-CN" sz="4800" u="none" dirty="0">
                <a:solidFill>
                  <a:srgbClr val="FF0000"/>
                </a:solidFill>
                <a:ea typeface="楷体_GB2312" pitchFamily="49" charset="-122"/>
              </a:rPr>
              <a:t>. 3 </a:t>
            </a:r>
            <a:r>
              <a:rPr lang="zh-CN" altLang="en-US" sz="4800" u="none" dirty="0">
                <a:solidFill>
                  <a:srgbClr val="FF0000"/>
                </a:solidFill>
                <a:ea typeface="楷体_GB2312" pitchFamily="49" charset="-122"/>
              </a:rPr>
              <a:t>气体运动</a:t>
            </a:r>
            <a:r>
              <a:rPr lang="zh-CN" altLang="en-US" sz="4800" u="none" dirty="0" smtClean="0">
                <a:solidFill>
                  <a:srgbClr val="FF0000"/>
                </a:solidFill>
                <a:ea typeface="楷体_GB2312" pitchFamily="49" charset="-122"/>
              </a:rPr>
              <a:t>基本原理</a:t>
            </a:r>
            <a:r>
              <a:rPr lang="en-US" altLang="zh-CN" sz="4800" u="none" dirty="0" smtClean="0">
                <a:solidFill>
                  <a:srgbClr val="FF0000"/>
                </a:solidFill>
                <a:ea typeface="楷体_GB2312" pitchFamily="49" charset="-122"/>
              </a:rPr>
              <a:t>(</a:t>
            </a:r>
            <a:r>
              <a:rPr lang="en-US" altLang="zh-CN" sz="4800" u="none" dirty="0" smtClean="0">
                <a:solidFill>
                  <a:srgbClr val="FF0000"/>
                </a:solidFill>
                <a:ea typeface="楷体_GB2312" pitchFamily="49" charset="-122"/>
                <a:sym typeface="Symbol" panose="05050102010706020507" pitchFamily="18" charset="2"/>
              </a:rPr>
              <a:t></a:t>
            </a:r>
            <a:r>
              <a:rPr lang="en-US" altLang="zh-CN" sz="4800" u="none" dirty="0" smtClean="0">
                <a:solidFill>
                  <a:srgbClr val="FF0000"/>
                </a:solidFill>
                <a:ea typeface="楷体_GB2312" pitchFamily="49" charset="-122"/>
              </a:rPr>
              <a:t>)</a:t>
            </a:r>
            <a:endParaRPr lang="zh-CN" altLang="en-US" sz="4800" u="none" dirty="0">
              <a:solidFill>
                <a:srgbClr val="FF0000"/>
              </a:solidFill>
              <a:ea typeface="楷体_GB2312" pitchFamily="49" charset="-122"/>
            </a:endParaRPr>
          </a:p>
        </p:txBody>
      </p:sp>
      <p:sp>
        <p:nvSpPr>
          <p:cNvPr id="5127" name="Text Box 10"/>
          <p:cNvSpPr txBox="1">
            <a:spLocks noChangeArrowheads="1"/>
          </p:cNvSpPr>
          <p:nvPr/>
        </p:nvSpPr>
        <p:spPr bwMode="auto">
          <a:xfrm>
            <a:off x="250825" y="4244975"/>
            <a:ext cx="7777163"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4800" u="none" dirty="0">
                <a:solidFill>
                  <a:srgbClr val="FF0000"/>
                </a:solidFill>
                <a:ea typeface="楷体_GB2312" pitchFamily="49" charset="-122"/>
              </a:rPr>
              <a:t>1. </a:t>
            </a:r>
            <a:r>
              <a:rPr lang="zh-CN" altLang="en-US" sz="4800" u="none" dirty="0">
                <a:solidFill>
                  <a:srgbClr val="FF0000"/>
                </a:solidFill>
                <a:ea typeface="楷体_GB2312" pitchFamily="49" charset="-122"/>
              </a:rPr>
              <a:t>1</a:t>
            </a:r>
            <a:r>
              <a:rPr lang="en-US" altLang="zh-CN" sz="4800" u="none" dirty="0">
                <a:solidFill>
                  <a:srgbClr val="FF0000"/>
                </a:solidFill>
                <a:ea typeface="楷体_GB2312" pitchFamily="49" charset="-122"/>
              </a:rPr>
              <a:t>. 4 </a:t>
            </a:r>
            <a:r>
              <a:rPr lang="zh-CN" altLang="en-US" sz="4800" u="none" dirty="0">
                <a:solidFill>
                  <a:srgbClr val="FF0000"/>
                </a:solidFill>
                <a:ea typeface="楷体_GB2312" pitchFamily="49" charset="-122"/>
              </a:rPr>
              <a:t>实际</a:t>
            </a:r>
            <a:r>
              <a:rPr lang="zh-CN" altLang="en-US" sz="4800" u="none" dirty="0" smtClean="0">
                <a:solidFill>
                  <a:srgbClr val="FF0000"/>
                </a:solidFill>
                <a:ea typeface="楷体_GB2312" pitchFamily="49" charset="-122"/>
              </a:rPr>
              <a:t>气体</a:t>
            </a:r>
            <a:r>
              <a:rPr lang="en-US" altLang="zh-CN" sz="4800" u="none" dirty="0" smtClean="0">
                <a:solidFill>
                  <a:srgbClr val="FF0000"/>
                </a:solidFill>
                <a:ea typeface="楷体_GB2312" pitchFamily="49" charset="-122"/>
              </a:rPr>
              <a:t>(</a:t>
            </a:r>
            <a:r>
              <a:rPr lang="en-US" altLang="zh-CN" sz="4800" u="none" dirty="0" smtClean="0">
                <a:solidFill>
                  <a:srgbClr val="FF0000"/>
                </a:solidFill>
                <a:ea typeface="楷体_GB2312" pitchFamily="49" charset="-122"/>
                <a:sym typeface="Symbol" panose="05050102010706020507" pitchFamily="18" charset="2"/>
              </a:rPr>
              <a:t></a:t>
            </a:r>
            <a:r>
              <a:rPr lang="en-US" altLang="zh-CN" sz="4800" u="none" dirty="0" smtClean="0">
                <a:solidFill>
                  <a:srgbClr val="FF0000"/>
                </a:solidFill>
                <a:ea typeface="楷体_GB2312" pitchFamily="49" charset="-122"/>
              </a:rPr>
              <a:t>)</a:t>
            </a:r>
            <a:endParaRPr lang="zh-CN" altLang="en-US" sz="4800" u="none" dirty="0">
              <a:solidFill>
                <a:srgbClr val="FF0000"/>
              </a:solidFill>
              <a:ea typeface="楷体_GB2312" pitchFamily="49"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0F3F3904-7A34-48A1-94CC-F65398E81A48}" type="slidenum">
              <a:rPr lang="zh-CN" altLang="en-US"/>
              <a:pPr>
                <a:defRPr/>
              </a:pPr>
              <a:t>30</a:t>
            </a:fld>
            <a:endParaRPr lang="en-US" altLang="zh-CN"/>
          </a:p>
        </p:txBody>
      </p:sp>
      <p:sp>
        <p:nvSpPr>
          <p:cNvPr id="32771" name="Text Box 2"/>
          <p:cNvSpPr txBox="1">
            <a:spLocks noChangeArrowheads="1"/>
          </p:cNvSpPr>
          <p:nvPr/>
        </p:nvSpPr>
        <p:spPr bwMode="auto">
          <a:xfrm>
            <a:off x="250825" y="333375"/>
            <a:ext cx="8353425" cy="411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30000"/>
              </a:spcBef>
              <a:buFontTx/>
              <a:buNone/>
            </a:pPr>
            <a:r>
              <a:rPr lang="en-US" altLang="zh-CN" sz="4000" u="none" dirty="0">
                <a:solidFill>
                  <a:srgbClr val="0000FF"/>
                </a:solidFill>
                <a:ea typeface="楷体_GB2312" pitchFamily="49" charset="-122"/>
              </a:rPr>
              <a:t>(2) </a:t>
            </a:r>
            <a:r>
              <a:rPr lang="zh-CN" altLang="en-US" sz="4000" u="none" dirty="0">
                <a:solidFill>
                  <a:srgbClr val="0000FF"/>
                </a:solidFill>
                <a:ea typeface="楷体_GB2312" pitchFamily="49" charset="-122"/>
              </a:rPr>
              <a:t>质量摩尔浓度</a:t>
            </a:r>
            <a:r>
              <a:rPr lang="en-US" altLang="zh-CN" sz="4000" u="none" dirty="0">
                <a:solidFill>
                  <a:srgbClr val="0000FF"/>
                </a:solidFill>
                <a:ea typeface="楷体_GB2312" pitchFamily="49" charset="-122"/>
              </a:rPr>
              <a:t>(molality)</a:t>
            </a:r>
            <a:r>
              <a:rPr lang="zh-CN" altLang="en-US" sz="4000" u="none" dirty="0" smtClean="0">
                <a:solidFill>
                  <a:srgbClr val="0000FF"/>
                </a:solidFill>
                <a:ea typeface="楷体_GB2312" pitchFamily="49" charset="-122"/>
              </a:rPr>
              <a:t>：</a:t>
            </a:r>
            <a:r>
              <a:rPr lang="en-US" altLang="zh-CN" sz="4000" u="none" dirty="0" smtClean="0">
                <a:ea typeface="楷体_GB2312" pitchFamily="49" charset="-122"/>
              </a:rPr>
              <a:t>1 kg </a:t>
            </a:r>
            <a:r>
              <a:rPr lang="zh-CN" altLang="en-US" sz="4000" u="none" dirty="0" smtClean="0">
                <a:ea typeface="楷体_GB2312" pitchFamily="49" charset="-122"/>
              </a:rPr>
              <a:t>溶剂</a:t>
            </a:r>
            <a:r>
              <a:rPr lang="zh-CN" altLang="en-US" sz="4000" u="none" dirty="0">
                <a:ea typeface="楷体_GB2312" pitchFamily="49" charset="-122"/>
              </a:rPr>
              <a:t>中所含溶质的物质的量</a:t>
            </a:r>
            <a:r>
              <a:rPr lang="en-US" altLang="zh-CN" sz="4000" u="none" dirty="0">
                <a:solidFill>
                  <a:srgbClr val="0000FF"/>
                </a:solidFill>
                <a:ea typeface="楷体_GB2312" pitchFamily="49" charset="-122"/>
              </a:rPr>
              <a:t>(</a:t>
            </a:r>
            <a:r>
              <a:rPr lang="zh-CN" altLang="en-US" sz="4000" u="none" dirty="0">
                <a:solidFill>
                  <a:srgbClr val="0000FF"/>
                </a:solidFill>
                <a:ea typeface="楷体_GB2312" pitchFamily="49" charset="-122"/>
              </a:rPr>
              <a:t>用符号</a:t>
            </a:r>
            <a:r>
              <a:rPr lang="en-US" altLang="zh-CN" sz="4000" i="1" u="none" dirty="0">
                <a:solidFill>
                  <a:srgbClr val="0000FF"/>
                </a:solidFill>
                <a:ea typeface="楷体_GB2312" pitchFamily="49" charset="-122"/>
              </a:rPr>
              <a:t>b</a:t>
            </a:r>
            <a:r>
              <a:rPr lang="zh-CN" altLang="en-US" sz="4000" u="none" dirty="0">
                <a:solidFill>
                  <a:srgbClr val="0000FF"/>
                </a:solidFill>
                <a:ea typeface="楷体_GB2312" pitchFamily="49" charset="-122"/>
              </a:rPr>
              <a:t> 或</a:t>
            </a:r>
            <a:r>
              <a:rPr lang="en-US" altLang="zh-CN" sz="4000" i="1" u="none" dirty="0">
                <a:solidFill>
                  <a:srgbClr val="0000FF"/>
                </a:solidFill>
                <a:ea typeface="楷体_GB2312" pitchFamily="49" charset="-122"/>
              </a:rPr>
              <a:t>m</a:t>
            </a:r>
            <a:r>
              <a:rPr lang="zh-CN" altLang="en-US" sz="4000" u="none" dirty="0">
                <a:solidFill>
                  <a:srgbClr val="0000FF"/>
                </a:solidFill>
                <a:ea typeface="楷体_GB2312" pitchFamily="49" charset="-122"/>
              </a:rPr>
              <a:t>表示</a:t>
            </a:r>
            <a:r>
              <a:rPr lang="en-US" altLang="zh-CN" sz="4000" u="none" dirty="0">
                <a:solidFill>
                  <a:srgbClr val="0000FF"/>
                </a:solidFill>
                <a:ea typeface="楷体_GB2312" pitchFamily="49" charset="-122"/>
              </a:rPr>
              <a:t>)</a:t>
            </a:r>
            <a:r>
              <a:rPr lang="en-US" altLang="zh-CN" sz="4000" u="none" dirty="0">
                <a:ea typeface="楷体_GB2312" pitchFamily="49" charset="-122"/>
              </a:rPr>
              <a:t> </a:t>
            </a:r>
            <a:r>
              <a:rPr lang="zh-CN" altLang="en-US" sz="4000" u="none" dirty="0">
                <a:ea typeface="楷体_GB2312" pitchFamily="49" charset="-122"/>
              </a:rPr>
              <a:t>。</a:t>
            </a:r>
          </a:p>
          <a:p>
            <a:pPr algn="just" eaLnBrk="1" hangingPunct="1">
              <a:lnSpc>
                <a:spcPct val="120000"/>
              </a:lnSpc>
              <a:spcBef>
                <a:spcPct val="30000"/>
              </a:spcBef>
              <a:buFontTx/>
              <a:buNone/>
            </a:pPr>
            <a:r>
              <a:rPr lang="en-US" altLang="zh-CN" sz="4000" i="1" u="none" dirty="0">
                <a:ea typeface="楷体_GB2312" pitchFamily="49" charset="-122"/>
              </a:rPr>
              <a:t>b </a:t>
            </a:r>
            <a:r>
              <a:rPr lang="en-US" altLang="zh-CN" sz="4000" u="none" dirty="0">
                <a:ea typeface="楷体_GB2312" pitchFamily="49" charset="-122"/>
              </a:rPr>
              <a:t>= </a:t>
            </a:r>
            <a:r>
              <a:rPr lang="en-US" altLang="zh-CN" sz="4000" i="1" u="none" dirty="0" err="1">
                <a:ea typeface="楷体_GB2312" pitchFamily="49" charset="-122"/>
              </a:rPr>
              <a:t>n</a:t>
            </a:r>
            <a:r>
              <a:rPr lang="en-US" altLang="zh-CN" sz="4000" u="none" baseline="-25000" dirty="0" err="1">
                <a:ea typeface="楷体_GB2312" pitchFamily="49" charset="-122"/>
              </a:rPr>
              <a:t>B</a:t>
            </a:r>
            <a:r>
              <a:rPr lang="en-US" altLang="zh-CN" sz="4000" u="none" dirty="0">
                <a:ea typeface="楷体_GB2312" pitchFamily="49" charset="-122"/>
              </a:rPr>
              <a:t>/</a:t>
            </a:r>
            <a:r>
              <a:rPr lang="en-US" altLang="zh-CN" sz="4000" i="1" u="none" dirty="0">
                <a:ea typeface="楷体_GB2312" pitchFamily="49" charset="-122"/>
              </a:rPr>
              <a:t>m</a:t>
            </a:r>
            <a:r>
              <a:rPr lang="en-US" altLang="zh-CN" sz="4000" u="none" baseline="-25000" dirty="0">
                <a:ea typeface="楷体_GB2312" pitchFamily="49" charset="-122"/>
              </a:rPr>
              <a:t>A  </a:t>
            </a:r>
            <a:r>
              <a:rPr lang="en-US" altLang="zh-CN" sz="4000" u="none" dirty="0">
                <a:ea typeface="楷体_GB2312" pitchFamily="49" charset="-122"/>
              </a:rPr>
              <a:t>(A</a:t>
            </a:r>
            <a:r>
              <a:rPr lang="zh-CN" altLang="en-US" sz="4000" u="none" dirty="0">
                <a:ea typeface="楷体_GB2312" pitchFamily="49" charset="-122"/>
              </a:rPr>
              <a:t>为溶剂, </a:t>
            </a:r>
            <a:r>
              <a:rPr lang="en-US" altLang="zh-CN" sz="4000" u="none" dirty="0">
                <a:ea typeface="楷体_GB2312" pitchFamily="49" charset="-122"/>
              </a:rPr>
              <a:t>B</a:t>
            </a:r>
            <a:r>
              <a:rPr lang="zh-CN" altLang="en-US" sz="4000" u="none" dirty="0">
                <a:ea typeface="楷体_GB2312" pitchFamily="49" charset="-122"/>
              </a:rPr>
              <a:t>为溶质</a:t>
            </a:r>
            <a:r>
              <a:rPr lang="en-US" altLang="zh-CN" sz="4000" u="none" dirty="0">
                <a:ea typeface="楷体_GB2312" pitchFamily="49" charset="-122"/>
              </a:rPr>
              <a:t>)</a:t>
            </a:r>
          </a:p>
          <a:p>
            <a:pPr algn="just" eaLnBrk="1" hangingPunct="1">
              <a:lnSpc>
                <a:spcPct val="120000"/>
              </a:lnSpc>
              <a:spcBef>
                <a:spcPct val="30000"/>
              </a:spcBef>
              <a:buFontTx/>
              <a:buNone/>
            </a:pPr>
            <a:r>
              <a:rPr lang="zh-CN" altLang="en-US" sz="4000" u="none" dirty="0">
                <a:ea typeface="楷体_GB2312" pitchFamily="49" charset="-122"/>
              </a:rPr>
              <a:t>单位：</a:t>
            </a:r>
            <a:r>
              <a:rPr lang="en-US" altLang="zh-CN" sz="4000" u="none" dirty="0">
                <a:ea typeface="楷体_GB2312" pitchFamily="49" charset="-122"/>
              </a:rPr>
              <a:t>mol</a:t>
            </a:r>
            <a:r>
              <a:rPr lang="en-US" altLang="zh-CN" sz="4000" u="none" dirty="0">
                <a:ea typeface="楷体_GB2312" pitchFamily="49" charset="-122"/>
                <a:cs typeface="Times New Roman" panose="02020603050405020304" pitchFamily="18" charset="0"/>
                <a:sym typeface="Symbol" panose="05050102010706020507" pitchFamily="18" charset="2"/>
              </a:rPr>
              <a:t>•</a:t>
            </a:r>
            <a:r>
              <a:rPr lang="en-US" altLang="zh-CN" sz="4000" u="none" dirty="0">
                <a:ea typeface="楷体_GB2312" pitchFamily="49" charset="-122"/>
              </a:rPr>
              <a:t>kg</a:t>
            </a:r>
            <a:r>
              <a:rPr lang="en-US" altLang="zh-CN" sz="4000" u="none" baseline="30000" dirty="0">
                <a:ea typeface="楷体_GB2312" pitchFamily="49" charset="-122"/>
                <a:sym typeface="Symbol" panose="05050102010706020507" pitchFamily="18" charset="2"/>
              </a:rPr>
              <a:t></a:t>
            </a:r>
            <a:r>
              <a:rPr lang="en-US" altLang="zh-CN" sz="4000" u="none" baseline="30000" dirty="0">
                <a:ea typeface="楷体_GB2312" pitchFamily="49" charset="-122"/>
              </a:rPr>
              <a:t>1</a:t>
            </a:r>
            <a:r>
              <a:rPr lang="zh-CN" altLang="en-US" sz="4000" u="none" dirty="0">
                <a:ea typeface="楷体_GB2312" pitchFamily="49" charset="-122"/>
              </a:rPr>
              <a:t>。</a:t>
            </a:r>
            <a:endParaRPr lang="en-US" altLang="zh-CN" sz="4000" u="none" dirty="0">
              <a:ea typeface="楷体_GB2312" pitchFamily="49" charset="-122"/>
            </a:endParaRPr>
          </a:p>
        </p:txBody>
      </p:sp>
      <p:sp>
        <p:nvSpPr>
          <p:cNvPr id="77827" name="Text Box 3"/>
          <p:cNvSpPr txBox="1">
            <a:spLocks noChangeArrowheads="1"/>
          </p:cNvSpPr>
          <p:nvPr/>
        </p:nvSpPr>
        <p:spPr bwMode="auto">
          <a:xfrm>
            <a:off x="250825" y="4508500"/>
            <a:ext cx="8351838" cy="184467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buFontTx/>
              <a:buNone/>
            </a:pPr>
            <a:r>
              <a:rPr kumimoji="0" lang="en-US" altLang="zh-CN" u="none">
                <a:solidFill>
                  <a:srgbClr val="000099"/>
                </a:solidFill>
                <a:latin typeface="Arial" panose="020B0604020202020204" pitchFamily="34" charset="0"/>
                <a:ea typeface="MS PGothic" panose="020B0600070205080204" pitchFamily="34" charset="-128"/>
              </a:rPr>
              <a:t>Because neither moles nor mass change with temperature, molality </a:t>
            </a:r>
            <a:r>
              <a:rPr kumimoji="0" lang="en-US" altLang="zh-CN" u="none">
                <a:solidFill>
                  <a:srgbClr val="FF0000"/>
                </a:solidFill>
                <a:latin typeface="Arial" panose="020B0604020202020204" pitchFamily="34" charset="0"/>
                <a:ea typeface="MS PGothic" panose="020B0600070205080204" pitchFamily="34" charset="-128"/>
              </a:rPr>
              <a:t>(unlike molarity)</a:t>
            </a:r>
            <a:r>
              <a:rPr kumimoji="0" lang="en-US" altLang="zh-CN" u="none">
                <a:solidFill>
                  <a:srgbClr val="000099"/>
                </a:solidFill>
                <a:latin typeface="Arial" panose="020B0604020202020204" pitchFamily="34" charset="0"/>
                <a:ea typeface="MS PGothic" panose="020B0600070205080204" pitchFamily="34" charset="-128"/>
              </a:rPr>
              <a:t> is </a:t>
            </a:r>
            <a:r>
              <a:rPr kumimoji="0" lang="en-US" altLang="zh-CN" i="1" u="none">
                <a:solidFill>
                  <a:srgbClr val="FF0000"/>
                </a:solidFill>
                <a:latin typeface="Arial" panose="020B0604020202020204" pitchFamily="34" charset="0"/>
                <a:ea typeface="MS PGothic" panose="020B0600070205080204" pitchFamily="34" charset="-128"/>
              </a:rPr>
              <a:t>not</a:t>
            </a:r>
            <a:r>
              <a:rPr kumimoji="0" lang="en-US" altLang="zh-CN" u="none">
                <a:solidFill>
                  <a:srgbClr val="FF0000"/>
                </a:solidFill>
                <a:latin typeface="Arial" panose="020B0604020202020204" pitchFamily="34" charset="0"/>
                <a:ea typeface="MS PGothic" panose="020B0600070205080204" pitchFamily="34" charset="-128"/>
              </a:rPr>
              <a:t> </a:t>
            </a:r>
            <a:r>
              <a:rPr kumimoji="0" lang="en-US" altLang="zh-CN" u="none">
                <a:solidFill>
                  <a:srgbClr val="000099"/>
                </a:solidFill>
                <a:latin typeface="Arial" panose="020B0604020202020204" pitchFamily="34" charset="0"/>
                <a:ea typeface="MS PGothic" panose="020B0600070205080204" pitchFamily="34" charset="-128"/>
              </a:rPr>
              <a:t>temperature dependent.</a:t>
            </a:r>
            <a:endParaRPr lang="zh-CN" altLang="en-US" u="none">
              <a:solidFill>
                <a:srgbClr val="000099"/>
              </a:solidFill>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827"/>
                                        </p:tgtEl>
                                        <p:attrNameLst>
                                          <p:attrName>style.visibility</p:attrName>
                                        </p:attrNameLst>
                                      </p:cBhvr>
                                      <p:to>
                                        <p:strVal val="visible"/>
                                      </p:to>
                                    </p:set>
                                    <p:animEffect transition="in" filter="blinds(horizontal)">
                                      <p:cBhvr>
                                        <p:cTn id="7" dur="500"/>
                                        <p:tgtEl>
                                          <p:spTgt spid="77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AA2F4E77-6547-4F47-BC6B-1D27BAF4D23D}" type="slidenum">
              <a:rPr lang="zh-CN" altLang="en-US"/>
              <a:pPr>
                <a:defRPr/>
              </a:pPr>
              <a:t>31</a:t>
            </a:fld>
            <a:endParaRPr lang="en-US" altLang="zh-CN"/>
          </a:p>
        </p:txBody>
      </p:sp>
      <p:sp>
        <p:nvSpPr>
          <p:cNvPr id="33795" name="Text Box 3"/>
          <p:cNvSpPr txBox="1">
            <a:spLocks noChangeArrowheads="1"/>
          </p:cNvSpPr>
          <p:nvPr/>
        </p:nvSpPr>
        <p:spPr bwMode="auto">
          <a:xfrm>
            <a:off x="250825" y="188913"/>
            <a:ext cx="8382000" cy="294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FontTx/>
              <a:buNone/>
            </a:pPr>
            <a:r>
              <a:rPr lang="en-US" altLang="zh-CN" sz="4400" u="none">
                <a:solidFill>
                  <a:srgbClr val="0033CC"/>
                </a:solidFill>
                <a:ea typeface="楷体_GB2312" pitchFamily="49" charset="-122"/>
              </a:rPr>
              <a:t>(3) </a:t>
            </a:r>
            <a:r>
              <a:rPr lang="zh-CN" altLang="en-US" sz="4400" u="none">
                <a:solidFill>
                  <a:srgbClr val="0033CC"/>
                </a:solidFill>
                <a:ea typeface="楷体_GB2312" pitchFamily="49" charset="-122"/>
              </a:rPr>
              <a:t>质量分数</a:t>
            </a:r>
            <a:r>
              <a:rPr lang="en-US" altLang="zh-CN" sz="4400" u="none">
                <a:solidFill>
                  <a:srgbClr val="0033CC"/>
                </a:solidFill>
                <a:ea typeface="楷体_GB2312" pitchFamily="49" charset="-122"/>
              </a:rPr>
              <a:t>(mass fraction):</a:t>
            </a:r>
            <a:r>
              <a:rPr lang="en-US" altLang="zh-CN" sz="4400" u="none">
                <a:ea typeface="楷体_GB2312" pitchFamily="49" charset="-122"/>
              </a:rPr>
              <a:t> </a:t>
            </a:r>
            <a:r>
              <a:rPr lang="zh-CN" altLang="en-US" sz="4400" u="none">
                <a:ea typeface="楷体_GB2312" pitchFamily="49" charset="-122"/>
              </a:rPr>
              <a:t>溶质的质量与溶液的质量之比（用符号</a:t>
            </a:r>
            <a:r>
              <a:rPr lang="en-US" altLang="zh-CN" sz="4400" i="1" u="none">
                <a:ea typeface="楷体_GB2312" pitchFamily="49" charset="-122"/>
              </a:rPr>
              <a:t>w</a:t>
            </a:r>
            <a:r>
              <a:rPr lang="zh-CN" altLang="en-US" sz="4400" u="none">
                <a:ea typeface="楷体_GB2312" pitchFamily="49" charset="-122"/>
              </a:rPr>
              <a:t>表示）。</a:t>
            </a:r>
          </a:p>
          <a:p>
            <a:pPr algn="just" eaLnBrk="1" hangingPunct="1">
              <a:spcBef>
                <a:spcPct val="25000"/>
              </a:spcBef>
              <a:buFontTx/>
              <a:buNone/>
            </a:pPr>
            <a:r>
              <a:rPr lang="zh-CN" altLang="en-US" sz="4400" u="none">
                <a:ea typeface="楷体_GB2312" pitchFamily="49" charset="-122"/>
              </a:rPr>
              <a:t>   </a:t>
            </a:r>
            <a:r>
              <a:rPr lang="en-US" altLang="zh-CN" sz="4400" i="1" u="none">
                <a:ea typeface="楷体_GB2312" pitchFamily="49" charset="-122"/>
              </a:rPr>
              <a:t>w = m</a:t>
            </a:r>
            <a:r>
              <a:rPr lang="en-US" altLang="zh-CN" sz="4400" u="none" baseline="-25000">
                <a:ea typeface="楷体_GB2312" pitchFamily="49" charset="-122"/>
              </a:rPr>
              <a:t>B</a:t>
            </a:r>
            <a:r>
              <a:rPr lang="en-US" altLang="zh-CN" sz="4400" i="1" u="none">
                <a:ea typeface="楷体_GB2312" pitchFamily="49" charset="-122"/>
              </a:rPr>
              <a:t>/m</a:t>
            </a:r>
            <a:r>
              <a:rPr lang="zh-CN" altLang="en-US" sz="4400" u="none" baseline="-25000">
                <a:ea typeface="楷体_GB2312" pitchFamily="49" charset="-122"/>
              </a:rPr>
              <a:t>液</a:t>
            </a:r>
            <a:r>
              <a:rPr lang="zh-CN" altLang="en-US" sz="4400" u="none">
                <a:ea typeface="楷体_GB2312" pitchFamily="49" charset="-122"/>
              </a:rPr>
              <a:t>       </a:t>
            </a:r>
            <a:r>
              <a:rPr lang="en-US" altLang="zh-CN" sz="4400" u="none">
                <a:solidFill>
                  <a:srgbClr val="FF0000"/>
                </a:solidFill>
                <a:ea typeface="楷体_GB2312" pitchFamily="49" charset="-122"/>
              </a:rPr>
              <a:t>(</a:t>
            </a:r>
            <a:r>
              <a:rPr lang="zh-CN" altLang="en-US" sz="4400" u="none">
                <a:solidFill>
                  <a:srgbClr val="FF0000"/>
                </a:solidFill>
                <a:ea typeface="楷体_GB2312" pitchFamily="49" charset="-122"/>
              </a:rPr>
              <a:t>无量纲</a:t>
            </a:r>
            <a:r>
              <a:rPr lang="en-US" altLang="zh-CN" sz="4400" u="none">
                <a:solidFill>
                  <a:srgbClr val="FF0000"/>
                </a:solidFill>
                <a:ea typeface="楷体_GB2312" pitchFamily="49" charset="-122"/>
              </a:rPr>
              <a:t>)</a:t>
            </a:r>
            <a:endParaRPr lang="zh-CN" altLang="en-US" sz="4400" u="none">
              <a:solidFill>
                <a:srgbClr val="FF0000"/>
              </a:solidFill>
              <a:ea typeface="楷体_GB2312" pitchFamily="49" charset="-122"/>
            </a:endParaRPr>
          </a:p>
        </p:txBody>
      </p:sp>
      <p:sp>
        <p:nvSpPr>
          <p:cNvPr id="78852" name="Rectangle 4"/>
          <p:cNvSpPr>
            <a:spLocks noChangeArrowheads="1"/>
          </p:cNvSpPr>
          <p:nvPr/>
        </p:nvSpPr>
        <p:spPr bwMode="auto">
          <a:xfrm>
            <a:off x="1185863" y="3213100"/>
            <a:ext cx="7489825" cy="122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spcBef>
                <a:spcPct val="10000"/>
              </a:spcBef>
              <a:buFontTx/>
              <a:buNone/>
            </a:pPr>
            <a:r>
              <a:rPr lang="en-US" altLang="zh-CN" sz="4400" u="none">
                <a:ea typeface="楷体_GB2312" pitchFamily="49" charset="-122"/>
              </a:rPr>
              <a:t>= </a:t>
            </a:r>
            <a:r>
              <a:rPr lang="en-US" altLang="zh-CN" sz="4400" i="1" u="none">
                <a:ea typeface="楷体_GB2312" pitchFamily="49" charset="-122"/>
              </a:rPr>
              <a:t>m</a:t>
            </a:r>
            <a:r>
              <a:rPr lang="en-US" altLang="zh-CN" sz="4400" u="none" baseline="-25000">
                <a:ea typeface="楷体_GB2312" pitchFamily="49" charset="-122"/>
              </a:rPr>
              <a:t>B</a:t>
            </a:r>
            <a:r>
              <a:rPr lang="en-US" altLang="zh-CN" sz="4400" u="none">
                <a:ea typeface="楷体_GB2312" pitchFamily="49" charset="-122"/>
              </a:rPr>
              <a:t>/</a:t>
            </a:r>
            <a:r>
              <a:rPr lang="en-US" altLang="zh-CN" sz="4400" i="1" u="none">
                <a:ea typeface="楷体_GB2312" pitchFamily="49" charset="-122"/>
              </a:rPr>
              <a:t>m</a:t>
            </a:r>
            <a:r>
              <a:rPr lang="zh-CN" altLang="en-US" sz="4400" u="none" baseline="-25000">
                <a:ea typeface="楷体_GB2312" pitchFamily="49" charset="-122"/>
              </a:rPr>
              <a:t>液</a:t>
            </a:r>
            <a:r>
              <a:rPr lang="zh-CN" altLang="en-US" sz="4400" u="none">
                <a:ea typeface="楷体_GB2312" pitchFamily="49" charset="-122"/>
              </a:rPr>
              <a:t> </a:t>
            </a:r>
            <a:r>
              <a:rPr lang="zh-CN" altLang="en-US" sz="4400" u="none">
                <a:ea typeface="楷体_GB2312" pitchFamily="49" charset="-122"/>
                <a:sym typeface="Symbol" panose="05050102010706020507" pitchFamily="18" charset="2"/>
              </a:rPr>
              <a:t> </a:t>
            </a:r>
            <a:r>
              <a:rPr lang="en-US" altLang="zh-CN" sz="4400" u="none">
                <a:ea typeface="楷体_GB2312" pitchFamily="49" charset="-122"/>
                <a:sym typeface="Symbol" panose="05050102010706020507" pitchFamily="18" charset="2"/>
              </a:rPr>
              <a:t>100% </a:t>
            </a:r>
            <a:r>
              <a:rPr lang="en-US" altLang="zh-CN" sz="3600" u="none">
                <a:solidFill>
                  <a:schemeClr val="accent2"/>
                </a:solidFill>
                <a:ea typeface="楷体_GB2312" pitchFamily="49" charset="-122"/>
                <a:sym typeface="Symbol" panose="05050102010706020507" pitchFamily="18" charset="2"/>
              </a:rPr>
              <a:t>(</a:t>
            </a:r>
            <a:r>
              <a:rPr lang="zh-CN" altLang="en-US" sz="3600" u="none">
                <a:solidFill>
                  <a:schemeClr val="accent2"/>
                </a:solidFill>
                <a:ea typeface="楷体_GB2312" pitchFamily="49" charset="-122"/>
              </a:rPr>
              <a:t>质量百分浓度</a:t>
            </a:r>
            <a:r>
              <a:rPr lang="en-US" altLang="zh-CN" sz="3600" u="none">
                <a:solidFill>
                  <a:schemeClr val="accent2"/>
                </a:solidFill>
                <a:ea typeface="楷体_GB2312" pitchFamily="49" charset="-122"/>
              </a:rPr>
              <a:t>)</a:t>
            </a:r>
            <a:endParaRPr lang="en-US" altLang="zh-CN" sz="3600" u="none">
              <a:solidFill>
                <a:srgbClr val="FF0000"/>
              </a:solidFill>
              <a:ea typeface="楷体_GB2312" pitchFamily="49"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852"/>
                                        </p:tgtEl>
                                        <p:attrNameLst>
                                          <p:attrName>style.visibility</p:attrName>
                                        </p:attrNameLst>
                                      </p:cBhvr>
                                      <p:to>
                                        <p:strVal val="visible"/>
                                      </p:to>
                                    </p:set>
                                    <p:animEffect transition="in" filter="blinds(horizontal)">
                                      <p:cBhvr>
                                        <p:cTn id="7" dur="500"/>
                                        <p:tgtEl>
                                          <p:spTgt spid="78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F35C9BBB-B10E-40BB-AFAC-0F021475E6A3}" type="slidenum">
              <a:rPr lang="zh-CN" altLang="en-US"/>
              <a:pPr>
                <a:defRPr/>
              </a:pPr>
              <a:t>32</a:t>
            </a:fld>
            <a:endParaRPr lang="en-US" altLang="zh-CN"/>
          </a:p>
        </p:txBody>
      </p:sp>
      <p:sp>
        <p:nvSpPr>
          <p:cNvPr id="34819" name="Text Box 1027"/>
          <p:cNvSpPr txBox="1">
            <a:spLocks noChangeArrowheads="1"/>
          </p:cNvSpPr>
          <p:nvPr/>
        </p:nvSpPr>
        <p:spPr bwMode="auto">
          <a:xfrm>
            <a:off x="395288" y="333375"/>
            <a:ext cx="8153400" cy="539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FontTx/>
              <a:buNone/>
            </a:pPr>
            <a:r>
              <a:rPr lang="en-US" altLang="zh-CN" sz="4400" u="none">
                <a:solidFill>
                  <a:schemeClr val="accent2"/>
                </a:solidFill>
                <a:ea typeface="楷体_GB2312" pitchFamily="49" charset="-122"/>
              </a:rPr>
              <a:t>(4) </a:t>
            </a:r>
            <a:r>
              <a:rPr lang="zh-CN" altLang="en-US" sz="4400" u="none">
                <a:solidFill>
                  <a:schemeClr val="accent2"/>
                </a:solidFill>
                <a:ea typeface="楷体_GB2312" pitchFamily="49" charset="-122"/>
              </a:rPr>
              <a:t>摩尔分数</a:t>
            </a:r>
            <a:r>
              <a:rPr lang="en-US" altLang="zh-CN" sz="4400" u="none">
                <a:solidFill>
                  <a:schemeClr val="accent2"/>
                </a:solidFill>
                <a:ea typeface="楷体_GB2312" pitchFamily="49" charset="-122"/>
              </a:rPr>
              <a:t>(mole fraction):</a:t>
            </a:r>
            <a:r>
              <a:rPr lang="en-US" altLang="zh-CN" sz="4400" u="none">
                <a:ea typeface="楷体_GB2312" pitchFamily="49" charset="-122"/>
              </a:rPr>
              <a:t> </a:t>
            </a:r>
            <a:r>
              <a:rPr lang="zh-CN" altLang="en-US" sz="4400" u="none">
                <a:ea typeface="楷体_GB2312" pitchFamily="49" charset="-122"/>
              </a:rPr>
              <a:t>溶质的物质的量与溶液的总物质的量之比（用符号</a:t>
            </a:r>
            <a:r>
              <a:rPr lang="en-US" altLang="zh-CN" sz="4400" i="1" u="none">
                <a:ea typeface="楷体_GB2312" pitchFamily="49" charset="-122"/>
              </a:rPr>
              <a:t>x</a:t>
            </a:r>
            <a:r>
              <a:rPr lang="en-US" altLang="zh-CN" sz="4400" u="none" baseline="-25000">
                <a:ea typeface="楷体_GB2312" pitchFamily="49" charset="-122"/>
              </a:rPr>
              <a:t>B</a:t>
            </a:r>
            <a:r>
              <a:rPr lang="zh-CN" altLang="en-US" sz="4400" u="none">
                <a:ea typeface="楷体_GB2312" pitchFamily="49" charset="-122"/>
              </a:rPr>
              <a:t>表示）。</a:t>
            </a:r>
          </a:p>
          <a:p>
            <a:pPr algn="just" eaLnBrk="1" hangingPunct="1">
              <a:spcBef>
                <a:spcPct val="50000"/>
              </a:spcBef>
              <a:buFontTx/>
              <a:buNone/>
            </a:pPr>
            <a:r>
              <a:rPr lang="en-US" altLang="zh-CN" sz="4400" i="1" u="none">
                <a:ea typeface="楷体_GB2312" pitchFamily="49" charset="-122"/>
              </a:rPr>
              <a:t>       </a:t>
            </a:r>
            <a:r>
              <a:rPr lang="en-US" altLang="zh-CN" sz="4800" i="1" u="none">
                <a:ea typeface="楷体_GB2312" pitchFamily="49" charset="-122"/>
              </a:rPr>
              <a:t>x</a:t>
            </a:r>
            <a:r>
              <a:rPr lang="en-US" altLang="zh-CN" sz="4800" u="none" baseline="-25000">
                <a:ea typeface="楷体_GB2312" pitchFamily="49" charset="-122"/>
              </a:rPr>
              <a:t>B</a:t>
            </a:r>
            <a:r>
              <a:rPr lang="en-US" altLang="zh-CN" sz="4800" i="1" u="none">
                <a:ea typeface="楷体_GB2312" pitchFamily="49" charset="-122"/>
              </a:rPr>
              <a:t> </a:t>
            </a:r>
            <a:r>
              <a:rPr lang="en-US" altLang="zh-CN" sz="4800" u="none">
                <a:ea typeface="楷体_GB2312" pitchFamily="49" charset="-122"/>
              </a:rPr>
              <a:t>=</a:t>
            </a:r>
            <a:r>
              <a:rPr lang="en-US" altLang="zh-CN" sz="4800" i="1" u="none">
                <a:ea typeface="楷体_GB2312" pitchFamily="49" charset="-122"/>
              </a:rPr>
              <a:t> n</a:t>
            </a:r>
            <a:r>
              <a:rPr lang="en-US" altLang="zh-CN" sz="4800" u="none" baseline="-25000">
                <a:ea typeface="楷体_GB2312" pitchFamily="49" charset="-122"/>
              </a:rPr>
              <a:t>B</a:t>
            </a:r>
            <a:r>
              <a:rPr lang="en-US" altLang="zh-CN" sz="4800" i="1" u="none">
                <a:ea typeface="楷体_GB2312" pitchFamily="49" charset="-122"/>
              </a:rPr>
              <a:t>/n</a:t>
            </a:r>
            <a:r>
              <a:rPr lang="zh-CN" altLang="en-US" sz="4800" u="none" baseline="-25000">
                <a:ea typeface="楷体_GB2312" pitchFamily="49" charset="-122"/>
              </a:rPr>
              <a:t>液</a:t>
            </a:r>
            <a:r>
              <a:rPr lang="zh-CN" altLang="en-US" sz="4800" i="1" u="none" baseline="-25000">
                <a:ea typeface="楷体_GB2312" pitchFamily="49" charset="-122"/>
              </a:rPr>
              <a:t>      </a:t>
            </a:r>
            <a:r>
              <a:rPr lang="en-US" altLang="zh-CN" sz="4800" u="none">
                <a:solidFill>
                  <a:srgbClr val="FF0000"/>
                </a:solidFill>
                <a:ea typeface="楷体_GB2312" pitchFamily="49" charset="-122"/>
              </a:rPr>
              <a:t>(</a:t>
            </a:r>
            <a:r>
              <a:rPr lang="zh-CN" altLang="en-US" sz="4800" u="none">
                <a:solidFill>
                  <a:srgbClr val="FF0000"/>
                </a:solidFill>
                <a:ea typeface="楷体_GB2312" pitchFamily="49" charset="-122"/>
              </a:rPr>
              <a:t>无量纲</a:t>
            </a:r>
            <a:r>
              <a:rPr lang="en-US" altLang="zh-CN" sz="4800" u="none">
                <a:solidFill>
                  <a:srgbClr val="FF0000"/>
                </a:solidFill>
                <a:ea typeface="楷体_GB2312" pitchFamily="49" charset="-122"/>
              </a:rPr>
              <a:t>)</a:t>
            </a:r>
          </a:p>
          <a:p>
            <a:pPr algn="just" eaLnBrk="1" hangingPunct="1">
              <a:spcBef>
                <a:spcPct val="50000"/>
              </a:spcBef>
              <a:buFontTx/>
              <a:buNone/>
            </a:pPr>
            <a:r>
              <a:rPr lang="zh-CN" altLang="en-US" sz="4800" u="none">
                <a:ea typeface="楷体_GB2312" pitchFamily="49" charset="-122"/>
              </a:rPr>
              <a:t>或</a:t>
            </a:r>
            <a:r>
              <a:rPr lang="zh-CN" altLang="en-US" sz="4800" i="1" u="none">
                <a:ea typeface="楷体_GB2312" pitchFamily="49" charset="-122"/>
              </a:rPr>
              <a:t>   </a:t>
            </a:r>
            <a:r>
              <a:rPr lang="en-US" altLang="zh-CN" sz="4800" i="1" u="none">
                <a:ea typeface="楷体_GB2312" pitchFamily="49" charset="-122"/>
              </a:rPr>
              <a:t>x</a:t>
            </a:r>
            <a:r>
              <a:rPr lang="en-US" altLang="zh-CN" sz="4800" u="none" baseline="-25000">
                <a:ea typeface="楷体_GB2312" pitchFamily="49" charset="-122"/>
              </a:rPr>
              <a:t>B</a:t>
            </a:r>
            <a:r>
              <a:rPr lang="en-US" altLang="zh-CN" sz="4800" i="1" u="none">
                <a:ea typeface="楷体_GB2312" pitchFamily="49" charset="-122"/>
              </a:rPr>
              <a:t> </a:t>
            </a:r>
            <a:r>
              <a:rPr lang="en-US" altLang="zh-CN" sz="4800" u="none">
                <a:ea typeface="楷体_GB2312" pitchFamily="49" charset="-122"/>
              </a:rPr>
              <a:t>= </a:t>
            </a:r>
            <a:r>
              <a:rPr lang="en-US" altLang="zh-CN" sz="4800" i="1" u="none">
                <a:ea typeface="楷体_GB2312" pitchFamily="49" charset="-122"/>
              </a:rPr>
              <a:t>n</a:t>
            </a:r>
            <a:r>
              <a:rPr lang="en-US" altLang="zh-CN" sz="4800" u="none" baseline="-25000">
                <a:ea typeface="楷体_GB2312" pitchFamily="49" charset="-122"/>
              </a:rPr>
              <a:t>B</a:t>
            </a:r>
            <a:r>
              <a:rPr lang="en-US" altLang="zh-CN" sz="4800" i="1" u="none">
                <a:ea typeface="楷体_GB2312" pitchFamily="49" charset="-122"/>
              </a:rPr>
              <a:t>/</a:t>
            </a:r>
            <a:r>
              <a:rPr lang="en-US" altLang="zh-CN" sz="4800" u="none">
                <a:ea typeface="楷体_GB2312" pitchFamily="49" charset="-122"/>
              </a:rPr>
              <a:t>(</a:t>
            </a:r>
            <a:r>
              <a:rPr lang="en-US" altLang="zh-CN" sz="4800" i="1" u="none">
                <a:ea typeface="楷体_GB2312" pitchFamily="49" charset="-122"/>
              </a:rPr>
              <a:t>n</a:t>
            </a:r>
            <a:r>
              <a:rPr lang="en-US" altLang="zh-CN" sz="4800" u="none" baseline="-25000">
                <a:ea typeface="楷体_GB2312" pitchFamily="49" charset="-122"/>
              </a:rPr>
              <a:t>B</a:t>
            </a:r>
            <a:r>
              <a:rPr lang="en-US" altLang="zh-CN" sz="4800" i="1" u="none">
                <a:ea typeface="楷体_GB2312" pitchFamily="49" charset="-122"/>
              </a:rPr>
              <a:t>+n</a:t>
            </a:r>
            <a:r>
              <a:rPr lang="en-US" altLang="zh-CN" sz="4800" u="none" baseline="-25000">
                <a:ea typeface="楷体_GB2312" pitchFamily="49" charset="-122"/>
              </a:rPr>
              <a:t>A</a:t>
            </a:r>
            <a:r>
              <a:rPr lang="en-US" altLang="zh-CN" sz="4800" u="none">
                <a:ea typeface="楷体_GB2312" pitchFamily="49" charset="-122"/>
              </a:rPr>
              <a:t>)</a:t>
            </a:r>
            <a:endParaRPr lang="en-US" altLang="zh-CN" sz="4800" u="none" baseline="-25000">
              <a:ea typeface="楷体_GB2312" pitchFamily="49" charset="-122"/>
            </a:endParaRPr>
          </a:p>
          <a:p>
            <a:pPr algn="just" eaLnBrk="1" hangingPunct="1">
              <a:spcBef>
                <a:spcPct val="50000"/>
              </a:spcBef>
              <a:buFontTx/>
              <a:buNone/>
            </a:pPr>
            <a:r>
              <a:rPr lang="en-US" altLang="zh-CN" sz="4800" i="1" u="none">
                <a:ea typeface="楷体_GB2312" pitchFamily="49" charset="-122"/>
              </a:rPr>
              <a:t>       </a:t>
            </a:r>
            <a:r>
              <a:rPr lang="en-US" altLang="zh-CN" sz="4800" i="1" u="none">
                <a:solidFill>
                  <a:srgbClr val="0000FF"/>
                </a:solidFill>
                <a:ea typeface="楷体_GB2312" pitchFamily="49" charset="-122"/>
              </a:rPr>
              <a:t>x</a:t>
            </a:r>
            <a:r>
              <a:rPr lang="en-US" altLang="zh-CN" sz="4800" u="none" baseline="-25000">
                <a:solidFill>
                  <a:srgbClr val="0000FF"/>
                </a:solidFill>
                <a:ea typeface="楷体_GB2312" pitchFamily="49" charset="-122"/>
              </a:rPr>
              <a:t>B</a:t>
            </a:r>
            <a:r>
              <a:rPr lang="en-US" altLang="zh-CN" sz="4800" i="1" u="none">
                <a:solidFill>
                  <a:srgbClr val="0000FF"/>
                </a:solidFill>
                <a:ea typeface="楷体_GB2312" pitchFamily="49" charset="-122"/>
              </a:rPr>
              <a:t> </a:t>
            </a:r>
            <a:r>
              <a:rPr lang="en-US" altLang="zh-CN" sz="4800" u="none">
                <a:solidFill>
                  <a:srgbClr val="0000FF"/>
                </a:solidFill>
                <a:ea typeface="楷体_GB2312" pitchFamily="49" charset="-122"/>
              </a:rPr>
              <a:t>+</a:t>
            </a:r>
            <a:r>
              <a:rPr lang="en-US" altLang="zh-CN" sz="4800" i="1" u="none">
                <a:solidFill>
                  <a:srgbClr val="0000FF"/>
                </a:solidFill>
                <a:ea typeface="楷体_GB2312" pitchFamily="49" charset="-122"/>
              </a:rPr>
              <a:t> x</a:t>
            </a:r>
            <a:r>
              <a:rPr lang="en-US" altLang="zh-CN" sz="4800" u="none" baseline="-25000">
                <a:solidFill>
                  <a:srgbClr val="0000FF"/>
                </a:solidFill>
                <a:ea typeface="楷体_GB2312" pitchFamily="49" charset="-122"/>
              </a:rPr>
              <a:t>A</a:t>
            </a:r>
            <a:r>
              <a:rPr lang="en-US" altLang="zh-CN" sz="4800" i="1" u="none">
                <a:solidFill>
                  <a:srgbClr val="0000FF"/>
                </a:solidFill>
                <a:ea typeface="楷体_GB2312" pitchFamily="49" charset="-122"/>
              </a:rPr>
              <a:t> = </a:t>
            </a:r>
            <a:r>
              <a:rPr lang="en-US" altLang="zh-CN" sz="4800" u="none">
                <a:solidFill>
                  <a:srgbClr val="0000FF"/>
                </a:solidFill>
                <a:ea typeface="楷体_GB2312" pitchFamily="49" charset="-122"/>
              </a:rPr>
              <a: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animEffect transition="in" filter="blinds(horizontal)">
                                      <p:cBhvr>
                                        <p:cTn id="7" dur="500"/>
                                        <p:tgtEl>
                                          <p:spTgt spid="348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4819">
                                            <p:txEl>
                                              <p:pRg st="2" end="2"/>
                                            </p:txEl>
                                          </p:spTgt>
                                        </p:tgtEl>
                                        <p:attrNameLst>
                                          <p:attrName>style.visibility</p:attrName>
                                        </p:attrNameLst>
                                      </p:cBhvr>
                                      <p:to>
                                        <p:strVal val="visible"/>
                                      </p:to>
                                    </p:set>
                                    <p:animEffect transition="in" filter="blinds(horizontal)">
                                      <p:cBhvr>
                                        <p:cTn id="12" dur="500"/>
                                        <p:tgtEl>
                                          <p:spTgt spid="3481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4819">
                                            <p:txEl>
                                              <p:pRg st="3" end="3"/>
                                            </p:txEl>
                                          </p:spTgt>
                                        </p:tgtEl>
                                        <p:attrNameLst>
                                          <p:attrName>style.visibility</p:attrName>
                                        </p:attrNameLst>
                                      </p:cBhvr>
                                      <p:to>
                                        <p:strVal val="visible"/>
                                      </p:to>
                                    </p:set>
                                    <p:animEffect transition="in" filter="blinds(horizontal)">
                                      <p:cBhvr>
                                        <p:cTn id="17" dur="500"/>
                                        <p:tgtEl>
                                          <p:spTgt spid="348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1D19A032-1D47-4C10-AC3E-A0AC79E597B7}" type="slidenum">
              <a:rPr lang="zh-CN" altLang="en-US"/>
              <a:pPr>
                <a:defRPr/>
              </a:pPr>
              <a:t>33</a:t>
            </a:fld>
            <a:endParaRPr lang="en-US" altLang="zh-CN"/>
          </a:p>
        </p:txBody>
      </p:sp>
      <p:sp>
        <p:nvSpPr>
          <p:cNvPr id="35843" name="Text Box 2"/>
          <p:cNvSpPr txBox="1">
            <a:spLocks noChangeArrowheads="1"/>
          </p:cNvSpPr>
          <p:nvPr/>
        </p:nvSpPr>
        <p:spPr bwMode="auto">
          <a:xfrm>
            <a:off x="179388" y="333375"/>
            <a:ext cx="8713787" cy="514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1084263" indent="-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720850" indent="-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2357438"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994025"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3451225"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908425"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4365625"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822825"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30000"/>
              </a:spcBef>
              <a:buFontTx/>
              <a:buNone/>
            </a:pPr>
            <a:r>
              <a:rPr lang="zh-CN" altLang="en-US" sz="4800" u="none">
                <a:ea typeface="楷体_GB2312" pitchFamily="49" charset="-122"/>
              </a:rPr>
              <a:t>例</a:t>
            </a:r>
            <a:r>
              <a:rPr lang="en-US" altLang="zh-CN" sz="4800" u="none">
                <a:ea typeface="楷体_GB2312" pitchFamily="49" charset="-122"/>
              </a:rPr>
              <a:t>1. 4 </a:t>
            </a:r>
            <a:r>
              <a:rPr lang="zh-CN" altLang="en-US" sz="4800" u="none">
                <a:ea typeface="楷体_GB2312" pitchFamily="49" charset="-122"/>
              </a:rPr>
              <a:t>市售的98%(</a:t>
            </a:r>
            <a:r>
              <a:rPr lang="en-US" altLang="zh-CN" sz="4800" u="none">
                <a:ea typeface="楷体_GB2312" pitchFamily="49" charset="-122"/>
              </a:rPr>
              <a:t>g/g)</a:t>
            </a:r>
            <a:r>
              <a:rPr lang="zh-CN" altLang="en-US" sz="4800" u="none">
                <a:ea typeface="楷体_GB2312" pitchFamily="49" charset="-122"/>
              </a:rPr>
              <a:t>的浓硫酸，25</a:t>
            </a:r>
            <a:r>
              <a:rPr lang="zh-CN" altLang="en-US" sz="4800" u="none" baseline="30000">
                <a:ea typeface="楷体_GB2312" pitchFamily="49" charset="-122"/>
              </a:rPr>
              <a:t> </a:t>
            </a:r>
            <a:r>
              <a:rPr lang="en-US" altLang="zh-CN" sz="4800" u="none" baseline="30000">
                <a:ea typeface="楷体_GB2312" pitchFamily="49" charset="-122"/>
              </a:rPr>
              <a:t>o</a:t>
            </a:r>
            <a:r>
              <a:rPr lang="en-US" altLang="zh-CN" sz="4800" u="none">
                <a:ea typeface="楷体_GB2312" pitchFamily="49" charset="-122"/>
              </a:rPr>
              <a:t>C</a:t>
            </a:r>
            <a:r>
              <a:rPr lang="zh-CN" altLang="en-US" sz="4800" u="none">
                <a:ea typeface="楷体_GB2312" pitchFamily="49" charset="-122"/>
              </a:rPr>
              <a:t>时密度为1.84 </a:t>
            </a:r>
            <a:r>
              <a:rPr lang="en-US" altLang="zh-CN" sz="4800" u="none">
                <a:ea typeface="楷体_GB2312" pitchFamily="49" charset="-122"/>
              </a:rPr>
              <a:t>g</a:t>
            </a:r>
            <a:r>
              <a:rPr lang="en-US" altLang="zh-CN" sz="4800" u="none">
                <a:ea typeface="楷体_GB2312" pitchFamily="49" charset="-122"/>
                <a:cs typeface="Times New Roman" panose="02020603050405020304" pitchFamily="18" charset="0"/>
                <a:sym typeface="Symbol" panose="05050102010706020507" pitchFamily="18" charset="2"/>
              </a:rPr>
              <a:t>•</a:t>
            </a:r>
            <a:r>
              <a:rPr lang="en-US" altLang="zh-CN" sz="4800" u="none">
                <a:ea typeface="楷体_GB2312" pitchFamily="49" charset="-122"/>
              </a:rPr>
              <a:t>cm</a:t>
            </a:r>
            <a:r>
              <a:rPr lang="en-US" altLang="zh-CN" sz="4800" u="none" baseline="30000">
                <a:ea typeface="楷体_GB2312" pitchFamily="49" charset="-122"/>
                <a:sym typeface="Symbol" panose="05050102010706020507" pitchFamily="18" charset="2"/>
              </a:rPr>
              <a:t></a:t>
            </a:r>
            <a:r>
              <a:rPr lang="en-US" altLang="zh-CN" sz="4800" u="none" baseline="30000">
                <a:ea typeface="楷体_GB2312" pitchFamily="49" charset="-122"/>
              </a:rPr>
              <a:t>3</a:t>
            </a:r>
            <a:r>
              <a:rPr lang="en-US" altLang="zh-CN" sz="4800" u="none">
                <a:ea typeface="楷体_GB2312" pitchFamily="49" charset="-122"/>
              </a:rPr>
              <a:t>, </a:t>
            </a:r>
            <a:r>
              <a:rPr lang="zh-CN" altLang="en-US" sz="4800" u="none">
                <a:ea typeface="楷体_GB2312" pitchFamily="49" charset="-122"/>
              </a:rPr>
              <a:t>求该溶液的 </a:t>
            </a:r>
          </a:p>
          <a:p>
            <a:pPr algn="just" eaLnBrk="1" hangingPunct="1">
              <a:spcBef>
                <a:spcPct val="30000"/>
              </a:spcBef>
              <a:buFontTx/>
              <a:buAutoNum type="arabicParenBoth"/>
            </a:pPr>
            <a:r>
              <a:rPr lang="zh-CN" altLang="en-US" sz="4800" u="none">
                <a:ea typeface="楷体_GB2312" pitchFamily="49" charset="-122"/>
              </a:rPr>
              <a:t> 物质的量浓度</a:t>
            </a:r>
            <a:r>
              <a:rPr lang="en-US" altLang="zh-CN" sz="4800" u="none">
                <a:ea typeface="楷体_GB2312" pitchFamily="49" charset="-122"/>
              </a:rPr>
              <a:t>, </a:t>
            </a:r>
          </a:p>
          <a:p>
            <a:pPr algn="just" eaLnBrk="1" hangingPunct="1">
              <a:spcBef>
                <a:spcPct val="30000"/>
              </a:spcBef>
              <a:buFontTx/>
              <a:buAutoNum type="arabicParenBoth"/>
            </a:pPr>
            <a:r>
              <a:rPr lang="en-US" altLang="zh-CN" sz="4800" u="none">
                <a:ea typeface="楷体_GB2312" pitchFamily="49" charset="-122"/>
              </a:rPr>
              <a:t> </a:t>
            </a:r>
            <a:r>
              <a:rPr lang="zh-CN" altLang="en-US" sz="4800" u="none">
                <a:ea typeface="楷体_GB2312" pitchFamily="49" charset="-122"/>
              </a:rPr>
              <a:t>质量摩尔浓度</a:t>
            </a:r>
            <a:r>
              <a:rPr lang="en-US" altLang="zh-CN" sz="4800" u="none">
                <a:ea typeface="楷体_GB2312" pitchFamily="49" charset="-122"/>
              </a:rPr>
              <a:t>, </a:t>
            </a:r>
          </a:p>
          <a:p>
            <a:pPr algn="just" eaLnBrk="1" hangingPunct="1">
              <a:spcBef>
                <a:spcPct val="30000"/>
              </a:spcBef>
              <a:buFontTx/>
              <a:buAutoNum type="arabicParenBoth"/>
            </a:pPr>
            <a:r>
              <a:rPr lang="en-US" altLang="zh-CN" sz="4800" u="none">
                <a:ea typeface="楷体_GB2312" pitchFamily="49" charset="-122"/>
              </a:rPr>
              <a:t> </a:t>
            </a:r>
            <a:r>
              <a:rPr lang="zh-CN" altLang="en-US" sz="4800" u="none">
                <a:ea typeface="楷体_GB2312" pitchFamily="49" charset="-122"/>
              </a:rPr>
              <a:t>溶质的摩尔分数。</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3"/>
          <p:cNvSpPr>
            <a:spLocks noGrp="1"/>
          </p:cNvSpPr>
          <p:nvPr>
            <p:ph type="sldNum" sz="quarter" idx="12"/>
          </p:nvPr>
        </p:nvSpPr>
        <p:spPr/>
        <p:txBody>
          <a:bodyPr/>
          <a:lstStyle/>
          <a:p>
            <a:pPr>
              <a:defRPr/>
            </a:pPr>
            <a:fld id="{9F4608A0-4B44-4415-9884-FA9F0620235F}" type="slidenum">
              <a:rPr lang="zh-CN" altLang="en-US"/>
              <a:pPr>
                <a:defRPr/>
              </a:pPr>
              <a:t>34</a:t>
            </a:fld>
            <a:endParaRPr lang="en-US" altLang="zh-CN"/>
          </a:p>
        </p:txBody>
      </p:sp>
      <p:sp>
        <p:nvSpPr>
          <p:cNvPr id="36867" name="Text Box 2"/>
          <p:cNvSpPr txBox="1">
            <a:spLocks noChangeArrowheads="1"/>
          </p:cNvSpPr>
          <p:nvPr/>
        </p:nvSpPr>
        <p:spPr bwMode="auto">
          <a:xfrm>
            <a:off x="0" y="115888"/>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4000" u="none"/>
              <a:t>例</a:t>
            </a:r>
            <a:r>
              <a:rPr lang="en-US" altLang="zh-CN" sz="4000" u="none"/>
              <a:t>1. 4 </a:t>
            </a:r>
            <a:r>
              <a:rPr lang="zh-CN" altLang="en-US" sz="4000" u="none"/>
              <a:t>解：</a:t>
            </a:r>
            <a:r>
              <a:rPr lang="zh-CN" altLang="en-US" sz="3600" u="none"/>
              <a:t>设有</a:t>
            </a:r>
            <a:r>
              <a:rPr lang="en-US" altLang="zh-CN" sz="3600" u="none"/>
              <a:t>1 dm</a:t>
            </a:r>
            <a:r>
              <a:rPr lang="en-US" altLang="zh-CN" sz="3600" u="none" baseline="30000"/>
              <a:t>3</a:t>
            </a:r>
            <a:r>
              <a:rPr lang="en-US" altLang="zh-CN" sz="3600" u="none"/>
              <a:t> (1000 cm</a:t>
            </a:r>
            <a:r>
              <a:rPr lang="en-US" altLang="zh-CN" sz="3600" u="none" baseline="30000"/>
              <a:t>3</a:t>
            </a:r>
            <a:r>
              <a:rPr lang="en-US" altLang="zh-CN" sz="3600" u="none"/>
              <a:t>)</a:t>
            </a:r>
            <a:r>
              <a:rPr lang="zh-CN" altLang="en-US" sz="3600" u="none"/>
              <a:t>浓硫酸</a:t>
            </a:r>
            <a:r>
              <a:rPr lang="en-US" altLang="zh-CN" sz="3600" u="none"/>
              <a:t>, </a:t>
            </a:r>
            <a:r>
              <a:rPr lang="zh-CN" altLang="en-US" sz="3600" u="none"/>
              <a:t>则</a:t>
            </a:r>
            <a:endParaRPr lang="zh-CN" altLang="en-US" sz="3600" u="none">
              <a:sym typeface="Symbol" panose="05050102010706020507" pitchFamily="18" charset="2"/>
            </a:endParaRPr>
          </a:p>
        </p:txBody>
      </p:sp>
      <p:graphicFrame>
        <p:nvGraphicFramePr>
          <p:cNvPr id="149507" name="Object 3"/>
          <p:cNvGraphicFramePr>
            <a:graphicFrameLocks noChangeAspect="1"/>
          </p:cNvGraphicFramePr>
          <p:nvPr/>
        </p:nvGraphicFramePr>
        <p:xfrm>
          <a:off x="84138" y="3500438"/>
          <a:ext cx="9007475" cy="2438400"/>
        </p:xfrm>
        <a:graphic>
          <a:graphicData uri="http://schemas.openxmlformats.org/presentationml/2006/ole">
            <mc:AlternateContent xmlns:mc="http://schemas.openxmlformats.org/markup-compatibility/2006">
              <mc:Choice xmlns:v="urn:schemas-microsoft-com:vml" Requires="v">
                <p:oleObj spid="_x0000_s36924" name="公式" r:id="rId3" imgW="3289300" imgH="889000" progId="Equation.3">
                  <p:embed/>
                </p:oleObj>
              </mc:Choice>
              <mc:Fallback>
                <p:oleObj name="公式" r:id="rId3" imgW="3289300" imgH="8890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38" y="3500438"/>
                        <a:ext cx="9007475" cy="2438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69" name="Object 2"/>
          <p:cNvGraphicFramePr>
            <a:graphicFrameLocks noChangeAspect="1"/>
          </p:cNvGraphicFramePr>
          <p:nvPr/>
        </p:nvGraphicFramePr>
        <p:xfrm>
          <a:off x="179388" y="765175"/>
          <a:ext cx="7654925" cy="2689225"/>
        </p:xfrm>
        <a:graphic>
          <a:graphicData uri="http://schemas.openxmlformats.org/presentationml/2006/ole">
            <mc:AlternateContent xmlns:mc="http://schemas.openxmlformats.org/markup-compatibility/2006">
              <mc:Choice xmlns:v="urn:schemas-microsoft-com:vml" Requires="v">
                <p:oleObj spid="_x0000_s36925" name="公式" r:id="rId5" imgW="2387600" imgH="838200" progId="Equation.3">
                  <p:embed/>
                </p:oleObj>
              </mc:Choice>
              <mc:Fallback>
                <p:oleObj name="公式" r:id="rId5" imgW="2387600" imgH="8382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388" y="765175"/>
                        <a:ext cx="7654925" cy="26892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9509" name="Line 5"/>
          <p:cNvSpPr>
            <a:spLocks noChangeShapeType="1"/>
          </p:cNvSpPr>
          <p:nvPr/>
        </p:nvSpPr>
        <p:spPr bwMode="auto">
          <a:xfrm>
            <a:off x="2916238" y="908050"/>
            <a:ext cx="360362" cy="576263"/>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9510" name="Line 6"/>
          <p:cNvSpPr>
            <a:spLocks noChangeShapeType="1"/>
          </p:cNvSpPr>
          <p:nvPr/>
        </p:nvSpPr>
        <p:spPr bwMode="auto">
          <a:xfrm>
            <a:off x="5580063" y="836613"/>
            <a:ext cx="360362" cy="57626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9511" name="Line 7"/>
          <p:cNvSpPr>
            <a:spLocks noChangeShapeType="1"/>
          </p:cNvSpPr>
          <p:nvPr/>
        </p:nvSpPr>
        <p:spPr bwMode="auto">
          <a:xfrm>
            <a:off x="4716463" y="836613"/>
            <a:ext cx="360362" cy="576262"/>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9512" name="Line 8"/>
          <p:cNvSpPr>
            <a:spLocks noChangeShapeType="1"/>
          </p:cNvSpPr>
          <p:nvPr/>
        </p:nvSpPr>
        <p:spPr bwMode="auto">
          <a:xfrm>
            <a:off x="4067175" y="1557338"/>
            <a:ext cx="360363" cy="576262"/>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9513" name="Line 9"/>
          <p:cNvSpPr>
            <a:spLocks noChangeShapeType="1"/>
          </p:cNvSpPr>
          <p:nvPr/>
        </p:nvSpPr>
        <p:spPr bwMode="auto">
          <a:xfrm>
            <a:off x="4211638" y="4630738"/>
            <a:ext cx="360362" cy="57626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9514" name="Line 10"/>
          <p:cNvSpPr>
            <a:spLocks noChangeShapeType="1"/>
          </p:cNvSpPr>
          <p:nvPr/>
        </p:nvSpPr>
        <p:spPr bwMode="auto">
          <a:xfrm>
            <a:off x="1979613" y="4703763"/>
            <a:ext cx="360362" cy="57626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9517" name="Line 13"/>
          <p:cNvSpPr>
            <a:spLocks noChangeShapeType="1"/>
          </p:cNvSpPr>
          <p:nvPr/>
        </p:nvSpPr>
        <p:spPr bwMode="auto">
          <a:xfrm>
            <a:off x="3419475" y="4724400"/>
            <a:ext cx="360363" cy="576263"/>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9518" name="Line 14"/>
          <p:cNvSpPr>
            <a:spLocks noChangeShapeType="1"/>
          </p:cNvSpPr>
          <p:nvPr/>
        </p:nvSpPr>
        <p:spPr bwMode="auto">
          <a:xfrm>
            <a:off x="8388350" y="4703763"/>
            <a:ext cx="360363" cy="576262"/>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49509"/>
                                        </p:tgtEl>
                                        <p:attrNameLst>
                                          <p:attrName>style.visibility</p:attrName>
                                        </p:attrNameLst>
                                      </p:cBhvr>
                                      <p:to>
                                        <p:strVal val="visible"/>
                                      </p:to>
                                    </p:set>
                                    <p:animEffect transition="in" filter="slide(fromTop)">
                                      <p:cBhvr>
                                        <p:cTn id="7" dur="500"/>
                                        <p:tgtEl>
                                          <p:spTgt spid="1495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49510"/>
                                        </p:tgtEl>
                                        <p:attrNameLst>
                                          <p:attrName>style.visibility</p:attrName>
                                        </p:attrNameLst>
                                      </p:cBhvr>
                                      <p:to>
                                        <p:strVal val="visible"/>
                                      </p:to>
                                    </p:set>
                                    <p:animEffect transition="in" filter="slide(fromTop)">
                                      <p:cBhvr>
                                        <p:cTn id="12" dur="500"/>
                                        <p:tgtEl>
                                          <p:spTgt spid="1495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49511"/>
                                        </p:tgtEl>
                                        <p:attrNameLst>
                                          <p:attrName>style.visibility</p:attrName>
                                        </p:attrNameLst>
                                      </p:cBhvr>
                                      <p:to>
                                        <p:strVal val="visible"/>
                                      </p:to>
                                    </p:set>
                                    <p:animEffect transition="in" filter="slide(fromTop)">
                                      <p:cBhvr>
                                        <p:cTn id="17" dur="500"/>
                                        <p:tgtEl>
                                          <p:spTgt spid="1495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149512"/>
                                        </p:tgtEl>
                                        <p:attrNameLst>
                                          <p:attrName>style.visibility</p:attrName>
                                        </p:attrNameLst>
                                      </p:cBhvr>
                                      <p:to>
                                        <p:strVal val="visible"/>
                                      </p:to>
                                    </p:set>
                                    <p:animEffect transition="in" filter="slide(fromTop)">
                                      <p:cBhvr>
                                        <p:cTn id="22" dur="500"/>
                                        <p:tgtEl>
                                          <p:spTgt spid="1495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49507"/>
                                        </p:tgtEl>
                                        <p:attrNameLst>
                                          <p:attrName>style.visibility</p:attrName>
                                        </p:attrNameLst>
                                      </p:cBhvr>
                                      <p:to>
                                        <p:strVal val="visible"/>
                                      </p:to>
                                    </p:set>
                                    <p:animEffect transition="in" filter="box(in)">
                                      <p:cBhvr>
                                        <p:cTn id="27" dur="500"/>
                                        <p:tgtEl>
                                          <p:spTgt spid="14950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1" fill="hold" grpId="0" nodeType="clickEffect">
                                  <p:stCondLst>
                                    <p:cond delay="0"/>
                                  </p:stCondLst>
                                  <p:childTnLst>
                                    <p:set>
                                      <p:cBhvr>
                                        <p:cTn id="31" dur="1" fill="hold">
                                          <p:stCondLst>
                                            <p:cond delay="0"/>
                                          </p:stCondLst>
                                        </p:cTn>
                                        <p:tgtEl>
                                          <p:spTgt spid="149513"/>
                                        </p:tgtEl>
                                        <p:attrNameLst>
                                          <p:attrName>style.visibility</p:attrName>
                                        </p:attrNameLst>
                                      </p:cBhvr>
                                      <p:to>
                                        <p:strVal val="visible"/>
                                      </p:to>
                                    </p:set>
                                    <p:animEffect transition="in" filter="slide(fromTop)">
                                      <p:cBhvr>
                                        <p:cTn id="32" dur="500"/>
                                        <p:tgtEl>
                                          <p:spTgt spid="14951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1" fill="hold" grpId="0" nodeType="clickEffect">
                                  <p:stCondLst>
                                    <p:cond delay="0"/>
                                  </p:stCondLst>
                                  <p:childTnLst>
                                    <p:set>
                                      <p:cBhvr>
                                        <p:cTn id="36" dur="1" fill="hold">
                                          <p:stCondLst>
                                            <p:cond delay="0"/>
                                          </p:stCondLst>
                                        </p:cTn>
                                        <p:tgtEl>
                                          <p:spTgt spid="149514"/>
                                        </p:tgtEl>
                                        <p:attrNameLst>
                                          <p:attrName>style.visibility</p:attrName>
                                        </p:attrNameLst>
                                      </p:cBhvr>
                                      <p:to>
                                        <p:strVal val="visible"/>
                                      </p:to>
                                    </p:set>
                                    <p:animEffect transition="in" filter="slide(fromTop)">
                                      <p:cBhvr>
                                        <p:cTn id="37" dur="500"/>
                                        <p:tgtEl>
                                          <p:spTgt spid="14951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1" fill="hold" grpId="0" nodeType="clickEffect">
                                  <p:stCondLst>
                                    <p:cond delay="0"/>
                                  </p:stCondLst>
                                  <p:childTnLst>
                                    <p:set>
                                      <p:cBhvr>
                                        <p:cTn id="41" dur="1" fill="hold">
                                          <p:stCondLst>
                                            <p:cond delay="0"/>
                                          </p:stCondLst>
                                        </p:cTn>
                                        <p:tgtEl>
                                          <p:spTgt spid="149517"/>
                                        </p:tgtEl>
                                        <p:attrNameLst>
                                          <p:attrName>style.visibility</p:attrName>
                                        </p:attrNameLst>
                                      </p:cBhvr>
                                      <p:to>
                                        <p:strVal val="visible"/>
                                      </p:to>
                                    </p:set>
                                    <p:animEffect transition="in" filter="slide(fromTop)">
                                      <p:cBhvr>
                                        <p:cTn id="42" dur="500"/>
                                        <p:tgtEl>
                                          <p:spTgt spid="14951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1" fill="hold" grpId="0" nodeType="clickEffect">
                                  <p:stCondLst>
                                    <p:cond delay="0"/>
                                  </p:stCondLst>
                                  <p:childTnLst>
                                    <p:set>
                                      <p:cBhvr>
                                        <p:cTn id="46" dur="1" fill="hold">
                                          <p:stCondLst>
                                            <p:cond delay="0"/>
                                          </p:stCondLst>
                                        </p:cTn>
                                        <p:tgtEl>
                                          <p:spTgt spid="149518"/>
                                        </p:tgtEl>
                                        <p:attrNameLst>
                                          <p:attrName>style.visibility</p:attrName>
                                        </p:attrNameLst>
                                      </p:cBhvr>
                                      <p:to>
                                        <p:strVal val="visible"/>
                                      </p:to>
                                    </p:set>
                                    <p:animEffect transition="in" filter="slide(fromTop)">
                                      <p:cBhvr>
                                        <p:cTn id="47" dur="500"/>
                                        <p:tgtEl>
                                          <p:spTgt spid="149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9" grpId="0" animBg="1"/>
      <p:bldP spid="149510" grpId="0" animBg="1"/>
      <p:bldP spid="149511" grpId="0" animBg="1"/>
      <p:bldP spid="149512" grpId="0" animBg="1"/>
      <p:bldP spid="149513" grpId="0" animBg="1"/>
      <p:bldP spid="149514" grpId="0" animBg="1"/>
      <p:bldP spid="149517" grpId="0" animBg="1"/>
      <p:bldP spid="14951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2D05AB9B-91BB-4D69-8FB0-5A395C6502F3}" type="slidenum">
              <a:rPr lang="zh-CN" altLang="en-US"/>
              <a:pPr>
                <a:defRPr/>
              </a:pPr>
              <a:t>35</a:t>
            </a:fld>
            <a:endParaRPr lang="en-US" altLang="zh-CN"/>
          </a:p>
        </p:txBody>
      </p:sp>
      <p:sp>
        <p:nvSpPr>
          <p:cNvPr id="37891" name="Text Box 4"/>
          <p:cNvSpPr txBox="1">
            <a:spLocks noChangeArrowheads="1"/>
          </p:cNvSpPr>
          <p:nvPr/>
        </p:nvSpPr>
        <p:spPr bwMode="auto">
          <a:xfrm>
            <a:off x="144463" y="63500"/>
            <a:ext cx="26273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4000" u="none"/>
              <a:t>例</a:t>
            </a:r>
            <a:r>
              <a:rPr lang="en-US" altLang="zh-CN" sz="4000" u="none"/>
              <a:t>1. 4 </a:t>
            </a:r>
            <a:r>
              <a:rPr lang="zh-CN" altLang="en-US" sz="4000" u="none"/>
              <a:t>解：</a:t>
            </a:r>
            <a:endParaRPr lang="en-US" altLang="zh-CN" sz="4000" u="none">
              <a:sym typeface="Symbol" panose="05050102010706020507" pitchFamily="18" charset="2"/>
            </a:endParaRPr>
          </a:p>
        </p:txBody>
      </p:sp>
      <p:graphicFrame>
        <p:nvGraphicFramePr>
          <p:cNvPr id="428037" name="Object 5"/>
          <p:cNvGraphicFramePr>
            <a:graphicFrameLocks noChangeAspect="1"/>
          </p:cNvGraphicFramePr>
          <p:nvPr/>
        </p:nvGraphicFramePr>
        <p:xfrm>
          <a:off x="179388" y="981075"/>
          <a:ext cx="8964612" cy="2757488"/>
        </p:xfrm>
        <a:graphic>
          <a:graphicData uri="http://schemas.openxmlformats.org/presentationml/2006/ole">
            <mc:AlternateContent xmlns:mc="http://schemas.openxmlformats.org/markup-compatibility/2006">
              <mc:Choice xmlns:v="urn:schemas-microsoft-com:vml" Requires="v">
                <p:oleObj spid="_x0000_s37916" name="公式" r:id="rId3" imgW="3390900" imgH="1041400" progId="Equation.3">
                  <p:embed/>
                </p:oleObj>
              </mc:Choice>
              <mc:Fallback>
                <p:oleObj name="公式" r:id="rId3" imgW="3390900" imgH="1041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981075"/>
                        <a:ext cx="8964612" cy="27574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28037"/>
                                        </p:tgtEl>
                                        <p:attrNameLst>
                                          <p:attrName>style.visibility</p:attrName>
                                        </p:attrNameLst>
                                      </p:cBhvr>
                                      <p:to>
                                        <p:strVal val="visible"/>
                                      </p:to>
                                    </p:set>
                                    <p:animEffect transition="in" filter="box(in)">
                                      <p:cBhvr>
                                        <p:cTn id="7" dur="500"/>
                                        <p:tgtEl>
                                          <p:spTgt spid="428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p>
            <a:pPr>
              <a:defRPr/>
            </a:pPr>
            <a:fld id="{3106F996-93B9-4E28-9C08-FF7146932362}" type="slidenum">
              <a:rPr lang="zh-CN" altLang="en-US"/>
              <a:pPr>
                <a:defRPr/>
              </a:pPr>
              <a:t>36</a:t>
            </a:fld>
            <a:endParaRPr lang="en-US" altLang="zh-CN"/>
          </a:p>
        </p:txBody>
      </p:sp>
      <p:sp>
        <p:nvSpPr>
          <p:cNvPr id="38915" name="Text Box 3"/>
          <p:cNvSpPr txBox="1">
            <a:spLocks noChangeArrowheads="1"/>
          </p:cNvSpPr>
          <p:nvPr/>
        </p:nvSpPr>
        <p:spPr bwMode="auto">
          <a:xfrm>
            <a:off x="304800" y="0"/>
            <a:ext cx="8382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FontTx/>
              <a:buNone/>
            </a:pPr>
            <a:r>
              <a:rPr lang="en-US" altLang="zh-CN" sz="4800" u="none">
                <a:ea typeface="楷体_GB2312" pitchFamily="49" charset="-122"/>
              </a:rPr>
              <a:t>1. 2. 2 </a:t>
            </a:r>
            <a:r>
              <a:rPr lang="zh-CN" altLang="en-US" sz="4800" u="none">
                <a:ea typeface="楷体_GB2312" pitchFamily="49" charset="-122"/>
              </a:rPr>
              <a:t>饱和蒸气压</a:t>
            </a:r>
          </a:p>
        </p:txBody>
      </p:sp>
      <p:sp>
        <p:nvSpPr>
          <p:cNvPr id="38916" name="Text Box 4"/>
          <p:cNvSpPr txBox="1">
            <a:spLocks noChangeArrowheads="1"/>
          </p:cNvSpPr>
          <p:nvPr/>
        </p:nvSpPr>
        <p:spPr bwMode="auto">
          <a:xfrm>
            <a:off x="1143000" y="3276600"/>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400" b="0" u="none">
              <a:solidFill>
                <a:schemeClr val="bg1"/>
              </a:solidFill>
              <a:ea typeface="楷体_GB2312" pitchFamily="49" charset="-122"/>
            </a:endParaRPr>
          </a:p>
        </p:txBody>
      </p:sp>
      <p:sp>
        <p:nvSpPr>
          <p:cNvPr id="38917" name="Rectangle 14"/>
          <p:cNvSpPr>
            <a:spLocks noChangeArrowheads="1"/>
          </p:cNvSpPr>
          <p:nvPr/>
        </p:nvSpPr>
        <p:spPr bwMode="auto">
          <a:xfrm>
            <a:off x="0" y="3109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 typeface="Wingdings" panose="05000000000000000000" pitchFamily="2" charset="2"/>
              <a:buChar char="Ø"/>
            </a:pPr>
            <a:endParaRPr lang="zh-CN" altLang="en-US" sz="4000">
              <a:ea typeface="楷体_GB2312" pitchFamily="49" charset="-122"/>
            </a:endParaRPr>
          </a:p>
        </p:txBody>
      </p:sp>
      <p:sp>
        <p:nvSpPr>
          <p:cNvPr id="38918" name="Text Box 25"/>
          <p:cNvSpPr txBox="1">
            <a:spLocks noChangeArrowheads="1"/>
          </p:cNvSpPr>
          <p:nvPr/>
        </p:nvSpPr>
        <p:spPr bwMode="auto">
          <a:xfrm>
            <a:off x="900113" y="1412875"/>
            <a:ext cx="46085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50000"/>
              </a:spcBef>
              <a:buFontTx/>
              <a:buNone/>
            </a:pPr>
            <a:endParaRPr lang="zh-CN" altLang="en-US" sz="4000" b="0" u="none">
              <a:solidFill>
                <a:schemeClr val="bg1"/>
              </a:solidFill>
              <a:ea typeface="楷体_GB2312" pitchFamily="49" charset="-122"/>
            </a:endParaRPr>
          </a:p>
        </p:txBody>
      </p:sp>
      <p:sp>
        <p:nvSpPr>
          <p:cNvPr id="172058" name="Text Box 26"/>
          <p:cNvSpPr txBox="1">
            <a:spLocks noChangeArrowheads="1"/>
          </p:cNvSpPr>
          <p:nvPr/>
        </p:nvSpPr>
        <p:spPr bwMode="auto">
          <a:xfrm>
            <a:off x="179388" y="908050"/>
            <a:ext cx="8713787" cy="190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25000"/>
              </a:spcBef>
              <a:buFontTx/>
              <a:buNone/>
            </a:pPr>
            <a:r>
              <a:rPr lang="en-US" altLang="zh-CN" sz="4000" u="none">
                <a:ea typeface="楷体_GB2312" pitchFamily="49" charset="-122"/>
              </a:rPr>
              <a:t>1. </a:t>
            </a:r>
            <a:r>
              <a:rPr lang="zh-CN" altLang="en-US" sz="4000" u="none">
                <a:ea typeface="楷体_GB2312" pitchFamily="49" charset="-122"/>
              </a:rPr>
              <a:t>纯溶剂的饱和蒸气压</a:t>
            </a:r>
            <a:r>
              <a:rPr lang="en-US" altLang="zh-CN" sz="4000" u="none">
                <a:ea typeface="楷体_GB2312" pitchFamily="49" charset="-122"/>
              </a:rPr>
              <a:t>(</a:t>
            </a:r>
            <a:r>
              <a:rPr lang="en-US" altLang="zh-CN" sz="4000" i="1" u="none">
                <a:ea typeface="楷体_GB2312" pitchFamily="49" charset="-122"/>
                <a:sym typeface="Symbol" panose="05050102010706020507" pitchFamily="18" charset="2"/>
              </a:rPr>
              <a:t>p</a:t>
            </a:r>
            <a:r>
              <a:rPr lang="en-US" altLang="zh-CN" sz="4000" u="none">
                <a:ea typeface="楷体_GB2312" pitchFamily="49" charset="-122"/>
                <a:sym typeface="Symbol" panose="05050102010706020507" pitchFamily="18" charset="2"/>
              </a:rPr>
              <a:t>*</a:t>
            </a:r>
            <a:r>
              <a:rPr lang="zh-CN" altLang="en-US" sz="4000" u="none">
                <a:ea typeface="楷体_GB2312" pitchFamily="49" charset="-122"/>
                <a:sym typeface="Symbol" panose="05050102010706020507" pitchFamily="18" charset="2"/>
              </a:rPr>
              <a:t>或</a:t>
            </a:r>
            <a:r>
              <a:rPr lang="en-US" altLang="zh-CN" sz="4000" i="1" u="none">
                <a:ea typeface="楷体_GB2312" pitchFamily="49" charset="-122"/>
              </a:rPr>
              <a:t>p</a:t>
            </a:r>
            <a:r>
              <a:rPr lang="en-US" altLang="zh-CN" sz="4000" u="none" baseline="-25000">
                <a:ea typeface="楷体_GB2312" pitchFamily="49" charset="-122"/>
                <a:sym typeface="Symbol" panose="05050102010706020507" pitchFamily="18" charset="2"/>
              </a:rPr>
              <a:t>0</a:t>
            </a:r>
            <a:r>
              <a:rPr lang="en-US" altLang="zh-CN" sz="4000" u="none">
                <a:ea typeface="楷体_GB2312" pitchFamily="49" charset="-122"/>
              </a:rPr>
              <a:t>)</a:t>
            </a:r>
          </a:p>
          <a:p>
            <a:pPr algn="just" eaLnBrk="1" hangingPunct="1">
              <a:lnSpc>
                <a:spcPct val="90000"/>
              </a:lnSpc>
              <a:spcBef>
                <a:spcPct val="25000"/>
              </a:spcBef>
              <a:buFontTx/>
              <a:buNone/>
            </a:pPr>
            <a:r>
              <a:rPr lang="zh-CN" altLang="en-US" sz="4000" u="none">
                <a:ea typeface="楷体_GB2312" pitchFamily="49" charset="-122"/>
              </a:rPr>
              <a:t>        当把一纯溶剂放在一个密闭真空容器中</a:t>
            </a:r>
            <a:r>
              <a:rPr lang="en-US" altLang="zh-CN" sz="4000" u="none">
                <a:ea typeface="楷体_GB2312" pitchFamily="49" charset="-122"/>
              </a:rPr>
              <a:t>(</a:t>
            </a:r>
            <a:r>
              <a:rPr lang="zh-CN" altLang="en-US" sz="4000" u="none">
                <a:ea typeface="楷体_GB2312" pitchFamily="49" charset="-122"/>
              </a:rPr>
              <a:t>温度一定</a:t>
            </a:r>
            <a:r>
              <a:rPr lang="en-US" altLang="zh-CN" sz="4000" u="none">
                <a:ea typeface="楷体_GB2312" pitchFamily="49" charset="-122"/>
              </a:rPr>
              <a:t>)</a:t>
            </a:r>
            <a:r>
              <a:rPr lang="zh-CN" altLang="en-US" sz="4000" u="none">
                <a:ea typeface="楷体_GB2312" pitchFamily="49" charset="-122"/>
              </a:rPr>
              <a:t>会发生怎样的现象呢？</a:t>
            </a:r>
          </a:p>
        </p:txBody>
      </p:sp>
      <p:pic>
        <p:nvPicPr>
          <p:cNvPr id="172059" name="Picture 27" descr="3-1[1]"/>
          <p:cNvPicPr>
            <a:picLocks noChangeAspect="1" noChangeArrowheads="1"/>
          </p:cNvPicPr>
          <p:nvPr/>
        </p:nvPicPr>
        <p:blipFill>
          <a:blip r:embed="rId3">
            <a:extLst>
              <a:ext uri="{28A0092B-C50C-407E-A947-70E740481C1C}">
                <a14:useLocalDpi xmlns:a14="http://schemas.microsoft.com/office/drawing/2010/main" val="0"/>
              </a:ext>
            </a:extLst>
          </a:blip>
          <a:srcRect r="23064" b="10300"/>
          <a:stretch>
            <a:fillRect/>
          </a:stretch>
        </p:blipFill>
        <p:spPr bwMode="auto">
          <a:xfrm>
            <a:off x="755650" y="2924175"/>
            <a:ext cx="7416800"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72061" name="Object 29"/>
          <p:cNvGraphicFramePr>
            <a:graphicFrameLocks noChangeAspect="1"/>
          </p:cNvGraphicFramePr>
          <p:nvPr/>
        </p:nvGraphicFramePr>
        <p:xfrm>
          <a:off x="1619250" y="5084763"/>
          <a:ext cx="5545138" cy="1477962"/>
        </p:xfrm>
        <a:graphic>
          <a:graphicData uri="http://schemas.openxmlformats.org/presentationml/2006/ole">
            <mc:AlternateContent xmlns:mc="http://schemas.openxmlformats.org/markup-compatibility/2006">
              <mc:Choice xmlns:v="urn:schemas-microsoft-com:vml" Requires="v">
                <p:oleObj spid="_x0000_s38945" name="CS ChemDraw Drawing" r:id="rId4" imgW="3365500" imgH="896620" progId="ChemDraw.Document.5.0">
                  <p:embed/>
                </p:oleObj>
              </mc:Choice>
              <mc:Fallback>
                <p:oleObj name="CS ChemDraw Drawing" r:id="rId4" imgW="3365500" imgH="896620" progId="ChemDraw.Document.5.0">
                  <p:embed/>
                  <p:pic>
                    <p:nvPicPr>
                      <p:cNvPr id="0" name="Object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5084763"/>
                        <a:ext cx="5545138" cy="147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2058"/>
                                        </p:tgtEl>
                                        <p:attrNameLst>
                                          <p:attrName>style.visibility</p:attrName>
                                        </p:attrNameLst>
                                      </p:cBhvr>
                                      <p:to>
                                        <p:strVal val="visible"/>
                                      </p:to>
                                    </p:set>
                                    <p:animEffect transition="in" filter="blinds(horizontal)">
                                      <p:cBhvr>
                                        <p:cTn id="7" dur="500"/>
                                        <p:tgtEl>
                                          <p:spTgt spid="1720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2059"/>
                                        </p:tgtEl>
                                        <p:attrNameLst>
                                          <p:attrName>style.visibility</p:attrName>
                                        </p:attrNameLst>
                                      </p:cBhvr>
                                      <p:to>
                                        <p:strVal val="visible"/>
                                      </p:to>
                                    </p:set>
                                    <p:animEffect transition="in" filter="blinds(horizontal)">
                                      <p:cBhvr>
                                        <p:cTn id="12" dur="500"/>
                                        <p:tgtEl>
                                          <p:spTgt spid="1720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72061"/>
                                        </p:tgtEl>
                                        <p:attrNameLst>
                                          <p:attrName>style.visibility</p:attrName>
                                        </p:attrNameLst>
                                      </p:cBhvr>
                                      <p:to>
                                        <p:strVal val="visible"/>
                                      </p:to>
                                    </p:set>
                                    <p:anim calcmode="lin" valueType="num">
                                      <p:cBhvr additive="base">
                                        <p:cTn id="17" dur="500" fill="hold"/>
                                        <p:tgtEl>
                                          <p:spTgt spid="172061"/>
                                        </p:tgtEl>
                                        <p:attrNameLst>
                                          <p:attrName>ppt_x</p:attrName>
                                        </p:attrNameLst>
                                      </p:cBhvr>
                                      <p:tavLst>
                                        <p:tav tm="0">
                                          <p:val>
                                            <p:strVal val="#ppt_x"/>
                                          </p:val>
                                        </p:tav>
                                        <p:tav tm="100000">
                                          <p:val>
                                            <p:strVal val="#ppt_x"/>
                                          </p:val>
                                        </p:tav>
                                      </p:tavLst>
                                    </p:anim>
                                    <p:anim calcmode="lin" valueType="num">
                                      <p:cBhvr additive="base">
                                        <p:cTn id="18" dur="500" fill="hold"/>
                                        <p:tgtEl>
                                          <p:spTgt spid="1720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5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EB92C120-C60E-40B8-9126-FBDDBE0AC9B8}" type="slidenum">
              <a:rPr lang="zh-CN" altLang="en-US"/>
              <a:pPr>
                <a:defRPr/>
              </a:pPr>
              <a:t>37</a:t>
            </a:fld>
            <a:endParaRPr lang="en-US" altLang="zh-CN"/>
          </a:p>
        </p:txBody>
      </p:sp>
      <p:sp>
        <p:nvSpPr>
          <p:cNvPr id="39939" name="Text Box 2"/>
          <p:cNvSpPr txBox="1">
            <a:spLocks noChangeArrowheads="1"/>
          </p:cNvSpPr>
          <p:nvPr/>
        </p:nvSpPr>
        <p:spPr bwMode="auto">
          <a:xfrm>
            <a:off x="179388" y="188913"/>
            <a:ext cx="8305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25000"/>
              </a:spcBef>
              <a:buFontTx/>
              <a:buNone/>
            </a:pPr>
            <a:r>
              <a:rPr lang="zh-CN" altLang="en-US" sz="4000" u="none"/>
              <a:t>纯溶剂的饱和蒸气压</a:t>
            </a:r>
            <a:r>
              <a:rPr lang="zh-CN" altLang="en-US" sz="4000" b="0" u="none">
                <a:ea typeface="隶书" panose="02010509060101010101" pitchFamily="49" charset="-122"/>
              </a:rPr>
              <a:t>        </a:t>
            </a:r>
          </a:p>
        </p:txBody>
      </p:sp>
      <p:sp>
        <p:nvSpPr>
          <p:cNvPr id="2" name="Text Box 3"/>
          <p:cNvSpPr txBox="1">
            <a:spLocks noChangeArrowheads="1"/>
          </p:cNvSpPr>
          <p:nvPr/>
        </p:nvSpPr>
        <p:spPr bwMode="auto">
          <a:xfrm>
            <a:off x="179388" y="836613"/>
            <a:ext cx="8713787" cy="553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Tx/>
              <a:buNone/>
            </a:pPr>
            <a:r>
              <a:rPr lang="zh-CN" altLang="en-US" sz="3600" u="none">
                <a:latin typeface="楷体_GB2312" pitchFamily="49" charset="-122"/>
                <a:ea typeface="楷体_GB2312" pitchFamily="49" charset="-122"/>
              </a:rPr>
              <a:t>     开始时，溶剂表面分子由于热运动会跑到空间去，这一过程为</a:t>
            </a:r>
            <a:r>
              <a:rPr lang="zh-CN" altLang="en-US" sz="3600" i="1">
                <a:solidFill>
                  <a:schemeClr val="accent2"/>
                </a:solidFill>
                <a:latin typeface="楷体_GB2312" pitchFamily="49" charset="-122"/>
                <a:ea typeface="楷体_GB2312" pitchFamily="49" charset="-122"/>
              </a:rPr>
              <a:t>蒸发</a:t>
            </a:r>
            <a:r>
              <a:rPr lang="zh-CN" altLang="en-US" sz="3600" u="none">
                <a:latin typeface="楷体_GB2312" pitchFamily="49" charset="-122"/>
                <a:ea typeface="楷体_GB2312" pitchFamily="49" charset="-122"/>
              </a:rPr>
              <a:t>。蒸发是液体气化的一种方式</a:t>
            </a:r>
            <a:r>
              <a:rPr lang="en-US" altLang="zh-CN" sz="3600" u="none">
                <a:latin typeface="楷体_GB2312" pitchFamily="49" charset="-122"/>
                <a:ea typeface="楷体_GB2312" pitchFamily="49" charset="-122"/>
              </a:rPr>
              <a:t>.</a:t>
            </a:r>
            <a:r>
              <a:rPr lang="zh-CN" altLang="en-US" sz="3600" u="none">
                <a:latin typeface="楷体_GB2312" pitchFamily="49" charset="-122"/>
                <a:ea typeface="楷体_GB2312" pitchFamily="49" charset="-122"/>
              </a:rPr>
              <a:t>开始时蒸发速度很快，当大量的溶剂分子跑到空间去以后，蒸气分子与液面撞击又会变为液态而回到溶剂中去，这一过程为</a:t>
            </a:r>
            <a:r>
              <a:rPr lang="zh-CN" altLang="en-US" sz="3600" i="1">
                <a:solidFill>
                  <a:schemeClr val="accent2"/>
                </a:solidFill>
                <a:latin typeface="楷体_GB2312" pitchFamily="49" charset="-122"/>
                <a:ea typeface="楷体_GB2312" pitchFamily="49" charset="-122"/>
              </a:rPr>
              <a:t>凝聚</a:t>
            </a:r>
            <a:r>
              <a:rPr lang="zh-CN" altLang="en-US" sz="3600" u="none">
                <a:latin typeface="楷体_GB2312" pitchFamily="49" charset="-122"/>
                <a:ea typeface="楷体_GB2312" pitchFamily="49" charset="-122"/>
              </a:rPr>
              <a:t>。</a:t>
            </a:r>
            <a:r>
              <a:rPr lang="zh-CN" altLang="en-US" sz="3600" u="none">
                <a:solidFill>
                  <a:srgbClr val="6600CC"/>
                </a:solidFill>
                <a:latin typeface="楷体_GB2312" pitchFamily="49" charset="-122"/>
                <a:ea typeface="楷体_GB2312" pitchFamily="49" charset="-122"/>
              </a:rPr>
              <a:t>当蒸发速率与凝聚速率达到相等时，即达到了动态平衡，</a:t>
            </a:r>
            <a:r>
              <a:rPr lang="zh-CN" altLang="en-US" sz="3600" u="none">
                <a:latin typeface="楷体_GB2312" pitchFamily="49" charset="-122"/>
                <a:ea typeface="楷体_GB2312" pitchFamily="49" charset="-122"/>
              </a:rPr>
              <a:t>此时蒸气所具有的压强就是</a:t>
            </a:r>
            <a:r>
              <a:rPr lang="zh-CN" altLang="en-US" sz="3600">
                <a:solidFill>
                  <a:srgbClr val="0000FF"/>
                </a:solidFill>
                <a:latin typeface="楷体_GB2312" pitchFamily="49" charset="-122"/>
                <a:ea typeface="楷体_GB2312" pitchFamily="49" charset="-122"/>
              </a:rPr>
              <a:t>饱和蒸气压</a:t>
            </a:r>
            <a:r>
              <a:rPr lang="en-US" altLang="zh-CN" sz="3600" u="none">
                <a:latin typeface="楷体_GB2312" pitchFamily="49" charset="-122"/>
                <a:ea typeface="楷体_GB2312" pitchFamily="49" charset="-122"/>
              </a:rPr>
              <a:t>(</a:t>
            </a:r>
            <a:r>
              <a:rPr lang="en-US" altLang="zh-CN" sz="3600" u="none">
                <a:ea typeface="楷体_GB2312" pitchFamily="49" charset="-122"/>
              </a:rPr>
              <a:t>vapour pressure</a:t>
            </a:r>
            <a:r>
              <a:rPr lang="en-US" altLang="zh-CN" sz="3600" u="none">
                <a:latin typeface="楷体_GB2312" pitchFamily="49" charset="-122"/>
                <a:ea typeface="楷体_GB2312" pitchFamily="49" charset="-122"/>
              </a:rPr>
              <a:t>)</a:t>
            </a:r>
            <a:r>
              <a:rPr lang="zh-CN" altLang="en-US" sz="3600" u="none">
                <a:latin typeface="楷体_GB2312" pitchFamily="49" charset="-122"/>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2006BDB8-1A8F-44F4-B22A-ACC3515D92D2}" type="slidenum">
              <a:rPr lang="zh-CN" altLang="en-US"/>
              <a:pPr>
                <a:defRPr/>
              </a:pPr>
              <a:t>38</a:t>
            </a:fld>
            <a:endParaRPr lang="en-US" altLang="zh-CN"/>
          </a:p>
        </p:txBody>
      </p:sp>
      <p:sp>
        <p:nvSpPr>
          <p:cNvPr id="40963" name="Text Box 16"/>
          <p:cNvSpPr txBox="1">
            <a:spLocks noChangeArrowheads="1"/>
          </p:cNvSpPr>
          <p:nvPr/>
        </p:nvSpPr>
        <p:spPr bwMode="auto">
          <a:xfrm>
            <a:off x="323850" y="188913"/>
            <a:ext cx="8208963"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FontTx/>
              <a:buNone/>
            </a:pPr>
            <a:r>
              <a:rPr lang="zh-CN" altLang="en-US" sz="4400" u="none">
                <a:solidFill>
                  <a:srgbClr val="0000FF"/>
                </a:solidFill>
                <a:ea typeface="楷体_GB2312" pitchFamily="49" charset="-122"/>
              </a:rPr>
              <a:t>饱和蒸气压</a:t>
            </a:r>
            <a:r>
              <a:rPr lang="en-US" altLang="zh-CN" sz="4400" u="none">
                <a:solidFill>
                  <a:srgbClr val="0000FF"/>
                </a:solidFill>
                <a:ea typeface="楷体_GB2312" pitchFamily="49" charset="-122"/>
              </a:rPr>
              <a:t>：</a:t>
            </a:r>
            <a:r>
              <a:rPr lang="zh-CN" altLang="en-US" sz="4400" u="none">
                <a:ea typeface="楷体_GB2312" pitchFamily="49" charset="-122"/>
              </a:rPr>
              <a:t>一定温度下，一纯溶剂置于密闭容器中，当蒸发与凝聚达到动态平衡时，饱和蒸气所具有的压强</a:t>
            </a:r>
            <a:r>
              <a:rPr lang="en-US" altLang="zh-CN" sz="4400" u="none">
                <a:ea typeface="楷体_GB2312" pitchFamily="49" charset="-122"/>
              </a:rPr>
              <a:t>(</a:t>
            </a:r>
            <a:r>
              <a:rPr lang="en-US" altLang="zh-CN" sz="4400" i="1" u="none">
                <a:ea typeface="楷体_GB2312" pitchFamily="49" charset="-122"/>
              </a:rPr>
              <a:t>p</a:t>
            </a:r>
            <a:r>
              <a:rPr lang="en-US" altLang="zh-CN" sz="4400" u="none">
                <a:ea typeface="楷体_GB2312" pitchFamily="49" charset="-122"/>
                <a:sym typeface="Symbol" panose="05050102010706020507" pitchFamily="18" charset="2"/>
              </a:rPr>
              <a:t>*</a:t>
            </a:r>
            <a:r>
              <a:rPr lang="en-US" altLang="zh-CN" sz="4400" u="none">
                <a:ea typeface="楷体_GB2312" pitchFamily="49" charset="-122"/>
              </a:rPr>
              <a:t>)</a:t>
            </a:r>
            <a:r>
              <a:rPr lang="zh-CN" altLang="en-US" sz="4400" u="none">
                <a:ea typeface="楷体_GB2312" pitchFamily="49" charset="-122"/>
              </a:rPr>
              <a:t>。</a:t>
            </a:r>
          </a:p>
        </p:txBody>
      </p:sp>
      <p:graphicFrame>
        <p:nvGraphicFramePr>
          <p:cNvPr id="40964" name="Object 17"/>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1013" name="公式" r:id="rId3" imgW="114151" imgH="215619" progId="Equation.3">
                  <p:embed/>
                </p:oleObj>
              </mc:Choice>
              <mc:Fallback>
                <p:oleObj name="公式" r:id="rId3" imgW="114151" imgH="215619" progId="Equation.3">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642" name="Object 18"/>
          <p:cNvGraphicFramePr>
            <a:graphicFrameLocks noChangeAspect="1"/>
          </p:cNvGraphicFramePr>
          <p:nvPr/>
        </p:nvGraphicFramePr>
        <p:xfrm>
          <a:off x="1331913" y="3141663"/>
          <a:ext cx="5545137" cy="1477962"/>
        </p:xfrm>
        <a:graphic>
          <a:graphicData uri="http://schemas.openxmlformats.org/presentationml/2006/ole">
            <mc:AlternateContent xmlns:mc="http://schemas.openxmlformats.org/markup-compatibility/2006">
              <mc:Choice xmlns:v="urn:schemas-microsoft-com:vml" Requires="v">
                <p:oleObj spid="_x0000_s41014" name="CS ChemDraw Drawing" r:id="rId5" imgW="3365500" imgH="896620" progId="ChemDraw.Document.5.0">
                  <p:embed/>
                </p:oleObj>
              </mc:Choice>
              <mc:Fallback>
                <p:oleObj name="CS ChemDraw Drawing" r:id="rId5" imgW="3365500" imgH="896620" progId="ChemDraw.Document.5.0">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3141663"/>
                        <a:ext cx="5545137" cy="147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文本框 1"/>
          <p:cNvSpPr txBox="1">
            <a:spLocks noChangeArrowheads="1"/>
          </p:cNvSpPr>
          <p:nvPr/>
        </p:nvSpPr>
        <p:spPr bwMode="auto">
          <a:xfrm>
            <a:off x="395288" y="4772025"/>
            <a:ext cx="8353425"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 typeface="Wingdings" panose="05000000000000000000" pitchFamily="2" charset="2"/>
              <a:buNone/>
            </a:pPr>
            <a:r>
              <a:rPr lang="zh-CN" altLang="en-US" sz="3600" u="none">
                <a:ea typeface="楷体_GB2312" pitchFamily="49" charset="-122"/>
              </a:rPr>
              <a:t>若 </a:t>
            </a:r>
            <a:r>
              <a:rPr lang="en-US" altLang="zh-CN" sz="3600" i="1" u="none">
                <a:ea typeface="楷体_GB2312" pitchFamily="49" charset="-122"/>
              </a:rPr>
              <a:t>p</a:t>
            </a:r>
            <a:r>
              <a:rPr lang="en-US" altLang="zh-CN" sz="3600" u="none">
                <a:ea typeface="楷体_GB2312" pitchFamily="49" charset="-122"/>
              </a:rPr>
              <a:t> &gt; </a:t>
            </a:r>
            <a:r>
              <a:rPr lang="en-US" altLang="zh-CN" sz="3600" i="1" u="none">
                <a:ea typeface="楷体_GB2312" pitchFamily="49" charset="-122"/>
              </a:rPr>
              <a:t>p</a:t>
            </a:r>
            <a:r>
              <a:rPr lang="en-US" altLang="zh-CN" sz="3600" u="none">
                <a:ea typeface="楷体_GB2312" pitchFamily="49" charset="-122"/>
                <a:sym typeface="Symbol" panose="05050102010706020507" pitchFamily="18" charset="2"/>
              </a:rPr>
              <a:t>*</a:t>
            </a:r>
            <a:r>
              <a:rPr lang="en-US" altLang="zh-CN" sz="3600" u="none">
                <a:ea typeface="楷体_GB2312" pitchFamily="49" charset="-122"/>
              </a:rPr>
              <a:t>, </a:t>
            </a:r>
            <a:r>
              <a:rPr lang="zh-CN" altLang="en-US" sz="3600" u="none">
                <a:ea typeface="楷体_GB2312" pitchFamily="49" charset="-122"/>
              </a:rPr>
              <a:t>则平衡左移，蒸气凝聚；</a:t>
            </a:r>
            <a:endParaRPr lang="en-US" altLang="zh-CN" sz="3600" u="none">
              <a:ea typeface="楷体_GB2312" pitchFamily="49" charset="-122"/>
            </a:endParaRPr>
          </a:p>
          <a:p>
            <a:pPr algn="just" eaLnBrk="1" hangingPunct="1">
              <a:lnSpc>
                <a:spcPct val="110000"/>
              </a:lnSpc>
              <a:buFont typeface="Wingdings" panose="05000000000000000000" pitchFamily="2" charset="2"/>
              <a:buNone/>
            </a:pPr>
            <a:r>
              <a:rPr lang="zh-CN" altLang="en-US" sz="3600" u="none">
                <a:ea typeface="楷体_GB2312" pitchFamily="49" charset="-122"/>
              </a:rPr>
              <a:t>若 </a:t>
            </a:r>
            <a:r>
              <a:rPr lang="en-US" altLang="zh-CN" sz="3600" i="1" u="none">
                <a:ea typeface="楷体_GB2312" pitchFamily="49" charset="-122"/>
              </a:rPr>
              <a:t>p</a:t>
            </a:r>
            <a:r>
              <a:rPr lang="en-US" altLang="zh-CN" sz="3600" u="none">
                <a:ea typeface="楷体_GB2312" pitchFamily="49" charset="-122"/>
              </a:rPr>
              <a:t> &lt; </a:t>
            </a:r>
            <a:r>
              <a:rPr lang="en-US" altLang="zh-CN" sz="3600" i="1" u="none">
                <a:ea typeface="楷体_GB2312" pitchFamily="49" charset="-122"/>
              </a:rPr>
              <a:t>p</a:t>
            </a:r>
            <a:r>
              <a:rPr lang="en-US" altLang="zh-CN" sz="3600" u="none">
                <a:ea typeface="楷体_GB2312" pitchFamily="49" charset="-122"/>
                <a:sym typeface="Symbol" panose="05050102010706020507" pitchFamily="18" charset="2"/>
              </a:rPr>
              <a:t>*</a:t>
            </a:r>
            <a:r>
              <a:rPr lang="en-US" altLang="zh-CN" sz="3600" u="none">
                <a:ea typeface="楷体_GB2312" pitchFamily="49" charset="-122"/>
              </a:rPr>
              <a:t>, </a:t>
            </a:r>
            <a:r>
              <a:rPr lang="zh-CN" altLang="en-US" sz="3600" u="none">
                <a:ea typeface="楷体_GB2312" pitchFamily="49" charset="-122"/>
              </a:rPr>
              <a:t>则平衡右移，液体蒸发。</a:t>
            </a:r>
            <a:endParaRPr lang="en-US" altLang="zh-CN" sz="3600" u="none">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10642"/>
                                        </p:tgtEl>
                                        <p:attrNameLst>
                                          <p:attrName>style.visibility</p:attrName>
                                        </p:attrNameLst>
                                      </p:cBhvr>
                                      <p:to>
                                        <p:strVal val="visible"/>
                                      </p:to>
                                    </p:set>
                                    <p:anim calcmode="lin" valueType="num">
                                      <p:cBhvr additive="base">
                                        <p:cTn id="7" dur="500" fill="hold"/>
                                        <p:tgtEl>
                                          <p:spTgt spid="410642"/>
                                        </p:tgtEl>
                                        <p:attrNameLst>
                                          <p:attrName>ppt_x</p:attrName>
                                        </p:attrNameLst>
                                      </p:cBhvr>
                                      <p:tavLst>
                                        <p:tav tm="0">
                                          <p:val>
                                            <p:strVal val="#ppt_x"/>
                                          </p:val>
                                        </p:tav>
                                        <p:tav tm="100000">
                                          <p:val>
                                            <p:strVal val="#ppt_x"/>
                                          </p:val>
                                        </p:tav>
                                      </p:tavLst>
                                    </p:anim>
                                    <p:anim calcmode="lin" valueType="num">
                                      <p:cBhvr additive="base">
                                        <p:cTn id="8" dur="500" fill="hold"/>
                                        <p:tgtEl>
                                          <p:spTgt spid="41064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wipe(left)">
                                      <p:cBhvr>
                                        <p:cTn id="13" dur="500"/>
                                        <p:tgtEl>
                                          <p:spTgt spid="2">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2">
                                            <p:txEl>
                                              <p:pRg st="1" end="1"/>
                                            </p:txEl>
                                          </p:spTgt>
                                        </p:tgtEl>
                                        <p:attrNameLst>
                                          <p:attrName>style.visibility</p:attrName>
                                        </p:attrNameLst>
                                      </p:cBhvr>
                                      <p:to>
                                        <p:strVal val="visible"/>
                                      </p:to>
                                    </p:set>
                                    <p:animEffect transition="in" filter="wipe(left)">
                                      <p:cBhvr>
                                        <p:cTn id="18"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灯片编号占位符 4"/>
          <p:cNvSpPr>
            <a:spLocks noGrp="1"/>
          </p:cNvSpPr>
          <p:nvPr>
            <p:ph type="sldNum" sz="quarter" idx="12"/>
          </p:nvPr>
        </p:nvSpPr>
        <p:spPr/>
        <p:txBody>
          <a:bodyPr/>
          <a:lstStyle/>
          <a:p>
            <a:pPr>
              <a:defRPr/>
            </a:pPr>
            <a:fld id="{A6591417-02E5-431F-BF69-F6C809E63158}" type="slidenum">
              <a:rPr lang="zh-CN" altLang="en-US"/>
              <a:pPr>
                <a:defRPr/>
              </a:pPr>
              <a:t>39</a:t>
            </a:fld>
            <a:endParaRPr lang="en-US" altLang="zh-CN"/>
          </a:p>
        </p:txBody>
      </p:sp>
      <p:graphicFrame>
        <p:nvGraphicFramePr>
          <p:cNvPr id="164935" name="Group 71"/>
          <p:cNvGraphicFramePr>
            <a:graphicFrameLocks noGrp="1"/>
          </p:cNvGraphicFramePr>
          <p:nvPr>
            <p:ph/>
          </p:nvPr>
        </p:nvGraphicFramePr>
        <p:xfrm>
          <a:off x="144463" y="2205038"/>
          <a:ext cx="8820150" cy="4319589"/>
        </p:xfrm>
        <a:graphic>
          <a:graphicData uri="http://schemas.openxmlformats.org/drawingml/2006/table">
            <a:tbl>
              <a:tblPr/>
              <a:tblGrid>
                <a:gridCol w="1471612"/>
                <a:gridCol w="1460500"/>
                <a:gridCol w="1389063"/>
                <a:gridCol w="1558925"/>
                <a:gridCol w="1468437"/>
                <a:gridCol w="1471613"/>
              </a:tblGrid>
              <a:tr h="758825">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t/℃</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p</a:t>
                      </a:r>
                      <a:r>
                        <a:rPr lang="en-US" altLang="zh-CN" sz="3200" u="none" dirty="0" smtClean="0">
                          <a:ea typeface="楷体_GB2312" panose="02010609030101010101" pitchFamily="49" charset="-122"/>
                          <a:sym typeface="Symbol" panose="05050102010706020507" pitchFamily="18" charset="2"/>
                        </a:rPr>
                        <a:t>*</a:t>
                      </a:r>
                      <a:r>
                        <a:rPr kumimoji="1" lang="en-US" altLang="zh-CN"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32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rPr>
                        <a:t>kPa</a:t>
                      </a:r>
                      <a:endParaRPr kumimoji="1" lang="en-US" altLang="zh-CN"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p</a:t>
                      </a:r>
                      <a:r>
                        <a:rPr lang="en-US" altLang="zh-CN" sz="3200" u="none" dirty="0" smtClean="0">
                          <a:ea typeface="楷体_GB2312" panose="02010609030101010101" pitchFamily="49" charset="-122"/>
                          <a:sym typeface="Symbol" panose="05050102010706020507" pitchFamily="18" charset="2"/>
                        </a:rPr>
                        <a:t>*</a:t>
                      </a:r>
                      <a:r>
                        <a:rPr kumimoji="1" lang="en-US" altLang="zh-CN"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32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rPr>
                        <a:t>kPa</a:t>
                      </a:r>
                      <a:endParaRPr kumimoji="1" lang="en-US" altLang="zh-CN"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P</a:t>
                      </a:r>
                      <a:r>
                        <a:rPr lang="en-US" altLang="zh-CN" sz="3200" u="none" dirty="0" smtClean="0">
                          <a:ea typeface="楷体_GB2312" panose="02010609030101010101" pitchFamily="49" charset="-122"/>
                          <a:sym typeface="Symbol" panose="05050102010706020507" pitchFamily="18" charset="2"/>
                        </a:rPr>
                        <a:t>*</a:t>
                      </a:r>
                      <a:r>
                        <a:rPr kumimoji="1" lang="en-US" altLang="zh-CN"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32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rPr>
                        <a:t>kPa</a:t>
                      </a:r>
                      <a:endParaRPr kumimoji="1" lang="en-US" altLang="zh-CN"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722313">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10.0</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19.92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143.3</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r>
              <a:tr h="720725">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20.0</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2.338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31.16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198.6</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solidFill>
                      <a:schemeClr val="bg1"/>
                    </a:solidFill>
                  </a:tcPr>
                </a:tc>
              </a:tr>
              <a:tr h="719138">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30.0</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4.243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47.34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130.0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270.2</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solidFill>
                      <a:schemeClr val="bg1"/>
                    </a:solidFill>
                  </a:tcPr>
                </a:tc>
              </a:tr>
              <a:tr h="722313">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40.0</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7.376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140.0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361.5</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solidFill>
                      <a:schemeClr val="bg1"/>
                    </a:solidFill>
                  </a:tcPr>
                </a:tc>
              </a:tr>
              <a:tr h="676275">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50.0</a:t>
                      </a:r>
                    </a:p>
                  </a:txBody>
                  <a:tcPr horzOverflow="overflow">
                    <a:lnL cap="flat">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101.325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150.0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476.2</a:t>
                      </a:r>
                    </a:p>
                  </a:txBody>
                  <a:tcPr horzOverflow="overflow">
                    <a:lnL w="12700" cap="flat" cmpd="sng" algn="ctr">
                      <a:solidFill>
                        <a:schemeClr val="tx1"/>
                      </a:solidFill>
                      <a:prstDash val="solid"/>
                      <a:round/>
                      <a:headEnd type="none" w="med" len="med"/>
                      <a:tailEnd type="none" w="med" len="med"/>
                    </a:lnL>
                    <a:lnR cap="flat">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64923" name="Text Box 59"/>
          <p:cNvSpPr txBox="1">
            <a:spLocks noChangeArrowheads="1"/>
          </p:cNvSpPr>
          <p:nvPr/>
        </p:nvSpPr>
        <p:spPr bwMode="auto">
          <a:xfrm>
            <a:off x="2195513" y="1484313"/>
            <a:ext cx="3889375" cy="641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zh-CN" altLang="en-US" sz="3600" u="none"/>
              <a:t>表</a:t>
            </a:r>
            <a:r>
              <a:rPr kumimoji="0" lang="en-US" altLang="zh-CN" sz="3600" u="none"/>
              <a:t>1 </a:t>
            </a:r>
            <a:r>
              <a:rPr kumimoji="0" lang="zh-CN" altLang="en-US" sz="3600" u="none"/>
              <a:t>水的蒸气压</a:t>
            </a:r>
          </a:p>
        </p:txBody>
      </p:sp>
      <p:sp>
        <p:nvSpPr>
          <p:cNvPr id="164927" name="Line 63"/>
          <p:cNvSpPr>
            <a:spLocks noChangeShapeType="1"/>
          </p:cNvSpPr>
          <p:nvPr/>
        </p:nvSpPr>
        <p:spPr bwMode="auto">
          <a:xfrm>
            <a:off x="250825" y="3573463"/>
            <a:ext cx="2519363"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4928" name="Line 64"/>
          <p:cNvSpPr>
            <a:spLocks noChangeShapeType="1"/>
          </p:cNvSpPr>
          <p:nvPr/>
        </p:nvSpPr>
        <p:spPr bwMode="auto">
          <a:xfrm>
            <a:off x="3203575" y="6421438"/>
            <a:ext cx="252095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2035" name="Text Box 67"/>
          <p:cNvSpPr txBox="1">
            <a:spLocks noChangeArrowheads="1"/>
          </p:cNvSpPr>
          <p:nvPr/>
        </p:nvSpPr>
        <p:spPr bwMode="auto">
          <a:xfrm>
            <a:off x="179388" y="115888"/>
            <a:ext cx="8640762"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41325" indent="-441325">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620713"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3600" u="none">
                <a:solidFill>
                  <a:srgbClr val="0000FF"/>
                </a:solidFill>
              </a:rPr>
              <a:t>饱和蒸气压与溶剂的本性有关。同一溶剂的蒸气压又随温度的升高而增大。</a:t>
            </a:r>
          </a:p>
        </p:txBody>
      </p:sp>
      <p:sp>
        <p:nvSpPr>
          <p:cNvPr id="164936" name="Line 72"/>
          <p:cNvSpPr>
            <a:spLocks noChangeShapeType="1"/>
          </p:cNvSpPr>
          <p:nvPr/>
        </p:nvSpPr>
        <p:spPr bwMode="auto">
          <a:xfrm>
            <a:off x="6083300" y="6419850"/>
            <a:ext cx="252095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4923"/>
                                        </p:tgtEl>
                                        <p:attrNameLst>
                                          <p:attrName>style.visibility</p:attrName>
                                        </p:attrNameLst>
                                      </p:cBhvr>
                                      <p:to>
                                        <p:strVal val="visible"/>
                                      </p:to>
                                    </p:set>
                                    <p:animEffect transition="in" filter="blinds(horizontal)">
                                      <p:cBhvr>
                                        <p:cTn id="7" dur="500"/>
                                        <p:tgtEl>
                                          <p:spTgt spid="1649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4935"/>
                                        </p:tgtEl>
                                        <p:attrNameLst>
                                          <p:attrName>style.visibility</p:attrName>
                                        </p:attrNameLst>
                                      </p:cBhvr>
                                      <p:to>
                                        <p:strVal val="visible"/>
                                      </p:to>
                                    </p:set>
                                    <p:animEffect transition="in" filter="blinds(horizontal)">
                                      <p:cBhvr>
                                        <p:cTn id="12" dur="500"/>
                                        <p:tgtEl>
                                          <p:spTgt spid="1649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64927"/>
                                        </p:tgtEl>
                                        <p:attrNameLst>
                                          <p:attrName>style.visibility</p:attrName>
                                        </p:attrNameLst>
                                      </p:cBhvr>
                                      <p:to>
                                        <p:strVal val="visible"/>
                                      </p:to>
                                    </p:set>
                                    <p:anim calcmode="lin" valueType="num">
                                      <p:cBhvr additive="base">
                                        <p:cTn id="17" dur="500" fill="hold"/>
                                        <p:tgtEl>
                                          <p:spTgt spid="164927"/>
                                        </p:tgtEl>
                                        <p:attrNameLst>
                                          <p:attrName>ppt_x</p:attrName>
                                        </p:attrNameLst>
                                      </p:cBhvr>
                                      <p:tavLst>
                                        <p:tav tm="0">
                                          <p:val>
                                            <p:strVal val="0-#ppt_w/2"/>
                                          </p:val>
                                        </p:tav>
                                        <p:tav tm="100000">
                                          <p:val>
                                            <p:strVal val="#ppt_x"/>
                                          </p:val>
                                        </p:tav>
                                      </p:tavLst>
                                    </p:anim>
                                    <p:anim calcmode="lin" valueType="num">
                                      <p:cBhvr additive="base">
                                        <p:cTn id="18" dur="500" fill="hold"/>
                                        <p:tgtEl>
                                          <p:spTgt spid="164927"/>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64928"/>
                                        </p:tgtEl>
                                        <p:attrNameLst>
                                          <p:attrName>style.visibility</p:attrName>
                                        </p:attrNameLst>
                                      </p:cBhvr>
                                      <p:to>
                                        <p:strVal val="visible"/>
                                      </p:to>
                                    </p:set>
                                    <p:anim calcmode="lin" valueType="num">
                                      <p:cBhvr additive="base">
                                        <p:cTn id="23" dur="500" fill="hold"/>
                                        <p:tgtEl>
                                          <p:spTgt spid="164928"/>
                                        </p:tgtEl>
                                        <p:attrNameLst>
                                          <p:attrName>ppt_x</p:attrName>
                                        </p:attrNameLst>
                                      </p:cBhvr>
                                      <p:tavLst>
                                        <p:tav tm="0">
                                          <p:val>
                                            <p:strVal val="0-#ppt_w/2"/>
                                          </p:val>
                                        </p:tav>
                                        <p:tav tm="100000">
                                          <p:val>
                                            <p:strVal val="#ppt_x"/>
                                          </p:val>
                                        </p:tav>
                                      </p:tavLst>
                                    </p:anim>
                                    <p:anim calcmode="lin" valueType="num">
                                      <p:cBhvr additive="base">
                                        <p:cTn id="24" dur="500" fill="hold"/>
                                        <p:tgtEl>
                                          <p:spTgt spid="164928"/>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64936"/>
                                        </p:tgtEl>
                                        <p:attrNameLst>
                                          <p:attrName>style.visibility</p:attrName>
                                        </p:attrNameLst>
                                      </p:cBhvr>
                                      <p:to>
                                        <p:strVal val="visible"/>
                                      </p:to>
                                    </p:set>
                                    <p:anim calcmode="lin" valueType="num">
                                      <p:cBhvr additive="base">
                                        <p:cTn id="29" dur="500" fill="hold"/>
                                        <p:tgtEl>
                                          <p:spTgt spid="164936"/>
                                        </p:tgtEl>
                                        <p:attrNameLst>
                                          <p:attrName>ppt_x</p:attrName>
                                        </p:attrNameLst>
                                      </p:cBhvr>
                                      <p:tavLst>
                                        <p:tav tm="0">
                                          <p:val>
                                            <p:strVal val="0-#ppt_w/2"/>
                                          </p:val>
                                        </p:tav>
                                        <p:tav tm="100000">
                                          <p:val>
                                            <p:strVal val="#ppt_x"/>
                                          </p:val>
                                        </p:tav>
                                      </p:tavLst>
                                    </p:anim>
                                    <p:anim calcmode="lin" valueType="num">
                                      <p:cBhvr additive="base">
                                        <p:cTn id="30" dur="500" fill="hold"/>
                                        <p:tgtEl>
                                          <p:spTgt spid="1649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923" grpId="0" animBg="1"/>
      <p:bldP spid="164927" grpId="0" animBg="1"/>
      <p:bldP spid="164928" grpId="0" animBg="1"/>
      <p:bldP spid="16493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B339EB9A-1A64-43E0-B9CB-8113271139FD}" type="slidenum">
              <a:rPr lang="zh-CN" altLang="en-US"/>
              <a:pPr>
                <a:defRPr/>
              </a:pPr>
              <a:t>4</a:t>
            </a:fld>
            <a:endParaRPr lang="en-US" altLang="zh-CN"/>
          </a:p>
        </p:txBody>
      </p:sp>
      <p:sp>
        <p:nvSpPr>
          <p:cNvPr id="6147" name="Text Box 3"/>
          <p:cNvSpPr txBox="1">
            <a:spLocks noChangeArrowheads="1"/>
          </p:cNvSpPr>
          <p:nvPr/>
        </p:nvSpPr>
        <p:spPr bwMode="auto">
          <a:xfrm>
            <a:off x="301625" y="333375"/>
            <a:ext cx="8447088"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4800" u="none">
                <a:ea typeface="楷体_GB2312" pitchFamily="49" charset="-122"/>
              </a:rPr>
              <a:t>1. </a:t>
            </a:r>
            <a:r>
              <a:rPr lang="zh-CN" altLang="en-US" sz="4800" u="none">
                <a:ea typeface="楷体_GB2312" pitchFamily="49" charset="-122"/>
              </a:rPr>
              <a:t>1</a:t>
            </a:r>
            <a:r>
              <a:rPr lang="en-US" altLang="zh-CN" sz="4800" u="none">
                <a:ea typeface="楷体_GB2312" pitchFamily="49" charset="-122"/>
              </a:rPr>
              <a:t>. </a:t>
            </a:r>
            <a:r>
              <a:rPr lang="zh-CN" altLang="en-US" sz="4800" u="none">
                <a:ea typeface="楷体_GB2312" pitchFamily="49" charset="-122"/>
              </a:rPr>
              <a:t>1 理想气体</a:t>
            </a:r>
            <a:endParaRPr lang="en-US" altLang="zh-CN" sz="4800" u="none">
              <a:ea typeface="楷体_GB2312" pitchFamily="49" charset="-122"/>
            </a:endParaRPr>
          </a:p>
        </p:txBody>
      </p:sp>
      <p:sp>
        <p:nvSpPr>
          <p:cNvPr id="6149" name="Text Box 5"/>
          <p:cNvSpPr txBox="1">
            <a:spLocks noChangeArrowheads="1"/>
          </p:cNvSpPr>
          <p:nvPr/>
        </p:nvSpPr>
        <p:spPr bwMode="auto">
          <a:xfrm>
            <a:off x="250825" y="1484313"/>
            <a:ext cx="8591550" cy="3776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4400" u="none">
                <a:ea typeface="楷体_GB2312" pitchFamily="49" charset="-122"/>
              </a:rPr>
              <a:t>理想气体：一种假想的气体模型。</a:t>
            </a:r>
          </a:p>
          <a:p>
            <a:pPr eaLnBrk="1" hangingPunct="1">
              <a:spcBef>
                <a:spcPct val="50000"/>
              </a:spcBef>
              <a:buFontTx/>
              <a:buNone/>
            </a:pPr>
            <a:r>
              <a:rPr lang="zh-CN" altLang="en-US" sz="4400" u="none">
                <a:ea typeface="楷体_GB2312" pitchFamily="49" charset="-122"/>
              </a:rPr>
              <a:t>要求：</a:t>
            </a:r>
          </a:p>
          <a:p>
            <a:pPr eaLnBrk="1" hangingPunct="1">
              <a:spcBef>
                <a:spcPct val="50000"/>
              </a:spcBef>
              <a:buFontTx/>
              <a:buNone/>
            </a:pPr>
            <a:r>
              <a:rPr lang="en-US" altLang="zh-CN" sz="4400" u="none">
                <a:solidFill>
                  <a:schemeClr val="accent2"/>
                </a:solidFill>
                <a:ea typeface="楷体_GB2312" pitchFamily="49" charset="-122"/>
              </a:rPr>
              <a:t>(1) </a:t>
            </a:r>
            <a:r>
              <a:rPr lang="zh-CN" altLang="en-US" sz="4400" u="none">
                <a:solidFill>
                  <a:schemeClr val="accent2"/>
                </a:solidFill>
                <a:ea typeface="楷体_GB2312" pitchFamily="49" charset="-122"/>
              </a:rPr>
              <a:t>气体分子间没有作用力</a:t>
            </a:r>
            <a:r>
              <a:rPr lang="en-US" altLang="zh-CN" sz="4400" u="none">
                <a:solidFill>
                  <a:schemeClr val="accent2"/>
                </a:solidFill>
                <a:ea typeface="楷体_GB2312" pitchFamily="49" charset="-122"/>
              </a:rPr>
              <a:t>;</a:t>
            </a:r>
          </a:p>
          <a:p>
            <a:pPr eaLnBrk="1" hangingPunct="1">
              <a:spcBef>
                <a:spcPct val="50000"/>
              </a:spcBef>
              <a:buFontTx/>
              <a:buNone/>
            </a:pPr>
            <a:r>
              <a:rPr lang="en-US" altLang="zh-CN" sz="4400" u="none">
                <a:solidFill>
                  <a:schemeClr val="accent2"/>
                </a:solidFill>
                <a:ea typeface="楷体_GB2312" pitchFamily="49" charset="-122"/>
              </a:rPr>
              <a:t>(2) </a:t>
            </a:r>
            <a:r>
              <a:rPr lang="zh-CN" altLang="en-US" sz="4400" u="none">
                <a:solidFill>
                  <a:schemeClr val="accent2"/>
                </a:solidFill>
                <a:ea typeface="楷体_GB2312" pitchFamily="49" charset="-122"/>
              </a:rPr>
              <a:t>分子本身不占有体积</a:t>
            </a:r>
            <a:r>
              <a:rPr lang="en-US" altLang="zh-CN" sz="4400" u="none">
                <a:solidFill>
                  <a:schemeClr val="accent2"/>
                </a:solidFill>
                <a:ea typeface="楷体_GB2312" pitchFamily="49" charset="-122"/>
              </a:rPr>
              <a:t>(</a:t>
            </a:r>
            <a:r>
              <a:rPr lang="zh-CN" altLang="en-US" sz="4400" u="none">
                <a:solidFill>
                  <a:schemeClr val="accent2"/>
                </a:solidFill>
                <a:ea typeface="楷体_GB2312" pitchFamily="49" charset="-122"/>
              </a:rPr>
              <a:t>质点</a:t>
            </a:r>
            <a:r>
              <a:rPr lang="en-US" altLang="zh-CN" sz="4400" u="none">
                <a:solidFill>
                  <a:schemeClr val="accent2"/>
                </a:solidFill>
                <a:ea typeface="楷体_GB2312" pitchFamily="49" charset="-122"/>
              </a:rPr>
              <a:t>)</a:t>
            </a:r>
            <a:r>
              <a:rPr lang="zh-CN" altLang="en-US" sz="4400" u="none">
                <a:solidFill>
                  <a:schemeClr val="accent2"/>
                </a:solidFill>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anim calcmode="lin" valueType="num">
                                      <p:cBhvr additive="base">
                                        <p:cTn id="7" dur="500" fill="hold"/>
                                        <p:tgtEl>
                                          <p:spTgt spid="614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149">
                                            <p:txEl>
                                              <p:pRg st="1" end="1"/>
                                            </p:txEl>
                                          </p:spTgt>
                                        </p:tgtEl>
                                        <p:attrNameLst>
                                          <p:attrName>style.visibility</p:attrName>
                                        </p:attrNameLst>
                                      </p:cBhvr>
                                      <p:to>
                                        <p:strVal val="visible"/>
                                      </p:to>
                                    </p:set>
                                    <p:anim calcmode="lin" valueType="num">
                                      <p:cBhvr additive="base">
                                        <p:cTn id="13" dur="500" fill="hold"/>
                                        <p:tgtEl>
                                          <p:spTgt spid="614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149">
                                            <p:txEl>
                                              <p:pRg st="2" end="2"/>
                                            </p:txEl>
                                          </p:spTgt>
                                        </p:tgtEl>
                                        <p:attrNameLst>
                                          <p:attrName>style.visibility</p:attrName>
                                        </p:attrNameLst>
                                      </p:cBhvr>
                                      <p:to>
                                        <p:strVal val="visible"/>
                                      </p:to>
                                    </p:set>
                                    <p:anim calcmode="lin" valueType="num">
                                      <p:cBhvr additive="base">
                                        <p:cTn id="17" dur="500" fill="hold"/>
                                        <p:tgtEl>
                                          <p:spTgt spid="614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14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6149">
                                            <p:txEl>
                                              <p:pRg st="3" end="3"/>
                                            </p:txEl>
                                          </p:spTgt>
                                        </p:tgtEl>
                                        <p:attrNameLst>
                                          <p:attrName>style.visibility</p:attrName>
                                        </p:attrNameLst>
                                      </p:cBhvr>
                                      <p:to>
                                        <p:strVal val="visible"/>
                                      </p:to>
                                    </p:set>
                                    <p:anim calcmode="lin" valueType="num">
                                      <p:cBhvr additive="base">
                                        <p:cTn id="23" dur="500" fill="hold"/>
                                        <p:tgtEl>
                                          <p:spTgt spid="614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14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2"/>
          </p:nvPr>
        </p:nvSpPr>
        <p:spPr/>
        <p:txBody>
          <a:bodyPr/>
          <a:lstStyle/>
          <a:p>
            <a:pPr>
              <a:defRPr/>
            </a:pPr>
            <a:fld id="{6FD73B0E-F970-4166-9EB9-758C9958C7EB}" type="slidenum">
              <a:rPr lang="zh-CN" altLang="en-US"/>
              <a:pPr>
                <a:defRPr/>
              </a:pPr>
              <a:t>40</a:t>
            </a:fld>
            <a:endParaRPr lang="en-US" altLang="zh-CN"/>
          </a:p>
        </p:txBody>
      </p:sp>
      <p:sp>
        <p:nvSpPr>
          <p:cNvPr id="43011" name="Text Box 2"/>
          <p:cNvSpPr txBox="1">
            <a:spLocks noChangeArrowheads="1"/>
          </p:cNvSpPr>
          <p:nvPr/>
        </p:nvSpPr>
        <p:spPr bwMode="auto">
          <a:xfrm>
            <a:off x="250825" y="188913"/>
            <a:ext cx="8659813" cy="1493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FontTx/>
              <a:buNone/>
            </a:pPr>
            <a:r>
              <a:rPr lang="en-US" altLang="zh-CN" sz="4400" u="none">
                <a:ea typeface="隶书" panose="02010509060101010101" pitchFamily="49" charset="-122"/>
              </a:rPr>
              <a:t>2. </a:t>
            </a:r>
            <a:r>
              <a:rPr lang="zh-CN" altLang="en-US" sz="4400" u="none">
                <a:latin typeface="楷体_GB2312" pitchFamily="49" charset="-122"/>
                <a:ea typeface="楷体_GB2312" pitchFamily="49" charset="-122"/>
              </a:rPr>
              <a:t>溶液的饱和蒸气压</a:t>
            </a:r>
          </a:p>
          <a:p>
            <a:pPr algn="just" eaLnBrk="1" hangingPunct="1">
              <a:spcBef>
                <a:spcPct val="50000"/>
              </a:spcBef>
              <a:buFontTx/>
              <a:buNone/>
            </a:pPr>
            <a:r>
              <a:rPr lang="zh-CN" altLang="en-US" u="none">
                <a:solidFill>
                  <a:srgbClr val="FF0000"/>
                </a:solidFill>
              </a:rPr>
              <a:t>思考题</a:t>
            </a:r>
            <a:r>
              <a:rPr lang="en-US" altLang="zh-CN" u="none">
                <a:solidFill>
                  <a:srgbClr val="FF0000"/>
                </a:solidFill>
              </a:rPr>
              <a:t>1. 1</a:t>
            </a:r>
            <a:r>
              <a:rPr lang="zh-CN" altLang="en-US" u="none">
                <a:solidFill>
                  <a:srgbClr val="FF0000"/>
                </a:solidFill>
              </a:rPr>
              <a:t>：</a:t>
            </a:r>
            <a:r>
              <a:rPr lang="zh-CN" altLang="en-US" u="none"/>
              <a:t>下面的实验会发生什么样的现象？</a:t>
            </a:r>
          </a:p>
        </p:txBody>
      </p:sp>
      <p:sp>
        <p:nvSpPr>
          <p:cNvPr id="43012" name="Text Box 3"/>
          <p:cNvSpPr txBox="1">
            <a:spLocks noChangeArrowheads="1"/>
          </p:cNvSpPr>
          <p:nvPr/>
        </p:nvSpPr>
        <p:spPr bwMode="auto">
          <a:xfrm>
            <a:off x="1143000" y="3276600"/>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400" b="0" u="none">
              <a:solidFill>
                <a:schemeClr val="bg1"/>
              </a:solidFill>
            </a:endParaRPr>
          </a:p>
        </p:txBody>
      </p:sp>
      <p:sp>
        <p:nvSpPr>
          <p:cNvPr id="43013" name="Rectangle 4"/>
          <p:cNvSpPr>
            <a:spLocks noChangeArrowheads="1"/>
          </p:cNvSpPr>
          <p:nvPr/>
        </p:nvSpPr>
        <p:spPr bwMode="auto">
          <a:xfrm>
            <a:off x="0" y="3109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 typeface="Wingdings" panose="05000000000000000000" pitchFamily="2" charset="2"/>
              <a:buChar char="Ø"/>
            </a:pPr>
            <a:endParaRPr lang="zh-CN" altLang="en-US" sz="4000">
              <a:ea typeface="楷体_GB2312" pitchFamily="49" charset="-122"/>
            </a:endParaRPr>
          </a:p>
        </p:txBody>
      </p:sp>
      <p:sp>
        <p:nvSpPr>
          <p:cNvPr id="292869" name="Text Box 5"/>
          <p:cNvSpPr txBox="1">
            <a:spLocks noChangeArrowheads="1"/>
          </p:cNvSpPr>
          <p:nvPr/>
        </p:nvSpPr>
        <p:spPr bwMode="auto">
          <a:xfrm>
            <a:off x="647700" y="2217738"/>
            <a:ext cx="61563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3600" u="none">
                <a:solidFill>
                  <a:srgbClr val="6600CC"/>
                </a:solidFill>
              </a:rPr>
              <a:t>（水自动转移到糖水中去） </a:t>
            </a:r>
          </a:p>
        </p:txBody>
      </p:sp>
      <p:pic>
        <p:nvPicPr>
          <p:cNvPr id="43015" name="Picture 6"/>
          <p:cNvPicPr>
            <a:picLocks noChangeAspect="1" noChangeArrowheads="1"/>
          </p:cNvPicPr>
          <p:nvPr/>
        </p:nvPicPr>
        <p:blipFill>
          <a:blip r:embed="rId2">
            <a:extLst>
              <a:ext uri="{28A0092B-C50C-407E-A947-70E740481C1C}">
                <a14:useLocalDpi xmlns:a14="http://schemas.microsoft.com/office/drawing/2010/main" val="0"/>
              </a:ext>
            </a:extLst>
          </a:blip>
          <a:srcRect r="60786"/>
          <a:stretch>
            <a:fillRect/>
          </a:stretch>
        </p:blipFill>
        <p:spPr bwMode="auto">
          <a:xfrm>
            <a:off x="684213" y="2997200"/>
            <a:ext cx="2382837"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2871" name="AutoShape 7"/>
          <p:cNvSpPr>
            <a:spLocks noChangeArrowheads="1"/>
          </p:cNvSpPr>
          <p:nvPr/>
        </p:nvSpPr>
        <p:spPr bwMode="auto">
          <a:xfrm>
            <a:off x="1187450" y="2781300"/>
            <a:ext cx="1368425" cy="576263"/>
          </a:xfrm>
          <a:prstGeom prst="curvedDownArrow">
            <a:avLst>
              <a:gd name="adj1" fmla="val 47493"/>
              <a:gd name="adj2" fmla="val 94986"/>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 typeface="Wingdings" panose="05000000000000000000" pitchFamily="2" charset="2"/>
              <a:buChar char="Ø"/>
            </a:pPr>
            <a:endParaRPr lang="zh-CN" altLang="en-US" sz="4000">
              <a:ea typeface="楷体_GB2312" pitchFamily="49" charset="-122"/>
            </a:endParaRPr>
          </a:p>
        </p:txBody>
      </p:sp>
      <p:grpSp>
        <p:nvGrpSpPr>
          <p:cNvPr id="292872" name="Group 8"/>
          <p:cNvGrpSpPr>
            <a:grpSpLocks/>
          </p:cNvGrpSpPr>
          <p:nvPr/>
        </p:nvGrpSpPr>
        <p:grpSpPr bwMode="auto">
          <a:xfrm>
            <a:off x="3419475" y="2997200"/>
            <a:ext cx="4183063" cy="3360738"/>
            <a:chOff x="2154" y="1888"/>
            <a:chExt cx="2635" cy="2117"/>
          </a:xfrm>
        </p:grpSpPr>
        <p:pic>
          <p:nvPicPr>
            <p:cNvPr id="43018" name="Picture 9"/>
            <p:cNvPicPr>
              <a:picLocks noChangeAspect="1" noChangeArrowheads="1"/>
            </p:cNvPicPr>
            <p:nvPr/>
          </p:nvPicPr>
          <p:blipFill>
            <a:blip r:embed="rId2">
              <a:extLst>
                <a:ext uri="{28A0092B-C50C-407E-A947-70E740481C1C}">
                  <a14:useLocalDpi xmlns:a14="http://schemas.microsoft.com/office/drawing/2010/main" val="0"/>
                </a:ext>
              </a:extLst>
            </a:blip>
            <a:srcRect l="60867"/>
            <a:stretch>
              <a:fillRect/>
            </a:stretch>
          </p:blipFill>
          <p:spPr bwMode="auto">
            <a:xfrm>
              <a:off x="3288" y="1888"/>
              <a:ext cx="1501" cy="2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9" name="AutoShape 10"/>
            <p:cNvSpPr>
              <a:spLocks noChangeArrowheads="1"/>
            </p:cNvSpPr>
            <p:nvPr/>
          </p:nvSpPr>
          <p:spPr bwMode="auto">
            <a:xfrm>
              <a:off x="2154" y="2704"/>
              <a:ext cx="998" cy="272"/>
            </a:xfrm>
            <a:prstGeom prst="rightArrow">
              <a:avLst>
                <a:gd name="adj1" fmla="val 50000"/>
                <a:gd name="adj2" fmla="val 9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 typeface="Wingdings" panose="05000000000000000000" pitchFamily="2" charset="2"/>
                <a:buChar char="Ø"/>
              </a:pPr>
              <a:endParaRPr lang="zh-CN" altLang="en-US" sz="4000">
                <a:ea typeface="楷体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2869"/>
                                        </p:tgtEl>
                                        <p:attrNameLst>
                                          <p:attrName>style.visibility</p:attrName>
                                        </p:attrNameLst>
                                      </p:cBhvr>
                                      <p:to>
                                        <p:strVal val="visible"/>
                                      </p:to>
                                    </p:set>
                                    <p:anim calcmode="lin" valueType="num">
                                      <p:cBhvr additive="base">
                                        <p:cTn id="7" dur="500" fill="hold"/>
                                        <p:tgtEl>
                                          <p:spTgt spid="292869"/>
                                        </p:tgtEl>
                                        <p:attrNameLst>
                                          <p:attrName>ppt_x</p:attrName>
                                        </p:attrNameLst>
                                      </p:cBhvr>
                                      <p:tavLst>
                                        <p:tav tm="0">
                                          <p:val>
                                            <p:strVal val="0-#ppt_w/2"/>
                                          </p:val>
                                        </p:tav>
                                        <p:tav tm="100000">
                                          <p:val>
                                            <p:strVal val="#ppt_x"/>
                                          </p:val>
                                        </p:tav>
                                      </p:tavLst>
                                    </p:anim>
                                    <p:anim calcmode="lin" valueType="num">
                                      <p:cBhvr additive="base">
                                        <p:cTn id="8" dur="500" fill="hold"/>
                                        <p:tgtEl>
                                          <p:spTgt spid="29286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92871"/>
                                        </p:tgtEl>
                                        <p:attrNameLst>
                                          <p:attrName>style.visibility</p:attrName>
                                        </p:attrNameLst>
                                      </p:cBhvr>
                                      <p:to>
                                        <p:strVal val="visible"/>
                                      </p:to>
                                    </p:set>
                                    <p:animEffect transition="in" filter="wipe(left)">
                                      <p:cBhvr>
                                        <p:cTn id="13" dur="500"/>
                                        <p:tgtEl>
                                          <p:spTgt spid="29287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8" presetClass="entr" presetSubtype="16" fill="hold" nodeType="clickEffect">
                                  <p:stCondLst>
                                    <p:cond delay="0"/>
                                  </p:stCondLst>
                                  <p:childTnLst>
                                    <p:set>
                                      <p:cBhvr>
                                        <p:cTn id="17" dur="1" fill="hold">
                                          <p:stCondLst>
                                            <p:cond delay="0"/>
                                          </p:stCondLst>
                                        </p:cTn>
                                        <p:tgtEl>
                                          <p:spTgt spid="292872"/>
                                        </p:tgtEl>
                                        <p:attrNameLst>
                                          <p:attrName>style.visibility</p:attrName>
                                        </p:attrNameLst>
                                      </p:cBhvr>
                                      <p:to>
                                        <p:strVal val="visible"/>
                                      </p:to>
                                    </p:set>
                                    <p:animEffect transition="in" filter="diamond(in)">
                                      <p:cBhvr>
                                        <p:cTn id="18" dur="1000"/>
                                        <p:tgtEl>
                                          <p:spTgt spid="292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9" grpId="0"/>
      <p:bldP spid="29287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pPr>
              <a:defRPr/>
            </a:pPr>
            <a:fld id="{CAFFB2CB-66EC-47D7-BF7E-B3DDAD40B64B}" type="slidenum">
              <a:rPr lang="zh-CN" altLang="en-US"/>
              <a:pPr>
                <a:defRPr/>
              </a:pPr>
              <a:t>41</a:t>
            </a:fld>
            <a:endParaRPr lang="en-US" altLang="zh-CN"/>
          </a:p>
        </p:txBody>
      </p:sp>
      <p:sp>
        <p:nvSpPr>
          <p:cNvPr id="44035" name="Rectangle 5"/>
          <p:cNvSpPr>
            <a:spLocks noChangeArrowheads="1"/>
          </p:cNvSpPr>
          <p:nvPr/>
        </p:nvSpPr>
        <p:spPr bwMode="auto">
          <a:xfrm>
            <a:off x="1547813" y="44450"/>
            <a:ext cx="48545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10000"/>
              </a:spcBef>
              <a:buFontTx/>
              <a:buNone/>
            </a:pPr>
            <a:r>
              <a:rPr lang="zh-CN" altLang="en-US" sz="4000" u="none">
                <a:ea typeface="楷体_GB2312" pitchFamily="49" charset="-122"/>
              </a:rPr>
              <a:t>溶液的饱和蒸气压</a:t>
            </a:r>
            <a:r>
              <a:rPr lang="en-US" altLang="zh-CN" sz="4000" u="none">
                <a:ea typeface="楷体_GB2312" pitchFamily="49" charset="-122"/>
              </a:rPr>
              <a:t>(</a:t>
            </a:r>
            <a:r>
              <a:rPr lang="en-US" altLang="zh-CN" sz="4000" i="1" u="none">
                <a:ea typeface="楷体_GB2312" pitchFamily="49" charset="-122"/>
              </a:rPr>
              <a:t>p</a:t>
            </a:r>
            <a:r>
              <a:rPr lang="en-US" altLang="zh-CN" sz="4000" u="none">
                <a:ea typeface="楷体_GB2312" pitchFamily="49" charset="-122"/>
              </a:rPr>
              <a:t>)</a:t>
            </a:r>
            <a:endParaRPr lang="zh-CN" altLang="en-US" sz="4000" u="none">
              <a:ea typeface="楷体_GB2312" pitchFamily="49" charset="-122"/>
            </a:endParaRPr>
          </a:p>
        </p:txBody>
      </p:sp>
      <p:pic>
        <p:nvPicPr>
          <p:cNvPr id="4403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825" y="2060575"/>
            <a:ext cx="4067175" cy="209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3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692150"/>
            <a:ext cx="4932363" cy="385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5336" name="Text Box 8"/>
          <p:cNvSpPr txBox="1">
            <a:spLocks noChangeArrowheads="1"/>
          </p:cNvSpPr>
          <p:nvPr/>
        </p:nvSpPr>
        <p:spPr bwMode="auto">
          <a:xfrm>
            <a:off x="323850" y="4491038"/>
            <a:ext cx="8496300"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05000"/>
              </a:lnSpc>
              <a:spcBef>
                <a:spcPct val="50000"/>
              </a:spcBef>
              <a:buFontTx/>
              <a:buNone/>
            </a:pPr>
            <a:r>
              <a:rPr lang="zh-CN" altLang="en-US" sz="2800" u="none"/>
              <a:t>当溶液中溶有难挥发的溶质时</a:t>
            </a:r>
            <a:r>
              <a:rPr lang="en-US" altLang="zh-CN" sz="2800" u="none"/>
              <a:t>, </a:t>
            </a:r>
            <a:r>
              <a:rPr lang="zh-CN" altLang="en-US" sz="2800" u="none"/>
              <a:t>则有部分溶液表面被溶质分子所占据</a:t>
            </a:r>
            <a:r>
              <a:rPr lang="en-US" altLang="zh-CN" sz="2800" u="none"/>
              <a:t>, </a:t>
            </a:r>
            <a:r>
              <a:rPr lang="zh-CN" altLang="en-US" sz="2800" u="none"/>
              <a:t>于是</a:t>
            </a:r>
            <a:r>
              <a:rPr lang="en-US" altLang="zh-CN" sz="2800" u="none"/>
              <a:t>, </a:t>
            </a:r>
            <a:r>
              <a:rPr lang="zh-CN" altLang="en-US" sz="2800" u="none"/>
              <a:t>与纯溶剂相比，溶液中单位表面在单位时间内蒸发的溶剂分子的数目</a:t>
            </a:r>
            <a:r>
              <a:rPr lang="zh-CN" altLang="en-US" sz="2800" u="none">
                <a:solidFill>
                  <a:srgbClr val="FF0000"/>
                </a:solidFill>
              </a:rPr>
              <a:t>减少</a:t>
            </a:r>
            <a:r>
              <a:rPr lang="zh-CN" altLang="en-US" sz="2800" u="none"/>
              <a:t>，溶液上方空间的蒸气密度亦减小；当蒸发与凝聚达平衡时</a:t>
            </a:r>
            <a:r>
              <a:rPr lang="en-US" altLang="zh-CN" sz="2800" u="none"/>
              <a:t>, </a:t>
            </a:r>
            <a:r>
              <a:rPr lang="zh-CN" altLang="en-US" sz="2800" u="none"/>
              <a:t>此时的饱和蒸气压为</a:t>
            </a:r>
            <a:r>
              <a:rPr lang="en-US" altLang="zh-CN" sz="2800" u="none"/>
              <a:t>: </a:t>
            </a:r>
            <a:r>
              <a:rPr lang="en-US" altLang="zh-CN" i="1" u="none">
                <a:solidFill>
                  <a:srgbClr val="FF0000"/>
                </a:solidFill>
              </a:rPr>
              <a:t>p</a:t>
            </a:r>
            <a:r>
              <a:rPr lang="en-US" altLang="zh-CN" u="none">
                <a:solidFill>
                  <a:srgbClr val="FF0000"/>
                </a:solidFill>
              </a:rPr>
              <a:t> &lt; </a:t>
            </a:r>
            <a:r>
              <a:rPr lang="en-US" altLang="zh-CN" i="1" u="none">
                <a:solidFill>
                  <a:srgbClr val="FF0000"/>
                </a:solidFill>
              </a:rPr>
              <a:t>p</a:t>
            </a:r>
            <a:r>
              <a:rPr lang="en-US" altLang="zh-CN" u="none">
                <a:solidFill>
                  <a:srgbClr val="FF0000"/>
                </a:solidFill>
                <a:ea typeface="楷体_GB2312" pitchFamily="49" charset="-122"/>
                <a:sym typeface="Symbol" panose="05050102010706020507" pitchFamily="18" charset="2"/>
              </a:rPr>
              <a:t>*</a:t>
            </a:r>
            <a:r>
              <a:rPr lang="en-US" altLang="zh-CN" sz="2800" u="none"/>
              <a:t> . </a:t>
            </a:r>
            <a:endParaRPr lang="zh-CN" altLang="en-US" sz="2400" b="0" u="none"/>
          </a:p>
        </p:txBody>
      </p:sp>
      <p:sp>
        <p:nvSpPr>
          <p:cNvPr id="355337" name="Text Box 9"/>
          <p:cNvSpPr txBox="1">
            <a:spLocks noChangeArrowheads="1"/>
          </p:cNvSpPr>
          <p:nvPr/>
        </p:nvSpPr>
        <p:spPr bwMode="auto">
          <a:xfrm>
            <a:off x="971550" y="1341438"/>
            <a:ext cx="3455988"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50000"/>
              </a:spcBef>
              <a:buFontTx/>
              <a:buNone/>
            </a:pPr>
            <a:r>
              <a:rPr lang="en-US" altLang="zh-CN" sz="4000" i="1" u="none">
                <a:solidFill>
                  <a:srgbClr val="FF0000"/>
                </a:solidFill>
                <a:ea typeface="隶书" panose="02010509060101010101" pitchFamily="49" charset="-122"/>
              </a:rPr>
              <a:t>p</a:t>
            </a:r>
            <a:r>
              <a:rPr lang="en-US" altLang="zh-CN" sz="4000" u="none">
                <a:solidFill>
                  <a:srgbClr val="FF0000"/>
                </a:solidFill>
                <a:ea typeface="楷体_GB2312" pitchFamily="49" charset="-122"/>
                <a:sym typeface="Symbol" panose="05050102010706020507" pitchFamily="18" charset="2"/>
              </a:rPr>
              <a:t>*</a:t>
            </a:r>
            <a:r>
              <a:rPr lang="en-US" altLang="zh-CN" sz="4000" u="none">
                <a:solidFill>
                  <a:srgbClr val="FF0000"/>
                </a:solidFill>
                <a:ea typeface="隶书" panose="02010509060101010101" pitchFamily="49" charset="-122"/>
              </a:rPr>
              <a:t>                  </a:t>
            </a:r>
            <a:r>
              <a:rPr lang="en-US" altLang="zh-CN" sz="4000" i="1" u="none">
                <a:solidFill>
                  <a:srgbClr val="FF0000"/>
                </a:solidFill>
                <a:ea typeface="隶书" panose="02010509060101010101" pitchFamily="49" charset="-122"/>
              </a:rPr>
              <a:t>p</a:t>
            </a:r>
          </a:p>
        </p:txBody>
      </p:sp>
      <p:sp>
        <p:nvSpPr>
          <p:cNvPr id="355338" name="Text Box 10"/>
          <p:cNvSpPr txBox="1">
            <a:spLocks noChangeArrowheads="1"/>
          </p:cNvSpPr>
          <p:nvPr/>
        </p:nvSpPr>
        <p:spPr bwMode="auto">
          <a:xfrm>
            <a:off x="2268538" y="1196975"/>
            <a:ext cx="574675"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0975" indent="-180975">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spcBef>
                <a:spcPct val="50000"/>
              </a:spcBef>
              <a:buFont typeface="Wingdings" panose="05000000000000000000" pitchFamily="2" charset="2"/>
              <a:buNone/>
            </a:pPr>
            <a:r>
              <a:rPr lang="en-US" altLang="zh-CN" sz="5400" u="none">
                <a:solidFill>
                  <a:srgbClr val="FF0000"/>
                </a:solidFill>
                <a:ea typeface="楷体_GB2312" pitchFamily="49" charset="-122"/>
              </a:rPr>
              <a:t>&gt;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5337"/>
                                        </p:tgtEl>
                                        <p:attrNameLst>
                                          <p:attrName>style.visibility</p:attrName>
                                        </p:attrNameLst>
                                      </p:cBhvr>
                                      <p:to>
                                        <p:strVal val="visible"/>
                                      </p:to>
                                    </p:set>
                                    <p:animEffect transition="in" filter="blinds(horizontal)">
                                      <p:cBhvr>
                                        <p:cTn id="7" dur="500"/>
                                        <p:tgtEl>
                                          <p:spTgt spid="3553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5338"/>
                                        </p:tgtEl>
                                        <p:attrNameLst>
                                          <p:attrName>style.visibility</p:attrName>
                                        </p:attrNameLst>
                                      </p:cBhvr>
                                      <p:to>
                                        <p:strVal val="visible"/>
                                      </p:to>
                                    </p:set>
                                    <p:animEffect transition="in" filter="wipe(left)">
                                      <p:cBhvr>
                                        <p:cTn id="12" dur="500"/>
                                        <p:tgtEl>
                                          <p:spTgt spid="3553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5336"/>
                                        </p:tgtEl>
                                        <p:attrNameLst>
                                          <p:attrName>style.visibility</p:attrName>
                                        </p:attrNameLst>
                                      </p:cBhvr>
                                      <p:to>
                                        <p:strVal val="visible"/>
                                      </p:to>
                                    </p:set>
                                    <p:animEffect transition="in" filter="blinds(horizontal)">
                                      <p:cBhvr>
                                        <p:cTn id="17" dur="500"/>
                                        <p:tgtEl>
                                          <p:spTgt spid="355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6" grpId="0"/>
      <p:bldP spid="355337" grpId="0"/>
      <p:bldP spid="35533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pPr>
              <a:defRPr/>
            </a:pPr>
            <a:fld id="{0FE66BA1-BDBD-4181-B2BF-B4647A75B715}" type="slidenum">
              <a:rPr lang="zh-CN" altLang="en-US"/>
              <a:pPr>
                <a:defRPr/>
              </a:pPr>
              <a:t>42</a:t>
            </a:fld>
            <a:endParaRPr lang="en-US" altLang="zh-CN"/>
          </a:p>
        </p:txBody>
      </p:sp>
      <p:grpSp>
        <p:nvGrpSpPr>
          <p:cNvPr id="163850" name="Group 10"/>
          <p:cNvGrpSpPr>
            <a:grpSpLocks/>
          </p:cNvGrpSpPr>
          <p:nvPr/>
        </p:nvGrpSpPr>
        <p:grpSpPr bwMode="auto">
          <a:xfrm>
            <a:off x="6300788" y="2565400"/>
            <a:ext cx="2382837" cy="3960813"/>
            <a:chOff x="3969" y="663"/>
            <a:chExt cx="1501" cy="2495"/>
          </a:xfrm>
        </p:grpSpPr>
        <p:grpSp>
          <p:nvGrpSpPr>
            <p:cNvPr id="45061" name="Group 8"/>
            <p:cNvGrpSpPr>
              <a:grpSpLocks/>
            </p:cNvGrpSpPr>
            <p:nvPr/>
          </p:nvGrpSpPr>
          <p:grpSpPr bwMode="auto">
            <a:xfrm>
              <a:off x="3969" y="663"/>
              <a:ext cx="1501" cy="2495"/>
              <a:chOff x="3969" y="663"/>
              <a:chExt cx="1501" cy="2495"/>
            </a:xfrm>
          </p:grpSpPr>
          <p:pic>
            <p:nvPicPr>
              <p:cNvPr id="45063" name="Picture 5"/>
              <p:cNvPicPr>
                <a:picLocks noChangeAspect="1" noChangeArrowheads="1"/>
              </p:cNvPicPr>
              <p:nvPr/>
            </p:nvPicPr>
            <p:blipFill>
              <a:blip r:embed="rId2">
                <a:extLst>
                  <a:ext uri="{28A0092B-C50C-407E-A947-70E740481C1C}">
                    <a14:useLocalDpi xmlns:a14="http://schemas.microsoft.com/office/drawing/2010/main" val="0"/>
                  </a:ext>
                </a:extLst>
              </a:blip>
              <a:srcRect l="60867" b="-17856"/>
              <a:stretch>
                <a:fillRect/>
              </a:stretch>
            </p:blipFill>
            <p:spPr bwMode="auto">
              <a:xfrm>
                <a:off x="3969" y="663"/>
                <a:ext cx="1501" cy="249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5064" name="Text Box 7"/>
              <p:cNvSpPr txBox="1">
                <a:spLocks noChangeArrowheads="1"/>
              </p:cNvSpPr>
              <p:nvPr/>
            </p:nvSpPr>
            <p:spPr bwMode="auto">
              <a:xfrm>
                <a:off x="4150" y="2709"/>
                <a:ext cx="131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50000"/>
                  </a:spcBef>
                  <a:buFontTx/>
                  <a:buNone/>
                </a:pPr>
                <a:r>
                  <a:rPr lang="en-US" altLang="zh-CN" sz="4000" i="1" u="none">
                    <a:ea typeface="隶书" panose="02010509060101010101" pitchFamily="49" charset="-122"/>
                  </a:rPr>
                  <a:t>p</a:t>
                </a:r>
                <a:r>
                  <a:rPr lang="en-US" altLang="zh-CN" sz="4000" u="none">
                    <a:ea typeface="楷体_GB2312" pitchFamily="49" charset="-122"/>
                    <a:sym typeface="Symbol" panose="05050102010706020507" pitchFamily="18" charset="2"/>
                  </a:rPr>
                  <a:t>*</a:t>
                </a:r>
                <a:r>
                  <a:rPr lang="en-US" altLang="zh-CN" sz="4000" u="none">
                    <a:ea typeface="隶书" panose="02010509060101010101" pitchFamily="49" charset="-122"/>
                    <a:cs typeface="Times New Roman" panose="02020603050405020304" pitchFamily="18" charset="0"/>
                    <a:sym typeface="Symbol" panose="05050102010706020507" pitchFamily="18" charset="2"/>
                  </a:rPr>
                  <a:t>  </a:t>
                </a:r>
                <a:r>
                  <a:rPr lang="en-US" altLang="zh-CN" sz="4000" u="none">
                    <a:solidFill>
                      <a:srgbClr val="FF0000"/>
                    </a:solidFill>
                    <a:ea typeface="隶书" panose="02010509060101010101" pitchFamily="49" charset="-122"/>
                    <a:cs typeface="Times New Roman" panose="02020603050405020304" pitchFamily="18" charset="0"/>
                    <a:sym typeface="Symbol" panose="05050102010706020507" pitchFamily="18" charset="2"/>
                  </a:rPr>
                  <a:t>&gt;</a:t>
                </a:r>
                <a:r>
                  <a:rPr lang="en-US" altLang="zh-CN" sz="4000" u="none">
                    <a:ea typeface="隶书" panose="02010509060101010101" pitchFamily="49" charset="-122"/>
                    <a:cs typeface="Times New Roman" panose="02020603050405020304" pitchFamily="18" charset="0"/>
                    <a:sym typeface="Symbol" panose="05050102010706020507" pitchFamily="18" charset="2"/>
                  </a:rPr>
                  <a:t>    </a:t>
                </a:r>
                <a:r>
                  <a:rPr lang="en-US" altLang="zh-CN" sz="4000" i="1" u="none">
                    <a:ea typeface="隶书" panose="02010509060101010101" pitchFamily="49" charset="-122"/>
                    <a:cs typeface="Times New Roman" panose="02020603050405020304" pitchFamily="18" charset="0"/>
                    <a:sym typeface="Symbol" panose="05050102010706020507" pitchFamily="18" charset="2"/>
                  </a:rPr>
                  <a:t>p</a:t>
                </a:r>
              </a:p>
            </p:txBody>
          </p:sp>
        </p:grpSp>
        <p:sp>
          <p:nvSpPr>
            <p:cNvPr id="45062" name="AutoShape 9"/>
            <p:cNvSpPr>
              <a:spLocks noChangeArrowheads="1"/>
            </p:cNvSpPr>
            <p:nvPr/>
          </p:nvSpPr>
          <p:spPr bwMode="auto">
            <a:xfrm>
              <a:off x="4286" y="754"/>
              <a:ext cx="953" cy="31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17694720 60000 65536"/>
                <a:gd name="T11" fmla="*/ 5898240 60000 65536"/>
                <a:gd name="T12" fmla="*/ 5898240 60000 65536"/>
                <a:gd name="T13" fmla="*/ 5898240 60000 65536"/>
                <a:gd name="T14" fmla="*/ 0 60000 65536"/>
                <a:gd name="T15" fmla="*/ 0 w 21600"/>
                <a:gd name="T16" fmla="*/ 8313 h 21600"/>
                <a:gd name="T17" fmla="*/ 612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15662" y="14285"/>
                  </a:moveTo>
                  <a:lnTo>
                    <a:pt x="21600" y="8310"/>
                  </a:lnTo>
                  <a:lnTo>
                    <a:pt x="18630" y="8310"/>
                  </a:lnTo>
                  <a:cubicBezTo>
                    <a:pt x="18630" y="3721"/>
                    <a:pt x="14430" y="0"/>
                    <a:pt x="9250" y="0"/>
                  </a:cubicBezTo>
                  <a:cubicBezTo>
                    <a:pt x="4141" y="0"/>
                    <a:pt x="0" y="3799"/>
                    <a:pt x="0" y="8485"/>
                  </a:cubicBezTo>
                  <a:lnTo>
                    <a:pt x="0" y="21600"/>
                  </a:lnTo>
                  <a:lnTo>
                    <a:pt x="6110" y="21600"/>
                  </a:lnTo>
                  <a:lnTo>
                    <a:pt x="6110" y="8310"/>
                  </a:lnTo>
                  <a:cubicBezTo>
                    <a:pt x="6110" y="6947"/>
                    <a:pt x="7362" y="5842"/>
                    <a:pt x="8907" y="5842"/>
                  </a:cubicBezTo>
                  <a:lnTo>
                    <a:pt x="9725" y="5842"/>
                  </a:lnTo>
                  <a:cubicBezTo>
                    <a:pt x="11269" y="5842"/>
                    <a:pt x="12520" y="6947"/>
                    <a:pt x="12520" y="8310"/>
                  </a:cubicBezTo>
                  <a:lnTo>
                    <a:pt x="9725" y="8310"/>
                  </a:lnTo>
                  <a:lnTo>
                    <a:pt x="15662" y="14285"/>
                  </a:lnTo>
                  <a:close/>
                </a:path>
              </a:pathLst>
            </a:cu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163843" name="Rectangle 3"/>
          <p:cNvSpPr>
            <a:spLocks noGrp="1" noChangeArrowheads="1"/>
          </p:cNvSpPr>
          <p:nvPr>
            <p:ph type="body" idx="1"/>
          </p:nvPr>
        </p:nvSpPr>
        <p:spPr>
          <a:xfrm>
            <a:off x="106363" y="188913"/>
            <a:ext cx="8569325" cy="6408737"/>
          </a:xfrm>
        </p:spPr>
        <p:txBody>
          <a:bodyPr/>
          <a:lstStyle/>
          <a:p>
            <a:pPr algn="just" eaLnBrk="1" hangingPunct="1">
              <a:lnSpc>
                <a:spcPct val="115000"/>
              </a:lnSpc>
            </a:pPr>
            <a:r>
              <a:rPr lang="zh-CN" altLang="en-US" b="1" smtClean="0"/>
              <a:t>解释实验现象</a:t>
            </a:r>
            <a:r>
              <a:rPr lang="en-US" altLang="zh-CN" b="1" smtClean="0">
                <a:solidFill>
                  <a:srgbClr val="6600CC"/>
                </a:solidFill>
              </a:rPr>
              <a:t>(</a:t>
            </a:r>
            <a:r>
              <a:rPr lang="zh-CN" altLang="en-US" b="1" smtClean="0">
                <a:solidFill>
                  <a:srgbClr val="6600CC"/>
                </a:solidFill>
              </a:rPr>
              <a:t>水自动转移到糖水中去</a:t>
            </a:r>
            <a:r>
              <a:rPr lang="en-US" altLang="zh-CN" b="1" smtClean="0">
                <a:solidFill>
                  <a:srgbClr val="6600CC"/>
                </a:solidFill>
              </a:rPr>
              <a:t>)</a:t>
            </a:r>
            <a:r>
              <a:rPr lang="zh-CN" altLang="en-US" b="1" smtClean="0">
                <a:solidFill>
                  <a:srgbClr val="6600CC"/>
                </a:solidFill>
              </a:rPr>
              <a:t>：</a:t>
            </a:r>
          </a:p>
          <a:p>
            <a:pPr algn="just" eaLnBrk="1" hangingPunct="1">
              <a:lnSpc>
                <a:spcPct val="115000"/>
              </a:lnSpc>
              <a:buFontTx/>
              <a:buNone/>
            </a:pPr>
            <a:r>
              <a:rPr lang="zh-CN" altLang="en-US" b="1" smtClean="0">
                <a:solidFill>
                  <a:schemeClr val="bg1"/>
                </a:solidFill>
              </a:rPr>
              <a:t>            </a:t>
            </a:r>
            <a:r>
              <a:rPr lang="zh-CN" altLang="en-US" sz="2800" b="1" smtClean="0"/>
              <a:t>开始时</a:t>
            </a:r>
            <a:r>
              <a:rPr lang="en-US" altLang="zh-CN" sz="2800" b="1" smtClean="0"/>
              <a:t>, H</a:t>
            </a:r>
            <a:r>
              <a:rPr lang="en-US" altLang="zh-CN" sz="2800" b="1" baseline="-25000" smtClean="0"/>
              <a:t>2</a:t>
            </a:r>
            <a:r>
              <a:rPr lang="en-US" altLang="zh-CN" sz="2800" b="1" smtClean="0"/>
              <a:t>O </a:t>
            </a:r>
            <a:r>
              <a:rPr lang="zh-CN" altLang="en-US" sz="2800" b="1" smtClean="0"/>
              <a:t>和糖水均以蒸发为主</a:t>
            </a:r>
            <a:r>
              <a:rPr lang="en-US" altLang="zh-CN" sz="2800" b="1" smtClean="0"/>
              <a:t>; </a:t>
            </a:r>
            <a:r>
              <a:rPr lang="zh-CN" altLang="en-US" sz="2800" b="1" smtClean="0"/>
              <a:t>当蒸气压等于 </a:t>
            </a:r>
            <a:r>
              <a:rPr lang="en-US" altLang="zh-CN" sz="2800" b="1" i="1" smtClean="0"/>
              <a:t>p</a:t>
            </a:r>
            <a:r>
              <a:rPr lang="en-US" altLang="zh-CN" sz="2800" b="1" smtClean="0"/>
              <a:t> </a:t>
            </a:r>
            <a:r>
              <a:rPr lang="zh-CN" altLang="en-US" sz="2800" b="1" smtClean="0"/>
              <a:t>时</a:t>
            </a:r>
            <a:r>
              <a:rPr lang="en-US" altLang="zh-CN" sz="2800" b="1" smtClean="0"/>
              <a:t>, </a:t>
            </a:r>
            <a:r>
              <a:rPr lang="zh-CN" altLang="en-US" sz="2800" b="1" smtClean="0"/>
              <a:t>糖水与上方蒸气达到平衡</a:t>
            </a:r>
            <a:r>
              <a:rPr lang="en-US" altLang="zh-CN" sz="2800" b="1" smtClean="0"/>
              <a:t>, </a:t>
            </a:r>
            <a:r>
              <a:rPr lang="zh-CN" altLang="en-US" sz="2800" b="1" smtClean="0"/>
              <a:t>而 </a:t>
            </a:r>
            <a:r>
              <a:rPr lang="en-US" altLang="zh-CN" sz="2800" b="1" i="1" smtClean="0"/>
              <a:t>p</a:t>
            </a:r>
            <a:r>
              <a:rPr lang="en-US" altLang="zh-CN" sz="2800" smtClean="0">
                <a:ea typeface="楷体_GB2312" pitchFamily="49" charset="-122"/>
                <a:sym typeface="Symbol" panose="05050102010706020507" pitchFamily="18" charset="2"/>
              </a:rPr>
              <a:t>*</a:t>
            </a:r>
            <a:r>
              <a:rPr lang="en-US" altLang="zh-CN" sz="2800" b="1" smtClean="0"/>
              <a:t> &gt; </a:t>
            </a:r>
            <a:r>
              <a:rPr lang="en-US" altLang="zh-CN" sz="2800" b="1" i="1" smtClean="0"/>
              <a:t>p</a:t>
            </a:r>
            <a:r>
              <a:rPr lang="en-US" altLang="zh-CN" sz="2800" b="1" smtClean="0"/>
              <a:t>, </a:t>
            </a:r>
            <a:r>
              <a:rPr lang="zh-CN" altLang="en-US" sz="2800" b="1" smtClean="0"/>
              <a:t>即 </a:t>
            </a:r>
            <a:r>
              <a:rPr lang="en-US" altLang="zh-CN" sz="2800" b="1" smtClean="0"/>
              <a:t>H</a:t>
            </a:r>
            <a:r>
              <a:rPr lang="en-US" altLang="zh-CN" sz="2800" b="1" baseline="-25000" smtClean="0"/>
              <a:t>2</a:t>
            </a:r>
            <a:r>
              <a:rPr lang="en-US" altLang="zh-CN" sz="2800" b="1" smtClean="0"/>
              <a:t>O </a:t>
            </a:r>
            <a:r>
              <a:rPr lang="zh-CN" altLang="en-US" sz="2800" b="1" smtClean="0"/>
              <a:t>并未平衡</a:t>
            </a:r>
            <a:r>
              <a:rPr lang="en-US" altLang="zh-CN" sz="2800" b="1" smtClean="0"/>
              <a:t>, </a:t>
            </a:r>
            <a:r>
              <a:rPr lang="zh-CN" altLang="en-US" sz="2800" b="1" smtClean="0"/>
              <a:t>继续蒸发</a:t>
            </a:r>
            <a:r>
              <a:rPr lang="en-US" altLang="zh-CN" sz="2800" b="1" smtClean="0"/>
              <a:t>, </a:t>
            </a:r>
            <a:r>
              <a:rPr lang="zh-CN" altLang="en-US" sz="2800" b="1" smtClean="0"/>
              <a:t>以致于蒸气压大于 </a:t>
            </a:r>
            <a:r>
              <a:rPr lang="en-US" altLang="zh-CN" sz="2800" b="1" i="1" smtClean="0"/>
              <a:t>p</a:t>
            </a:r>
            <a:r>
              <a:rPr lang="en-US" altLang="zh-CN" sz="2800" b="1" smtClean="0"/>
              <a:t>. H</a:t>
            </a:r>
            <a:r>
              <a:rPr lang="en-US" altLang="zh-CN" sz="2800" b="1" baseline="-25000" smtClean="0"/>
              <a:t>2</a:t>
            </a:r>
            <a:r>
              <a:rPr lang="en-US" altLang="zh-CN" sz="2800" b="1" smtClean="0"/>
              <a:t>O </a:t>
            </a:r>
            <a:r>
              <a:rPr lang="zh-CN" altLang="en-US" sz="2800" b="1" smtClean="0"/>
              <a:t>分子开始凝聚到糖水中</a:t>
            </a:r>
            <a:r>
              <a:rPr lang="en-US" altLang="zh-CN" sz="2800" b="1" smtClean="0"/>
              <a:t>, </a:t>
            </a:r>
            <a:r>
              <a:rPr lang="zh-CN" altLang="en-US" sz="2800" b="1" smtClean="0"/>
              <a:t>使得蒸气压不能达到 </a:t>
            </a:r>
            <a:r>
              <a:rPr lang="en-US" altLang="zh-CN" sz="2800" b="1" i="1" smtClean="0"/>
              <a:t>p</a:t>
            </a:r>
            <a:r>
              <a:rPr lang="en-US" altLang="zh-CN" sz="2800" smtClean="0">
                <a:ea typeface="楷体_GB2312" pitchFamily="49" charset="-122"/>
                <a:sym typeface="Symbol" panose="05050102010706020507" pitchFamily="18" charset="2"/>
              </a:rPr>
              <a:t>*</a:t>
            </a:r>
            <a:r>
              <a:rPr lang="en-US" altLang="zh-CN" sz="2800" b="1" smtClean="0"/>
              <a:t>. </a:t>
            </a:r>
            <a:r>
              <a:rPr lang="zh-CN" altLang="en-US" sz="2800" b="1" smtClean="0"/>
              <a:t>于是</a:t>
            </a:r>
            <a:r>
              <a:rPr lang="en-US" altLang="zh-CN" sz="2800" b="1" smtClean="0"/>
              <a:t>, H</a:t>
            </a:r>
            <a:r>
              <a:rPr lang="en-US" altLang="zh-CN" sz="2800" b="1" baseline="-25000" smtClean="0"/>
              <a:t>2</a:t>
            </a:r>
            <a:r>
              <a:rPr lang="en-US" altLang="zh-CN" sz="2800" b="1" smtClean="0"/>
              <a:t>O </a:t>
            </a:r>
            <a:r>
              <a:rPr lang="zh-CN" altLang="en-US" sz="2800" b="1" smtClean="0"/>
              <a:t>分子从 </a:t>
            </a:r>
            <a:r>
              <a:rPr lang="en-US" altLang="zh-CN" sz="2800" b="1" smtClean="0"/>
              <a:t>H</a:t>
            </a:r>
            <a:r>
              <a:rPr lang="en-US" altLang="zh-CN" sz="2800" b="1" baseline="-25000" smtClean="0"/>
              <a:t>2</a:t>
            </a:r>
            <a:r>
              <a:rPr lang="en-US" altLang="zh-CN" sz="2800" b="1" smtClean="0"/>
              <a:t>O </a:t>
            </a:r>
            <a:r>
              <a:rPr lang="zh-CN" altLang="en-US" sz="2800" b="1" smtClean="0"/>
              <a:t>中蒸出而凝聚入糖水</a:t>
            </a:r>
            <a:r>
              <a:rPr lang="en-US" altLang="zh-CN" sz="2800" b="1" smtClean="0"/>
              <a:t>. </a:t>
            </a:r>
            <a:r>
              <a:rPr lang="zh-CN" altLang="en-US" sz="2800" b="1" smtClean="0"/>
              <a:t>出现了</a:t>
            </a:r>
            <a:r>
              <a:rPr lang="zh-CN" altLang="en-US" sz="2800" b="1" smtClean="0">
                <a:solidFill>
                  <a:srgbClr val="6600CC"/>
                </a:solidFill>
              </a:rPr>
              <a:t>水自动转移到糖水中去</a:t>
            </a:r>
            <a:r>
              <a:rPr lang="zh-CN" altLang="en-US" sz="2800" b="1" smtClean="0"/>
              <a:t>的实验现象</a:t>
            </a:r>
            <a:r>
              <a:rPr lang="en-US" altLang="zh-CN" sz="2800" b="1" smtClean="0"/>
              <a:t>.</a:t>
            </a:r>
          </a:p>
          <a:p>
            <a:pPr algn="just" eaLnBrk="1" hangingPunct="1">
              <a:lnSpc>
                <a:spcPct val="115000"/>
              </a:lnSpc>
            </a:pPr>
            <a:r>
              <a:rPr lang="zh-CN" altLang="en-US" sz="4000" b="1" smtClean="0"/>
              <a:t>变化的根本原因是</a:t>
            </a:r>
          </a:p>
          <a:p>
            <a:pPr algn="just" eaLnBrk="1" hangingPunct="1">
              <a:lnSpc>
                <a:spcPct val="115000"/>
              </a:lnSpc>
              <a:buFontTx/>
              <a:buNone/>
            </a:pPr>
            <a:r>
              <a:rPr lang="zh-CN" altLang="en-US" sz="4000" b="1" smtClean="0">
                <a:solidFill>
                  <a:srgbClr val="0000FF"/>
                </a:solidFill>
              </a:rPr>
              <a:t>  溶液的饱和蒸气压下降</a:t>
            </a:r>
            <a:r>
              <a:rPr lang="zh-CN" altLang="en-US" sz="2800" b="1" smtClean="0">
                <a:solidFill>
                  <a:srgbClr val="0000FF"/>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3843">
                                            <p:txEl>
                                              <p:pRg st="0" end="0"/>
                                            </p:txEl>
                                          </p:spTgt>
                                        </p:tgtEl>
                                        <p:attrNameLst>
                                          <p:attrName>style.visibility</p:attrName>
                                        </p:attrNameLst>
                                      </p:cBhvr>
                                      <p:to>
                                        <p:strVal val="visible"/>
                                      </p:to>
                                    </p:set>
                                    <p:animEffect transition="in" filter="blinds(horizontal)">
                                      <p:cBhvr>
                                        <p:cTn id="7" dur="500"/>
                                        <p:tgtEl>
                                          <p:spTgt spid="163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63850"/>
                                        </p:tgtEl>
                                        <p:attrNameLst>
                                          <p:attrName>style.visibility</p:attrName>
                                        </p:attrNameLst>
                                      </p:cBhvr>
                                      <p:to>
                                        <p:strVal val="visible"/>
                                      </p:to>
                                    </p:set>
                                    <p:animEffect transition="in" filter="box(in)">
                                      <p:cBhvr>
                                        <p:cTn id="12" dur="500"/>
                                        <p:tgtEl>
                                          <p:spTgt spid="1638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63843">
                                            <p:txEl>
                                              <p:pRg st="1" end="1"/>
                                            </p:txEl>
                                          </p:spTgt>
                                        </p:tgtEl>
                                        <p:attrNameLst>
                                          <p:attrName>style.visibility</p:attrName>
                                        </p:attrNameLst>
                                      </p:cBhvr>
                                      <p:to>
                                        <p:strVal val="visible"/>
                                      </p:to>
                                    </p:set>
                                    <p:animEffect transition="in" filter="box(in)">
                                      <p:cBhvr>
                                        <p:cTn id="17" dur="500"/>
                                        <p:tgtEl>
                                          <p:spTgt spid="16384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163843">
                                            <p:txEl>
                                              <p:pRg st="2" end="2"/>
                                            </p:txEl>
                                          </p:spTgt>
                                        </p:tgtEl>
                                        <p:attrNameLst>
                                          <p:attrName>style.visibility</p:attrName>
                                        </p:attrNameLst>
                                      </p:cBhvr>
                                      <p:to>
                                        <p:strVal val="visible"/>
                                      </p:to>
                                    </p:set>
                                    <p:anim calcmode="lin" valueType="num">
                                      <p:cBhvr additive="base">
                                        <p:cTn id="22" dur="500" fill="hold"/>
                                        <p:tgtEl>
                                          <p:spTgt spid="16384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63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163843">
                                            <p:txEl>
                                              <p:pRg st="3" end="3"/>
                                            </p:txEl>
                                          </p:spTgt>
                                        </p:tgtEl>
                                        <p:attrNameLst>
                                          <p:attrName>style.visibility</p:attrName>
                                        </p:attrNameLst>
                                      </p:cBhvr>
                                      <p:to>
                                        <p:strVal val="visible"/>
                                      </p:to>
                                    </p:set>
                                    <p:anim calcmode="lin" valueType="num">
                                      <p:cBhvr additive="base">
                                        <p:cTn id="28" dur="500" fill="hold"/>
                                        <p:tgtEl>
                                          <p:spTgt spid="163843">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6384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5211235E-80E8-4948-87C7-B918804019C4}" type="slidenum">
              <a:rPr lang="zh-CN" altLang="en-US"/>
              <a:pPr>
                <a:defRPr/>
              </a:pPr>
              <a:t>43</a:t>
            </a:fld>
            <a:endParaRPr lang="en-US" altLang="zh-CN"/>
          </a:p>
        </p:txBody>
      </p:sp>
      <p:sp>
        <p:nvSpPr>
          <p:cNvPr id="439298" name="Rectangle 2"/>
          <p:cNvSpPr>
            <a:spLocks noChangeArrowheads="1"/>
          </p:cNvSpPr>
          <p:nvPr/>
        </p:nvSpPr>
        <p:spPr bwMode="auto">
          <a:xfrm>
            <a:off x="323850" y="620713"/>
            <a:ext cx="8424863" cy="454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1950" indent="-36195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541338"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
                <a:schemeClr val="tx1"/>
              </a:buClr>
              <a:buSzPct val="75000"/>
              <a:buFont typeface="Wingdings" panose="05000000000000000000" pitchFamily="2" charset="2"/>
              <a:buNone/>
            </a:pPr>
            <a:r>
              <a:rPr lang="zh-CN" altLang="en-US" sz="3600" u="none">
                <a:ea typeface="楷体_GB2312" pitchFamily="49" charset="-122"/>
                <a:cs typeface="Times New Roman" panose="02020603050405020304" pitchFamily="18" charset="0"/>
              </a:rPr>
              <a:t>溶液有两大类性质：</a:t>
            </a:r>
          </a:p>
          <a:p>
            <a:pPr algn="just" eaLnBrk="1" hangingPunct="1">
              <a:lnSpc>
                <a:spcPct val="110000"/>
              </a:lnSpc>
              <a:buClr>
                <a:schemeClr val="tx1"/>
              </a:buClr>
              <a:buSzPct val="75000"/>
              <a:buFont typeface="Wingdings" panose="05000000000000000000" pitchFamily="2" charset="2"/>
              <a:buNone/>
            </a:pPr>
            <a:r>
              <a:rPr lang="en-US" altLang="zh-CN" sz="3600" u="none">
                <a:ea typeface="楷体_GB2312" pitchFamily="49" charset="-122"/>
                <a:cs typeface="Times New Roman" panose="02020603050405020304" pitchFamily="18" charset="0"/>
              </a:rPr>
              <a:t>1) </a:t>
            </a:r>
            <a:r>
              <a:rPr lang="zh-CN" altLang="en-US" sz="3600" u="none">
                <a:solidFill>
                  <a:srgbClr val="0000FF"/>
                </a:solidFill>
                <a:ea typeface="楷体_GB2312" pitchFamily="49" charset="-122"/>
                <a:cs typeface="Times New Roman" panose="02020603050405020304" pitchFamily="18" charset="0"/>
              </a:rPr>
              <a:t>与溶液中溶质的本性有关</a:t>
            </a:r>
            <a:r>
              <a:rPr lang="zh-CN" altLang="en-US" sz="3600" u="none">
                <a:ea typeface="楷体_GB2312" pitchFamily="49" charset="-122"/>
                <a:cs typeface="Times New Roman" panose="02020603050405020304" pitchFamily="18" charset="0"/>
              </a:rPr>
              <a:t>：溶液的颜色、比重、酸碱性和导电性等；</a:t>
            </a:r>
          </a:p>
          <a:p>
            <a:pPr algn="just" eaLnBrk="1" hangingPunct="1">
              <a:lnSpc>
                <a:spcPct val="110000"/>
              </a:lnSpc>
              <a:buClr>
                <a:schemeClr val="tx1"/>
              </a:buClr>
              <a:buSzPct val="75000"/>
              <a:buFont typeface="Wingdings" panose="05000000000000000000" pitchFamily="2" charset="2"/>
              <a:buNone/>
            </a:pPr>
            <a:r>
              <a:rPr lang="en-US" altLang="zh-CN" sz="3600" u="none">
                <a:ea typeface="楷体_GB2312" pitchFamily="49" charset="-122"/>
                <a:cs typeface="Times New Roman" panose="02020603050405020304" pitchFamily="18" charset="0"/>
              </a:rPr>
              <a:t>2) </a:t>
            </a:r>
            <a:r>
              <a:rPr lang="zh-CN" altLang="en-US" sz="3600" u="none">
                <a:solidFill>
                  <a:srgbClr val="0000FF"/>
                </a:solidFill>
                <a:ea typeface="楷体_GB2312" pitchFamily="49" charset="-122"/>
                <a:cs typeface="Times New Roman" panose="02020603050405020304" pitchFamily="18" charset="0"/>
              </a:rPr>
              <a:t>与溶液中溶质的独立质点数有关</a:t>
            </a:r>
            <a:r>
              <a:rPr lang="en-US" altLang="zh-CN" sz="3600" u="none">
                <a:ea typeface="楷体_GB2312" pitchFamily="49" charset="-122"/>
                <a:cs typeface="Times New Roman" panose="02020603050405020304" pitchFamily="18" charset="0"/>
              </a:rPr>
              <a:t>,</a:t>
            </a:r>
            <a:r>
              <a:rPr lang="zh-CN" altLang="en-US" sz="3600" u="none">
                <a:ea typeface="楷体_GB2312" pitchFamily="49" charset="-122"/>
                <a:cs typeface="Times New Roman" panose="02020603050405020304" pitchFamily="18" charset="0"/>
              </a:rPr>
              <a:t>而与溶质的本身性质无关</a:t>
            </a:r>
            <a:r>
              <a:rPr lang="en-US" altLang="zh-CN" sz="3600" u="none">
                <a:ea typeface="楷体_GB2312" pitchFamily="49" charset="-122"/>
                <a:cs typeface="Times New Roman" panose="02020603050405020304" pitchFamily="18" charset="0"/>
              </a:rPr>
              <a:t>——</a:t>
            </a:r>
            <a:r>
              <a:rPr lang="zh-CN" altLang="en-US" sz="3600" u="none">
                <a:solidFill>
                  <a:srgbClr val="0000FF"/>
                </a:solidFill>
                <a:ea typeface="楷体_GB2312" pitchFamily="49" charset="-122"/>
                <a:cs typeface="Times New Roman" panose="02020603050405020304" pitchFamily="18" charset="0"/>
              </a:rPr>
              <a:t>溶液的依数性</a:t>
            </a:r>
            <a:r>
              <a:rPr lang="en-US" altLang="zh-CN" sz="3600" u="none">
                <a:ea typeface="楷体_GB2312" pitchFamily="49" charset="-122"/>
                <a:cs typeface="Times New Roman" panose="02020603050405020304" pitchFamily="18" charset="0"/>
              </a:rPr>
              <a:t>(</a:t>
            </a:r>
            <a:r>
              <a:rPr lang="en-US" altLang="en-US" sz="3600" u="none">
                <a:ea typeface="楷体_GB2312" pitchFamily="49" charset="-122"/>
                <a:cs typeface="Times New Roman" panose="02020603050405020304" pitchFamily="18" charset="0"/>
              </a:rPr>
              <a:t>colligative properties</a:t>
            </a:r>
            <a:r>
              <a:rPr lang="en-US" altLang="zh-CN" sz="3600" u="none">
                <a:ea typeface="楷体_GB2312" pitchFamily="49" charset="-122"/>
                <a:cs typeface="Times New Roman" panose="02020603050405020304" pitchFamily="18" charset="0"/>
              </a:rPr>
              <a:t>)</a:t>
            </a:r>
            <a:r>
              <a:rPr lang="zh-CN" altLang="en-US" sz="3600" u="none">
                <a:ea typeface="楷体_GB2312" pitchFamily="49" charset="-122"/>
                <a:cs typeface="Times New Roman" panose="02020603050405020304" pitchFamily="18" charset="0"/>
              </a:rPr>
              <a:t>：如溶液的蒸气压、凝固点、沸点和渗透压等。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92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298"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BB086D94-05B2-4142-9E41-14D5881E2AE2}" type="slidenum">
              <a:rPr lang="zh-CN" altLang="en-US"/>
              <a:pPr>
                <a:defRPr/>
              </a:pPr>
              <a:t>44</a:t>
            </a:fld>
            <a:endParaRPr lang="en-US" altLang="zh-CN"/>
          </a:p>
        </p:txBody>
      </p:sp>
      <p:sp>
        <p:nvSpPr>
          <p:cNvPr id="47107" name="Text Box 2"/>
          <p:cNvSpPr txBox="1">
            <a:spLocks noChangeArrowheads="1"/>
          </p:cNvSpPr>
          <p:nvPr/>
        </p:nvSpPr>
        <p:spPr bwMode="auto">
          <a:xfrm>
            <a:off x="323850" y="836613"/>
            <a:ext cx="8569325" cy="372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1950" indent="-36195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541338"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
                <a:schemeClr val="tx1"/>
              </a:buClr>
              <a:buSzPct val="75000"/>
              <a:buFont typeface="Wingdings" panose="05000000000000000000" pitchFamily="2" charset="2"/>
              <a:buChar char="l"/>
            </a:pPr>
            <a:r>
              <a:rPr lang="zh-CN" altLang="en-US" sz="3600" u="none">
                <a:ea typeface="楷体_GB2312" pitchFamily="49" charset="-122"/>
              </a:rPr>
              <a:t> 难挥发的非电解质稀溶液有一定的</a:t>
            </a:r>
            <a:r>
              <a:rPr lang="zh-CN" altLang="en-US" sz="3600" u="none">
                <a:solidFill>
                  <a:schemeClr val="accent2"/>
                </a:solidFill>
                <a:ea typeface="楷体_GB2312" pitchFamily="49" charset="-122"/>
              </a:rPr>
              <a:t>共同性</a:t>
            </a:r>
            <a:r>
              <a:rPr lang="zh-CN" altLang="en-US" sz="3600" u="none">
                <a:ea typeface="楷体_GB2312" pitchFamily="49" charset="-122"/>
              </a:rPr>
              <a:t>和</a:t>
            </a:r>
            <a:r>
              <a:rPr lang="zh-CN" altLang="en-US" sz="3600" u="none">
                <a:solidFill>
                  <a:schemeClr val="accent2"/>
                </a:solidFill>
                <a:ea typeface="楷体_GB2312" pitchFamily="49" charset="-122"/>
              </a:rPr>
              <a:t>规律性</a:t>
            </a:r>
            <a:r>
              <a:rPr lang="zh-CN" altLang="en-US" sz="3600" u="none">
                <a:ea typeface="楷体_GB2312" pitchFamily="49" charset="-122"/>
              </a:rPr>
              <a:t>，该类性质与一定量溶剂中所溶解溶质的数量成正比，而与溶质的本性无关，故称</a:t>
            </a:r>
            <a:r>
              <a:rPr lang="zh-CN" altLang="en-US" sz="3600" i="1" u="none">
                <a:solidFill>
                  <a:srgbClr val="0000FF"/>
                </a:solidFill>
                <a:ea typeface="楷体_GB2312" pitchFamily="49" charset="-122"/>
              </a:rPr>
              <a:t>稀溶液的通性</a:t>
            </a:r>
            <a:r>
              <a:rPr lang="zh-CN" altLang="en-US" sz="3600" u="none">
                <a:ea typeface="楷体_GB2312" pitchFamily="49" charset="-122"/>
              </a:rPr>
              <a:t>，或称为</a:t>
            </a:r>
            <a:r>
              <a:rPr lang="zh-CN" altLang="en-US" sz="3600" u="none">
                <a:solidFill>
                  <a:srgbClr val="0000FF"/>
                </a:solidFill>
                <a:ea typeface="楷体_GB2312" pitchFamily="49" charset="-122"/>
              </a:rPr>
              <a:t>依数性</a:t>
            </a:r>
            <a:r>
              <a:rPr lang="en-US" altLang="zh-CN" sz="3600" u="none">
                <a:ea typeface="楷体_GB2312" pitchFamily="49" charset="-122"/>
              </a:rPr>
              <a:t>(</a:t>
            </a:r>
            <a:r>
              <a:rPr lang="en-US" altLang="en-US" sz="3600" u="none">
                <a:ea typeface="楷体_GB2312" pitchFamily="49" charset="-122"/>
              </a:rPr>
              <a:t>colligative properties</a:t>
            </a:r>
            <a:r>
              <a:rPr lang="en-US" altLang="zh-CN" sz="3600" u="none">
                <a:ea typeface="楷体_GB2312" pitchFamily="49" charset="-122"/>
              </a:rPr>
              <a:t>)</a:t>
            </a:r>
            <a:r>
              <a:rPr lang="zh-CN" altLang="en-US" sz="3600" u="none">
                <a:ea typeface="楷体_GB2312" pitchFamily="49" charset="-122"/>
              </a:rPr>
              <a:t>，也称为</a:t>
            </a:r>
            <a:r>
              <a:rPr lang="zh-CN" altLang="en-US" sz="3600" u="none">
                <a:solidFill>
                  <a:srgbClr val="0000FF"/>
                </a:solidFill>
                <a:ea typeface="楷体_GB2312" pitchFamily="49" charset="-122"/>
              </a:rPr>
              <a:t>稀溶液定律</a:t>
            </a:r>
            <a:r>
              <a:rPr lang="zh-CN" altLang="en-US" sz="3600" u="none">
                <a:solidFill>
                  <a:schemeClr val="accent2"/>
                </a:solidFill>
                <a:ea typeface="楷体_GB2312" pitchFamily="49" charset="-122"/>
              </a:rPr>
              <a:t>。</a:t>
            </a:r>
            <a:endParaRPr lang="zh-CN" altLang="en-US" sz="3600" u="none">
              <a:ea typeface="楷体_GB2312" pitchFamily="49" charset="-122"/>
            </a:endParaRPr>
          </a:p>
        </p:txBody>
      </p:sp>
      <p:sp>
        <p:nvSpPr>
          <p:cNvPr id="440323" name="Text Box 3"/>
          <p:cNvSpPr txBox="1">
            <a:spLocks noChangeArrowheads="1"/>
          </p:cNvSpPr>
          <p:nvPr/>
        </p:nvSpPr>
        <p:spPr bwMode="auto">
          <a:xfrm>
            <a:off x="250825" y="4581525"/>
            <a:ext cx="8569325" cy="125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1950" indent="-36195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541338"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3800" u="none">
                <a:ea typeface="楷体_GB2312" pitchFamily="49" charset="-122"/>
              </a:rPr>
              <a:t>包括</a:t>
            </a:r>
            <a:r>
              <a:rPr lang="zh-CN" altLang="en-US" sz="3800" u="none">
                <a:solidFill>
                  <a:srgbClr val="0000FF"/>
                </a:solidFill>
                <a:ea typeface="楷体_GB2312" pitchFamily="49" charset="-122"/>
              </a:rPr>
              <a:t>稀溶液的蒸气压下降、沸点升高、凝固点降低和稀溶液的渗透压</a:t>
            </a:r>
            <a:r>
              <a:rPr lang="zh-CN" altLang="en-US" sz="3800" u="none">
                <a:ea typeface="楷体_GB2312" pitchFamily="49" charset="-122"/>
              </a:rPr>
              <a:t>。</a:t>
            </a:r>
          </a:p>
        </p:txBody>
      </p:sp>
      <p:sp>
        <p:nvSpPr>
          <p:cNvPr id="47109" name="Text Box 4"/>
          <p:cNvSpPr txBox="1">
            <a:spLocks noChangeArrowheads="1"/>
          </p:cNvSpPr>
          <p:nvPr/>
        </p:nvSpPr>
        <p:spPr bwMode="auto">
          <a:xfrm>
            <a:off x="684213" y="115888"/>
            <a:ext cx="7696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4400" u="none">
                <a:ea typeface="楷体_GB2312" pitchFamily="49" charset="-122"/>
              </a:rPr>
              <a:t>稀溶液的依数性</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323"/>
                                        </p:tgtEl>
                                        <p:attrNameLst>
                                          <p:attrName>style.visibility</p:attrName>
                                        </p:attrNameLst>
                                      </p:cBhvr>
                                      <p:to>
                                        <p:strVal val="visible"/>
                                      </p:to>
                                    </p:set>
                                    <p:anim calcmode="lin" valueType="num">
                                      <p:cBhvr additive="base">
                                        <p:cTn id="7" dur="500" fill="hold"/>
                                        <p:tgtEl>
                                          <p:spTgt spid="440323"/>
                                        </p:tgtEl>
                                        <p:attrNameLst>
                                          <p:attrName>ppt_x</p:attrName>
                                        </p:attrNameLst>
                                      </p:cBhvr>
                                      <p:tavLst>
                                        <p:tav tm="0">
                                          <p:val>
                                            <p:strVal val="0-#ppt_w/2"/>
                                          </p:val>
                                        </p:tav>
                                        <p:tav tm="100000">
                                          <p:val>
                                            <p:strVal val="#ppt_x"/>
                                          </p:val>
                                        </p:tav>
                                      </p:tavLst>
                                    </p:anim>
                                    <p:anim calcmode="lin" valueType="num">
                                      <p:cBhvr additive="base">
                                        <p:cTn id="8" dur="500" fill="hold"/>
                                        <p:tgtEl>
                                          <p:spTgt spid="4403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3"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 Box 3"/>
          <p:cNvSpPr txBox="1">
            <a:spLocks noChangeArrowheads="1"/>
          </p:cNvSpPr>
          <p:nvPr/>
        </p:nvSpPr>
        <p:spPr bwMode="auto">
          <a:xfrm>
            <a:off x="684213" y="5157788"/>
            <a:ext cx="475138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FontTx/>
              <a:buNone/>
            </a:pPr>
            <a:r>
              <a:rPr lang="zh-CN" altLang="en-US" sz="4400" u="none">
                <a:ea typeface="楷体_GB2312" pitchFamily="49" charset="-122"/>
              </a:rPr>
              <a:t>   即 </a:t>
            </a:r>
            <a:r>
              <a:rPr lang="en-US" altLang="zh-CN" sz="4400" u="none">
                <a:ea typeface="楷体_GB2312" pitchFamily="49" charset="-122"/>
                <a:sym typeface="Symbol" panose="05050102010706020507" pitchFamily="18" charset="2"/>
              </a:rPr>
              <a:t></a:t>
            </a:r>
            <a:r>
              <a:rPr lang="en-US" altLang="zh-CN" sz="4400" i="1" u="none">
                <a:ea typeface="楷体_GB2312" pitchFamily="49" charset="-122"/>
              </a:rPr>
              <a:t>p = p</a:t>
            </a:r>
            <a:r>
              <a:rPr lang="en-US" altLang="zh-CN" sz="4400" u="none">
                <a:ea typeface="楷体_GB2312" pitchFamily="49" charset="-122"/>
                <a:sym typeface="Symbol" panose="05050102010706020507" pitchFamily="18" charset="2"/>
              </a:rPr>
              <a:t>*</a:t>
            </a:r>
            <a:r>
              <a:rPr lang="en-US" altLang="zh-CN" sz="4400" i="1" u="none" baseline="30000">
                <a:ea typeface="楷体_GB2312" pitchFamily="49" charset="-122"/>
              </a:rPr>
              <a:t> </a:t>
            </a:r>
            <a:r>
              <a:rPr lang="en-US" altLang="zh-CN" sz="4400" i="1" u="none">
                <a:ea typeface="楷体_GB2312" pitchFamily="49" charset="-122"/>
                <a:sym typeface="Symbol" panose="05050102010706020507" pitchFamily="18" charset="2"/>
              </a:rPr>
              <a:t> </a:t>
            </a:r>
            <a:r>
              <a:rPr lang="en-US" altLang="zh-CN" sz="4400" i="1" u="none">
                <a:ea typeface="楷体_GB2312" pitchFamily="49" charset="-122"/>
              </a:rPr>
              <a:t>p</a:t>
            </a:r>
          </a:p>
        </p:txBody>
      </p:sp>
      <p:sp>
        <p:nvSpPr>
          <p:cNvPr id="11" name="灯片编号占位符 3"/>
          <p:cNvSpPr>
            <a:spLocks noGrp="1"/>
          </p:cNvSpPr>
          <p:nvPr>
            <p:ph type="sldNum" sz="quarter" idx="12"/>
          </p:nvPr>
        </p:nvSpPr>
        <p:spPr/>
        <p:txBody>
          <a:bodyPr/>
          <a:lstStyle/>
          <a:p>
            <a:pPr>
              <a:defRPr/>
            </a:pPr>
            <a:fld id="{0DA09D68-FEC6-4437-B1D0-B3F9B41847FD}" type="slidenum">
              <a:rPr lang="zh-CN" altLang="en-US"/>
              <a:pPr>
                <a:defRPr/>
              </a:pPr>
              <a:t>45</a:t>
            </a:fld>
            <a:endParaRPr lang="en-US" altLang="zh-CN"/>
          </a:p>
        </p:txBody>
      </p:sp>
      <p:sp>
        <p:nvSpPr>
          <p:cNvPr id="43010" name="Text Box 2"/>
          <p:cNvSpPr txBox="1">
            <a:spLocks noChangeArrowheads="1"/>
          </p:cNvSpPr>
          <p:nvPr/>
        </p:nvSpPr>
        <p:spPr bwMode="auto">
          <a:xfrm>
            <a:off x="323850" y="1916113"/>
            <a:ext cx="8229600"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FontTx/>
              <a:buNone/>
            </a:pPr>
            <a:r>
              <a:rPr lang="zh-CN" altLang="en-US" u="none">
                <a:ea typeface="楷体_GB2312" pitchFamily="49" charset="-122"/>
              </a:rPr>
              <a:t>       </a:t>
            </a:r>
            <a:r>
              <a:rPr lang="zh-CN" altLang="en-US" sz="4000" u="none">
                <a:ea typeface="楷体_GB2312" pitchFamily="49" charset="-122"/>
              </a:rPr>
              <a:t>同一温度下达到平衡时，溶液的蒸气压必然比纯溶剂的蒸气压低（这里所指的蒸气压</a:t>
            </a:r>
            <a:r>
              <a:rPr lang="zh-CN" altLang="en-US" sz="4000" u="none">
                <a:solidFill>
                  <a:srgbClr val="0000FF"/>
                </a:solidFill>
                <a:ea typeface="楷体_GB2312" pitchFamily="49" charset="-122"/>
              </a:rPr>
              <a:t>实际上是溶液中纯溶剂的蒸气压</a:t>
            </a:r>
            <a:r>
              <a:rPr lang="zh-CN" altLang="en-US" sz="4000" u="none">
                <a:ea typeface="楷体_GB2312" pitchFamily="49" charset="-122"/>
              </a:rPr>
              <a:t>）。此现象称为溶液的蒸气压降低</a:t>
            </a:r>
            <a:r>
              <a:rPr lang="en-US" altLang="zh-CN" sz="4000" u="none">
                <a:ea typeface="楷体_GB2312" pitchFamily="49" charset="-122"/>
              </a:rPr>
              <a:t>。</a:t>
            </a:r>
          </a:p>
        </p:txBody>
      </p:sp>
      <p:sp>
        <p:nvSpPr>
          <p:cNvPr id="43012" name="Text Box 4"/>
          <p:cNvSpPr txBox="1">
            <a:spLocks noChangeArrowheads="1"/>
          </p:cNvSpPr>
          <p:nvPr/>
        </p:nvSpPr>
        <p:spPr bwMode="auto">
          <a:xfrm>
            <a:off x="250825" y="1052513"/>
            <a:ext cx="6248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4000" u="none">
                <a:solidFill>
                  <a:srgbClr val="0000FF"/>
                </a:solidFill>
                <a:ea typeface="楷体_GB2312" pitchFamily="49" charset="-122"/>
              </a:rPr>
              <a:t>1. </a:t>
            </a:r>
            <a:r>
              <a:rPr lang="zh-CN" altLang="en-US" sz="4000" u="none">
                <a:solidFill>
                  <a:srgbClr val="0000FF"/>
                </a:solidFill>
                <a:ea typeface="楷体_GB2312" pitchFamily="49" charset="-122"/>
              </a:rPr>
              <a:t>蒸气压降低</a:t>
            </a:r>
          </a:p>
        </p:txBody>
      </p:sp>
      <p:sp>
        <p:nvSpPr>
          <p:cNvPr id="48134" name="Text Box 5"/>
          <p:cNvSpPr txBox="1">
            <a:spLocks noChangeArrowheads="1"/>
          </p:cNvSpPr>
          <p:nvPr/>
        </p:nvSpPr>
        <p:spPr bwMode="auto">
          <a:xfrm>
            <a:off x="250825" y="260350"/>
            <a:ext cx="7767638"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4200" u="none">
                <a:ea typeface="楷体_GB2312" pitchFamily="49" charset="-122"/>
              </a:rPr>
              <a:t>1. 2. 3 </a:t>
            </a:r>
            <a:r>
              <a:rPr lang="zh-CN" altLang="en-US" sz="4200" u="none">
                <a:ea typeface="楷体_GB2312" pitchFamily="49" charset="-122"/>
              </a:rPr>
              <a:t>非电解质稀溶液的依数性</a:t>
            </a:r>
          </a:p>
        </p:txBody>
      </p:sp>
      <p:pic>
        <p:nvPicPr>
          <p:cNvPr id="43015" name="Picture 7" descr="01-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1196975"/>
            <a:ext cx="6911975" cy="527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020" name="Group 12"/>
          <p:cNvGrpSpPr>
            <a:grpSpLocks/>
          </p:cNvGrpSpPr>
          <p:nvPr/>
        </p:nvGrpSpPr>
        <p:grpSpPr bwMode="auto">
          <a:xfrm>
            <a:off x="6948488" y="2060575"/>
            <a:ext cx="1306512" cy="1439863"/>
            <a:chOff x="4377" y="1298"/>
            <a:chExt cx="823" cy="907"/>
          </a:xfrm>
        </p:grpSpPr>
        <p:sp>
          <p:nvSpPr>
            <p:cNvPr id="48137" name="Text Box 9"/>
            <p:cNvSpPr txBox="1">
              <a:spLocks noChangeArrowheads="1"/>
            </p:cNvSpPr>
            <p:nvPr/>
          </p:nvSpPr>
          <p:spPr bwMode="auto">
            <a:xfrm>
              <a:off x="4694" y="1525"/>
              <a:ext cx="506" cy="40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FontTx/>
                <a:buNone/>
              </a:pPr>
              <a:r>
                <a:rPr lang="en-US" altLang="zh-CN" sz="3600" u="none">
                  <a:solidFill>
                    <a:srgbClr val="FF00FF"/>
                  </a:solidFill>
                  <a:ea typeface="楷体_GB2312" pitchFamily="49" charset="-122"/>
                  <a:sym typeface="Symbol" panose="05050102010706020507" pitchFamily="18" charset="2"/>
                </a:rPr>
                <a:t></a:t>
              </a:r>
              <a:r>
                <a:rPr lang="en-US" altLang="zh-CN" sz="3600" i="1" u="none">
                  <a:solidFill>
                    <a:srgbClr val="FF00FF"/>
                  </a:solidFill>
                  <a:ea typeface="楷体_GB2312" pitchFamily="49" charset="-122"/>
                </a:rPr>
                <a:t>p</a:t>
              </a:r>
            </a:p>
          </p:txBody>
        </p:sp>
        <p:sp>
          <p:nvSpPr>
            <p:cNvPr id="48138" name="AutoShape 11"/>
            <p:cNvSpPr>
              <a:spLocks/>
            </p:cNvSpPr>
            <p:nvPr/>
          </p:nvSpPr>
          <p:spPr bwMode="auto">
            <a:xfrm>
              <a:off x="4377" y="1298"/>
              <a:ext cx="317" cy="907"/>
            </a:xfrm>
            <a:prstGeom prst="rightBrace">
              <a:avLst>
                <a:gd name="adj1" fmla="val 23843"/>
                <a:gd name="adj2" fmla="val 50000"/>
              </a:avLst>
            </a:prstGeom>
            <a:noFill/>
            <a:ln w="50800">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 typeface="Wingdings" panose="05000000000000000000" pitchFamily="2" charset="2"/>
                <a:buChar char="Ø"/>
              </a:pPr>
              <a:endParaRPr lang="zh-CN" altLang="en-US" sz="4000">
                <a:ea typeface="楷体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012"/>
                                        </p:tgtEl>
                                        <p:attrNameLst>
                                          <p:attrName>style.visibility</p:attrName>
                                        </p:attrNameLst>
                                      </p:cBhvr>
                                      <p:to>
                                        <p:strVal val="visible"/>
                                      </p:to>
                                    </p:set>
                                    <p:anim calcmode="lin" valueType="num">
                                      <p:cBhvr additive="base">
                                        <p:cTn id="7" dur="500" fill="hold"/>
                                        <p:tgtEl>
                                          <p:spTgt spid="43012"/>
                                        </p:tgtEl>
                                        <p:attrNameLst>
                                          <p:attrName>ppt_x</p:attrName>
                                        </p:attrNameLst>
                                      </p:cBhvr>
                                      <p:tavLst>
                                        <p:tav tm="0">
                                          <p:val>
                                            <p:strVal val="0-#ppt_w/2"/>
                                          </p:val>
                                        </p:tav>
                                        <p:tav tm="100000">
                                          <p:val>
                                            <p:strVal val="#ppt_x"/>
                                          </p:val>
                                        </p:tav>
                                      </p:tavLst>
                                    </p:anim>
                                    <p:anim calcmode="lin" valueType="num">
                                      <p:cBhvr additive="base">
                                        <p:cTn id="8" dur="500" fill="hold"/>
                                        <p:tgtEl>
                                          <p:spTgt spid="4301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3010"/>
                                        </p:tgtEl>
                                        <p:attrNameLst>
                                          <p:attrName>style.visibility</p:attrName>
                                        </p:attrNameLst>
                                      </p:cBhvr>
                                      <p:to>
                                        <p:strVal val="visible"/>
                                      </p:to>
                                    </p:set>
                                    <p:anim calcmode="lin" valueType="num">
                                      <p:cBhvr additive="base">
                                        <p:cTn id="13" dur="500" fill="hold"/>
                                        <p:tgtEl>
                                          <p:spTgt spid="43010"/>
                                        </p:tgtEl>
                                        <p:attrNameLst>
                                          <p:attrName>ppt_x</p:attrName>
                                        </p:attrNameLst>
                                      </p:cBhvr>
                                      <p:tavLst>
                                        <p:tav tm="0">
                                          <p:val>
                                            <p:strVal val="0-#ppt_w/2"/>
                                          </p:val>
                                        </p:tav>
                                        <p:tav tm="100000">
                                          <p:val>
                                            <p:strVal val="#ppt_x"/>
                                          </p:val>
                                        </p:tav>
                                      </p:tavLst>
                                    </p:anim>
                                    <p:anim calcmode="lin" valueType="num">
                                      <p:cBhvr additive="base">
                                        <p:cTn id="14" dur="500" fill="hold"/>
                                        <p:tgtEl>
                                          <p:spTgt spid="4301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3011"/>
                                        </p:tgtEl>
                                        <p:attrNameLst>
                                          <p:attrName>style.visibility</p:attrName>
                                        </p:attrNameLst>
                                      </p:cBhvr>
                                      <p:to>
                                        <p:strVal val="visible"/>
                                      </p:to>
                                    </p:set>
                                    <p:anim calcmode="lin" valueType="num">
                                      <p:cBhvr additive="base">
                                        <p:cTn id="19" dur="500" fill="hold"/>
                                        <p:tgtEl>
                                          <p:spTgt spid="43011"/>
                                        </p:tgtEl>
                                        <p:attrNameLst>
                                          <p:attrName>ppt_x</p:attrName>
                                        </p:attrNameLst>
                                      </p:cBhvr>
                                      <p:tavLst>
                                        <p:tav tm="0">
                                          <p:val>
                                            <p:strVal val="0-#ppt_w/2"/>
                                          </p:val>
                                        </p:tav>
                                        <p:tav tm="100000">
                                          <p:val>
                                            <p:strVal val="#ppt_x"/>
                                          </p:val>
                                        </p:tav>
                                      </p:tavLst>
                                    </p:anim>
                                    <p:anim calcmode="lin" valueType="num">
                                      <p:cBhvr additive="base">
                                        <p:cTn id="20" dur="500" fill="hold"/>
                                        <p:tgtEl>
                                          <p:spTgt spid="4301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43015"/>
                                        </p:tgtEl>
                                        <p:attrNameLst>
                                          <p:attrName>style.visibility</p:attrName>
                                        </p:attrNameLst>
                                      </p:cBhvr>
                                      <p:to>
                                        <p:strVal val="visible"/>
                                      </p:to>
                                    </p:set>
                                    <p:animEffect transition="in" filter="blinds(horizontal)">
                                      <p:cBhvr>
                                        <p:cTn id="25" dur="500"/>
                                        <p:tgtEl>
                                          <p:spTgt spid="4301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43020"/>
                                        </p:tgtEl>
                                        <p:attrNameLst>
                                          <p:attrName>style.visibility</p:attrName>
                                        </p:attrNameLst>
                                      </p:cBhvr>
                                      <p:to>
                                        <p:strVal val="visible"/>
                                      </p:to>
                                    </p:set>
                                    <p:animEffect transition="in" filter="wipe(up)">
                                      <p:cBhvr>
                                        <p:cTn id="30" dur="500"/>
                                        <p:tgtEl>
                                          <p:spTgt spid="43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autoUpdateAnimBg="0"/>
      <p:bldP spid="43010" grpId="0" autoUpdateAnimBg="0"/>
      <p:bldP spid="43012"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FBA7153F-1899-4BB9-BAB2-BE13EAD84DCF}" type="slidenum">
              <a:rPr lang="zh-CN" altLang="en-US"/>
              <a:pPr>
                <a:defRPr/>
              </a:pPr>
              <a:t>46</a:t>
            </a:fld>
            <a:endParaRPr lang="en-US" altLang="zh-CN" dirty="0"/>
          </a:p>
        </p:txBody>
      </p:sp>
      <p:sp>
        <p:nvSpPr>
          <p:cNvPr id="49155" name="Text Box 2"/>
          <p:cNvSpPr txBox="1">
            <a:spLocks noChangeArrowheads="1"/>
          </p:cNvSpPr>
          <p:nvPr/>
        </p:nvSpPr>
        <p:spPr bwMode="auto">
          <a:xfrm>
            <a:off x="533400" y="304800"/>
            <a:ext cx="83597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FontTx/>
              <a:buNone/>
            </a:pPr>
            <a:r>
              <a:rPr lang="zh-CN" altLang="en-US" sz="3600" u="none"/>
              <a:t>       1887年法国物理学家拉乌尔(</a:t>
            </a:r>
            <a:r>
              <a:rPr lang="en-US" altLang="zh-CN" sz="3600" u="none"/>
              <a:t>F. M. Raoult)</a:t>
            </a:r>
            <a:r>
              <a:rPr lang="zh-CN" altLang="en-US" sz="3600" u="none"/>
              <a:t>根据实验提出了拉乌尔定律。</a:t>
            </a:r>
          </a:p>
        </p:txBody>
      </p:sp>
      <p:sp>
        <p:nvSpPr>
          <p:cNvPr id="44035" name="Text Box 3"/>
          <p:cNvSpPr txBox="1">
            <a:spLocks noChangeArrowheads="1"/>
          </p:cNvSpPr>
          <p:nvPr/>
        </p:nvSpPr>
        <p:spPr bwMode="auto">
          <a:xfrm>
            <a:off x="395288" y="1700213"/>
            <a:ext cx="8229600" cy="400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5000"/>
              </a:spcBef>
              <a:buFontTx/>
              <a:buNone/>
            </a:pPr>
            <a:r>
              <a:rPr lang="zh-CN" altLang="en-US" sz="4400" u="none">
                <a:solidFill>
                  <a:srgbClr val="0000FF"/>
                </a:solidFill>
                <a:ea typeface="楷体_GB2312" pitchFamily="49" charset="-122"/>
              </a:rPr>
              <a:t>拉乌尔定律：</a:t>
            </a:r>
          </a:p>
          <a:p>
            <a:pPr algn="just" eaLnBrk="1" hangingPunct="1">
              <a:spcBef>
                <a:spcPct val="25000"/>
              </a:spcBef>
              <a:buFontTx/>
              <a:buNone/>
            </a:pPr>
            <a:r>
              <a:rPr lang="zh-CN" altLang="en-US" sz="4400" u="none">
                <a:solidFill>
                  <a:schemeClr val="bg1"/>
                </a:solidFill>
                <a:ea typeface="楷体_GB2312" pitchFamily="49" charset="-122"/>
              </a:rPr>
              <a:t>       </a:t>
            </a:r>
            <a:r>
              <a:rPr lang="zh-CN" altLang="en-US" sz="4400" u="none">
                <a:ea typeface="楷体_GB2312" pitchFamily="49" charset="-122"/>
              </a:rPr>
              <a:t>一定温度下，稀溶液的蒸气压</a:t>
            </a:r>
            <a:r>
              <a:rPr lang="en-US" altLang="zh-CN" sz="4400" u="none">
                <a:ea typeface="楷体_GB2312" pitchFamily="49" charset="-122"/>
              </a:rPr>
              <a:t>(</a:t>
            </a:r>
            <a:r>
              <a:rPr lang="en-US" altLang="zh-CN" sz="4400" i="1" u="none">
                <a:ea typeface="楷体_GB2312" pitchFamily="49" charset="-122"/>
              </a:rPr>
              <a:t>p</a:t>
            </a:r>
            <a:r>
              <a:rPr lang="en-US" altLang="zh-CN" sz="4400" u="none">
                <a:ea typeface="楷体_GB2312" pitchFamily="49" charset="-122"/>
              </a:rPr>
              <a:t>)</a:t>
            </a:r>
            <a:r>
              <a:rPr lang="zh-CN" altLang="en-US" sz="4400" u="none">
                <a:ea typeface="楷体_GB2312" pitchFamily="49" charset="-122"/>
              </a:rPr>
              <a:t>等于纯溶剂的蒸气压</a:t>
            </a:r>
            <a:r>
              <a:rPr lang="en-US" altLang="zh-CN" sz="4400" u="none">
                <a:ea typeface="楷体_GB2312" pitchFamily="49" charset="-122"/>
              </a:rPr>
              <a:t>(</a:t>
            </a:r>
            <a:r>
              <a:rPr lang="en-US" altLang="zh-CN" sz="4400" i="1" u="none">
                <a:ea typeface="楷体_GB2312" pitchFamily="49" charset="-122"/>
              </a:rPr>
              <a:t>p</a:t>
            </a:r>
            <a:r>
              <a:rPr lang="en-US" altLang="zh-CN" sz="4400" u="none">
                <a:ea typeface="楷体_GB2312" pitchFamily="49" charset="-122"/>
                <a:sym typeface="Symbol" panose="05050102010706020507" pitchFamily="18" charset="2"/>
              </a:rPr>
              <a:t>*</a:t>
            </a:r>
            <a:r>
              <a:rPr lang="en-US" altLang="zh-CN" sz="4400" u="none">
                <a:ea typeface="楷体_GB2312" pitchFamily="49" charset="-122"/>
              </a:rPr>
              <a:t>)</a:t>
            </a:r>
            <a:r>
              <a:rPr lang="zh-CN" altLang="en-US" sz="4400" u="none">
                <a:ea typeface="楷体_GB2312" pitchFamily="49" charset="-122"/>
              </a:rPr>
              <a:t>乘以溶剂的摩尔分数</a:t>
            </a:r>
            <a:r>
              <a:rPr lang="en-US" altLang="zh-CN" sz="4400" u="none">
                <a:ea typeface="楷体_GB2312" pitchFamily="49" charset="-122"/>
              </a:rPr>
              <a:t>(</a:t>
            </a:r>
            <a:r>
              <a:rPr lang="en-US" altLang="zh-CN" sz="4400" i="1" u="none">
                <a:ea typeface="楷体_GB2312" pitchFamily="49" charset="-122"/>
              </a:rPr>
              <a:t>x</a:t>
            </a:r>
            <a:r>
              <a:rPr lang="en-US" altLang="zh-CN" sz="4400" u="none" baseline="-25000">
                <a:ea typeface="楷体_GB2312" pitchFamily="49" charset="-122"/>
              </a:rPr>
              <a:t>A</a:t>
            </a:r>
            <a:r>
              <a:rPr lang="en-US" altLang="zh-CN" sz="4400" u="none">
                <a:ea typeface="楷体_GB2312" pitchFamily="49" charset="-122"/>
              </a:rPr>
              <a:t>)</a:t>
            </a:r>
            <a:r>
              <a:rPr lang="zh-CN" altLang="en-US" sz="4400" u="none">
                <a:ea typeface="楷体_GB2312" pitchFamily="49" charset="-122"/>
              </a:rPr>
              <a:t>。</a:t>
            </a:r>
          </a:p>
          <a:p>
            <a:pPr algn="just" eaLnBrk="1" hangingPunct="1">
              <a:spcBef>
                <a:spcPct val="25000"/>
              </a:spcBef>
              <a:buFontTx/>
              <a:buNone/>
            </a:pPr>
            <a:r>
              <a:rPr lang="zh-CN" altLang="en-US" sz="3600" u="none">
                <a:solidFill>
                  <a:schemeClr val="bg1"/>
                </a:solidFill>
                <a:ea typeface="楷体_GB2312" pitchFamily="49" charset="-122"/>
              </a:rPr>
              <a:t>                       </a:t>
            </a:r>
            <a:r>
              <a:rPr lang="en-US" altLang="zh-CN" sz="5400" i="1" u="none">
                <a:solidFill>
                  <a:srgbClr val="0000FF"/>
                </a:solidFill>
                <a:ea typeface="楷体_GB2312" pitchFamily="49" charset="-122"/>
              </a:rPr>
              <a:t>p = p</a:t>
            </a:r>
            <a:r>
              <a:rPr lang="en-US" altLang="zh-CN" sz="5400" u="none">
                <a:solidFill>
                  <a:srgbClr val="0000FF"/>
                </a:solidFill>
                <a:ea typeface="楷体_GB2312" pitchFamily="49" charset="-122"/>
                <a:sym typeface="Symbol" panose="05050102010706020507" pitchFamily="18" charset="2"/>
              </a:rPr>
              <a:t>*</a:t>
            </a:r>
            <a:r>
              <a:rPr lang="en-US" altLang="zh-CN" sz="5400" i="1" u="none">
                <a:solidFill>
                  <a:srgbClr val="0000FF"/>
                </a:solidFill>
                <a:ea typeface="楷体_GB2312" pitchFamily="49" charset="-122"/>
              </a:rPr>
              <a:t>x</a:t>
            </a:r>
            <a:r>
              <a:rPr lang="en-US" altLang="zh-CN" sz="5400" u="none" baseline="-30000">
                <a:solidFill>
                  <a:srgbClr val="0000FF"/>
                </a:solidFill>
                <a:ea typeface="楷体_GB2312" pitchFamily="49" charset="-122"/>
              </a:rPr>
              <a:t>A</a:t>
            </a:r>
            <a:endParaRPr lang="en-US" altLang="zh-CN" sz="5400" u="none">
              <a:solidFill>
                <a:srgbClr val="0000FF"/>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35"/>
                                        </p:tgtEl>
                                        <p:attrNameLst>
                                          <p:attrName>style.visibility</p:attrName>
                                        </p:attrNameLst>
                                      </p:cBhvr>
                                      <p:to>
                                        <p:strVal val="visible"/>
                                      </p:to>
                                    </p:set>
                                    <p:anim calcmode="lin" valueType="num">
                                      <p:cBhvr additive="base">
                                        <p:cTn id="7" dur="500" fill="hold"/>
                                        <p:tgtEl>
                                          <p:spTgt spid="44035"/>
                                        </p:tgtEl>
                                        <p:attrNameLst>
                                          <p:attrName>ppt_x</p:attrName>
                                        </p:attrNameLst>
                                      </p:cBhvr>
                                      <p:tavLst>
                                        <p:tav tm="0">
                                          <p:val>
                                            <p:strVal val="0-#ppt_w/2"/>
                                          </p:val>
                                        </p:tav>
                                        <p:tav tm="100000">
                                          <p:val>
                                            <p:strVal val="#ppt_x"/>
                                          </p:val>
                                        </p:tav>
                                      </p:tavLst>
                                    </p:anim>
                                    <p:anim calcmode="lin" valueType="num">
                                      <p:cBhvr additive="base">
                                        <p:cTn id="8" dur="500" fill="hold"/>
                                        <p:tgtEl>
                                          <p:spTgt spid="440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132E3A96-E162-4181-938B-18B694D62404}" type="slidenum">
              <a:rPr lang="zh-CN" altLang="en-US"/>
              <a:pPr>
                <a:defRPr/>
              </a:pPr>
              <a:t>47</a:t>
            </a:fld>
            <a:endParaRPr lang="en-US" altLang="zh-CN"/>
          </a:p>
        </p:txBody>
      </p:sp>
      <p:sp>
        <p:nvSpPr>
          <p:cNvPr id="45058" name="Text Box 2"/>
          <p:cNvSpPr txBox="1">
            <a:spLocks noChangeArrowheads="1"/>
          </p:cNvSpPr>
          <p:nvPr/>
        </p:nvSpPr>
        <p:spPr bwMode="auto">
          <a:xfrm>
            <a:off x="179388" y="188913"/>
            <a:ext cx="8642350" cy="353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spcBef>
                <a:spcPct val="10000"/>
              </a:spcBef>
              <a:buFontTx/>
              <a:buNone/>
            </a:pPr>
            <a:r>
              <a:rPr lang="zh-CN" altLang="en-US" sz="4800" b="0" u="none"/>
              <a:t> </a:t>
            </a:r>
            <a:r>
              <a:rPr lang="zh-CN" altLang="en-US" sz="4800" u="none"/>
              <a:t>因为  </a:t>
            </a:r>
            <a:r>
              <a:rPr lang="en-US" altLang="zh-CN" sz="4800" i="1" u="none"/>
              <a:t>x</a:t>
            </a:r>
            <a:r>
              <a:rPr lang="en-US" altLang="zh-CN" sz="4800" u="none" baseline="-30000"/>
              <a:t>A </a:t>
            </a:r>
            <a:r>
              <a:rPr lang="en-US" altLang="zh-CN" sz="4800" u="none"/>
              <a:t>+ </a:t>
            </a:r>
            <a:r>
              <a:rPr lang="en-US" altLang="zh-CN" sz="4800" i="1" u="none"/>
              <a:t>x</a:t>
            </a:r>
            <a:r>
              <a:rPr lang="en-US" altLang="zh-CN" sz="4800" u="none" baseline="-30000"/>
              <a:t>B </a:t>
            </a:r>
            <a:r>
              <a:rPr lang="en-US" altLang="zh-CN" sz="4800" u="none"/>
              <a:t>= 1</a:t>
            </a:r>
          </a:p>
          <a:p>
            <a:pPr algn="just" eaLnBrk="1" hangingPunct="1">
              <a:lnSpc>
                <a:spcPct val="110000"/>
              </a:lnSpc>
              <a:spcBef>
                <a:spcPct val="10000"/>
              </a:spcBef>
              <a:buFontTx/>
              <a:buNone/>
            </a:pPr>
            <a:r>
              <a:rPr lang="en-US" altLang="zh-CN" sz="4800" u="none"/>
              <a:t> </a:t>
            </a:r>
            <a:r>
              <a:rPr lang="zh-CN" altLang="en-US" sz="4800" u="none"/>
              <a:t>所以  </a:t>
            </a:r>
            <a:r>
              <a:rPr lang="en-US" altLang="zh-CN" sz="4800" i="1" u="none"/>
              <a:t>p</a:t>
            </a:r>
            <a:r>
              <a:rPr lang="en-US" altLang="zh-CN" sz="4800" u="none"/>
              <a:t> = </a:t>
            </a:r>
            <a:r>
              <a:rPr lang="en-US" altLang="zh-CN" sz="4800" i="1" u="none"/>
              <a:t>p</a:t>
            </a:r>
            <a:r>
              <a:rPr lang="en-US" altLang="zh-CN" sz="4800" u="none">
                <a:ea typeface="楷体_GB2312" pitchFamily="49" charset="-122"/>
                <a:sym typeface="Symbol" panose="05050102010706020507" pitchFamily="18" charset="2"/>
              </a:rPr>
              <a:t>*</a:t>
            </a:r>
            <a:r>
              <a:rPr lang="en-US" altLang="zh-CN" sz="4800" u="none"/>
              <a:t>(1 </a:t>
            </a:r>
            <a:r>
              <a:rPr lang="en-US" altLang="zh-CN" sz="4800" u="none">
                <a:sym typeface="Symbol" panose="05050102010706020507" pitchFamily="18" charset="2"/>
              </a:rPr>
              <a:t> </a:t>
            </a:r>
            <a:r>
              <a:rPr lang="en-US" altLang="zh-CN" sz="4800" i="1" u="none"/>
              <a:t>x</a:t>
            </a:r>
            <a:r>
              <a:rPr lang="en-US" altLang="zh-CN" sz="4800" u="none" baseline="-30000"/>
              <a:t>B</a:t>
            </a:r>
            <a:r>
              <a:rPr lang="en-US" altLang="zh-CN" sz="4800" u="none"/>
              <a:t>) = </a:t>
            </a:r>
            <a:r>
              <a:rPr lang="en-US" altLang="zh-CN" sz="4800" i="1" u="none"/>
              <a:t>p</a:t>
            </a:r>
            <a:r>
              <a:rPr lang="en-US" altLang="zh-CN" sz="4800" u="none">
                <a:ea typeface="楷体_GB2312" pitchFamily="49" charset="-122"/>
                <a:sym typeface="Symbol" panose="05050102010706020507" pitchFamily="18" charset="2"/>
              </a:rPr>
              <a:t>*</a:t>
            </a:r>
            <a:r>
              <a:rPr lang="en-US" altLang="zh-CN" sz="4800" u="none"/>
              <a:t> </a:t>
            </a:r>
            <a:r>
              <a:rPr lang="en-US" altLang="zh-CN" sz="4800" u="none">
                <a:sym typeface="Symbol" panose="05050102010706020507" pitchFamily="18" charset="2"/>
              </a:rPr>
              <a:t> </a:t>
            </a:r>
            <a:r>
              <a:rPr lang="en-US" altLang="zh-CN" sz="4800" i="1" u="none"/>
              <a:t>p</a:t>
            </a:r>
            <a:r>
              <a:rPr lang="en-US" altLang="zh-CN" sz="4800" u="none">
                <a:ea typeface="楷体_GB2312" pitchFamily="49" charset="-122"/>
                <a:sym typeface="Symbol" panose="05050102010706020507" pitchFamily="18" charset="2"/>
              </a:rPr>
              <a:t>*</a:t>
            </a:r>
            <a:r>
              <a:rPr lang="en-US" altLang="zh-CN" sz="4800" i="1" u="none"/>
              <a:t>x</a:t>
            </a:r>
            <a:r>
              <a:rPr lang="en-US" altLang="zh-CN" sz="4800" u="none" baseline="-30000"/>
              <a:t>B</a:t>
            </a:r>
            <a:endParaRPr lang="en-US" altLang="zh-CN" sz="4800" u="none"/>
          </a:p>
          <a:p>
            <a:pPr algn="just" eaLnBrk="1" hangingPunct="1">
              <a:lnSpc>
                <a:spcPct val="110000"/>
              </a:lnSpc>
              <a:spcBef>
                <a:spcPct val="10000"/>
              </a:spcBef>
              <a:buFontTx/>
              <a:buNone/>
            </a:pPr>
            <a:r>
              <a:rPr lang="en-US" altLang="zh-CN" sz="4800" u="none" baseline="-30000"/>
              <a:t>                 </a:t>
            </a:r>
            <a:r>
              <a:rPr lang="en-US" altLang="zh-CN" sz="4800" i="1" u="none">
                <a:solidFill>
                  <a:srgbClr val="0000FF"/>
                </a:solidFill>
              </a:rPr>
              <a:t>p</a:t>
            </a:r>
            <a:r>
              <a:rPr lang="en-US" altLang="zh-CN" sz="4800" u="none">
                <a:solidFill>
                  <a:srgbClr val="0000FF"/>
                </a:solidFill>
                <a:ea typeface="楷体_GB2312" pitchFamily="49" charset="-122"/>
                <a:sym typeface="Symbol" panose="05050102010706020507" pitchFamily="18" charset="2"/>
              </a:rPr>
              <a:t>*</a:t>
            </a:r>
            <a:r>
              <a:rPr lang="en-US" altLang="zh-CN" sz="4800" u="none">
                <a:solidFill>
                  <a:srgbClr val="0000FF"/>
                </a:solidFill>
              </a:rPr>
              <a:t> </a:t>
            </a:r>
            <a:r>
              <a:rPr lang="en-US" altLang="zh-CN" sz="4800" u="none">
                <a:solidFill>
                  <a:srgbClr val="0000FF"/>
                </a:solidFill>
                <a:sym typeface="Symbol" panose="05050102010706020507" pitchFamily="18" charset="2"/>
              </a:rPr>
              <a:t> </a:t>
            </a:r>
            <a:r>
              <a:rPr lang="en-US" altLang="zh-CN" sz="4800" i="1" u="none">
                <a:solidFill>
                  <a:srgbClr val="0000FF"/>
                </a:solidFill>
              </a:rPr>
              <a:t>p</a:t>
            </a:r>
            <a:r>
              <a:rPr lang="en-US" altLang="zh-CN" sz="4800" u="none">
                <a:solidFill>
                  <a:srgbClr val="0000FF"/>
                </a:solidFill>
              </a:rPr>
              <a:t> = </a:t>
            </a:r>
            <a:r>
              <a:rPr lang="en-US" altLang="zh-CN" sz="4800" u="none">
                <a:solidFill>
                  <a:srgbClr val="0000FF"/>
                </a:solidFill>
                <a:sym typeface="Symbol" panose="05050102010706020507" pitchFamily="18" charset="2"/>
              </a:rPr>
              <a:t></a:t>
            </a:r>
            <a:r>
              <a:rPr lang="en-US" altLang="zh-CN" sz="4800" i="1" u="none">
                <a:solidFill>
                  <a:srgbClr val="0000FF"/>
                </a:solidFill>
              </a:rPr>
              <a:t>p</a:t>
            </a:r>
            <a:r>
              <a:rPr lang="en-US" altLang="zh-CN" sz="4800" u="none">
                <a:solidFill>
                  <a:srgbClr val="0000FF"/>
                </a:solidFill>
              </a:rPr>
              <a:t> = </a:t>
            </a:r>
            <a:r>
              <a:rPr lang="en-US" altLang="zh-CN" sz="4800" i="1" u="none">
                <a:solidFill>
                  <a:srgbClr val="0000FF"/>
                </a:solidFill>
              </a:rPr>
              <a:t>p</a:t>
            </a:r>
            <a:r>
              <a:rPr lang="en-US" altLang="zh-CN" sz="4800" u="none">
                <a:solidFill>
                  <a:srgbClr val="0000FF"/>
                </a:solidFill>
                <a:ea typeface="楷体_GB2312" pitchFamily="49" charset="-122"/>
                <a:sym typeface="Symbol" panose="05050102010706020507" pitchFamily="18" charset="2"/>
              </a:rPr>
              <a:t>*</a:t>
            </a:r>
            <a:r>
              <a:rPr lang="en-US" altLang="zh-CN" sz="4800" i="1" u="none">
                <a:solidFill>
                  <a:srgbClr val="0000FF"/>
                </a:solidFill>
              </a:rPr>
              <a:t>x</a:t>
            </a:r>
            <a:r>
              <a:rPr lang="en-US" altLang="zh-CN" sz="4800" u="none" baseline="-30000">
                <a:solidFill>
                  <a:srgbClr val="0000FF"/>
                </a:solidFill>
              </a:rPr>
              <a:t>B</a:t>
            </a:r>
            <a:endParaRPr lang="en-US" altLang="zh-CN" sz="4800" u="none">
              <a:solidFill>
                <a:srgbClr val="0000FF"/>
              </a:solidFill>
            </a:endParaRPr>
          </a:p>
          <a:p>
            <a:pPr algn="just" eaLnBrk="1" hangingPunct="1">
              <a:lnSpc>
                <a:spcPct val="110000"/>
              </a:lnSpc>
              <a:spcBef>
                <a:spcPct val="10000"/>
              </a:spcBef>
              <a:buFontTx/>
              <a:buNone/>
            </a:pPr>
            <a:r>
              <a:rPr lang="zh-CN" altLang="en-US" sz="4800" u="none"/>
              <a:t>又因为稀溶液 </a:t>
            </a:r>
            <a:r>
              <a:rPr lang="en-US" altLang="zh-CN" sz="4800" i="1" u="none">
                <a:ea typeface="楷体_GB2312" pitchFamily="49" charset="-122"/>
              </a:rPr>
              <a:t>n</a:t>
            </a:r>
            <a:r>
              <a:rPr lang="en-US" altLang="zh-CN" sz="4800" u="none" baseline="-25000">
                <a:ea typeface="楷体_GB2312" pitchFamily="49" charset="-122"/>
              </a:rPr>
              <a:t>A</a:t>
            </a:r>
            <a:r>
              <a:rPr lang="en-US" altLang="zh-CN" sz="4800" u="none">
                <a:ea typeface="楷体_GB2312" pitchFamily="49" charset="-122"/>
              </a:rPr>
              <a:t> &gt;&gt; </a:t>
            </a:r>
            <a:r>
              <a:rPr lang="en-US" altLang="zh-CN" sz="4800" i="1" u="none">
                <a:ea typeface="楷体_GB2312" pitchFamily="49" charset="-122"/>
              </a:rPr>
              <a:t>n</a:t>
            </a:r>
            <a:r>
              <a:rPr lang="en-US" altLang="zh-CN" sz="4800" u="none" baseline="-25000">
                <a:ea typeface="楷体_GB2312" pitchFamily="49" charset="-122"/>
              </a:rPr>
              <a:t>B</a:t>
            </a:r>
            <a:r>
              <a:rPr lang="en-US" altLang="zh-CN" sz="4800" u="none"/>
              <a:t> ,          </a:t>
            </a:r>
            <a:endParaRPr lang="en-US" altLang="zh-CN" sz="4800" u="none" baseline="-25000"/>
          </a:p>
        </p:txBody>
      </p:sp>
      <p:grpSp>
        <p:nvGrpSpPr>
          <p:cNvPr id="45062" name="Group 6"/>
          <p:cNvGrpSpPr>
            <a:grpSpLocks/>
          </p:cNvGrpSpPr>
          <p:nvPr/>
        </p:nvGrpSpPr>
        <p:grpSpPr bwMode="auto">
          <a:xfrm>
            <a:off x="395288" y="3789363"/>
            <a:ext cx="7778750" cy="2259012"/>
            <a:chOff x="249" y="2387"/>
            <a:chExt cx="4900" cy="1423"/>
          </a:xfrm>
        </p:grpSpPr>
        <p:graphicFrame>
          <p:nvGraphicFramePr>
            <p:cNvPr id="50181" name="Object 4"/>
            <p:cNvGraphicFramePr>
              <a:graphicFrameLocks noChangeAspect="1"/>
            </p:cNvGraphicFramePr>
            <p:nvPr/>
          </p:nvGraphicFramePr>
          <p:xfrm>
            <a:off x="1338" y="2387"/>
            <a:ext cx="3811" cy="1423"/>
          </p:xfrm>
          <a:graphic>
            <a:graphicData uri="http://schemas.openxmlformats.org/presentationml/2006/ole">
              <mc:AlternateContent xmlns:mc="http://schemas.openxmlformats.org/markup-compatibility/2006">
                <mc:Choice xmlns:v="urn:schemas-microsoft-com:vml" Requires="v">
                  <p:oleObj spid="_x0000_s50206" name="公式" r:id="rId3" imgW="1155700" imgH="431800" progId="Equation.3">
                    <p:embed/>
                  </p:oleObj>
                </mc:Choice>
                <mc:Fallback>
                  <p:oleObj name="公式" r:id="rId3" imgW="11557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8" y="2387"/>
                          <a:ext cx="3811" cy="14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2" name="Text Box 5"/>
            <p:cNvSpPr txBox="1">
              <a:spLocks noChangeArrowheads="1"/>
            </p:cNvSpPr>
            <p:nvPr/>
          </p:nvSpPr>
          <p:spPr bwMode="auto">
            <a:xfrm>
              <a:off x="249" y="2795"/>
              <a:ext cx="1043" cy="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0975" indent="-180975">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spcBef>
                  <a:spcPct val="50000"/>
                </a:spcBef>
                <a:buFont typeface="Wingdings" panose="05000000000000000000" pitchFamily="2" charset="2"/>
                <a:buNone/>
              </a:pPr>
              <a:r>
                <a:rPr lang="zh-CN" altLang="en-US" sz="4400" u="none">
                  <a:ea typeface="楷体_GB2312" pitchFamily="49" charset="-122"/>
                </a:rPr>
                <a:t>所以</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058">
                                            <p:txEl>
                                              <p:pRg st="1" end="1"/>
                                            </p:txEl>
                                          </p:spTgt>
                                        </p:tgtEl>
                                        <p:attrNameLst>
                                          <p:attrName>style.visibility</p:attrName>
                                        </p:attrNameLst>
                                      </p:cBhvr>
                                      <p:to>
                                        <p:strVal val="visible"/>
                                      </p:to>
                                    </p:set>
                                    <p:animEffect transition="in" filter="blinds(horizontal)">
                                      <p:cBhvr>
                                        <p:cTn id="7" dur="500"/>
                                        <p:tgtEl>
                                          <p:spTgt spid="4505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5058">
                                            <p:txEl>
                                              <p:pRg st="2" end="2"/>
                                            </p:txEl>
                                          </p:spTgt>
                                        </p:tgtEl>
                                        <p:attrNameLst>
                                          <p:attrName>style.visibility</p:attrName>
                                        </p:attrNameLst>
                                      </p:cBhvr>
                                      <p:to>
                                        <p:strVal val="visible"/>
                                      </p:to>
                                    </p:set>
                                    <p:animEffect transition="in" filter="blinds(horizontal)">
                                      <p:cBhvr>
                                        <p:cTn id="12" dur="500"/>
                                        <p:tgtEl>
                                          <p:spTgt spid="4505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5058">
                                            <p:txEl>
                                              <p:pRg st="3" end="3"/>
                                            </p:txEl>
                                          </p:spTgt>
                                        </p:tgtEl>
                                        <p:attrNameLst>
                                          <p:attrName>style.visibility</p:attrName>
                                        </p:attrNameLst>
                                      </p:cBhvr>
                                      <p:to>
                                        <p:strVal val="visible"/>
                                      </p:to>
                                    </p:set>
                                    <p:animEffect transition="in" filter="blinds(horizontal)">
                                      <p:cBhvr>
                                        <p:cTn id="17" dur="500"/>
                                        <p:tgtEl>
                                          <p:spTgt spid="45058">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5062"/>
                                        </p:tgtEl>
                                        <p:attrNameLst>
                                          <p:attrName>style.visibility</p:attrName>
                                        </p:attrNameLst>
                                      </p:cBhvr>
                                      <p:to>
                                        <p:strVal val="visible"/>
                                      </p:to>
                                    </p:set>
                                    <p:animEffect transition="in" filter="blinds(horizontal)">
                                      <p:cBhvr>
                                        <p:cTn id="22" dur="500"/>
                                        <p:tgtEl>
                                          <p:spTgt spid="45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pPr>
              <a:defRPr/>
            </a:pPr>
            <a:fld id="{119C21C6-0E26-4DDE-A5C1-E5059BD7DA0F}" type="slidenum">
              <a:rPr lang="zh-CN" altLang="en-US"/>
              <a:pPr>
                <a:defRPr/>
              </a:pPr>
              <a:t>48</a:t>
            </a:fld>
            <a:endParaRPr lang="en-US" altLang="zh-CN"/>
          </a:p>
        </p:txBody>
      </p:sp>
      <p:sp>
        <p:nvSpPr>
          <p:cNvPr id="51203" name="Text Box 4"/>
          <p:cNvSpPr txBox="1">
            <a:spLocks noChangeArrowheads="1"/>
          </p:cNvSpPr>
          <p:nvPr/>
        </p:nvSpPr>
        <p:spPr bwMode="auto">
          <a:xfrm>
            <a:off x="250825" y="404813"/>
            <a:ext cx="8497888"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0975" indent="-180975">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10000"/>
              </a:spcBef>
              <a:buFontTx/>
              <a:buNone/>
            </a:pPr>
            <a:r>
              <a:rPr lang="zh-CN" altLang="en-US" sz="4400" u="none"/>
              <a:t>若溶剂为1000 </a:t>
            </a:r>
            <a:r>
              <a:rPr lang="en-US" altLang="zh-CN" sz="4400" u="none"/>
              <a:t>g</a:t>
            </a:r>
            <a:r>
              <a:rPr lang="zh-CN" altLang="en-US" sz="4400" u="none"/>
              <a:t>水，则</a:t>
            </a:r>
          </a:p>
        </p:txBody>
      </p:sp>
      <p:sp>
        <p:nvSpPr>
          <p:cNvPr id="419845" name="Text Box 5"/>
          <p:cNvSpPr txBox="1">
            <a:spLocks noChangeArrowheads="1"/>
          </p:cNvSpPr>
          <p:nvPr/>
        </p:nvSpPr>
        <p:spPr bwMode="auto">
          <a:xfrm>
            <a:off x="179388" y="2852738"/>
            <a:ext cx="8496300" cy="17065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spcBef>
                <a:spcPct val="10000"/>
              </a:spcBef>
              <a:buFontTx/>
              <a:buNone/>
            </a:pPr>
            <a:r>
              <a:rPr lang="zh-CN" altLang="en-US" sz="4400" u="none"/>
              <a:t>又因为 </a:t>
            </a:r>
            <a:r>
              <a:rPr lang="en-US" altLang="zh-CN" sz="4400" i="1" u="none"/>
              <a:t>n</a:t>
            </a:r>
            <a:r>
              <a:rPr lang="en-US" altLang="zh-CN" sz="4400" u="none" baseline="-30000"/>
              <a:t>B </a:t>
            </a:r>
            <a:r>
              <a:rPr lang="en-US" altLang="zh-CN" sz="4400" u="none"/>
              <a:t>= </a:t>
            </a:r>
            <a:r>
              <a:rPr lang="en-US" altLang="zh-CN" sz="4400" i="1" u="none"/>
              <a:t>b</a:t>
            </a:r>
            <a:r>
              <a:rPr lang="zh-CN" altLang="en-US" sz="4400" u="none"/>
              <a:t>，所以 </a:t>
            </a:r>
            <a:r>
              <a:rPr lang="en-US" altLang="zh-CN" sz="4400" i="1" u="none"/>
              <a:t>x</a:t>
            </a:r>
            <a:r>
              <a:rPr lang="en-US" altLang="zh-CN" sz="4400" u="none" baseline="-30000"/>
              <a:t>B </a:t>
            </a:r>
            <a:r>
              <a:rPr lang="en-US" altLang="zh-CN" sz="4400" u="none"/>
              <a:t>= </a:t>
            </a:r>
            <a:r>
              <a:rPr lang="en-US" altLang="zh-CN" sz="4400" i="1" u="none"/>
              <a:t>b</a:t>
            </a:r>
            <a:r>
              <a:rPr lang="en-US" altLang="zh-CN" sz="4400" u="none"/>
              <a:t>/55.5</a:t>
            </a:r>
            <a:r>
              <a:rPr lang="zh-CN" altLang="en-US" sz="4400" u="none"/>
              <a:t>。</a:t>
            </a:r>
          </a:p>
          <a:p>
            <a:pPr algn="just" eaLnBrk="1" hangingPunct="1">
              <a:lnSpc>
                <a:spcPct val="110000"/>
              </a:lnSpc>
              <a:spcBef>
                <a:spcPct val="10000"/>
              </a:spcBef>
              <a:buFontTx/>
              <a:buNone/>
            </a:pPr>
            <a:r>
              <a:rPr lang="en-US" altLang="zh-CN" sz="3600" u="none"/>
              <a:t> </a:t>
            </a:r>
            <a:r>
              <a:rPr lang="zh-CN" altLang="en-US" sz="4800" u="none"/>
              <a:t>故：</a:t>
            </a:r>
            <a:endParaRPr lang="en-US" altLang="zh-CN" sz="4800" i="1" u="none">
              <a:solidFill>
                <a:srgbClr val="0000FF"/>
              </a:solidFill>
            </a:endParaRPr>
          </a:p>
        </p:txBody>
      </p:sp>
      <p:graphicFrame>
        <p:nvGraphicFramePr>
          <p:cNvPr id="51205" name="Object 6"/>
          <p:cNvGraphicFramePr>
            <a:graphicFrameLocks noChangeAspect="1"/>
          </p:cNvGraphicFramePr>
          <p:nvPr/>
        </p:nvGraphicFramePr>
        <p:xfrm>
          <a:off x="1042988" y="1125538"/>
          <a:ext cx="6842125" cy="1636712"/>
        </p:xfrm>
        <a:graphic>
          <a:graphicData uri="http://schemas.openxmlformats.org/presentationml/2006/ole">
            <mc:AlternateContent xmlns:mc="http://schemas.openxmlformats.org/markup-compatibility/2006">
              <mc:Choice xmlns:v="urn:schemas-microsoft-com:vml" Requires="v">
                <p:oleObj spid="_x0000_s51255" name="公式" r:id="rId3" imgW="1752600" imgH="419100" progId="Equation.3">
                  <p:embed/>
                </p:oleObj>
              </mc:Choice>
              <mc:Fallback>
                <p:oleObj name="公式" r:id="rId3" imgW="1752600" imgH="4191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125538"/>
                        <a:ext cx="6842125" cy="163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847" name="Object 7"/>
          <p:cNvGraphicFramePr>
            <a:graphicFrameLocks noChangeAspect="1"/>
          </p:cNvGraphicFramePr>
          <p:nvPr/>
        </p:nvGraphicFramePr>
        <p:xfrm>
          <a:off x="752475" y="4221163"/>
          <a:ext cx="6842125" cy="1538287"/>
        </p:xfrm>
        <a:graphic>
          <a:graphicData uri="http://schemas.openxmlformats.org/presentationml/2006/ole">
            <mc:AlternateContent xmlns:mc="http://schemas.openxmlformats.org/markup-compatibility/2006">
              <mc:Choice xmlns:v="urn:schemas-microsoft-com:vml" Requires="v">
                <p:oleObj spid="_x0000_s51256" name="公式" r:id="rId5" imgW="1752600" imgH="393700" progId="Equation.3">
                  <p:embed/>
                </p:oleObj>
              </mc:Choice>
              <mc:Fallback>
                <p:oleObj name="公式" r:id="rId5" imgW="1752600" imgH="3937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2475" y="4221163"/>
                        <a:ext cx="6842125" cy="1538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848" name="Freeform 8"/>
          <p:cNvSpPr>
            <a:spLocks/>
          </p:cNvSpPr>
          <p:nvPr/>
        </p:nvSpPr>
        <p:spPr bwMode="auto">
          <a:xfrm>
            <a:off x="3995738" y="4494213"/>
            <a:ext cx="2476500" cy="1265237"/>
          </a:xfrm>
          <a:custGeom>
            <a:avLst/>
            <a:gdLst>
              <a:gd name="T0" fmla="*/ 24 w 1560"/>
              <a:gd name="T1" fmla="*/ 257 h 797"/>
              <a:gd name="T2" fmla="*/ 66 w 1560"/>
              <a:gd name="T3" fmla="*/ 113 h 797"/>
              <a:gd name="T4" fmla="*/ 90 w 1560"/>
              <a:gd name="T5" fmla="*/ 59 h 797"/>
              <a:gd name="T6" fmla="*/ 126 w 1560"/>
              <a:gd name="T7" fmla="*/ 47 h 797"/>
              <a:gd name="T8" fmla="*/ 144 w 1560"/>
              <a:gd name="T9" fmla="*/ 35 h 797"/>
              <a:gd name="T10" fmla="*/ 306 w 1560"/>
              <a:gd name="T11" fmla="*/ 5 h 797"/>
              <a:gd name="T12" fmla="*/ 582 w 1560"/>
              <a:gd name="T13" fmla="*/ 29 h 797"/>
              <a:gd name="T14" fmla="*/ 684 w 1560"/>
              <a:gd name="T15" fmla="*/ 59 h 797"/>
              <a:gd name="T16" fmla="*/ 720 w 1560"/>
              <a:gd name="T17" fmla="*/ 71 h 797"/>
              <a:gd name="T18" fmla="*/ 738 w 1560"/>
              <a:gd name="T19" fmla="*/ 77 h 797"/>
              <a:gd name="T20" fmla="*/ 774 w 1560"/>
              <a:gd name="T21" fmla="*/ 131 h 797"/>
              <a:gd name="T22" fmla="*/ 834 w 1560"/>
              <a:gd name="T23" fmla="*/ 161 h 797"/>
              <a:gd name="T24" fmla="*/ 1086 w 1560"/>
              <a:gd name="T25" fmla="*/ 197 h 797"/>
              <a:gd name="T26" fmla="*/ 1302 w 1560"/>
              <a:gd name="T27" fmla="*/ 203 h 797"/>
              <a:gd name="T28" fmla="*/ 1386 w 1560"/>
              <a:gd name="T29" fmla="*/ 233 h 797"/>
              <a:gd name="T30" fmla="*/ 1458 w 1560"/>
              <a:gd name="T31" fmla="*/ 263 h 797"/>
              <a:gd name="T32" fmla="*/ 1470 w 1560"/>
              <a:gd name="T33" fmla="*/ 281 h 797"/>
              <a:gd name="T34" fmla="*/ 1488 w 1560"/>
              <a:gd name="T35" fmla="*/ 293 h 797"/>
              <a:gd name="T36" fmla="*/ 1500 w 1560"/>
              <a:gd name="T37" fmla="*/ 317 h 797"/>
              <a:gd name="T38" fmla="*/ 1518 w 1560"/>
              <a:gd name="T39" fmla="*/ 335 h 797"/>
              <a:gd name="T40" fmla="*/ 1548 w 1560"/>
              <a:gd name="T41" fmla="*/ 413 h 797"/>
              <a:gd name="T42" fmla="*/ 1560 w 1560"/>
              <a:gd name="T43" fmla="*/ 449 h 797"/>
              <a:gd name="T44" fmla="*/ 1554 w 1560"/>
              <a:gd name="T45" fmla="*/ 605 h 797"/>
              <a:gd name="T46" fmla="*/ 1476 w 1560"/>
              <a:gd name="T47" fmla="*/ 689 h 797"/>
              <a:gd name="T48" fmla="*/ 1260 w 1560"/>
              <a:gd name="T49" fmla="*/ 737 h 797"/>
              <a:gd name="T50" fmla="*/ 936 w 1560"/>
              <a:gd name="T51" fmla="*/ 797 h 797"/>
              <a:gd name="T52" fmla="*/ 516 w 1560"/>
              <a:gd name="T53" fmla="*/ 791 h 797"/>
              <a:gd name="T54" fmla="*/ 318 w 1560"/>
              <a:gd name="T55" fmla="*/ 761 h 797"/>
              <a:gd name="T56" fmla="*/ 264 w 1560"/>
              <a:gd name="T57" fmla="*/ 749 h 797"/>
              <a:gd name="T58" fmla="*/ 174 w 1560"/>
              <a:gd name="T59" fmla="*/ 653 h 797"/>
              <a:gd name="T60" fmla="*/ 138 w 1560"/>
              <a:gd name="T61" fmla="*/ 605 h 797"/>
              <a:gd name="T62" fmla="*/ 66 w 1560"/>
              <a:gd name="T63" fmla="*/ 521 h 797"/>
              <a:gd name="T64" fmla="*/ 0 w 1560"/>
              <a:gd name="T65" fmla="*/ 413 h 797"/>
              <a:gd name="T66" fmla="*/ 6 w 1560"/>
              <a:gd name="T67" fmla="*/ 311 h 797"/>
              <a:gd name="T68" fmla="*/ 24 w 1560"/>
              <a:gd name="T69" fmla="*/ 257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60" h="797">
                <a:moveTo>
                  <a:pt x="24" y="257"/>
                </a:moveTo>
                <a:cubicBezTo>
                  <a:pt x="29" y="205"/>
                  <a:pt x="28" y="151"/>
                  <a:pt x="66" y="113"/>
                </a:cubicBezTo>
                <a:cubicBezTo>
                  <a:pt x="68" y="108"/>
                  <a:pt x="89" y="60"/>
                  <a:pt x="90" y="59"/>
                </a:cubicBezTo>
                <a:cubicBezTo>
                  <a:pt x="100" y="52"/>
                  <a:pt x="114" y="51"/>
                  <a:pt x="126" y="47"/>
                </a:cubicBezTo>
                <a:cubicBezTo>
                  <a:pt x="133" y="45"/>
                  <a:pt x="137" y="38"/>
                  <a:pt x="144" y="35"/>
                </a:cubicBezTo>
                <a:cubicBezTo>
                  <a:pt x="201" y="10"/>
                  <a:pt x="242" y="9"/>
                  <a:pt x="306" y="5"/>
                </a:cubicBezTo>
                <a:cubicBezTo>
                  <a:pt x="472" y="10"/>
                  <a:pt x="476" y="0"/>
                  <a:pt x="582" y="29"/>
                </a:cubicBezTo>
                <a:cubicBezTo>
                  <a:pt x="617" y="38"/>
                  <a:pt x="650" y="48"/>
                  <a:pt x="684" y="59"/>
                </a:cubicBezTo>
                <a:cubicBezTo>
                  <a:pt x="696" y="63"/>
                  <a:pt x="708" y="67"/>
                  <a:pt x="720" y="71"/>
                </a:cubicBezTo>
                <a:cubicBezTo>
                  <a:pt x="726" y="73"/>
                  <a:pt x="738" y="77"/>
                  <a:pt x="738" y="77"/>
                </a:cubicBezTo>
                <a:cubicBezTo>
                  <a:pt x="750" y="95"/>
                  <a:pt x="762" y="113"/>
                  <a:pt x="774" y="131"/>
                </a:cubicBezTo>
                <a:cubicBezTo>
                  <a:pt x="782" y="144"/>
                  <a:pt x="821" y="156"/>
                  <a:pt x="834" y="161"/>
                </a:cubicBezTo>
                <a:cubicBezTo>
                  <a:pt x="915" y="196"/>
                  <a:pt x="996" y="194"/>
                  <a:pt x="1086" y="197"/>
                </a:cubicBezTo>
                <a:cubicBezTo>
                  <a:pt x="1158" y="199"/>
                  <a:pt x="1230" y="201"/>
                  <a:pt x="1302" y="203"/>
                </a:cubicBezTo>
                <a:cubicBezTo>
                  <a:pt x="1342" y="213"/>
                  <a:pt x="1352" y="218"/>
                  <a:pt x="1386" y="233"/>
                </a:cubicBezTo>
                <a:cubicBezTo>
                  <a:pt x="1413" y="245"/>
                  <a:pt x="1434" y="247"/>
                  <a:pt x="1458" y="263"/>
                </a:cubicBezTo>
                <a:cubicBezTo>
                  <a:pt x="1462" y="269"/>
                  <a:pt x="1465" y="276"/>
                  <a:pt x="1470" y="281"/>
                </a:cubicBezTo>
                <a:cubicBezTo>
                  <a:pt x="1475" y="286"/>
                  <a:pt x="1483" y="287"/>
                  <a:pt x="1488" y="293"/>
                </a:cubicBezTo>
                <a:cubicBezTo>
                  <a:pt x="1494" y="300"/>
                  <a:pt x="1495" y="310"/>
                  <a:pt x="1500" y="317"/>
                </a:cubicBezTo>
                <a:cubicBezTo>
                  <a:pt x="1505" y="324"/>
                  <a:pt x="1512" y="329"/>
                  <a:pt x="1518" y="335"/>
                </a:cubicBezTo>
                <a:cubicBezTo>
                  <a:pt x="1527" y="363"/>
                  <a:pt x="1537" y="386"/>
                  <a:pt x="1548" y="413"/>
                </a:cubicBezTo>
                <a:cubicBezTo>
                  <a:pt x="1553" y="425"/>
                  <a:pt x="1560" y="449"/>
                  <a:pt x="1560" y="449"/>
                </a:cubicBezTo>
                <a:cubicBezTo>
                  <a:pt x="1558" y="501"/>
                  <a:pt x="1558" y="553"/>
                  <a:pt x="1554" y="605"/>
                </a:cubicBezTo>
                <a:cubicBezTo>
                  <a:pt x="1551" y="652"/>
                  <a:pt x="1512" y="671"/>
                  <a:pt x="1476" y="689"/>
                </a:cubicBezTo>
                <a:cubicBezTo>
                  <a:pt x="1415" y="720"/>
                  <a:pt x="1326" y="724"/>
                  <a:pt x="1260" y="737"/>
                </a:cubicBezTo>
                <a:cubicBezTo>
                  <a:pt x="1173" y="780"/>
                  <a:pt x="1029" y="792"/>
                  <a:pt x="936" y="797"/>
                </a:cubicBezTo>
                <a:cubicBezTo>
                  <a:pt x="796" y="795"/>
                  <a:pt x="656" y="794"/>
                  <a:pt x="516" y="791"/>
                </a:cubicBezTo>
                <a:cubicBezTo>
                  <a:pt x="448" y="789"/>
                  <a:pt x="386" y="767"/>
                  <a:pt x="318" y="761"/>
                </a:cubicBezTo>
                <a:cubicBezTo>
                  <a:pt x="300" y="757"/>
                  <a:pt x="281" y="755"/>
                  <a:pt x="264" y="749"/>
                </a:cubicBezTo>
                <a:cubicBezTo>
                  <a:pt x="235" y="739"/>
                  <a:pt x="203" y="675"/>
                  <a:pt x="174" y="653"/>
                </a:cubicBezTo>
                <a:cubicBezTo>
                  <a:pt x="166" y="629"/>
                  <a:pt x="159" y="619"/>
                  <a:pt x="138" y="605"/>
                </a:cubicBezTo>
                <a:cubicBezTo>
                  <a:pt x="125" y="567"/>
                  <a:pt x="94" y="549"/>
                  <a:pt x="66" y="521"/>
                </a:cubicBezTo>
                <a:cubicBezTo>
                  <a:pt x="37" y="492"/>
                  <a:pt x="13" y="452"/>
                  <a:pt x="0" y="413"/>
                </a:cubicBezTo>
                <a:cubicBezTo>
                  <a:pt x="2" y="379"/>
                  <a:pt x="3" y="345"/>
                  <a:pt x="6" y="311"/>
                </a:cubicBezTo>
                <a:cubicBezTo>
                  <a:pt x="6" y="306"/>
                  <a:pt x="7" y="222"/>
                  <a:pt x="24" y="257"/>
                </a:cubicBezTo>
                <a:close/>
              </a:path>
            </a:pathLst>
          </a:custGeom>
          <a:gradFill rotWithShape="1">
            <a:gsLst>
              <a:gs pos="0">
                <a:schemeClr val="bg1">
                  <a:alpha val="41000"/>
                </a:schemeClr>
              </a:gs>
              <a:gs pos="50000">
                <a:srgbClr val="33CC33">
                  <a:alpha val="41000"/>
                </a:srgbClr>
              </a:gs>
              <a:gs pos="100000">
                <a:schemeClr val="bg1">
                  <a:alpha val="41000"/>
                </a:schemeClr>
              </a:gs>
            </a:gsLst>
            <a:lin ang="5400000" scaled="1"/>
          </a:gradFill>
          <a:ln w="25400" cap="flat" cmpd="sng">
            <a:solidFill>
              <a:srgbClr val="008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110000"/>
              </a:lnSpc>
              <a:spcBef>
                <a:spcPct val="20000"/>
              </a:spcBef>
              <a:buFont typeface="Wingdings" panose="05000000000000000000" pitchFamily="2" charset="2"/>
              <a:buChar char="Ø"/>
              <a:defRPr/>
            </a:pPr>
            <a:endParaRPr lang="zh-CN" altLang="en-US"/>
          </a:p>
        </p:txBody>
      </p:sp>
      <p:sp>
        <p:nvSpPr>
          <p:cNvPr id="419849" name="Rectangle 9"/>
          <p:cNvSpPr>
            <a:spLocks noChangeArrowheads="1"/>
          </p:cNvSpPr>
          <p:nvPr/>
        </p:nvSpPr>
        <p:spPr bwMode="auto">
          <a:xfrm>
            <a:off x="6875463" y="4656138"/>
            <a:ext cx="360362" cy="720725"/>
          </a:xfrm>
          <a:prstGeom prst="rect">
            <a:avLst/>
          </a:prstGeom>
          <a:noFill/>
          <a:ln w="25400" algn="ctr">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 typeface="Wingdings" panose="05000000000000000000" pitchFamily="2" charset="2"/>
              <a:buChar char="Ø"/>
            </a:pPr>
            <a:endParaRPr lang="zh-CN" altLang="en-US" sz="400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45"/>
                                        </p:tgtEl>
                                        <p:attrNameLst>
                                          <p:attrName>style.visibility</p:attrName>
                                        </p:attrNameLst>
                                      </p:cBhvr>
                                      <p:to>
                                        <p:strVal val="visible"/>
                                      </p:to>
                                    </p:set>
                                    <p:anim calcmode="lin" valueType="num">
                                      <p:cBhvr additive="base">
                                        <p:cTn id="7" dur="500" fill="hold"/>
                                        <p:tgtEl>
                                          <p:spTgt spid="419845"/>
                                        </p:tgtEl>
                                        <p:attrNameLst>
                                          <p:attrName>ppt_x</p:attrName>
                                        </p:attrNameLst>
                                      </p:cBhvr>
                                      <p:tavLst>
                                        <p:tav tm="0">
                                          <p:val>
                                            <p:strVal val="#ppt_x"/>
                                          </p:val>
                                        </p:tav>
                                        <p:tav tm="100000">
                                          <p:val>
                                            <p:strVal val="#ppt_x"/>
                                          </p:val>
                                        </p:tav>
                                      </p:tavLst>
                                    </p:anim>
                                    <p:anim calcmode="lin" valueType="num">
                                      <p:cBhvr additive="base">
                                        <p:cTn id="8" dur="500" fill="hold"/>
                                        <p:tgtEl>
                                          <p:spTgt spid="41984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nodeType="clickEffect">
                                  <p:stCondLst>
                                    <p:cond delay="0"/>
                                  </p:stCondLst>
                                  <p:childTnLst>
                                    <p:set>
                                      <p:cBhvr>
                                        <p:cTn id="12" dur="1" fill="hold">
                                          <p:stCondLst>
                                            <p:cond delay="0"/>
                                          </p:stCondLst>
                                        </p:cTn>
                                        <p:tgtEl>
                                          <p:spTgt spid="419847"/>
                                        </p:tgtEl>
                                        <p:attrNameLst>
                                          <p:attrName>style.visibility</p:attrName>
                                        </p:attrNameLst>
                                      </p:cBhvr>
                                      <p:to>
                                        <p:strVal val="visible"/>
                                      </p:to>
                                    </p:set>
                                    <p:animEffect transition="in" filter="slide(fromBottom)">
                                      <p:cBhvr>
                                        <p:cTn id="13" dur="500"/>
                                        <p:tgtEl>
                                          <p:spTgt spid="41984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419848"/>
                                        </p:tgtEl>
                                        <p:attrNameLst>
                                          <p:attrName>style.visibility</p:attrName>
                                        </p:attrNameLst>
                                      </p:cBhvr>
                                      <p:to>
                                        <p:strVal val="visible"/>
                                      </p:to>
                                    </p:set>
                                    <p:animEffect transition="in" filter="wipe(down)">
                                      <p:cBhvr>
                                        <p:cTn id="18" dur="500"/>
                                        <p:tgtEl>
                                          <p:spTgt spid="41984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419849"/>
                                        </p:tgtEl>
                                        <p:attrNameLst>
                                          <p:attrName>style.visibility</p:attrName>
                                        </p:attrNameLst>
                                      </p:cBhvr>
                                      <p:to>
                                        <p:strVal val="visible"/>
                                      </p:to>
                                    </p:set>
                                    <p:animEffect transition="in" filter="wipe(down)">
                                      <p:cBhvr>
                                        <p:cTn id="23" dur="500"/>
                                        <p:tgtEl>
                                          <p:spTgt spid="4198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5" grpId="0" animBg="1"/>
      <p:bldP spid="41984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49CE2189-48DE-46DA-86CE-C4FA110CCDEC}" type="slidenum">
              <a:rPr lang="zh-CN" altLang="en-US"/>
              <a:pPr>
                <a:defRPr/>
              </a:pPr>
              <a:t>49</a:t>
            </a:fld>
            <a:endParaRPr lang="en-US" altLang="zh-CN"/>
          </a:p>
        </p:txBody>
      </p:sp>
      <p:sp>
        <p:nvSpPr>
          <p:cNvPr id="46082" name="Text Box 2"/>
          <p:cNvSpPr txBox="1">
            <a:spLocks noChangeArrowheads="1"/>
          </p:cNvSpPr>
          <p:nvPr/>
        </p:nvSpPr>
        <p:spPr bwMode="auto">
          <a:xfrm>
            <a:off x="179388" y="2420938"/>
            <a:ext cx="8424862"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FontTx/>
              <a:buNone/>
            </a:pPr>
            <a:r>
              <a:rPr lang="zh-CN" altLang="en-US" sz="4800" u="none" dirty="0">
                <a:ea typeface="楷体_GB2312" pitchFamily="49" charset="-122"/>
              </a:rPr>
              <a:t>    因此拉乌尔定律又可描述为：</a:t>
            </a:r>
            <a:r>
              <a:rPr lang="zh-CN" altLang="en-US" sz="4800" u="none" dirty="0">
                <a:solidFill>
                  <a:srgbClr val="0000FF"/>
                </a:solidFill>
                <a:ea typeface="楷体_GB2312" pitchFamily="49" charset="-122"/>
              </a:rPr>
              <a:t>一定温度下，稀溶液的蒸气压下降与</a:t>
            </a:r>
            <a:r>
              <a:rPr lang="zh-CN" altLang="en-US" sz="4800" u="none" dirty="0" smtClean="0">
                <a:solidFill>
                  <a:srgbClr val="0000FF"/>
                </a:solidFill>
                <a:ea typeface="楷体_GB2312" pitchFamily="49" charset="-122"/>
              </a:rPr>
              <a:t>溶液的</a:t>
            </a:r>
            <a:r>
              <a:rPr lang="zh-CN" altLang="en-US" sz="4800" u="none" dirty="0">
                <a:solidFill>
                  <a:srgbClr val="0000FF"/>
                </a:solidFill>
                <a:ea typeface="楷体_GB2312" pitchFamily="49" charset="-122"/>
              </a:rPr>
              <a:t>质量摩尔浓度成正比，而与溶质的本性无关</a:t>
            </a:r>
            <a:r>
              <a:rPr lang="zh-CN" altLang="en-US" sz="4800" u="none" dirty="0">
                <a:ea typeface="楷体_GB2312" pitchFamily="49" charset="-122"/>
              </a:rPr>
              <a:t>。</a:t>
            </a:r>
          </a:p>
        </p:txBody>
      </p:sp>
      <p:sp>
        <p:nvSpPr>
          <p:cNvPr id="52228" name="Text Box 3"/>
          <p:cNvSpPr txBox="1">
            <a:spLocks noChangeArrowheads="1"/>
          </p:cNvSpPr>
          <p:nvPr/>
        </p:nvSpPr>
        <p:spPr bwMode="auto">
          <a:xfrm>
            <a:off x="2124075" y="260350"/>
            <a:ext cx="45370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5400" u="none">
                <a:solidFill>
                  <a:srgbClr val="0000FF"/>
                </a:solidFill>
                <a:sym typeface="Symbol" panose="05050102010706020507" pitchFamily="18" charset="2"/>
              </a:rPr>
              <a:t></a:t>
            </a:r>
            <a:r>
              <a:rPr lang="en-US" altLang="zh-CN" sz="5400" i="1" u="none">
                <a:solidFill>
                  <a:srgbClr val="0000FF"/>
                </a:solidFill>
              </a:rPr>
              <a:t>p</a:t>
            </a:r>
            <a:r>
              <a:rPr lang="en-US" altLang="zh-CN" sz="5400" u="none">
                <a:solidFill>
                  <a:srgbClr val="0000FF"/>
                </a:solidFill>
              </a:rPr>
              <a:t> = </a:t>
            </a:r>
            <a:r>
              <a:rPr lang="en-US" altLang="zh-CN" sz="5400" i="1" u="none">
                <a:solidFill>
                  <a:srgbClr val="0000FF"/>
                </a:solidFill>
              </a:rPr>
              <a:t>kb</a:t>
            </a:r>
            <a:endParaRPr lang="zh-CN" altLang="en-US" sz="5400" i="1" u="none">
              <a:solidFill>
                <a:srgbClr val="0000FF"/>
              </a:solidFill>
            </a:endParaRPr>
          </a:p>
        </p:txBody>
      </p:sp>
      <p:sp>
        <p:nvSpPr>
          <p:cNvPr id="52229" name="Text Box 4"/>
          <p:cNvSpPr txBox="1">
            <a:spLocks noChangeArrowheads="1"/>
          </p:cNvSpPr>
          <p:nvPr/>
        </p:nvSpPr>
        <p:spPr bwMode="auto">
          <a:xfrm>
            <a:off x="468313" y="1412875"/>
            <a:ext cx="82089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en-US" altLang="zh-CN" sz="4000" i="1" u="none"/>
              <a:t>k</a:t>
            </a:r>
            <a:r>
              <a:rPr kumimoji="0" lang="zh-CN" altLang="en-US" sz="4000" u="none"/>
              <a:t>是比例常数，又称蒸气压降低常数。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082"/>
                                        </p:tgtEl>
                                        <p:attrNameLst>
                                          <p:attrName>style.visibility</p:attrName>
                                        </p:attrNameLst>
                                      </p:cBhvr>
                                      <p:to>
                                        <p:strVal val="visible"/>
                                      </p:to>
                                    </p:set>
                                    <p:anim calcmode="lin" valueType="num">
                                      <p:cBhvr additive="base">
                                        <p:cTn id="7" dur="500" fill="hold"/>
                                        <p:tgtEl>
                                          <p:spTgt spid="46082"/>
                                        </p:tgtEl>
                                        <p:attrNameLst>
                                          <p:attrName>ppt_x</p:attrName>
                                        </p:attrNameLst>
                                      </p:cBhvr>
                                      <p:tavLst>
                                        <p:tav tm="0">
                                          <p:val>
                                            <p:strVal val="#ppt_x"/>
                                          </p:val>
                                        </p:tav>
                                        <p:tav tm="100000">
                                          <p:val>
                                            <p:strVal val="#ppt_x"/>
                                          </p:val>
                                        </p:tav>
                                      </p:tavLst>
                                    </p:anim>
                                    <p:anim calcmode="lin" valueType="num">
                                      <p:cBhvr additive="base">
                                        <p:cTn id="8" dur="500" fill="hold"/>
                                        <p:tgtEl>
                                          <p:spTgt spid="460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D3071648-B904-4444-A783-C2E559D022C2}" type="slidenum">
              <a:rPr lang="zh-CN" altLang="en-US"/>
              <a:pPr>
                <a:defRPr/>
              </a:pPr>
              <a:t>5</a:t>
            </a:fld>
            <a:endParaRPr lang="en-US" altLang="zh-CN"/>
          </a:p>
        </p:txBody>
      </p:sp>
      <p:sp>
        <p:nvSpPr>
          <p:cNvPr id="153602" name="Text Box 2"/>
          <p:cNvSpPr txBox="1">
            <a:spLocks noChangeArrowheads="1"/>
          </p:cNvSpPr>
          <p:nvPr/>
        </p:nvSpPr>
        <p:spPr bwMode="auto">
          <a:xfrm>
            <a:off x="179388" y="692150"/>
            <a:ext cx="8763000" cy="516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FontTx/>
              <a:buNone/>
            </a:pPr>
            <a:r>
              <a:rPr lang="zh-CN" altLang="en-US" sz="4800" u="none">
                <a:ea typeface="楷体_GB2312" pitchFamily="49" charset="-122"/>
              </a:rPr>
              <a:t>      实际气体在</a:t>
            </a:r>
            <a:r>
              <a:rPr lang="zh-CN" altLang="en-US" sz="4800" u="none">
                <a:solidFill>
                  <a:schemeClr val="accent2"/>
                </a:solidFill>
                <a:ea typeface="楷体_GB2312" pitchFamily="49" charset="-122"/>
              </a:rPr>
              <a:t>高温、低压</a:t>
            </a:r>
            <a:r>
              <a:rPr lang="zh-CN" altLang="en-US" sz="4800" u="none">
                <a:ea typeface="楷体_GB2312" pitchFamily="49" charset="-122"/>
              </a:rPr>
              <a:t>的情况下可以近似为理想气体。</a:t>
            </a:r>
          </a:p>
          <a:p>
            <a:pPr algn="just" eaLnBrk="1" hangingPunct="1">
              <a:spcBef>
                <a:spcPct val="10000"/>
              </a:spcBef>
              <a:buFontTx/>
              <a:buNone/>
            </a:pPr>
            <a:r>
              <a:rPr lang="zh-CN" altLang="en-US" sz="4800" u="none">
                <a:ea typeface="楷体_GB2312" pitchFamily="49" charset="-122"/>
              </a:rPr>
              <a:t>    </a:t>
            </a:r>
            <a:r>
              <a:rPr lang="zh-CN" altLang="en-US" sz="4400" u="none">
                <a:ea typeface="楷体_GB2312" pitchFamily="49" charset="-122"/>
              </a:rPr>
              <a:t>因为在此条件下，分子间距离大大增加，彼此间的作用力趋向于零，分子所占的体积也可以忽略。</a:t>
            </a:r>
          </a:p>
          <a:p>
            <a:pPr algn="just" eaLnBrk="1" hangingPunct="1">
              <a:spcBef>
                <a:spcPct val="10000"/>
              </a:spcBef>
              <a:buFontTx/>
              <a:buNone/>
            </a:pPr>
            <a:r>
              <a:rPr lang="zh-CN" altLang="en-US" sz="4400" u="none">
                <a:ea typeface="楷体_GB2312" pitchFamily="49" charset="-122"/>
              </a:rPr>
              <a:t>    难液化的气体如</a:t>
            </a:r>
            <a:r>
              <a:rPr lang="en-US" altLang="zh-CN" sz="4400" u="none">
                <a:ea typeface="楷体_GB2312" pitchFamily="49" charset="-122"/>
              </a:rPr>
              <a:t>H</a:t>
            </a:r>
            <a:r>
              <a:rPr lang="en-US" altLang="zh-CN" sz="4400" u="none" baseline="-25000">
                <a:ea typeface="楷体_GB2312" pitchFamily="49" charset="-122"/>
              </a:rPr>
              <a:t>2</a:t>
            </a:r>
            <a:r>
              <a:rPr lang="zh-CN" altLang="en-US" sz="4400" u="none">
                <a:ea typeface="楷体_GB2312" pitchFamily="49" charset="-122"/>
              </a:rPr>
              <a:t>、</a:t>
            </a:r>
            <a:r>
              <a:rPr lang="en-US" altLang="zh-CN" sz="4400" u="none">
                <a:ea typeface="楷体_GB2312" pitchFamily="49" charset="-122"/>
              </a:rPr>
              <a:t>N</a:t>
            </a:r>
            <a:r>
              <a:rPr lang="en-US" altLang="zh-CN" sz="4400" u="none" baseline="-25000">
                <a:ea typeface="楷体_GB2312" pitchFamily="49" charset="-122"/>
              </a:rPr>
              <a:t>2</a:t>
            </a:r>
            <a:r>
              <a:rPr lang="zh-CN" altLang="en-US" sz="4400" u="none">
                <a:ea typeface="楷体_GB2312" pitchFamily="49" charset="-122"/>
              </a:rPr>
              <a:t>、</a:t>
            </a:r>
            <a:r>
              <a:rPr lang="en-US" altLang="zh-CN" sz="4400" u="none">
                <a:ea typeface="楷体_GB2312" pitchFamily="49" charset="-122"/>
              </a:rPr>
              <a:t>O</a:t>
            </a:r>
            <a:r>
              <a:rPr lang="en-US" altLang="zh-CN" sz="4400" u="none" baseline="-25000">
                <a:ea typeface="楷体_GB2312" pitchFamily="49" charset="-122"/>
              </a:rPr>
              <a:t>2</a:t>
            </a:r>
            <a:r>
              <a:rPr lang="zh-CN" altLang="en-US" sz="4400" u="none">
                <a:ea typeface="楷体_GB2312" pitchFamily="49" charset="-122"/>
              </a:rPr>
              <a:t>等通常可认为是理想气体。</a:t>
            </a:r>
            <a:r>
              <a:rPr lang="zh-CN" altLang="en-US" sz="4800" u="none">
                <a:ea typeface="楷体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3602">
                                            <p:txEl>
                                              <p:pRg st="1" end="1"/>
                                            </p:txEl>
                                          </p:spTgt>
                                        </p:tgtEl>
                                        <p:attrNameLst>
                                          <p:attrName>style.visibility</p:attrName>
                                        </p:attrNameLst>
                                      </p:cBhvr>
                                      <p:to>
                                        <p:strVal val="visible"/>
                                      </p:to>
                                    </p:set>
                                    <p:animEffect transition="in" filter="blinds(horizontal)">
                                      <p:cBhvr>
                                        <p:cTn id="7" dur="500"/>
                                        <p:tgtEl>
                                          <p:spTgt spid="15360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3602">
                                            <p:txEl>
                                              <p:pRg st="2" end="2"/>
                                            </p:txEl>
                                          </p:spTgt>
                                        </p:tgtEl>
                                        <p:attrNameLst>
                                          <p:attrName>style.visibility</p:attrName>
                                        </p:attrNameLst>
                                      </p:cBhvr>
                                      <p:to>
                                        <p:strVal val="visible"/>
                                      </p:to>
                                    </p:set>
                                    <p:animEffect transition="in" filter="blinds(horizontal)">
                                      <p:cBhvr>
                                        <p:cTn id="12" dur="500"/>
                                        <p:tgtEl>
                                          <p:spTgt spid="15360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EC42FDB5-A912-4A07-A851-232E5C645D01}" type="slidenum">
              <a:rPr lang="zh-CN" altLang="en-US"/>
              <a:pPr>
                <a:defRPr/>
              </a:pPr>
              <a:t>50</a:t>
            </a:fld>
            <a:endParaRPr lang="en-US" altLang="zh-CN"/>
          </a:p>
        </p:txBody>
      </p:sp>
      <p:sp>
        <p:nvSpPr>
          <p:cNvPr id="53251" name="Rectangle 2"/>
          <p:cNvSpPr>
            <a:spLocks noGrp="1" noChangeArrowheads="1"/>
          </p:cNvSpPr>
          <p:nvPr>
            <p:ph type="title"/>
          </p:nvPr>
        </p:nvSpPr>
        <p:spPr>
          <a:xfrm>
            <a:off x="685800" y="609600"/>
            <a:ext cx="7772400" cy="3467100"/>
          </a:xfrm>
        </p:spPr>
        <p:txBody>
          <a:bodyPr/>
          <a:lstStyle/>
          <a:p>
            <a:pPr algn="l" eaLnBrk="1" hangingPunct="1">
              <a:lnSpc>
                <a:spcPct val="125000"/>
              </a:lnSpc>
              <a:spcBef>
                <a:spcPct val="20000"/>
              </a:spcBef>
            </a:pPr>
            <a:r>
              <a:rPr lang="zh-CN" altLang="en-US" sz="5400" b="1" smtClean="0">
                <a:solidFill>
                  <a:schemeClr val="tx1"/>
                </a:solidFill>
                <a:ea typeface="楷体_GB2312" pitchFamily="49" charset="-122"/>
              </a:rPr>
              <a:t>稀溶液的</a:t>
            </a:r>
            <a:r>
              <a:rPr lang="zh-CN" altLang="en-US" sz="5400" b="1" smtClean="0">
                <a:solidFill>
                  <a:srgbClr val="0000FF"/>
                </a:solidFill>
                <a:ea typeface="楷体_GB2312" pitchFamily="49" charset="-122"/>
              </a:rPr>
              <a:t>蒸气压下降</a:t>
            </a:r>
            <a:r>
              <a:rPr lang="zh-CN" altLang="en-US" sz="5400" b="1" smtClean="0">
                <a:solidFill>
                  <a:schemeClr val="tx1"/>
                </a:solidFill>
                <a:ea typeface="楷体_GB2312" pitchFamily="49" charset="-122"/>
              </a:rPr>
              <a:t>是造成其沸点升高和凝固点降低的根本原因。</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9A0CD486-2D8B-4593-AA9D-99A0532EDA6A}" type="slidenum">
              <a:rPr lang="zh-CN" altLang="en-US"/>
              <a:pPr>
                <a:defRPr/>
              </a:pPr>
              <a:t>51</a:t>
            </a:fld>
            <a:endParaRPr lang="en-US" altLang="zh-CN"/>
          </a:p>
        </p:txBody>
      </p:sp>
      <p:sp>
        <p:nvSpPr>
          <p:cNvPr id="54275" name="Text Box 2"/>
          <p:cNvSpPr txBox="1">
            <a:spLocks noChangeArrowheads="1"/>
          </p:cNvSpPr>
          <p:nvPr/>
        </p:nvSpPr>
        <p:spPr bwMode="auto">
          <a:xfrm>
            <a:off x="250825" y="188913"/>
            <a:ext cx="7272338" cy="769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FontTx/>
              <a:buNone/>
            </a:pPr>
            <a:r>
              <a:rPr lang="en-US" altLang="zh-CN" sz="4400" u="none">
                <a:solidFill>
                  <a:srgbClr val="0000FF"/>
                </a:solidFill>
                <a:ea typeface="楷体_GB2312" pitchFamily="49" charset="-122"/>
              </a:rPr>
              <a:t>2.</a:t>
            </a:r>
            <a:r>
              <a:rPr lang="zh-CN" altLang="en-US" sz="4400" u="none">
                <a:solidFill>
                  <a:srgbClr val="0000FF"/>
                </a:solidFill>
                <a:ea typeface="楷体_GB2312" pitchFamily="49" charset="-122"/>
              </a:rPr>
              <a:t>沸点升高</a:t>
            </a:r>
            <a:endParaRPr lang="en-US" altLang="zh-CN" sz="4400" u="none">
              <a:solidFill>
                <a:srgbClr val="0000FF"/>
              </a:solidFill>
              <a:ea typeface="楷体_GB2312" pitchFamily="49" charset="-122"/>
            </a:endParaRPr>
          </a:p>
        </p:txBody>
      </p:sp>
      <p:sp>
        <p:nvSpPr>
          <p:cNvPr id="47107" name="Text Box 3"/>
          <p:cNvSpPr txBox="1">
            <a:spLocks noChangeArrowheads="1"/>
          </p:cNvSpPr>
          <p:nvPr/>
        </p:nvSpPr>
        <p:spPr bwMode="auto">
          <a:xfrm>
            <a:off x="322263" y="1052513"/>
            <a:ext cx="8135937"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5000"/>
              </a:spcBef>
              <a:buFontTx/>
              <a:buNone/>
            </a:pPr>
            <a:r>
              <a:rPr lang="zh-CN" altLang="en-US" sz="3600" u="none">
                <a:ea typeface="楷体_GB2312" pitchFamily="49" charset="-122"/>
              </a:rPr>
              <a:t>蒸发：液体表面的气化现象。</a:t>
            </a:r>
            <a:endParaRPr lang="en-US" altLang="zh-CN" sz="3600" u="none">
              <a:ea typeface="楷体_GB2312" pitchFamily="49" charset="-122"/>
            </a:endParaRPr>
          </a:p>
          <a:p>
            <a:pPr algn="just" eaLnBrk="1" hangingPunct="1">
              <a:spcBef>
                <a:spcPct val="25000"/>
              </a:spcBef>
              <a:buFontTx/>
              <a:buNone/>
            </a:pPr>
            <a:r>
              <a:rPr lang="zh-CN" altLang="en-US" sz="3600" u="none">
                <a:ea typeface="楷体_GB2312" pitchFamily="49" charset="-122"/>
              </a:rPr>
              <a:t>沸腾：液体表面和内部同时气化的现象。</a:t>
            </a:r>
            <a:endParaRPr lang="en-US" altLang="zh-CN" sz="3600" u="none">
              <a:ea typeface="楷体_GB2312" pitchFamily="49" charset="-122"/>
            </a:endParaRPr>
          </a:p>
          <a:p>
            <a:pPr algn="just" eaLnBrk="1" hangingPunct="1">
              <a:spcBef>
                <a:spcPct val="25000"/>
              </a:spcBef>
              <a:buFontTx/>
              <a:buNone/>
            </a:pPr>
            <a:r>
              <a:rPr lang="zh-CN" altLang="en-US" sz="3600" u="none">
                <a:ea typeface="楷体_GB2312" pitchFamily="49" charset="-122"/>
              </a:rPr>
              <a:t>沸点</a:t>
            </a:r>
            <a:r>
              <a:rPr lang="en-US" altLang="zh-CN" sz="3600" u="none">
                <a:ea typeface="楷体_GB2312" pitchFamily="49" charset="-122"/>
              </a:rPr>
              <a:t>(b. p.)</a:t>
            </a:r>
            <a:r>
              <a:rPr lang="zh-CN" altLang="en-US" sz="3600" u="none">
                <a:ea typeface="楷体_GB2312" pitchFamily="49" charset="-122"/>
              </a:rPr>
              <a:t>：当液体的蒸气压等于外界大气压强，液体表现为沸腾时的温度。</a:t>
            </a:r>
            <a:endParaRPr lang="en-US" altLang="zh-CN" sz="3600" u="none">
              <a:ea typeface="楷体_GB2312" pitchFamily="49" charset="-122"/>
            </a:endParaRPr>
          </a:p>
        </p:txBody>
      </p:sp>
      <p:pic>
        <p:nvPicPr>
          <p:cNvPr id="8" name="Picture 5" descr="163boiling"/>
          <p:cNvPicPr>
            <a:picLocks noChangeAspect="1" noChangeArrowheads="1"/>
          </p:cNvPicPr>
          <p:nvPr/>
        </p:nvPicPr>
        <p:blipFill>
          <a:blip r:embed="rId2">
            <a:extLst>
              <a:ext uri="{28A0092B-C50C-407E-A947-70E740481C1C}">
                <a14:useLocalDpi xmlns:a14="http://schemas.microsoft.com/office/drawing/2010/main" val="0"/>
              </a:ext>
            </a:extLst>
          </a:blip>
          <a:srcRect l="4865" t="2840" r="17572" b="7681"/>
          <a:stretch>
            <a:fillRect/>
          </a:stretch>
        </p:blipFill>
        <p:spPr bwMode="auto">
          <a:xfrm>
            <a:off x="5364163" y="188913"/>
            <a:ext cx="3455987" cy="418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163bubble"/>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364163" y="4448175"/>
            <a:ext cx="3475037" cy="202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a:spLocks noChangeArrowheads="1"/>
          </p:cNvSpPr>
          <p:nvPr/>
        </p:nvSpPr>
        <p:spPr bwMode="auto">
          <a:xfrm>
            <a:off x="336550" y="3902075"/>
            <a:ext cx="45720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5000"/>
              </a:spcBef>
              <a:buFontTx/>
              <a:buNone/>
            </a:pPr>
            <a:r>
              <a:rPr lang="zh-CN" altLang="en-US" sz="3600" u="none">
                <a:ea typeface="楷体_GB2312" pitchFamily="49" charset="-122"/>
              </a:rPr>
              <a:t>正常沸点：外界大气压强为</a:t>
            </a:r>
            <a:r>
              <a:rPr lang="en-US" altLang="zh-CN" sz="3600" u="none">
                <a:ea typeface="楷体_GB2312" pitchFamily="49" charset="-122"/>
              </a:rPr>
              <a:t>101.325 kPa</a:t>
            </a:r>
            <a:r>
              <a:rPr lang="zh-CN" altLang="en-US" sz="3600" u="none">
                <a:ea typeface="楷体_GB2312" pitchFamily="49" charset="-122"/>
              </a:rPr>
              <a:t> </a:t>
            </a:r>
            <a:r>
              <a:rPr lang="en-US" altLang="zh-CN" sz="3600" u="none">
                <a:ea typeface="楷体_GB2312" pitchFamily="49" charset="-122"/>
              </a:rPr>
              <a:t>(1 atm)</a:t>
            </a:r>
            <a:r>
              <a:rPr lang="zh-CN" altLang="en-US" sz="3600" u="none">
                <a:ea typeface="楷体_GB2312" pitchFamily="49" charset="-122"/>
              </a:rPr>
              <a:t>时的沸点。</a:t>
            </a:r>
            <a:endParaRPr lang="en-US" altLang="zh-CN" sz="3600" u="none">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blinds(horizontal)">
                                      <p:cBhvr>
                                        <p:cTn id="7" dur="500"/>
                                        <p:tgtEl>
                                          <p:spTgt spid="471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7107">
                                            <p:txEl>
                                              <p:pRg st="1" end="1"/>
                                            </p:txEl>
                                          </p:spTgt>
                                        </p:tgtEl>
                                        <p:attrNameLst>
                                          <p:attrName>style.visibility</p:attrName>
                                        </p:attrNameLst>
                                      </p:cBhvr>
                                      <p:to>
                                        <p:strVal val="visible"/>
                                      </p:to>
                                    </p:set>
                                    <p:animEffect transition="in" filter="blinds(horizontal)">
                                      <p:cBhvr>
                                        <p:cTn id="12" dur="500"/>
                                        <p:tgtEl>
                                          <p:spTgt spid="471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7107">
                                            <p:txEl>
                                              <p:pRg st="2" end="2"/>
                                            </p:txEl>
                                          </p:spTgt>
                                        </p:tgtEl>
                                        <p:attrNameLst>
                                          <p:attrName>style.visibility</p:attrName>
                                        </p:attrNameLst>
                                      </p:cBhvr>
                                      <p:to>
                                        <p:strVal val="visible"/>
                                      </p:to>
                                    </p:set>
                                    <p:animEffect transition="in" filter="blinds(horizontal)">
                                      <p:cBhvr>
                                        <p:cTn id="17" dur="500"/>
                                        <p:tgtEl>
                                          <p:spTgt spid="471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checkerboard(across)">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55A0A9B7-FE02-4386-AD14-16BF9AE66BDC}" type="slidenum">
              <a:rPr lang="zh-CN" altLang="en-US"/>
              <a:pPr>
                <a:defRPr/>
              </a:pPr>
              <a:t>52</a:t>
            </a:fld>
            <a:endParaRPr lang="en-US" altLang="zh-CN"/>
          </a:p>
        </p:txBody>
      </p:sp>
      <p:sp>
        <p:nvSpPr>
          <p:cNvPr id="48130" name="Text Box 2"/>
          <p:cNvSpPr txBox="1">
            <a:spLocks noChangeArrowheads="1"/>
          </p:cNvSpPr>
          <p:nvPr/>
        </p:nvSpPr>
        <p:spPr bwMode="auto">
          <a:xfrm>
            <a:off x="107950" y="908050"/>
            <a:ext cx="8153400" cy="560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spcBef>
                <a:spcPct val="50000"/>
              </a:spcBef>
              <a:buFontTx/>
              <a:buNone/>
            </a:pPr>
            <a:r>
              <a:rPr lang="zh-CN" altLang="en-US" sz="4000" b="0" u="none">
                <a:latin typeface="楷体_GB2312" pitchFamily="49" charset="-122"/>
                <a:ea typeface="楷体_GB2312" pitchFamily="49" charset="-122"/>
              </a:rPr>
              <a:t>    </a:t>
            </a:r>
            <a:r>
              <a:rPr lang="zh-CN" altLang="en-US" sz="3600" u="none">
                <a:latin typeface="楷体_GB2312" pitchFamily="49" charset="-122"/>
                <a:ea typeface="楷体_GB2312" pitchFamily="49" charset="-122"/>
              </a:rPr>
              <a:t>当一种难挥发的非电解质溶质溶入溶剂后，溶液的蒸气压必然低于同温度下纯溶剂的蒸气压，因此在同一外压下，即使溶液的温度与纯溶剂的沸点相同，溶液也不会沸腾。因为此时溶液的蒸气压仍低于外压。欲使溶液沸腾必须将溶液继续升温，直到其蒸气压等于外压时为止。可见，</a:t>
            </a:r>
            <a:r>
              <a:rPr lang="zh-CN" altLang="en-US" sz="3600" u="none">
                <a:solidFill>
                  <a:srgbClr val="0000FF"/>
                </a:solidFill>
                <a:latin typeface="楷体_GB2312" pitchFamily="49" charset="-122"/>
                <a:ea typeface="楷体_GB2312" pitchFamily="49" charset="-122"/>
              </a:rPr>
              <a:t>溶液沸点必然高于溶剂沸点</a:t>
            </a:r>
            <a:r>
              <a:rPr lang="zh-CN" altLang="en-US" sz="3600" u="none">
                <a:latin typeface="楷体_GB2312" pitchFamily="49" charset="-122"/>
                <a:ea typeface="楷体_GB2312" pitchFamily="49" charset="-122"/>
              </a:rPr>
              <a:t>，此现象称为</a:t>
            </a:r>
            <a:r>
              <a:rPr lang="zh-CN" altLang="en-US" sz="3600" u="none">
                <a:solidFill>
                  <a:srgbClr val="0000FF"/>
                </a:solidFill>
                <a:latin typeface="楷体_GB2312" pitchFamily="49" charset="-122"/>
                <a:ea typeface="楷体_GB2312" pitchFamily="49" charset="-122"/>
              </a:rPr>
              <a:t>溶液的沸点升高</a:t>
            </a:r>
            <a:r>
              <a:rPr lang="en-US" altLang="zh-CN" sz="3600" u="none">
                <a:latin typeface="楷体_GB2312" pitchFamily="49" charset="-122"/>
                <a:ea typeface="楷体_GB2312" pitchFamily="49" charset="-122"/>
              </a:rPr>
              <a:t>。</a:t>
            </a:r>
            <a:r>
              <a:rPr lang="en-US" altLang="zh-CN" sz="3600" u="none"/>
              <a:t> </a:t>
            </a:r>
          </a:p>
        </p:txBody>
      </p:sp>
      <p:pic>
        <p:nvPicPr>
          <p:cNvPr id="48131" name="Picture 3" descr="01-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0"/>
            <a:ext cx="6911975" cy="527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Text Box 4"/>
          <p:cNvSpPr txBox="1">
            <a:spLocks noChangeArrowheads="1"/>
          </p:cNvSpPr>
          <p:nvPr/>
        </p:nvSpPr>
        <p:spPr bwMode="auto">
          <a:xfrm>
            <a:off x="7486650" y="4676775"/>
            <a:ext cx="5032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50000"/>
              </a:spcBef>
              <a:buFontTx/>
              <a:buNone/>
            </a:pPr>
            <a:r>
              <a:rPr lang="en-US" altLang="zh-CN" sz="4000" u="none">
                <a:solidFill>
                  <a:srgbClr val="FF0000"/>
                </a:solidFill>
                <a:ea typeface="隶书" panose="02010509060101010101" pitchFamily="49" charset="-122"/>
              </a:rPr>
              <a:t>&lt;</a:t>
            </a:r>
          </a:p>
        </p:txBody>
      </p:sp>
      <p:grpSp>
        <p:nvGrpSpPr>
          <p:cNvPr id="7" name="组合 6"/>
          <p:cNvGrpSpPr/>
          <p:nvPr/>
        </p:nvGrpSpPr>
        <p:grpSpPr>
          <a:xfrm>
            <a:off x="7243000" y="3503752"/>
            <a:ext cx="1261884" cy="1094343"/>
            <a:chOff x="6276184" y="5006331"/>
            <a:chExt cx="1261884" cy="1094343"/>
          </a:xfrm>
        </p:grpSpPr>
        <p:sp>
          <p:nvSpPr>
            <p:cNvPr id="8" name="矩形 7"/>
            <p:cNvSpPr/>
            <p:nvPr/>
          </p:nvSpPr>
          <p:spPr>
            <a:xfrm>
              <a:off x="6305802" y="5006331"/>
              <a:ext cx="1087157" cy="707886"/>
            </a:xfrm>
            <a:prstGeom prst="rect">
              <a:avLst/>
            </a:prstGeom>
          </p:spPr>
          <p:txBody>
            <a:bodyPr wrap="none">
              <a:spAutoFit/>
            </a:bodyPr>
            <a:lstStyle/>
            <a:p>
              <a:r>
                <a:rPr lang="zh-CN" altLang="en-US" u="none" dirty="0">
                  <a:solidFill>
                    <a:srgbClr val="FF0000"/>
                  </a:solidFill>
                  <a:ea typeface="楷体_GB2312"/>
                  <a:sym typeface="Symbol" panose="05050102010706020507" pitchFamily="18" charset="2"/>
                </a:rPr>
                <a:t></a:t>
              </a:r>
              <a:r>
                <a:rPr lang="en-US" altLang="zh-CN" i="1" u="none" dirty="0">
                  <a:solidFill>
                    <a:srgbClr val="FF0000"/>
                  </a:solidFill>
                  <a:ea typeface="楷体_GB2312"/>
                  <a:sym typeface="Symbol" panose="05050102010706020507" pitchFamily="18" charset="2"/>
                </a:rPr>
                <a:t>T</a:t>
              </a:r>
              <a:r>
                <a:rPr lang="en-US" altLang="zh-CN" u="none" baseline="-25000" dirty="0">
                  <a:solidFill>
                    <a:srgbClr val="FF0000"/>
                  </a:solidFill>
                  <a:ea typeface="楷体_GB2312"/>
                  <a:sym typeface="Symbol" panose="05050102010706020507" pitchFamily="18" charset="2"/>
                </a:rPr>
                <a:t>b </a:t>
              </a:r>
              <a:endParaRPr lang="zh-CN" altLang="en-US" dirty="0">
                <a:solidFill>
                  <a:srgbClr val="FF0000"/>
                </a:solidFill>
              </a:endParaRPr>
            </a:p>
          </p:txBody>
        </p:sp>
        <p:sp>
          <p:nvSpPr>
            <p:cNvPr id="9" name="文本框 8"/>
            <p:cNvSpPr txBox="1"/>
            <p:nvPr/>
          </p:nvSpPr>
          <p:spPr>
            <a:xfrm rot="5400000">
              <a:off x="6619094" y="5181700"/>
              <a:ext cx="576064" cy="1261884"/>
            </a:xfrm>
            <a:prstGeom prst="rect">
              <a:avLst/>
            </a:prstGeom>
            <a:noFill/>
          </p:spPr>
          <p:txBody>
            <a:bodyPr wrap="square" rtlCol="0">
              <a:spAutoFit/>
            </a:bodyPr>
            <a:lstStyle/>
            <a:p>
              <a:r>
                <a:rPr lang="en-US" altLang="zh-CN" sz="7600" u="none" dirty="0" smtClean="0">
                  <a:solidFill>
                    <a:srgbClr val="FF0000"/>
                  </a:solidFill>
                </a:rPr>
                <a:t>{</a:t>
              </a:r>
              <a:endParaRPr lang="zh-CN" altLang="en-US" sz="7600" u="none" dirty="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8131"/>
                                        </p:tgtEl>
                                        <p:attrNameLst>
                                          <p:attrName>style.visibility</p:attrName>
                                        </p:attrNameLst>
                                      </p:cBhvr>
                                      <p:to>
                                        <p:strVal val="visible"/>
                                      </p:to>
                                    </p:set>
                                    <p:animEffect transition="in" filter="blinds(horizontal)">
                                      <p:cBhvr>
                                        <p:cTn id="7" dur="500"/>
                                        <p:tgtEl>
                                          <p:spTgt spid="481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132"/>
                                        </p:tgtEl>
                                        <p:attrNameLst>
                                          <p:attrName>style.visibility</p:attrName>
                                        </p:attrNameLst>
                                      </p:cBhvr>
                                      <p:to>
                                        <p:strVal val="visible"/>
                                      </p:to>
                                    </p:set>
                                    <p:animEffect transition="in" filter="wipe(left)">
                                      <p:cBhvr>
                                        <p:cTn id="12" dur="1000"/>
                                        <p:tgtEl>
                                          <p:spTgt spid="481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8130"/>
                                        </p:tgtEl>
                                        <p:attrNameLst>
                                          <p:attrName>style.visibility</p:attrName>
                                        </p:attrNameLst>
                                      </p:cBhvr>
                                      <p:to>
                                        <p:strVal val="visible"/>
                                      </p:to>
                                    </p:set>
                                    <p:animEffect transition="in" filter="blinds(horizontal)">
                                      <p:cBhvr>
                                        <p:cTn id="17" dur="500"/>
                                        <p:tgtEl>
                                          <p:spTgt spid="481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p:bldP spid="4813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pPr>
              <a:defRPr/>
            </a:pPr>
            <a:fld id="{1918398F-9B4D-4E6F-B280-4F77CB53088F}" type="slidenum">
              <a:rPr lang="zh-CN" altLang="en-US"/>
              <a:pPr>
                <a:defRPr/>
              </a:pPr>
              <a:t>53</a:t>
            </a:fld>
            <a:endParaRPr lang="en-US" altLang="zh-CN"/>
          </a:p>
        </p:txBody>
      </p:sp>
      <p:sp>
        <p:nvSpPr>
          <p:cNvPr id="49168" name="Text Box 16"/>
          <p:cNvSpPr txBox="1">
            <a:spLocks noChangeArrowheads="1"/>
          </p:cNvSpPr>
          <p:nvPr/>
        </p:nvSpPr>
        <p:spPr bwMode="auto">
          <a:xfrm>
            <a:off x="395288" y="1412875"/>
            <a:ext cx="7921625" cy="206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FontTx/>
              <a:buNone/>
            </a:pPr>
            <a:r>
              <a:rPr lang="en-US" altLang="zh-CN" sz="4800" u="none">
                <a:solidFill>
                  <a:srgbClr val="0000FF"/>
                </a:solidFill>
                <a:sym typeface="Symbol" panose="05050102010706020507" pitchFamily="18" charset="2"/>
              </a:rPr>
              <a:t></a:t>
            </a:r>
            <a:r>
              <a:rPr lang="en-US" altLang="zh-CN" sz="4800" i="1" u="none">
                <a:solidFill>
                  <a:srgbClr val="0000FF"/>
                </a:solidFill>
              </a:rPr>
              <a:t>T</a:t>
            </a:r>
            <a:r>
              <a:rPr lang="en-US" altLang="zh-CN" sz="4800" u="none" baseline="-30000">
                <a:solidFill>
                  <a:srgbClr val="0000FF"/>
                </a:solidFill>
              </a:rPr>
              <a:t>b </a:t>
            </a:r>
            <a:r>
              <a:rPr lang="en-US" altLang="zh-CN" sz="4800" u="none">
                <a:solidFill>
                  <a:srgbClr val="0000FF"/>
                </a:solidFill>
              </a:rPr>
              <a:t>= </a:t>
            </a:r>
            <a:r>
              <a:rPr lang="en-US" altLang="zh-CN" sz="4800" i="1" u="none">
                <a:solidFill>
                  <a:srgbClr val="0000FF"/>
                </a:solidFill>
              </a:rPr>
              <a:t>T</a:t>
            </a:r>
            <a:r>
              <a:rPr lang="en-US" altLang="zh-CN" sz="4800" u="none" baseline="-30000">
                <a:solidFill>
                  <a:srgbClr val="0000FF"/>
                </a:solidFill>
              </a:rPr>
              <a:t>b </a:t>
            </a:r>
            <a:r>
              <a:rPr lang="en-US" altLang="zh-CN" sz="4800" u="none">
                <a:solidFill>
                  <a:srgbClr val="0000FF"/>
                </a:solidFill>
                <a:sym typeface="Symbol" panose="05050102010706020507" pitchFamily="18" charset="2"/>
              </a:rPr>
              <a:t></a:t>
            </a:r>
            <a:r>
              <a:rPr lang="en-US" altLang="zh-CN" sz="4800" u="none">
                <a:solidFill>
                  <a:srgbClr val="0000FF"/>
                </a:solidFill>
              </a:rPr>
              <a:t> </a:t>
            </a:r>
            <a:r>
              <a:rPr lang="en-US" altLang="zh-CN" sz="4800" i="1" u="none">
                <a:solidFill>
                  <a:srgbClr val="0000FF"/>
                </a:solidFill>
              </a:rPr>
              <a:t>T</a:t>
            </a:r>
            <a:r>
              <a:rPr lang="en-US" altLang="zh-CN" sz="4800" u="none" baseline="-30000">
                <a:solidFill>
                  <a:srgbClr val="0000FF"/>
                </a:solidFill>
              </a:rPr>
              <a:t>b</a:t>
            </a:r>
            <a:r>
              <a:rPr lang="en-US" altLang="zh-CN" sz="4800" u="none" baseline="30000">
                <a:solidFill>
                  <a:srgbClr val="0000FF"/>
                </a:solidFill>
              </a:rPr>
              <a:t>*  </a:t>
            </a:r>
            <a:r>
              <a:rPr lang="en-US" altLang="zh-CN" sz="4800" u="none">
                <a:solidFill>
                  <a:srgbClr val="0000FF"/>
                </a:solidFill>
              </a:rPr>
              <a:t>= </a:t>
            </a:r>
            <a:r>
              <a:rPr lang="en-US" altLang="zh-CN" sz="4800" i="1" u="none">
                <a:solidFill>
                  <a:srgbClr val="0000FF"/>
                </a:solidFill>
              </a:rPr>
              <a:t>k</a:t>
            </a:r>
            <a:r>
              <a:rPr lang="en-US" altLang="zh-CN" sz="4800" u="none" baseline="-30000">
                <a:solidFill>
                  <a:srgbClr val="0000FF"/>
                </a:solidFill>
              </a:rPr>
              <a:t>b</a:t>
            </a:r>
            <a:r>
              <a:rPr lang="en-US" altLang="zh-CN" sz="4800" i="1" u="none">
                <a:solidFill>
                  <a:srgbClr val="0000FF"/>
                </a:solidFill>
              </a:rPr>
              <a:t>b</a:t>
            </a:r>
          </a:p>
          <a:p>
            <a:pPr algn="just" eaLnBrk="1" hangingPunct="1">
              <a:spcBef>
                <a:spcPct val="25000"/>
              </a:spcBef>
              <a:buFontTx/>
              <a:buNone/>
            </a:pPr>
            <a:r>
              <a:rPr lang="en-US" altLang="zh-CN" sz="3600" i="1" u="none"/>
              <a:t>k</a:t>
            </a:r>
            <a:r>
              <a:rPr lang="en-US" altLang="zh-CN" sz="3600" u="none" baseline="-30000"/>
              <a:t>b</a:t>
            </a:r>
            <a:r>
              <a:rPr lang="en-US" altLang="zh-CN" sz="3600" u="none"/>
              <a:t> </a:t>
            </a:r>
            <a:r>
              <a:rPr lang="zh-CN" altLang="en-US" sz="3600" u="none"/>
              <a:t>为沸点升高常数，它决定于溶剂的本性，而与溶质的本性无关。</a:t>
            </a:r>
          </a:p>
        </p:txBody>
      </p:sp>
      <p:sp>
        <p:nvSpPr>
          <p:cNvPr id="53253" name="Text Box 1029"/>
          <p:cNvSpPr txBox="1">
            <a:spLocks noChangeArrowheads="1"/>
          </p:cNvSpPr>
          <p:nvPr/>
        </p:nvSpPr>
        <p:spPr bwMode="auto">
          <a:xfrm>
            <a:off x="468313" y="5967413"/>
            <a:ext cx="8496300" cy="7016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4000" u="none">
                <a:solidFill>
                  <a:srgbClr val="000000"/>
                </a:solidFill>
              </a:rPr>
              <a:t>H</a:t>
            </a:r>
            <a:r>
              <a:rPr lang="en-US" altLang="zh-CN" sz="4000" u="none" baseline="-25000">
                <a:solidFill>
                  <a:srgbClr val="000000"/>
                </a:solidFill>
              </a:rPr>
              <a:t>2</a:t>
            </a:r>
            <a:r>
              <a:rPr lang="en-US" altLang="zh-CN" sz="4000" u="none">
                <a:solidFill>
                  <a:srgbClr val="000000"/>
                </a:solidFill>
              </a:rPr>
              <a:t>O:   </a:t>
            </a:r>
            <a:r>
              <a:rPr lang="en-US" altLang="zh-CN" sz="4000" i="1" u="none">
                <a:solidFill>
                  <a:srgbClr val="000000"/>
                </a:solidFill>
              </a:rPr>
              <a:t>k</a:t>
            </a:r>
            <a:r>
              <a:rPr lang="en-US" altLang="zh-CN" sz="4000" u="none" baseline="-25000">
                <a:solidFill>
                  <a:srgbClr val="000000"/>
                </a:solidFill>
              </a:rPr>
              <a:t>b</a:t>
            </a:r>
            <a:r>
              <a:rPr lang="en-US" altLang="zh-CN" sz="4000" u="none">
                <a:solidFill>
                  <a:srgbClr val="000000"/>
                </a:solidFill>
              </a:rPr>
              <a:t>= 0.512 K(</a:t>
            </a:r>
            <a:r>
              <a:rPr lang="zh-CN" altLang="en-US" sz="4000" u="none">
                <a:solidFill>
                  <a:srgbClr val="000000"/>
                </a:solidFill>
              </a:rPr>
              <a:t>或</a:t>
            </a:r>
            <a:r>
              <a:rPr lang="en-US" altLang="zh-CN" sz="4000" u="none">
                <a:solidFill>
                  <a:srgbClr val="000000"/>
                </a:solidFill>
                <a:sym typeface="Symbol" panose="05050102010706020507" pitchFamily="18" charset="2"/>
              </a:rPr>
              <a:t>C</a:t>
            </a:r>
            <a:r>
              <a:rPr lang="en-US" altLang="zh-CN" sz="4000" u="none">
                <a:solidFill>
                  <a:srgbClr val="000000"/>
                </a:solidFill>
              </a:rPr>
              <a:t>) </a:t>
            </a:r>
            <a:r>
              <a:rPr lang="en-US" altLang="zh-CN" sz="4000" u="none">
                <a:solidFill>
                  <a:srgbClr val="000000"/>
                </a:solidFill>
                <a:cs typeface="Times New Roman" panose="02020603050405020304" pitchFamily="18" charset="0"/>
              </a:rPr>
              <a:t>• </a:t>
            </a:r>
            <a:r>
              <a:rPr lang="en-US" altLang="zh-CN" sz="4000" u="none">
                <a:solidFill>
                  <a:srgbClr val="000000"/>
                </a:solidFill>
              </a:rPr>
              <a:t>kg • mol</a:t>
            </a:r>
            <a:r>
              <a:rPr lang="en-US" altLang="zh-CN" sz="4000" u="none" baseline="30000">
                <a:solidFill>
                  <a:srgbClr val="000000"/>
                </a:solidFill>
                <a:sym typeface="Symbol" panose="05050102010706020507" pitchFamily="18" charset="2"/>
              </a:rPr>
              <a:t></a:t>
            </a:r>
            <a:r>
              <a:rPr lang="en-US" altLang="zh-CN" sz="4000" u="none" baseline="30000">
                <a:solidFill>
                  <a:srgbClr val="000000"/>
                </a:solidFill>
              </a:rPr>
              <a:t>1</a:t>
            </a:r>
            <a:endParaRPr lang="zh-CN" altLang="en-US" sz="4000" u="none" baseline="30000">
              <a:solidFill>
                <a:srgbClr val="000000"/>
              </a:solidFill>
            </a:endParaRPr>
          </a:p>
        </p:txBody>
      </p:sp>
      <p:sp>
        <p:nvSpPr>
          <p:cNvPr id="56325" name="Text Box 1033"/>
          <p:cNvSpPr txBox="1">
            <a:spLocks noChangeArrowheads="1"/>
          </p:cNvSpPr>
          <p:nvPr/>
        </p:nvSpPr>
        <p:spPr bwMode="auto">
          <a:xfrm>
            <a:off x="179388" y="188913"/>
            <a:ext cx="86042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4000" u="none" dirty="0"/>
              <a:t>难挥发非电解质稀溶液沸点的升高和</a:t>
            </a:r>
            <a:r>
              <a:rPr kumimoji="0" lang="zh-CN" altLang="en-US" sz="4000" u="none" dirty="0" smtClean="0"/>
              <a:t>溶液的</a:t>
            </a:r>
            <a:r>
              <a:rPr kumimoji="0" lang="zh-CN" altLang="en-US" sz="4000" u="none" dirty="0"/>
              <a:t>质量摩尔浓度成正比</a:t>
            </a:r>
            <a:r>
              <a:rPr kumimoji="0" lang="en-US" altLang="zh-CN" sz="4000" u="none" dirty="0"/>
              <a:t>:</a:t>
            </a:r>
          </a:p>
        </p:txBody>
      </p:sp>
      <p:pic>
        <p:nvPicPr>
          <p:cNvPr id="53258" name="Picture 1034"/>
          <p:cNvPicPr>
            <a:picLocks noChangeAspect="1" noChangeArrowheads="1"/>
          </p:cNvPicPr>
          <p:nvPr/>
        </p:nvPicPr>
        <p:blipFill>
          <a:blip r:embed="rId2">
            <a:extLst>
              <a:ext uri="{28A0092B-C50C-407E-A947-70E740481C1C}">
                <a14:useLocalDpi xmlns:a14="http://schemas.microsoft.com/office/drawing/2010/main" val="0"/>
              </a:ext>
            </a:extLst>
          </a:blip>
          <a:srcRect l="8421" r="28009" b="42400"/>
          <a:stretch>
            <a:fillRect/>
          </a:stretch>
        </p:blipFill>
        <p:spPr bwMode="auto">
          <a:xfrm>
            <a:off x="107950" y="3500438"/>
            <a:ext cx="9036050" cy="248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259" name="Line 1035"/>
          <p:cNvSpPr>
            <a:spLocks noChangeShapeType="1"/>
          </p:cNvSpPr>
          <p:nvPr/>
        </p:nvSpPr>
        <p:spPr bwMode="auto">
          <a:xfrm>
            <a:off x="250825" y="4787900"/>
            <a:ext cx="4895850"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68"/>
                                        </p:tgtEl>
                                        <p:attrNameLst>
                                          <p:attrName>style.visibility</p:attrName>
                                        </p:attrNameLst>
                                      </p:cBhvr>
                                      <p:to>
                                        <p:strVal val="visible"/>
                                      </p:to>
                                    </p:set>
                                    <p:animEffect transition="in" filter="blinds(horizontal)">
                                      <p:cBhvr>
                                        <p:cTn id="7" dur="500"/>
                                        <p:tgtEl>
                                          <p:spTgt spid="491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3258"/>
                                        </p:tgtEl>
                                        <p:attrNameLst>
                                          <p:attrName>style.visibility</p:attrName>
                                        </p:attrNameLst>
                                      </p:cBhvr>
                                      <p:to>
                                        <p:strVal val="visible"/>
                                      </p:to>
                                    </p:set>
                                    <p:animEffect transition="in" filter="blinds(horizontal)">
                                      <p:cBhvr>
                                        <p:cTn id="12" dur="500"/>
                                        <p:tgtEl>
                                          <p:spTgt spid="532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3259"/>
                                        </p:tgtEl>
                                        <p:attrNameLst>
                                          <p:attrName>style.visibility</p:attrName>
                                        </p:attrNameLst>
                                      </p:cBhvr>
                                      <p:to>
                                        <p:strVal val="visible"/>
                                      </p:to>
                                    </p:set>
                                    <p:anim calcmode="lin" valueType="num">
                                      <p:cBhvr additive="base">
                                        <p:cTn id="17" dur="500" fill="hold"/>
                                        <p:tgtEl>
                                          <p:spTgt spid="53259"/>
                                        </p:tgtEl>
                                        <p:attrNameLst>
                                          <p:attrName>ppt_x</p:attrName>
                                        </p:attrNameLst>
                                      </p:cBhvr>
                                      <p:tavLst>
                                        <p:tav tm="0">
                                          <p:val>
                                            <p:strVal val="0-#ppt_w/2"/>
                                          </p:val>
                                        </p:tav>
                                        <p:tav tm="100000">
                                          <p:val>
                                            <p:strVal val="#ppt_x"/>
                                          </p:val>
                                        </p:tav>
                                      </p:tavLst>
                                    </p:anim>
                                    <p:anim calcmode="lin" valueType="num">
                                      <p:cBhvr additive="base">
                                        <p:cTn id="18" dur="500" fill="hold"/>
                                        <p:tgtEl>
                                          <p:spTgt spid="53259"/>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3253"/>
                                        </p:tgtEl>
                                        <p:attrNameLst>
                                          <p:attrName>style.visibility</p:attrName>
                                        </p:attrNameLst>
                                      </p:cBhvr>
                                      <p:to>
                                        <p:strVal val="visible"/>
                                      </p:to>
                                    </p:set>
                                    <p:anim calcmode="lin" valueType="num">
                                      <p:cBhvr additive="base">
                                        <p:cTn id="23" dur="500" fill="hold"/>
                                        <p:tgtEl>
                                          <p:spTgt spid="53253"/>
                                        </p:tgtEl>
                                        <p:attrNameLst>
                                          <p:attrName>ppt_x</p:attrName>
                                        </p:attrNameLst>
                                      </p:cBhvr>
                                      <p:tavLst>
                                        <p:tav tm="0">
                                          <p:val>
                                            <p:strVal val="#ppt_x"/>
                                          </p:val>
                                        </p:tav>
                                        <p:tav tm="100000">
                                          <p:val>
                                            <p:strVal val="#ppt_x"/>
                                          </p:val>
                                        </p:tav>
                                      </p:tavLst>
                                    </p:anim>
                                    <p:anim calcmode="lin" valueType="num">
                                      <p:cBhvr additive="base">
                                        <p:cTn id="24" dur="500" fill="hold"/>
                                        <p:tgtEl>
                                          <p:spTgt spid="532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8" grpId="0"/>
      <p:bldP spid="53253" grpId="0" animBg="1"/>
      <p:bldP spid="5325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p:txBody>
          <a:bodyPr/>
          <a:lstStyle/>
          <a:p>
            <a:pPr>
              <a:defRPr/>
            </a:pPr>
            <a:fld id="{FBA0DE82-86E8-40FD-99AB-3F27EA503752}" type="slidenum">
              <a:rPr lang="zh-CN" altLang="en-US"/>
              <a:pPr>
                <a:defRPr/>
              </a:pPr>
              <a:t>54</a:t>
            </a:fld>
            <a:endParaRPr lang="en-US" altLang="zh-CN"/>
          </a:p>
        </p:txBody>
      </p:sp>
      <p:sp>
        <p:nvSpPr>
          <p:cNvPr id="50181" name="Text Box 5"/>
          <p:cNvSpPr txBox="1">
            <a:spLocks noChangeArrowheads="1"/>
          </p:cNvSpPr>
          <p:nvPr/>
        </p:nvSpPr>
        <p:spPr bwMode="auto">
          <a:xfrm>
            <a:off x="179388" y="1125538"/>
            <a:ext cx="8424862" cy="210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zh-CN" altLang="en-US" sz="4400" u="none">
                <a:ea typeface="楷体_GB2312" pitchFamily="49" charset="-122"/>
              </a:rPr>
              <a:t>凝固点</a:t>
            </a:r>
            <a:r>
              <a:rPr lang="en-US" altLang="zh-CN" sz="4400" u="none">
                <a:ea typeface="楷体_GB2312" pitchFamily="49" charset="-122"/>
              </a:rPr>
              <a:t>(f. p.)</a:t>
            </a:r>
            <a:r>
              <a:rPr lang="zh-CN" altLang="en-US" sz="4400" u="none">
                <a:ea typeface="楷体_GB2312" pitchFamily="49" charset="-122"/>
              </a:rPr>
              <a:t>：物质的液相与固相具有相同蒸气压可以平衡共存时的温度。</a:t>
            </a:r>
          </a:p>
        </p:txBody>
      </p:sp>
      <p:sp>
        <p:nvSpPr>
          <p:cNvPr id="57348" name="Rectangle 8"/>
          <p:cNvSpPr>
            <a:spLocks noChangeArrowheads="1"/>
          </p:cNvSpPr>
          <p:nvPr/>
        </p:nvSpPr>
        <p:spPr bwMode="auto">
          <a:xfrm>
            <a:off x="323850" y="188913"/>
            <a:ext cx="4314825"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10000"/>
              </a:spcBef>
              <a:buFontTx/>
              <a:buNone/>
            </a:pPr>
            <a:r>
              <a:rPr lang="en-US" altLang="zh-CN" sz="5400" u="none">
                <a:solidFill>
                  <a:srgbClr val="0000FF"/>
                </a:solidFill>
                <a:ea typeface="楷体_GB2312" pitchFamily="49" charset="-122"/>
              </a:rPr>
              <a:t>3. </a:t>
            </a:r>
            <a:r>
              <a:rPr lang="zh-CN" altLang="en-US" sz="5400" u="none">
                <a:solidFill>
                  <a:srgbClr val="0000FF"/>
                </a:solidFill>
                <a:ea typeface="楷体_GB2312" pitchFamily="49" charset="-122"/>
              </a:rPr>
              <a:t>凝固点降低</a:t>
            </a:r>
          </a:p>
        </p:txBody>
      </p:sp>
      <p:grpSp>
        <p:nvGrpSpPr>
          <p:cNvPr id="50195" name="Group 19"/>
          <p:cNvGrpSpPr>
            <a:grpSpLocks/>
          </p:cNvGrpSpPr>
          <p:nvPr/>
        </p:nvGrpSpPr>
        <p:grpSpPr bwMode="auto">
          <a:xfrm>
            <a:off x="1403350" y="3367088"/>
            <a:ext cx="5040313" cy="1262062"/>
            <a:chOff x="884" y="2121"/>
            <a:chExt cx="3175" cy="795"/>
          </a:xfrm>
        </p:grpSpPr>
        <p:graphicFrame>
          <p:nvGraphicFramePr>
            <p:cNvPr id="57351" name="Object 12"/>
            <p:cNvGraphicFramePr>
              <a:graphicFrameLocks noChangeAspect="1"/>
            </p:cNvGraphicFramePr>
            <p:nvPr/>
          </p:nvGraphicFramePr>
          <p:xfrm>
            <a:off x="1973" y="2387"/>
            <a:ext cx="883" cy="259"/>
          </p:xfrm>
          <a:graphic>
            <a:graphicData uri="http://schemas.openxmlformats.org/presentationml/2006/ole">
              <mc:AlternateContent xmlns:mc="http://schemas.openxmlformats.org/markup-compatibility/2006">
                <mc:Choice xmlns:v="urn:schemas-microsoft-com:vml" Requires="v">
                  <p:oleObj spid="_x0000_s57379" name="CS ChemDraw Drawing" r:id="rId3" imgW="988060" imgH="167640" progId="ChemDraw.Document.5.0">
                    <p:embed/>
                  </p:oleObj>
                </mc:Choice>
                <mc:Fallback>
                  <p:oleObj name="CS ChemDraw Drawing" r:id="rId3" imgW="988060" imgH="167640" progId="ChemDraw.Document.5.0">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3" y="2387"/>
                          <a:ext cx="883"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52" name="Text Box 13"/>
            <p:cNvSpPr txBox="1">
              <a:spLocks noChangeArrowheads="1"/>
            </p:cNvSpPr>
            <p:nvPr/>
          </p:nvSpPr>
          <p:spPr bwMode="auto">
            <a:xfrm>
              <a:off x="2880" y="2293"/>
              <a:ext cx="1179"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50000"/>
                </a:spcBef>
                <a:buFontTx/>
                <a:buNone/>
              </a:pPr>
              <a:r>
                <a:rPr lang="zh-CN" altLang="en-US" sz="4000" u="none">
                  <a:ea typeface="楷体_GB2312" pitchFamily="49" charset="-122"/>
                </a:rPr>
                <a:t>固体</a:t>
              </a:r>
              <a:r>
                <a:rPr lang="en-US" altLang="zh-CN" sz="4000" u="none">
                  <a:ea typeface="楷体_GB2312" pitchFamily="49" charset="-122"/>
                </a:rPr>
                <a:t>(s)</a:t>
              </a:r>
            </a:p>
          </p:txBody>
        </p:sp>
        <p:sp>
          <p:nvSpPr>
            <p:cNvPr id="57353" name="Text Box 14"/>
            <p:cNvSpPr txBox="1">
              <a:spLocks noChangeArrowheads="1"/>
            </p:cNvSpPr>
            <p:nvPr/>
          </p:nvSpPr>
          <p:spPr bwMode="auto">
            <a:xfrm>
              <a:off x="884" y="2296"/>
              <a:ext cx="127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50000"/>
                </a:spcBef>
                <a:buFontTx/>
                <a:buNone/>
              </a:pPr>
              <a:r>
                <a:rPr lang="zh-CN" altLang="en-US" sz="4000" u="none">
                  <a:ea typeface="楷体_GB2312" pitchFamily="49" charset="-122"/>
                </a:rPr>
                <a:t>液体</a:t>
              </a:r>
              <a:r>
                <a:rPr lang="en-US" altLang="zh-CN" sz="4000" u="none">
                  <a:ea typeface="楷体_GB2312" pitchFamily="49" charset="-122"/>
                </a:rPr>
                <a:t>(l)</a:t>
              </a:r>
            </a:p>
          </p:txBody>
        </p:sp>
        <p:sp>
          <p:nvSpPr>
            <p:cNvPr id="57354" name="Text Box 15"/>
            <p:cNvSpPr txBox="1">
              <a:spLocks noChangeArrowheads="1"/>
            </p:cNvSpPr>
            <p:nvPr/>
          </p:nvSpPr>
          <p:spPr bwMode="auto">
            <a:xfrm>
              <a:off x="2064" y="2547"/>
              <a:ext cx="816"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50000"/>
                </a:spcBef>
                <a:buFontTx/>
                <a:buNone/>
              </a:pPr>
              <a:r>
                <a:rPr lang="zh-CN" altLang="en-US" sz="3600" u="none">
                  <a:ea typeface="楷体_GB2312" pitchFamily="49" charset="-122"/>
                </a:rPr>
                <a:t>熔化</a:t>
              </a:r>
            </a:p>
          </p:txBody>
        </p:sp>
        <p:sp>
          <p:nvSpPr>
            <p:cNvPr id="57355" name="Text Box 16"/>
            <p:cNvSpPr txBox="1">
              <a:spLocks noChangeArrowheads="1"/>
            </p:cNvSpPr>
            <p:nvPr/>
          </p:nvSpPr>
          <p:spPr bwMode="auto">
            <a:xfrm>
              <a:off x="2055" y="2121"/>
              <a:ext cx="816"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50000"/>
                </a:spcBef>
                <a:buFontTx/>
                <a:buNone/>
              </a:pPr>
              <a:r>
                <a:rPr lang="zh-CN" altLang="en-US" sz="3600" u="none">
                  <a:ea typeface="楷体_GB2312" pitchFamily="49" charset="-122"/>
                </a:rPr>
                <a:t>凝固</a:t>
              </a:r>
            </a:p>
          </p:txBody>
        </p:sp>
      </p:grpSp>
      <p:sp>
        <p:nvSpPr>
          <p:cNvPr id="12" name="文本框 11"/>
          <p:cNvSpPr txBox="1">
            <a:spLocks noChangeArrowheads="1"/>
          </p:cNvSpPr>
          <p:nvPr/>
        </p:nvSpPr>
        <p:spPr bwMode="auto">
          <a:xfrm>
            <a:off x="395288" y="4772025"/>
            <a:ext cx="8353425"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 typeface="Wingdings" panose="05000000000000000000" pitchFamily="2" charset="2"/>
              <a:buNone/>
            </a:pPr>
            <a:r>
              <a:rPr lang="zh-CN" altLang="en-US" sz="3600" u="none">
                <a:ea typeface="楷体_GB2312" pitchFamily="49" charset="-122"/>
              </a:rPr>
              <a:t>若 </a:t>
            </a:r>
            <a:r>
              <a:rPr lang="en-US" altLang="zh-CN" sz="3600" i="1" u="none">
                <a:ea typeface="楷体_GB2312" pitchFamily="49" charset="-122"/>
              </a:rPr>
              <a:t>p</a:t>
            </a:r>
            <a:r>
              <a:rPr lang="zh-CN" altLang="en-US" sz="3600" u="none" baseline="-25000">
                <a:ea typeface="楷体_GB2312" pitchFamily="49" charset="-122"/>
              </a:rPr>
              <a:t>液</a:t>
            </a:r>
            <a:r>
              <a:rPr lang="en-US" altLang="zh-CN" sz="3600" u="none">
                <a:ea typeface="楷体_GB2312" pitchFamily="49" charset="-122"/>
              </a:rPr>
              <a:t> &gt; </a:t>
            </a:r>
            <a:r>
              <a:rPr lang="en-US" altLang="zh-CN" sz="3600" i="1" u="none">
                <a:ea typeface="楷体_GB2312" pitchFamily="49" charset="-122"/>
              </a:rPr>
              <a:t>p</a:t>
            </a:r>
            <a:r>
              <a:rPr lang="zh-CN" altLang="en-US" sz="3600" u="none" baseline="-25000">
                <a:ea typeface="楷体_GB2312" pitchFamily="49" charset="-122"/>
              </a:rPr>
              <a:t>固</a:t>
            </a:r>
            <a:r>
              <a:rPr lang="en-US" altLang="zh-CN" sz="3600" u="none">
                <a:ea typeface="楷体_GB2312" pitchFamily="49" charset="-122"/>
              </a:rPr>
              <a:t>, </a:t>
            </a:r>
            <a:r>
              <a:rPr lang="zh-CN" altLang="en-US" sz="3600" u="none">
                <a:ea typeface="楷体_GB2312" pitchFamily="49" charset="-122"/>
              </a:rPr>
              <a:t>则平衡右移，液体凝固；</a:t>
            </a:r>
            <a:endParaRPr lang="en-US" altLang="zh-CN" sz="3600" u="none">
              <a:ea typeface="楷体_GB2312" pitchFamily="49" charset="-122"/>
            </a:endParaRPr>
          </a:p>
          <a:p>
            <a:pPr algn="just" eaLnBrk="1" hangingPunct="1">
              <a:lnSpc>
                <a:spcPct val="110000"/>
              </a:lnSpc>
              <a:buFont typeface="Wingdings" panose="05000000000000000000" pitchFamily="2" charset="2"/>
              <a:buNone/>
            </a:pPr>
            <a:r>
              <a:rPr lang="zh-CN" altLang="en-US" sz="3600" u="none">
                <a:ea typeface="楷体_GB2312" pitchFamily="49" charset="-122"/>
              </a:rPr>
              <a:t>若 </a:t>
            </a:r>
            <a:r>
              <a:rPr lang="en-US" altLang="zh-CN" sz="3600" i="1" u="none">
                <a:ea typeface="楷体_GB2312" pitchFamily="49" charset="-122"/>
              </a:rPr>
              <a:t>p</a:t>
            </a:r>
            <a:r>
              <a:rPr lang="zh-CN" altLang="en-US" sz="3600" u="none" baseline="-25000">
                <a:ea typeface="楷体_GB2312" pitchFamily="49" charset="-122"/>
              </a:rPr>
              <a:t>液 </a:t>
            </a:r>
            <a:r>
              <a:rPr lang="en-US" altLang="zh-CN" sz="3600" u="none">
                <a:ea typeface="楷体_GB2312" pitchFamily="49" charset="-122"/>
              </a:rPr>
              <a:t>&lt; </a:t>
            </a:r>
            <a:r>
              <a:rPr lang="en-US" altLang="zh-CN" sz="3600" i="1" u="none">
                <a:ea typeface="楷体_GB2312" pitchFamily="49" charset="-122"/>
              </a:rPr>
              <a:t>p</a:t>
            </a:r>
            <a:r>
              <a:rPr lang="zh-CN" altLang="en-US" sz="3600" u="none" baseline="-25000">
                <a:ea typeface="楷体_GB2312" pitchFamily="49" charset="-122"/>
              </a:rPr>
              <a:t>固</a:t>
            </a:r>
            <a:r>
              <a:rPr lang="en-US" altLang="zh-CN" sz="3600" u="none">
                <a:ea typeface="楷体_GB2312" pitchFamily="49" charset="-122"/>
              </a:rPr>
              <a:t>, </a:t>
            </a:r>
            <a:r>
              <a:rPr lang="zh-CN" altLang="en-US" sz="3600" u="none">
                <a:ea typeface="楷体_GB2312" pitchFamily="49" charset="-122"/>
              </a:rPr>
              <a:t>则平衡左移，固体熔化。</a:t>
            </a:r>
            <a:endParaRPr lang="en-US" altLang="zh-CN" sz="3600" u="none">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0181"/>
                                        </p:tgtEl>
                                        <p:attrNameLst>
                                          <p:attrName>style.visibility</p:attrName>
                                        </p:attrNameLst>
                                      </p:cBhvr>
                                      <p:to>
                                        <p:strVal val="visible"/>
                                      </p:to>
                                    </p:set>
                                    <p:animEffect transition="in" filter="slide(fromBottom)">
                                      <p:cBhvr>
                                        <p:cTn id="7" dur="500"/>
                                        <p:tgtEl>
                                          <p:spTgt spid="501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0195"/>
                                        </p:tgtEl>
                                        <p:attrNameLst>
                                          <p:attrName>style.visibility</p:attrName>
                                        </p:attrNameLst>
                                      </p:cBhvr>
                                      <p:to>
                                        <p:strVal val="visible"/>
                                      </p:to>
                                    </p:set>
                                    <p:animEffect transition="in" filter="blinds(horizontal)">
                                      <p:cBhvr>
                                        <p:cTn id="12" dur="500"/>
                                        <p:tgtEl>
                                          <p:spTgt spid="501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wipe(left)">
                                      <p:cBhvr>
                                        <p:cTn id="17" dur="500"/>
                                        <p:tgtEl>
                                          <p:spTgt spid="12">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xEl>
                                              <p:pRg st="1" end="1"/>
                                            </p:txEl>
                                          </p:spTgt>
                                        </p:tgtEl>
                                        <p:attrNameLst>
                                          <p:attrName>style.visibility</p:attrName>
                                        </p:attrNameLst>
                                      </p:cBhvr>
                                      <p:to>
                                        <p:strVal val="visible"/>
                                      </p:to>
                                    </p:set>
                                    <p:animEffect transition="in" filter="wipe(left)">
                                      <p:cBhvr>
                                        <p:cTn id="22"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CA2CFFC5-29BE-4F36-8A2D-378F74A6796D}" type="slidenum">
              <a:rPr lang="zh-CN" altLang="en-US"/>
              <a:pPr>
                <a:defRPr/>
              </a:pPr>
              <a:t>55</a:t>
            </a:fld>
            <a:endParaRPr lang="en-US" altLang="zh-CN"/>
          </a:p>
        </p:txBody>
      </p:sp>
      <p:pic>
        <p:nvPicPr>
          <p:cNvPr id="411652" name="Picture 4" descr="01-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736600"/>
            <a:ext cx="7777163" cy="593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2" name="Rectangle 5"/>
          <p:cNvSpPr>
            <a:spLocks noChangeArrowheads="1"/>
          </p:cNvSpPr>
          <p:nvPr/>
        </p:nvSpPr>
        <p:spPr bwMode="auto">
          <a:xfrm>
            <a:off x="2627313" y="188913"/>
            <a:ext cx="27320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10000"/>
              </a:spcBef>
              <a:buFontTx/>
              <a:buNone/>
            </a:pPr>
            <a:r>
              <a:rPr lang="zh-CN" altLang="en-US" sz="4000" u="none">
                <a:solidFill>
                  <a:srgbClr val="0000FF"/>
                </a:solidFill>
                <a:ea typeface="楷体_GB2312" pitchFamily="49" charset="-122"/>
              </a:rPr>
              <a:t>凝固点降低</a:t>
            </a:r>
          </a:p>
        </p:txBody>
      </p:sp>
      <p:sp>
        <p:nvSpPr>
          <p:cNvPr id="411654" name="Text Box 6"/>
          <p:cNvSpPr txBox="1">
            <a:spLocks noChangeArrowheads="1"/>
          </p:cNvSpPr>
          <p:nvPr/>
        </p:nvSpPr>
        <p:spPr bwMode="auto">
          <a:xfrm>
            <a:off x="3151188" y="6073775"/>
            <a:ext cx="431800"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50000"/>
              </a:spcBef>
              <a:buFontTx/>
              <a:buNone/>
            </a:pPr>
            <a:r>
              <a:rPr lang="en-US" altLang="zh-CN" sz="3600" u="none" dirty="0">
                <a:solidFill>
                  <a:srgbClr val="0000FF"/>
                </a:solidFill>
                <a:ea typeface="楷体_GB2312" pitchFamily="49" charset="-122"/>
              </a:rPr>
              <a:t>&lt;</a:t>
            </a:r>
          </a:p>
        </p:txBody>
      </p:sp>
      <p:grpSp>
        <p:nvGrpSpPr>
          <p:cNvPr id="7" name="组合 6"/>
          <p:cNvGrpSpPr/>
          <p:nvPr/>
        </p:nvGrpSpPr>
        <p:grpSpPr>
          <a:xfrm>
            <a:off x="2959987" y="4962867"/>
            <a:ext cx="1010213" cy="1110908"/>
            <a:chOff x="2941369" y="4995419"/>
            <a:chExt cx="1010213" cy="1110908"/>
          </a:xfrm>
        </p:grpSpPr>
        <p:sp>
          <p:nvSpPr>
            <p:cNvPr id="8" name="文本框 7"/>
            <p:cNvSpPr txBox="1"/>
            <p:nvPr/>
          </p:nvSpPr>
          <p:spPr>
            <a:xfrm rot="5400000">
              <a:off x="3187298" y="5356630"/>
              <a:ext cx="576064" cy="923330"/>
            </a:xfrm>
            <a:prstGeom prst="rect">
              <a:avLst/>
            </a:prstGeom>
            <a:noFill/>
          </p:spPr>
          <p:txBody>
            <a:bodyPr wrap="square" rtlCol="0">
              <a:spAutoFit/>
            </a:bodyPr>
            <a:lstStyle/>
            <a:p>
              <a:r>
                <a:rPr lang="en-US" altLang="zh-CN" sz="5400" u="none" dirty="0" smtClean="0">
                  <a:solidFill>
                    <a:srgbClr val="0000FF"/>
                  </a:solidFill>
                </a:rPr>
                <a:t>{</a:t>
              </a:r>
              <a:endParaRPr lang="zh-CN" altLang="en-US" sz="5400" u="none" dirty="0">
                <a:solidFill>
                  <a:srgbClr val="0000FF"/>
                </a:solidFill>
              </a:endParaRPr>
            </a:p>
          </p:txBody>
        </p:sp>
        <p:sp>
          <p:nvSpPr>
            <p:cNvPr id="9" name="矩形 8"/>
            <p:cNvSpPr/>
            <p:nvPr/>
          </p:nvSpPr>
          <p:spPr>
            <a:xfrm>
              <a:off x="2941369" y="4995419"/>
              <a:ext cx="1010213" cy="707886"/>
            </a:xfrm>
            <a:prstGeom prst="rect">
              <a:avLst/>
            </a:prstGeom>
          </p:spPr>
          <p:txBody>
            <a:bodyPr wrap="none">
              <a:spAutoFit/>
            </a:bodyPr>
            <a:lstStyle/>
            <a:p>
              <a:r>
                <a:rPr lang="zh-CN" altLang="en-US" u="none" dirty="0">
                  <a:solidFill>
                    <a:srgbClr val="0000FF"/>
                  </a:solidFill>
                  <a:ea typeface="楷体_GB2312"/>
                  <a:sym typeface="Symbol" panose="05050102010706020507" pitchFamily="18" charset="2"/>
                </a:rPr>
                <a:t></a:t>
              </a:r>
              <a:r>
                <a:rPr lang="en-US" altLang="zh-CN" i="1" u="none" dirty="0" err="1" smtClean="0">
                  <a:solidFill>
                    <a:srgbClr val="0000FF"/>
                  </a:solidFill>
                  <a:ea typeface="楷体_GB2312"/>
                  <a:sym typeface="Symbol" panose="05050102010706020507" pitchFamily="18" charset="2"/>
                </a:rPr>
                <a:t>T</a:t>
              </a:r>
              <a:r>
                <a:rPr lang="en-US" altLang="zh-CN" u="none" baseline="-25000" dirty="0" err="1" smtClean="0">
                  <a:solidFill>
                    <a:srgbClr val="0000FF"/>
                  </a:solidFill>
                  <a:ea typeface="楷体_GB2312"/>
                  <a:sym typeface="Symbol" panose="05050102010706020507" pitchFamily="18" charset="2"/>
                </a:rPr>
                <a:t>f</a:t>
              </a:r>
              <a:r>
                <a:rPr lang="en-US" altLang="zh-CN" u="none" baseline="-25000" dirty="0" smtClean="0">
                  <a:solidFill>
                    <a:srgbClr val="0000FF"/>
                  </a:solidFill>
                  <a:ea typeface="楷体_GB2312"/>
                  <a:sym typeface="Symbol" panose="05050102010706020507" pitchFamily="18" charset="2"/>
                </a:rPr>
                <a:t> </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1652"/>
                                        </p:tgtEl>
                                        <p:attrNameLst>
                                          <p:attrName>style.visibility</p:attrName>
                                        </p:attrNameLst>
                                      </p:cBhvr>
                                      <p:to>
                                        <p:strVal val="visible"/>
                                      </p:to>
                                    </p:set>
                                    <p:animEffect transition="in" filter="blinds(horizontal)">
                                      <p:cBhvr>
                                        <p:cTn id="7" dur="500"/>
                                        <p:tgtEl>
                                          <p:spTgt spid="4116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11654"/>
                                        </p:tgtEl>
                                        <p:attrNameLst>
                                          <p:attrName>style.visibility</p:attrName>
                                        </p:attrNameLst>
                                      </p:cBhvr>
                                      <p:to>
                                        <p:strVal val="visible"/>
                                      </p:to>
                                    </p:set>
                                    <p:anim calcmode="lin" valueType="num">
                                      <p:cBhvr additive="base">
                                        <p:cTn id="12" dur="500" fill="hold"/>
                                        <p:tgtEl>
                                          <p:spTgt spid="411654"/>
                                        </p:tgtEl>
                                        <p:attrNameLst>
                                          <p:attrName>ppt_x</p:attrName>
                                        </p:attrNameLst>
                                      </p:cBhvr>
                                      <p:tavLst>
                                        <p:tav tm="0">
                                          <p:val>
                                            <p:strVal val="#ppt_x"/>
                                          </p:val>
                                        </p:tav>
                                        <p:tav tm="100000">
                                          <p:val>
                                            <p:strVal val="#ppt_x"/>
                                          </p:val>
                                        </p:tav>
                                      </p:tavLst>
                                    </p:anim>
                                    <p:anim calcmode="lin" valueType="num">
                                      <p:cBhvr additive="base">
                                        <p:cTn id="13" dur="500" fill="hold"/>
                                        <p:tgtEl>
                                          <p:spTgt spid="41165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2C0A6D9C-D49F-49D2-94E6-E5BB76DF6B12}" type="slidenum">
              <a:rPr lang="zh-CN" altLang="en-US"/>
              <a:pPr>
                <a:defRPr/>
              </a:pPr>
              <a:t>56</a:t>
            </a:fld>
            <a:endParaRPr lang="en-US" altLang="zh-CN"/>
          </a:p>
        </p:txBody>
      </p:sp>
      <p:sp>
        <p:nvSpPr>
          <p:cNvPr id="176133" name="Text Box 5"/>
          <p:cNvSpPr txBox="1">
            <a:spLocks noChangeArrowheads="1"/>
          </p:cNvSpPr>
          <p:nvPr/>
        </p:nvSpPr>
        <p:spPr bwMode="auto">
          <a:xfrm>
            <a:off x="179388" y="260350"/>
            <a:ext cx="8675687" cy="331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0363" indent="-360363">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6286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spcBef>
                <a:spcPct val="50000"/>
              </a:spcBef>
            </a:pPr>
            <a:r>
              <a:rPr kumimoji="0" lang="zh-CN" altLang="en-US" u="none"/>
              <a:t>由于稀溶液的蒸气压降低，因此溶液的蒸气压曲线位于纯溶剂的蒸气压曲线下方。如图所示，当溶液的温度降低到纯溶剂的凝固点时，溶液的蒸气压曲线并不与固态纯溶剂的蒸气压曲线相交，即在此温度下，体系中并未出现溶液和纯溶剂固相共存的状态。</a:t>
            </a:r>
          </a:p>
        </p:txBody>
      </p:sp>
      <p:sp>
        <p:nvSpPr>
          <p:cNvPr id="176134" name="Text Box 6"/>
          <p:cNvSpPr txBox="1">
            <a:spLocks noChangeArrowheads="1"/>
          </p:cNvSpPr>
          <p:nvPr/>
        </p:nvSpPr>
        <p:spPr bwMode="auto">
          <a:xfrm>
            <a:off x="250825" y="4005263"/>
            <a:ext cx="8496300" cy="230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0363" indent="-360363">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5397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spcBef>
                <a:spcPct val="50000"/>
              </a:spcBef>
            </a:pPr>
            <a:r>
              <a:rPr kumimoji="0" lang="zh-CN" altLang="en-US" u="none"/>
              <a:t>只有将温度继续降低到</a:t>
            </a:r>
            <a:r>
              <a:rPr kumimoji="0" lang="en-US" altLang="zh-CN" i="1" u="none"/>
              <a:t>T</a:t>
            </a:r>
            <a:r>
              <a:rPr kumimoji="0" lang="en-US" altLang="zh-CN" u="none" baseline="-25000"/>
              <a:t>f</a:t>
            </a:r>
            <a:r>
              <a:rPr kumimoji="0" lang="zh-CN" altLang="en-US" u="none"/>
              <a:t>点时，两条曲线才相交于</a:t>
            </a:r>
            <a:r>
              <a:rPr kumimoji="0" lang="en-US" altLang="zh-CN" u="none"/>
              <a:t>B</a:t>
            </a:r>
            <a:r>
              <a:rPr kumimoji="0" lang="zh-CN" altLang="en-US" u="none"/>
              <a:t>点，在</a:t>
            </a:r>
            <a:r>
              <a:rPr kumimoji="0" lang="en-US" altLang="zh-CN" u="none"/>
              <a:t>B</a:t>
            </a:r>
            <a:r>
              <a:rPr kumimoji="0" lang="zh-CN" altLang="en-US" u="none"/>
              <a:t>点，溶液中析出固相</a:t>
            </a:r>
            <a:r>
              <a:rPr kumimoji="0" lang="en-US" altLang="zh-CN" u="none"/>
              <a:t>A</a:t>
            </a:r>
            <a:r>
              <a:rPr kumimoji="0" lang="zh-CN" altLang="en-US" u="none"/>
              <a:t>，此时溶液的蒸气压（实际为溶剂的蒸气压）等于固态纯溶剂的蒸气压。显然</a:t>
            </a:r>
            <a:r>
              <a:rPr kumimoji="0" lang="en-US" altLang="zh-CN" sz="3600" i="1" u="none">
                <a:solidFill>
                  <a:srgbClr val="0000FF"/>
                </a:solidFill>
              </a:rPr>
              <a:t>T</a:t>
            </a:r>
            <a:r>
              <a:rPr kumimoji="0" lang="en-US" altLang="zh-CN" sz="3600" u="none" baseline="-25000">
                <a:solidFill>
                  <a:srgbClr val="0000FF"/>
                </a:solidFill>
              </a:rPr>
              <a:t>f</a:t>
            </a:r>
            <a:r>
              <a:rPr kumimoji="0" lang="en-US" altLang="zh-CN" sz="3600" u="none">
                <a:solidFill>
                  <a:srgbClr val="0000FF"/>
                </a:solidFill>
              </a:rPr>
              <a:t> &lt; </a:t>
            </a:r>
            <a:r>
              <a:rPr kumimoji="0" lang="en-US" altLang="zh-CN" sz="3600" i="1" u="none">
                <a:solidFill>
                  <a:srgbClr val="0000FF"/>
                </a:solidFill>
              </a:rPr>
              <a:t>T</a:t>
            </a:r>
            <a:r>
              <a:rPr kumimoji="0" lang="en-US" altLang="zh-CN" sz="3600" u="none" baseline="-25000">
                <a:solidFill>
                  <a:srgbClr val="0000FF"/>
                </a:solidFill>
              </a:rPr>
              <a:t>f</a:t>
            </a:r>
            <a:r>
              <a:rPr kumimoji="0" lang="en-US" altLang="zh-CN" sz="3600" u="none" baseline="30000">
                <a:solidFill>
                  <a:srgbClr val="0000FF"/>
                </a:solidFill>
              </a:rPr>
              <a:t>*</a:t>
            </a:r>
            <a:r>
              <a:rPr kumimoji="0" lang="zh-CN" altLang="en-US" u="none"/>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6133"/>
                                        </p:tgtEl>
                                        <p:attrNameLst>
                                          <p:attrName>style.visibility</p:attrName>
                                        </p:attrNameLst>
                                      </p:cBhvr>
                                      <p:to>
                                        <p:strVal val="visible"/>
                                      </p:to>
                                    </p:set>
                                    <p:animEffect transition="in" filter="blinds(horizontal)">
                                      <p:cBhvr>
                                        <p:cTn id="7" dur="500"/>
                                        <p:tgtEl>
                                          <p:spTgt spid="1761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6134"/>
                                        </p:tgtEl>
                                        <p:attrNameLst>
                                          <p:attrName>style.visibility</p:attrName>
                                        </p:attrNameLst>
                                      </p:cBhvr>
                                      <p:to>
                                        <p:strVal val="visible"/>
                                      </p:to>
                                    </p:set>
                                    <p:animEffect transition="in" filter="blinds(horizontal)">
                                      <p:cBhvr>
                                        <p:cTn id="12" dur="500"/>
                                        <p:tgtEl>
                                          <p:spTgt spid="176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3" grpId="0"/>
      <p:bldP spid="17613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7FA1ED3C-93A3-4E9B-88A5-2783700061C7}" type="slidenum">
              <a:rPr lang="zh-CN" altLang="en-US"/>
              <a:pPr>
                <a:defRPr/>
              </a:pPr>
              <a:t>57</a:t>
            </a:fld>
            <a:endParaRPr lang="en-US" altLang="zh-CN"/>
          </a:p>
        </p:txBody>
      </p:sp>
      <p:sp>
        <p:nvSpPr>
          <p:cNvPr id="51218" name="Text Box 18"/>
          <p:cNvSpPr txBox="1">
            <a:spLocks noChangeArrowheads="1"/>
          </p:cNvSpPr>
          <p:nvPr/>
        </p:nvSpPr>
        <p:spPr bwMode="auto">
          <a:xfrm>
            <a:off x="323850" y="115888"/>
            <a:ext cx="8353425" cy="334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5000"/>
              </a:spcBef>
              <a:buFontTx/>
              <a:buNone/>
            </a:pPr>
            <a:r>
              <a:rPr lang="zh-CN" altLang="en-US" sz="3600" u="none" dirty="0"/>
              <a:t>稀溶液凝固点降低与沸点升高有同样的规律性，亦正比于</a:t>
            </a:r>
            <a:r>
              <a:rPr lang="zh-CN" altLang="en-US" sz="3600" u="none" dirty="0" smtClean="0"/>
              <a:t>溶液的</a:t>
            </a:r>
            <a:r>
              <a:rPr lang="zh-CN" altLang="en-US" sz="3600" u="none" dirty="0"/>
              <a:t>质量摩尔浓度：</a:t>
            </a:r>
            <a:endParaRPr lang="en-US" altLang="zh-CN" sz="3600" u="none" dirty="0"/>
          </a:p>
          <a:p>
            <a:pPr algn="just" eaLnBrk="1" hangingPunct="1">
              <a:spcBef>
                <a:spcPct val="25000"/>
              </a:spcBef>
              <a:buFontTx/>
              <a:buNone/>
            </a:pPr>
            <a:r>
              <a:rPr lang="en-US" altLang="zh-CN" sz="4000" u="none" dirty="0"/>
              <a:t>          </a:t>
            </a:r>
            <a:r>
              <a:rPr lang="en-US" altLang="zh-CN" sz="4800" u="none" dirty="0">
                <a:solidFill>
                  <a:srgbClr val="0000FF"/>
                </a:solidFill>
                <a:sym typeface="Symbol" panose="05050102010706020507" pitchFamily="18" charset="2"/>
              </a:rPr>
              <a:t></a:t>
            </a:r>
            <a:r>
              <a:rPr lang="en-US" altLang="zh-CN" sz="4800" i="1" u="none" dirty="0" err="1">
                <a:solidFill>
                  <a:srgbClr val="0000FF"/>
                </a:solidFill>
              </a:rPr>
              <a:t>T</a:t>
            </a:r>
            <a:r>
              <a:rPr lang="en-US" altLang="zh-CN" sz="4800" u="none" baseline="-30000" dirty="0" err="1">
                <a:solidFill>
                  <a:srgbClr val="0000FF"/>
                </a:solidFill>
              </a:rPr>
              <a:t>f</a:t>
            </a:r>
            <a:r>
              <a:rPr lang="en-US" altLang="zh-CN" sz="4800" u="none" baseline="-30000" dirty="0">
                <a:solidFill>
                  <a:srgbClr val="0000FF"/>
                </a:solidFill>
              </a:rPr>
              <a:t> </a:t>
            </a:r>
            <a:r>
              <a:rPr lang="en-US" altLang="zh-CN" sz="4800" u="none" dirty="0">
                <a:solidFill>
                  <a:srgbClr val="0000FF"/>
                </a:solidFill>
              </a:rPr>
              <a:t>= </a:t>
            </a:r>
            <a:r>
              <a:rPr lang="en-US" altLang="zh-CN" sz="4800" i="1" u="none" dirty="0" err="1">
                <a:solidFill>
                  <a:srgbClr val="0000FF"/>
                </a:solidFill>
              </a:rPr>
              <a:t>T</a:t>
            </a:r>
            <a:r>
              <a:rPr lang="en-US" altLang="zh-CN" sz="4800" u="none" baseline="-30000" dirty="0" err="1">
                <a:solidFill>
                  <a:srgbClr val="0000FF"/>
                </a:solidFill>
              </a:rPr>
              <a:t>f</a:t>
            </a:r>
            <a:r>
              <a:rPr lang="en-US" altLang="zh-CN" sz="4800" u="none" baseline="30000" dirty="0">
                <a:solidFill>
                  <a:srgbClr val="0000FF"/>
                </a:solidFill>
              </a:rPr>
              <a:t>* </a:t>
            </a:r>
            <a:r>
              <a:rPr lang="en-US" altLang="zh-CN" sz="4800" u="none" dirty="0">
                <a:solidFill>
                  <a:srgbClr val="0000FF"/>
                </a:solidFill>
                <a:sym typeface="Symbol" panose="05050102010706020507" pitchFamily="18" charset="2"/>
              </a:rPr>
              <a:t> </a:t>
            </a:r>
            <a:r>
              <a:rPr lang="en-US" altLang="zh-CN" sz="4800" i="1" u="none" dirty="0" err="1">
                <a:solidFill>
                  <a:srgbClr val="0000FF"/>
                </a:solidFill>
              </a:rPr>
              <a:t>T</a:t>
            </a:r>
            <a:r>
              <a:rPr lang="en-US" altLang="zh-CN" sz="4800" u="none" baseline="-30000" dirty="0" err="1">
                <a:solidFill>
                  <a:srgbClr val="0000FF"/>
                </a:solidFill>
              </a:rPr>
              <a:t>f</a:t>
            </a:r>
            <a:r>
              <a:rPr lang="en-US" altLang="zh-CN" sz="4800" u="none" baseline="-30000" dirty="0">
                <a:solidFill>
                  <a:srgbClr val="0000FF"/>
                </a:solidFill>
              </a:rPr>
              <a:t>   </a:t>
            </a:r>
            <a:r>
              <a:rPr lang="en-US" altLang="zh-CN" sz="4800" u="none" dirty="0">
                <a:solidFill>
                  <a:srgbClr val="0000FF"/>
                </a:solidFill>
              </a:rPr>
              <a:t>= </a:t>
            </a:r>
            <a:r>
              <a:rPr lang="en-US" altLang="zh-CN" sz="4800" i="1" u="none" dirty="0" err="1">
                <a:solidFill>
                  <a:srgbClr val="0000FF"/>
                </a:solidFill>
              </a:rPr>
              <a:t>k</a:t>
            </a:r>
            <a:r>
              <a:rPr lang="en-US" altLang="zh-CN" sz="4800" u="none" baseline="-30000" dirty="0" err="1">
                <a:solidFill>
                  <a:srgbClr val="0000FF"/>
                </a:solidFill>
              </a:rPr>
              <a:t>f</a:t>
            </a:r>
            <a:r>
              <a:rPr lang="en-US" altLang="zh-CN" sz="4800" i="1" u="none" dirty="0" err="1">
                <a:solidFill>
                  <a:srgbClr val="0000FF"/>
                </a:solidFill>
              </a:rPr>
              <a:t>b</a:t>
            </a:r>
            <a:endParaRPr lang="en-US" altLang="zh-CN" sz="4800" i="1" u="none" dirty="0">
              <a:solidFill>
                <a:srgbClr val="0000FF"/>
              </a:solidFill>
            </a:endParaRPr>
          </a:p>
          <a:p>
            <a:pPr algn="just" eaLnBrk="1" hangingPunct="1">
              <a:spcBef>
                <a:spcPct val="25000"/>
              </a:spcBef>
              <a:buFontTx/>
              <a:buNone/>
            </a:pPr>
            <a:r>
              <a:rPr lang="en-US" altLang="zh-CN" sz="3600" i="1" u="none" dirty="0" err="1"/>
              <a:t>k</a:t>
            </a:r>
            <a:r>
              <a:rPr lang="en-US" altLang="zh-CN" sz="3600" u="none" baseline="-30000" dirty="0" err="1"/>
              <a:t>f</a:t>
            </a:r>
            <a:r>
              <a:rPr lang="en-US" altLang="zh-CN" sz="3600" u="none" dirty="0"/>
              <a:t> </a:t>
            </a:r>
            <a:r>
              <a:rPr lang="zh-CN" altLang="en-US" sz="3600" u="none" dirty="0"/>
              <a:t>为凝固点降低常数，它只决定于溶剂本质，而与溶质本性无关。</a:t>
            </a:r>
          </a:p>
        </p:txBody>
      </p:sp>
      <p:sp>
        <p:nvSpPr>
          <p:cNvPr id="92164" name="Text Box 1028"/>
          <p:cNvSpPr txBox="1">
            <a:spLocks noChangeArrowheads="1"/>
          </p:cNvSpPr>
          <p:nvPr/>
        </p:nvSpPr>
        <p:spPr bwMode="auto">
          <a:xfrm>
            <a:off x="468313" y="5876925"/>
            <a:ext cx="8424862" cy="7016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4000" u="none">
                <a:solidFill>
                  <a:srgbClr val="000000"/>
                </a:solidFill>
              </a:rPr>
              <a:t>H</a:t>
            </a:r>
            <a:r>
              <a:rPr lang="en-US" altLang="zh-CN" sz="4000" u="none" baseline="-25000">
                <a:solidFill>
                  <a:srgbClr val="000000"/>
                </a:solidFill>
              </a:rPr>
              <a:t>2</a:t>
            </a:r>
            <a:r>
              <a:rPr lang="en-US" altLang="zh-CN" sz="4000" u="none">
                <a:solidFill>
                  <a:srgbClr val="000000"/>
                </a:solidFill>
              </a:rPr>
              <a:t>O</a:t>
            </a:r>
            <a:r>
              <a:rPr lang="zh-CN" altLang="en-US" sz="4000" u="none">
                <a:solidFill>
                  <a:srgbClr val="000000"/>
                </a:solidFill>
              </a:rPr>
              <a:t>的</a:t>
            </a:r>
            <a:r>
              <a:rPr lang="en-US" altLang="zh-CN" sz="4000" i="1" u="none"/>
              <a:t>k</a:t>
            </a:r>
            <a:r>
              <a:rPr lang="en-US" altLang="zh-CN" sz="4000" u="none" baseline="-25000">
                <a:solidFill>
                  <a:srgbClr val="000000"/>
                </a:solidFill>
              </a:rPr>
              <a:t>f</a:t>
            </a:r>
            <a:r>
              <a:rPr lang="en-US" altLang="zh-CN" sz="4000" u="none">
                <a:solidFill>
                  <a:srgbClr val="000000"/>
                </a:solidFill>
              </a:rPr>
              <a:t> = 1.86 K (</a:t>
            </a:r>
            <a:r>
              <a:rPr lang="zh-CN" altLang="en-US" sz="4000" u="none">
                <a:solidFill>
                  <a:srgbClr val="000000"/>
                </a:solidFill>
              </a:rPr>
              <a:t>或</a:t>
            </a:r>
            <a:r>
              <a:rPr lang="en-US" altLang="zh-CN" sz="4000" u="none">
                <a:solidFill>
                  <a:srgbClr val="000000"/>
                </a:solidFill>
                <a:sym typeface="Symbol" panose="05050102010706020507" pitchFamily="18" charset="2"/>
              </a:rPr>
              <a:t>C</a:t>
            </a:r>
            <a:r>
              <a:rPr lang="en-US" altLang="zh-CN" sz="4000" u="none">
                <a:solidFill>
                  <a:srgbClr val="000000"/>
                </a:solidFill>
              </a:rPr>
              <a:t>) </a:t>
            </a:r>
            <a:r>
              <a:rPr lang="en-US" altLang="zh-CN" sz="4000" u="none">
                <a:solidFill>
                  <a:srgbClr val="000000"/>
                </a:solidFill>
                <a:cs typeface="Times New Roman" panose="02020603050405020304" pitchFamily="18" charset="0"/>
              </a:rPr>
              <a:t>• </a:t>
            </a:r>
            <a:r>
              <a:rPr lang="en-US" altLang="zh-CN" sz="4000" u="none">
                <a:solidFill>
                  <a:srgbClr val="000000"/>
                </a:solidFill>
              </a:rPr>
              <a:t>kg • mol</a:t>
            </a:r>
            <a:r>
              <a:rPr lang="en-US" altLang="zh-CN" sz="4000" u="none" baseline="30000">
                <a:solidFill>
                  <a:srgbClr val="000000"/>
                </a:solidFill>
                <a:sym typeface="Symbol" panose="05050102010706020507" pitchFamily="18" charset="2"/>
              </a:rPr>
              <a:t></a:t>
            </a:r>
            <a:r>
              <a:rPr lang="en-US" altLang="zh-CN" sz="4000" u="none" baseline="30000">
                <a:solidFill>
                  <a:srgbClr val="000000"/>
                </a:solidFill>
              </a:rPr>
              <a:t>1</a:t>
            </a:r>
            <a:endParaRPr lang="zh-CN" altLang="en-US" sz="4000" u="none" baseline="30000">
              <a:solidFill>
                <a:srgbClr val="000000"/>
              </a:solidFill>
            </a:endParaRPr>
          </a:p>
        </p:txBody>
      </p:sp>
      <p:pic>
        <p:nvPicPr>
          <p:cNvPr id="92165" name="Picture 1029"/>
          <p:cNvPicPr>
            <a:picLocks noChangeAspect="1" noChangeArrowheads="1"/>
          </p:cNvPicPr>
          <p:nvPr/>
        </p:nvPicPr>
        <p:blipFill>
          <a:blip r:embed="rId2">
            <a:extLst>
              <a:ext uri="{28A0092B-C50C-407E-A947-70E740481C1C}">
                <a14:useLocalDpi xmlns:a14="http://schemas.microsoft.com/office/drawing/2010/main" val="0"/>
              </a:ext>
            </a:extLst>
          </a:blip>
          <a:srcRect l="8421" r="28009" b="42400"/>
          <a:stretch>
            <a:fillRect/>
          </a:stretch>
        </p:blipFill>
        <p:spPr bwMode="auto">
          <a:xfrm>
            <a:off x="0" y="3573463"/>
            <a:ext cx="889317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166" name="Line 1030"/>
          <p:cNvSpPr>
            <a:spLocks noChangeShapeType="1"/>
          </p:cNvSpPr>
          <p:nvPr/>
        </p:nvSpPr>
        <p:spPr bwMode="auto">
          <a:xfrm>
            <a:off x="179388" y="4868863"/>
            <a:ext cx="8351837"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218">
                                            <p:txEl>
                                              <p:pRg st="2" end="2"/>
                                            </p:txEl>
                                          </p:spTgt>
                                        </p:tgtEl>
                                        <p:attrNameLst>
                                          <p:attrName>style.visibility</p:attrName>
                                        </p:attrNameLst>
                                      </p:cBhvr>
                                      <p:to>
                                        <p:strVal val="visible"/>
                                      </p:to>
                                    </p:set>
                                    <p:animEffect transition="in" filter="blinds(horizontal)">
                                      <p:cBhvr>
                                        <p:cTn id="7" dur="500"/>
                                        <p:tgtEl>
                                          <p:spTgt spid="51218">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2165"/>
                                        </p:tgtEl>
                                        <p:attrNameLst>
                                          <p:attrName>style.visibility</p:attrName>
                                        </p:attrNameLst>
                                      </p:cBhvr>
                                      <p:to>
                                        <p:strVal val="visible"/>
                                      </p:to>
                                    </p:set>
                                    <p:animEffect transition="in" filter="blinds(horizontal)">
                                      <p:cBhvr>
                                        <p:cTn id="12" dur="500"/>
                                        <p:tgtEl>
                                          <p:spTgt spid="921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2166"/>
                                        </p:tgtEl>
                                        <p:attrNameLst>
                                          <p:attrName>style.visibility</p:attrName>
                                        </p:attrNameLst>
                                      </p:cBhvr>
                                      <p:to>
                                        <p:strVal val="visible"/>
                                      </p:to>
                                    </p:set>
                                    <p:anim calcmode="lin" valueType="num">
                                      <p:cBhvr additive="base">
                                        <p:cTn id="17" dur="500" fill="hold"/>
                                        <p:tgtEl>
                                          <p:spTgt spid="92166"/>
                                        </p:tgtEl>
                                        <p:attrNameLst>
                                          <p:attrName>ppt_x</p:attrName>
                                        </p:attrNameLst>
                                      </p:cBhvr>
                                      <p:tavLst>
                                        <p:tav tm="0">
                                          <p:val>
                                            <p:strVal val="#ppt_x"/>
                                          </p:val>
                                        </p:tav>
                                        <p:tav tm="100000">
                                          <p:val>
                                            <p:strVal val="#ppt_x"/>
                                          </p:val>
                                        </p:tav>
                                      </p:tavLst>
                                    </p:anim>
                                    <p:anim calcmode="lin" valueType="num">
                                      <p:cBhvr additive="base">
                                        <p:cTn id="18" dur="500" fill="hold"/>
                                        <p:tgtEl>
                                          <p:spTgt spid="92166"/>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2164"/>
                                        </p:tgtEl>
                                        <p:attrNameLst>
                                          <p:attrName>style.visibility</p:attrName>
                                        </p:attrNameLst>
                                      </p:cBhvr>
                                      <p:to>
                                        <p:strVal val="visible"/>
                                      </p:to>
                                    </p:set>
                                    <p:anim calcmode="lin" valueType="num">
                                      <p:cBhvr additive="base">
                                        <p:cTn id="23" dur="500" fill="hold"/>
                                        <p:tgtEl>
                                          <p:spTgt spid="92164"/>
                                        </p:tgtEl>
                                        <p:attrNameLst>
                                          <p:attrName>ppt_x</p:attrName>
                                        </p:attrNameLst>
                                      </p:cBhvr>
                                      <p:tavLst>
                                        <p:tav tm="0">
                                          <p:val>
                                            <p:strVal val="#ppt_x"/>
                                          </p:val>
                                        </p:tav>
                                        <p:tav tm="100000">
                                          <p:val>
                                            <p:strVal val="#ppt_x"/>
                                          </p:val>
                                        </p:tav>
                                      </p:tavLst>
                                    </p:anim>
                                    <p:anim calcmode="lin" valueType="num">
                                      <p:cBhvr additive="base">
                                        <p:cTn id="24" dur="500" fill="hold"/>
                                        <p:tgtEl>
                                          <p:spTgt spid="921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4" grpId="0" animBg="1"/>
      <p:bldP spid="9216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1BCD4414-D8AC-4248-B18D-5D8E8A9EF912}" type="slidenum">
              <a:rPr lang="zh-CN" altLang="en-US"/>
              <a:pPr>
                <a:defRPr/>
              </a:pPr>
              <a:t>58</a:t>
            </a:fld>
            <a:endParaRPr lang="en-US" altLang="zh-CN"/>
          </a:p>
        </p:txBody>
      </p:sp>
      <p:sp>
        <p:nvSpPr>
          <p:cNvPr id="61443" name="Text Box 2"/>
          <p:cNvSpPr txBox="1">
            <a:spLocks noChangeArrowheads="1"/>
          </p:cNvSpPr>
          <p:nvPr/>
        </p:nvSpPr>
        <p:spPr bwMode="auto">
          <a:xfrm>
            <a:off x="179388" y="115888"/>
            <a:ext cx="8424862" cy="210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spcBef>
                <a:spcPct val="50000"/>
              </a:spcBef>
              <a:buFontTx/>
              <a:buNone/>
            </a:pPr>
            <a:r>
              <a:rPr lang="zh-CN" altLang="en-US" sz="4000" b="0" u="none">
                <a:latin typeface="楷体_GB2312" pitchFamily="49" charset="-122"/>
                <a:ea typeface="楷体_GB2312" pitchFamily="49" charset="-122"/>
              </a:rPr>
              <a:t>  </a:t>
            </a:r>
            <a:r>
              <a:rPr lang="zh-CN" altLang="en-US" sz="4000" u="none">
                <a:latin typeface="楷体_GB2312" pitchFamily="49" charset="-122"/>
                <a:ea typeface="楷体_GB2312" pitchFamily="49" charset="-122"/>
              </a:rPr>
              <a:t>医学和生物学实验中广泛应用凝固点降低法测溶质的分子量，而很少采用沸点升高法，原因在于：</a:t>
            </a:r>
          </a:p>
        </p:txBody>
      </p:sp>
      <p:sp>
        <p:nvSpPr>
          <p:cNvPr id="53251" name="Text Box 3"/>
          <p:cNvSpPr txBox="1">
            <a:spLocks noChangeArrowheads="1"/>
          </p:cNvSpPr>
          <p:nvPr/>
        </p:nvSpPr>
        <p:spPr bwMode="auto">
          <a:xfrm>
            <a:off x="395288" y="2420938"/>
            <a:ext cx="8388350"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914400" indent="-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30000"/>
              </a:spcBef>
              <a:buFontTx/>
              <a:buAutoNum type="arabicParenBoth"/>
            </a:pPr>
            <a:r>
              <a:rPr lang="zh-CN" altLang="en-US" sz="3600" u="none" dirty="0"/>
              <a:t> 高温时，生物样品易发生变性或遭破坏，测不准。</a:t>
            </a:r>
          </a:p>
          <a:p>
            <a:pPr algn="just" eaLnBrk="1" hangingPunct="1">
              <a:spcBef>
                <a:spcPct val="30000"/>
              </a:spcBef>
              <a:buFontTx/>
              <a:buAutoNum type="arabicParenBoth"/>
            </a:pPr>
            <a:r>
              <a:rPr lang="zh-CN" altLang="en-US" sz="3600" u="none" dirty="0"/>
              <a:t> 高温时，溶剂挥发，浓度逐渐变化。</a:t>
            </a:r>
          </a:p>
          <a:p>
            <a:pPr algn="just" eaLnBrk="1" hangingPunct="1">
              <a:spcBef>
                <a:spcPct val="30000"/>
              </a:spcBef>
              <a:buFontTx/>
              <a:buAutoNum type="arabicParenBoth"/>
            </a:pPr>
            <a:r>
              <a:rPr lang="zh-CN" altLang="en-US" sz="3600" u="none" dirty="0"/>
              <a:t> 同一溶剂的</a:t>
            </a:r>
            <a:r>
              <a:rPr lang="en-US" altLang="zh-CN" sz="3600" i="1" u="none" dirty="0" err="1"/>
              <a:t>k</a:t>
            </a:r>
            <a:r>
              <a:rPr lang="en-US" altLang="zh-CN" sz="3600" u="none" baseline="-30000" dirty="0" err="1"/>
              <a:t>f</a:t>
            </a:r>
            <a:r>
              <a:rPr lang="zh-CN" altLang="en-US" sz="3600" u="none" dirty="0"/>
              <a:t>大于其</a:t>
            </a:r>
            <a:r>
              <a:rPr lang="en-US" altLang="zh-CN" sz="3600" i="1" u="none" dirty="0"/>
              <a:t>k</a:t>
            </a:r>
            <a:r>
              <a:rPr lang="en-US" altLang="zh-CN" sz="3600" u="none" baseline="-30000" dirty="0"/>
              <a:t>b</a:t>
            </a:r>
            <a:r>
              <a:rPr lang="zh-CN" altLang="en-US" sz="3600" u="none" dirty="0"/>
              <a:t>值，故</a:t>
            </a:r>
            <a:r>
              <a:rPr lang="zh-CN" altLang="en-US" sz="3600" u="none" dirty="0">
                <a:sym typeface="Symbol" panose="05050102010706020507" pitchFamily="18" charset="2"/>
              </a:rPr>
              <a:t></a:t>
            </a:r>
            <a:r>
              <a:rPr lang="en-US" altLang="zh-CN" sz="3600" i="1" u="none" dirty="0" err="1"/>
              <a:t>T</a:t>
            </a:r>
            <a:r>
              <a:rPr lang="en-US" altLang="zh-CN" sz="3600" u="none" baseline="-30000" dirty="0" err="1"/>
              <a:t>f</a:t>
            </a:r>
            <a:r>
              <a:rPr lang="en-US" altLang="zh-CN" sz="3600" u="none" dirty="0"/>
              <a:t> </a:t>
            </a:r>
            <a:r>
              <a:rPr lang="zh-CN" altLang="en-US" sz="3600" u="none" dirty="0"/>
              <a:t>较</a:t>
            </a:r>
            <a:r>
              <a:rPr lang="zh-CN" altLang="en-US" sz="3600" u="none" dirty="0">
                <a:sym typeface="Symbol" panose="05050102010706020507" pitchFamily="18" charset="2"/>
              </a:rPr>
              <a:t></a:t>
            </a:r>
            <a:r>
              <a:rPr lang="en-US" altLang="zh-CN" sz="3600" i="1" u="none" dirty="0"/>
              <a:t>T</a:t>
            </a:r>
            <a:r>
              <a:rPr lang="en-US" altLang="zh-CN" sz="3600" u="none" baseline="-30000" dirty="0"/>
              <a:t>b</a:t>
            </a:r>
            <a:r>
              <a:rPr lang="zh-CN" altLang="en-US" sz="3600" u="none" dirty="0"/>
              <a:t>大，测定误差小，因此低温有利。</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 calcmode="lin" valueType="num">
                                      <p:cBhvr additive="base">
                                        <p:cTn id="7" dur="500" fill="hold"/>
                                        <p:tgtEl>
                                          <p:spTgt spid="532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32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3251">
                                            <p:txEl>
                                              <p:pRg st="1" end="1"/>
                                            </p:txEl>
                                          </p:spTgt>
                                        </p:tgtEl>
                                        <p:attrNameLst>
                                          <p:attrName>style.visibility</p:attrName>
                                        </p:attrNameLst>
                                      </p:cBhvr>
                                      <p:to>
                                        <p:strVal val="visible"/>
                                      </p:to>
                                    </p:set>
                                    <p:anim calcmode="lin" valueType="num">
                                      <p:cBhvr additive="base">
                                        <p:cTn id="13" dur="500" fill="hold"/>
                                        <p:tgtEl>
                                          <p:spTgt spid="532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32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53251">
                                            <p:txEl>
                                              <p:pRg st="2" end="2"/>
                                            </p:txEl>
                                          </p:spTgt>
                                        </p:tgtEl>
                                        <p:attrNameLst>
                                          <p:attrName>style.visibility</p:attrName>
                                        </p:attrNameLst>
                                      </p:cBhvr>
                                      <p:to>
                                        <p:strVal val="visible"/>
                                      </p:to>
                                    </p:set>
                                    <p:anim calcmode="lin" valueType="num">
                                      <p:cBhvr additive="base">
                                        <p:cTn id="19" dur="500" fill="hold"/>
                                        <p:tgtEl>
                                          <p:spTgt spid="532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325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6802CE99-99F9-4E32-B7CF-F04FA587D45B}" type="slidenum">
              <a:rPr lang="zh-CN" altLang="en-US"/>
              <a:pPr>
                <a:defRPr/>
              </a:pPr>
              <a:t>59</a:t>
            </a:fld>
            <a:endParaRPr lang="en-US" altLang="zh-CN"/>
          </a:p>
        </p:txBody>
      </p:sp>
      <p:sp>
        <p:nvSpPr>
          <p:cNvPr id="62467" name="Rectangle 3"/>
          <p:cNvSpPr>
            <a:spLocks noGrp="1" noChangeArrowheads="1"/>
          </p:cNvSpPr>
          <p:nvPr>
            <p:ph type="body" idx="4294967295"/>
          </p:nvPr>
        </p:nvSpPr>
        <p:spPr>
          <a:xfrm>
            <a:off x="252413" y="188913"/>
            <a:ext cx="8567737" cy="3455987"/>
          </a:xfrm>
        </p:spPr>
        <p:txBody>
          <a:bodyPr/>
          <a:lstStyle/>
          <a:p>
            <a:pPr algn="just" eaLnBrk="1" hangingPunct="1">
              <a:lnSpc>
                <a:spcPct val="110000"/>
              </a:lnSpc>
              <a:buFontTx/>
              <a:buNone/>
            </a:pPr>
            <a:r>
              <a:rPr lang="zh-CN" altLang="en-US" sz="4400" b="1" dirty="0" smtClean="0"/>
              <a:t>例</a:t>
            </a:r>
            <a:r>
              <a:rPr lang="en-US" altLang="zh-CN" sz="4400" b="1" dirty="0" smtClean="0"/>
              <a:t>1. 5 </a:t>
            </a:r>
            <a:r>
              <a:rPr lang="zh-CN" altLang="en-US" sz="4400" b="1" dirty="0" smtClean="0"/>
              <a:t>将</a:t>
            </a:r>
            <a:r>
              <a:rPr lang="en-US" altLang="zh-CN" sz="4400" b="1" dirty="0" smtClean="0"/>
              <a:t>2.76 g </a:t>
            </a:r>
            <a:r>
              <a:rPr lang="zh-CN" altLang="en-US" sz="4400" b="1" dirty="0" smtClean="0"/>
              <a:t>甘油溶于</a:t>
            </a:r>
            <a:r>
              <a:rPr lang="en-US" altLang="zh-CN" sz="4400" b="1" dirty="0" smtClean="0"/>
              <a:t>200 g</a:t>
            </a:r>
            <a:r>
              <a:rPr lang="zh-CN" altLang="en-US" sz="4400" b="1" dirty="0" smtClean="0"/>
              <a:t>水中，测得此溶液的凝固点为</a:t>
            </a:r>
            <a:r>
              <a:rPr lang="en-US" altLang="zh-CN" sz="4400" b="1" dirty="0" smtClean="0"/>
              <a:t>272.87 K</a:t>
            </a:r>
            <a:r>
              <a:rPr lang="zh-CN" altLang="en-US" sz="4400" b="1" dirty="0" smtClean="0"/>
              <a:t>，求甘油的摩尔质量。已知水的凝固点为</a:t>
            </a:r>
            <a:r>
              <a:rPr lang="en-US" altLang="zh-CN" sz="4400" b="1" dirty="0" smtClean="0"/>
              <a:t>273.15 K</a:t>
            </a:r>
            <a:r>
              <a:rPr lang="zh-CN" altLang="en-US" sz="4400" b="1" dirty="0" smtClean="0"/>
              <a:t>，水的</a:t>
            </a:r>
            <a:r>
              <a:rPr lang="en-US" altLang="zh-CN" sz="4400" b="1" i="1" dirty="0" err="1" smtClean="0"/>
              <a:t>k</a:t>
            </a:r>
            <a:r>
              <a:rPr lang="en-US" altLang="zh-CN" sz="4400" b="1" baseline="-25000" dirty="0" err="1" smtClean="0"/>
              <a:t>f</a:t>
            </a:r>
            <a:r>
              <a:rPr lang="en-US" altLang="zh-CN" sz="4400" b="1" dirty="0" smtClean="0"/>
              <a:t> = 1.86 K </a:t>
            </a:r>
            <a:r>
              <a:rPr lang="en-US" altLang="zh-CN" sz="4400" b="1" dirty="0" smtClean="0">
                <a:cs typeface="Times New Roman" panose="02020603050405020304" pitchFamily="18" charset="0"/>
              </a:rPr>
              <a:t>• </a:t>
            </a:r>
            <a:r>
              <a:rPr lang="en-US" altLang="zh-CN" sz="4400" b="1" dirty="0" smtClean="0"/>
              <a:t>kg </a:t>
            </a:r>
            <a:r>
              <a:rPr lang="en-US" altLang="zh-CN" sz="4400" b="1" dirty="0" smtClean="0">
                <a:cs typeface="Times New Roman" panose="02020603050405020304" pitchFamily="18" charset="0"/>
              </a:rPr>
              <a:t>•</a:t>
            </a:r>
            <a:r>
              <a:rPr lang="en-US" altLang="zh-CN" sz="4400" b="1" dirty="0" smtClean="0"/>
              <a:t> mol</a:t>
            </a:r>
            <a:r>
              <a:rPr lang="en-US" altLang="zh-CN" sz="4400" b="1" baseline="30000" dirty="0" smtClean="0">
                <a:sym typeface="Symbol" panose="05050102010706020507" pitchFamily="18" charset="2"/>
              </a:rPr>
              <a:t></a:t>
            </a:r>
            <a:r>
              <a:rPr lang="en-US" altLang="zh-CN" sz="4400" b="1" baseline="30000" dirty="0" smtClean="0"/>
              <a:t>1</a:t>
            </a:r>
            <a:r>
              <a:rPr lang="zh-CN" altLang="en-US" sz="4400" b="1" dirty="0" smtClean="0"/>
              <a:t> 。</a:t>
            </a:r>
          </a:p>
        </p:txBody>
      </p:sp>
      <p:sp>
        <p:nvSpPr>
          <p:cNvPr id="387076" name="Text Box 4"/>
          <p:cNvSpPr txBox="1">
            <a:spLocks noChangeArrowheads="1"/>
          </p:cNvSpPr>
          <p:nvPr/>
        </p:nvSpPr>
        <p:spPr bwMode="auto">
          <a:xfrm>
            <a:off x="395288" y="4005263"/>
            <a:ext cx="8208962" cy="2597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50000"/>
              </a:spcBef>
              <a:buFontTx/>
              <a:buNone/>
            </a:pPr>
            <a:r>
              <a:rPr lang="zh-CN" altLang="en-US" sz="4400" u="none" dirty="0">
                <a:ea typeface="楷体_GB2312" pitchFamily="49" charset="-122"/>
              </a:rPr>
              <a:t>解：</a:t>
            </a:r>
          </a:p>
          <a:p>
            <a:pPr algn="just" eaLnBrk="1" hangingPunct="1">
              <a:lnSpc>
                <a:spcPct val="90000"/>
              </a:lnSpc>
              <a:spcBef>
                <a:spcPct val="50000"/>
              </a:spcBef>
              <a:buFontTx/>
              <a:buNone/>
            </a:pPr>
            <a:r>
              <a:rPr lang="zh-CN" altLang="en-US" sz="4400" u="none" dirty="0">
                <a:ea typeface="隶书" panose="02010509060101010101" pitchFamily="49" charset="-122"/>
                <a:sym typeface="Symbol" panose="05050102010706020507" pitchFamily="18" charset="2"/>
              </a:rPr>
              <a:t>    </a:t>
            </a:r>
            <a:r>
              <a:rPr lang="en-US" altLang="zh-CN" sz="4400" i="1" u="none" dirty="0" err="1">
                <a:ea typeface="隶书" panose="02010509060101010101" pitchFamily="49" charset="-122"/>
                <a:sym typeface="Symbol" panose="05050102010706020507" pitchFamily="18" charset="2"/>
              </a:rPr>
              <a:t>T</a:t>
            </a:r>
            <a:r>
              <a:rPr lang="en-US" altLang="zh-CN" sz="4400" u="none" baseline="-25000" dirty="0" err="1">
                <a:ea typeface="隶书" panose="02010509060101010101" pitchFamily="49" charset="-122"/>
                <a:sym typeface="Symbol" panose="05050102010706020507" pitchFamily="18" charset="2"/>
              </a:rPr>
              <a:t>f</a:t>
            </a:r>
            <a:r>
              <a:rPr lang="en-US" altLang="zh-CN" sz="4400" u="none" dirty="0">
                <a:ea typeface="隶书" panose="02010509060101010101" pitchFamily="49" charset="-122"/>
                <a:sym typeface="Symbol" panose="05050102010706020507" pitchFamily="18" charset="2"/>
              </a:rPr>
              <a:t> = 273.15 K – </a:t>
            </a:r>
            <a:r>
              <a:rPr lang="en-US" altLang="zh-CN" sz="4400" u="none" dirty="0" smtClean="0">
                <a:ea typeface="隶书" panose="02010509060101010101" pitchFamily="49" charset="-122"/>
                <a:sym typeface="Symbol" panose="05050102010706020507" pitchFamily="18" charset="2"/>
              </a:rPr>
              <a:t>272.87 </a:t>
            </a:r>
            <a:r>
              <a:rPr lang="en-US" altLang="zh-CN" sz="4400" u="none" dirty="0">
                <a:ea typeface="隶书" panose="02010509060101010101" pitchFamily="49" charset="-122"/>
                <a:sym typeface="Symbol" panose="05050102010706020507" pitchFamily="18" charset="2"/>
              </a:rPr>
              <a:t>K </a:t>
            </a:r>
          </a:p>
          <a:p>
            <a:pPr algn="just" eaLnBrk="1" hangingPunct="1">
              <a:lnSpc>
                <a:spcPct val="90000"/>
              </a:lnSpc>
              <a:spcBef>
                <a:spcPct val="50000"/>
              </a:spcBef>
              <a:buFontTx/>
              <a:buNone/>
            </a:pPr>
            <a:r>
              <a:rPr lang="en-US" altLang="zh-CN" sz="4400" u="none" dirty="0">
                <a:ea typeface="隶书" panose="02010509060101010101" pitchFamily="49" charset="-122"/>
                <a:sym typeface="Symbol" panose="05050102010706020507" pitchFamily="18" charset="2"/>
              </a:rPr>
              <a:t>           = </a:t>
            </a:r>
            <a:r>
              <a:rPr lang="en-US" altLang="zh-CN" sz="4400" u="none" dirty="0" smtClean="0">
                <a:ea typeface="隶书" panose="02010509060101010101" pitchFamily="49" charset="-122"/>
                <a:sym typeface="Symbol" panose="05050102010706020507" pitchFamily="18" charset="2"/>
              </a:rPr>
              <a:t>0.28 </a:t>
            </a:r>
            <a:r>
              <a:rPr lang="en-US" altLang="zh-CN" sz="4400" u="none" dirty="0">
                <a:ea typeface="隶书" panose="02010509060101010101" pitchFamily="49" charset="-122"/>
                <a:sym typeface="Symbol" panose="05050102010706020507" pitchFamily="18" charset="2"/>
              </a:rPr>
              <a:t>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7076"/>
                                        </p:tgtEl>
                                        <p:attrNameLst>
                                          <p:attrName>style.visibility</p:attrName>
                                        </p:attrNameLst>
                                      </p:cBhvr>
                                      <p:to>
                                        <p:strVal val="visible"/>
                                      </p:to>
                                    </p:set>
                                    <p:animEffect transition="in" filter="blinds(horizontal)">
                                      <p:cBhvr>
                                        <p:cTn id="7" dur="500"/>
                                        <p:tgtEl>
                                          <p:spTgt spid="387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319072F3-67F8-4DE0-B4FE-B91E7191230B}" type="slidenum">
              <a:rPr lang="zh-CN" altLang="en-US"/>
              <a:pPr>
                <a:defRPr/>
              </a:pPr>
              <a:t>6</a:t>
            </a:fld>
            <a:endParaRPr lang="en-US" altLang="zh-CN"/>
          </a:p>
        </p:txBody>
      </p:sp>
      <p:sp>
        <p:nvSpPr>
          <p:cNvPr id="8195" name="Rectangle 3"/>
          <p:cNvSpPr>
            <a:spLocks noChangeArrowheads="1"/>
          </p:cNvSpPr>
          <p:nvPr/>
        </p:nvSpPr>
        <p:spPr bwMode="auto">
          <a:xfrm>
            <a:off x="1908175" y="115888"/>
            <a:ext cx="55451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4000" u="none">
                <a:ea typeface="楷体_GB2312" pitchFamily="49" charset="-122"/>
              </a:rPr>
              <a:t>理想气体的经验公式</a:t>
            </a:r>
            <a:r>
              <a:rPr lang="zh-CN" altLang="en-US" sz="4000" b="0" u="none"/>
              <a:t> </a:t>
            </a:r>
          </a:p>
        </p:txBody>
      </p:sp>
      <p:sp>
        <p:nvSpPr>
          <p:cNvPr id="150532" name="Text Box 4"/>
          <p:cNvSpPr txBox="1">
            <a:spLocks noChangeArrowheads="1"/>
          </p:cNvSpPr>
          <p:nvPr/>
        </p:nvSpPr>
        <p:spPr bwMode="auto">
          <a:xfrm>
            <a:off x="250825" y="836613"/>
            <a:ext cx="8569325"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50000"/>
              </a:spcBef>
              <a:buFontTx/>
              <a:buNone/>
            </a:pPr>
            <a:r>
              <a:rPr lang="en-US" altLang="zh-CN" sz="4000" u="none" dirty="0" smtClean="0">
                <a:ea typeface="楷体_GB2312" pitchFamily="49" charset="-122"/>
              </a:rPr>
              <a:t>Boyle</a:t>
            </a:r>
            <a:r>
              <a:rPr lang="zh-CN" altLang="en-US" sz="4000" u="none" dirty="0">
                <a:ea typeface="楷体_GB2312" pitchFamily="49" charset="-122"/>
              </a:rPr>
              <a:t>定律：         </a:t>
            </a:r>
            <a:r>
              <a:rPr lang="en-US" altLang="zh-CN" sz="4000" i="1" u="none" dirty="0">
                <a:ea typeface="楷体_GB2312" pitchFamily="49" charset="-122"/>
              </a:rPr>
              <a:t>n</a:t>
            </a:r>
            <a:r>
              <a:rPr lang="en-US" altLang="zh-CN" sz="4000" u="none" dirty="0">
                <a:ea typeface="楷体_GB2312" pitchFamily="49" charset="-122"/>
              </a:rPr>
              <a:t>, </a:t>
            </a:r>
            <a:r>
              <a:rPr lang="en-US" altLang="zh-CN" sz="4000" i="1" u="none" dirty="0">
                <a:ea typeface="楷体_GB2312" pitchFamily="49" charset="-122"/>
              </a:rPr>
              <a:t>T</a:t>
            </a:r>
            <a:r>
              <a:rPr lang="zh-CN" altLang="en-US" sz="4000" u="none" dirty="0">
                <a:ea typeface="楷体_GB2312" pitchFamily="49" charset="-122"/>
              </a:rPr>
              <a:t>一定时，</a:t>
            </a:r>
            <a:r>
              <a:rPr lang="en-US" altLang="zh-CN" sz="4000" i="1" u="none" dirty="0">
                <a:ea typeface="楷体_GB2312" pitchFamily="49" charset="-122"/>
              </a:rPr>
              <a:t>V </a:t>
            </a:r>
            <a:r>
              <a:rPr lang="en-US" altLang="zh-CN" sz="4000" u="none" dirty="0">
                <a:ea typeface="楷体_GB2312" pitchFamily="49" charset="-122"/>
                <a:sym typeface="Symbol" panose="05050102010706020507" pitchFamily="18" charset="2"/>
              </a:rPr>
              <a:t> 1/</a:t>
            </a:r>
            <a:r>
              <a:rPr lang="en-US" altLang="zh-CN" sz="4000" i="1" u="none" dirty="0">
                <a:ea typeface="楷体_GB2312" pitchFamily="49" charset="-122"/>
                <a:sym typeface="Symbol" panose="05050102010706020507" pitchFamily="18" charset="2"/>
              </a:rPr>
              <a:t>p</a:t>
            </a:r>
            <a:r>
              <a:rPr lang="en-US" altLang="zh-CN" sz="4000" u="none" dirty="0">
                <a:ea typeface="楷体_GB2312" pitchFamily="49" charset="-122"/>
                <a:sym typeface="Symbol" panose="05050102010706020507" pitchFamily="18" charset="2"/>
              </a:rPr>
              <a:t>;</a:t>
            </a:r>
            <a:r>
              <a:rPr lang="zh-CN" altLang="en-US" sz="4000" u="none" dirty="0">
                <a:ea typeface="楷体_GB2312" pitchFamily="49" charset="-122"/>
                <a:sym typeface="Symbol" panose="05050102010706020507" pitchFamily="18" charset="2"/>
              </a:rPr>
              <a:t> </a:t>
            </a:r>
          </a:p>
          <a:p>
            <a:pPr algn="just" eaLnBrk="1" hangingPunct="1">
              <a:lnSpc>
                <a:spcPct val="90000"/>
              </a:lnSpc>
              <a:spcBef>
                <a:spcPct val="50000"/>
              </a:spcBef>
              <a:buFontTx/>
              <a:buNone/>
            </a:pPr>
            <a:r>
              <a:rPr lang="en-US" altLang="zh-CN" sz="4000" u="none" dirty="0">
                <a:ea typeface="楷体_GB2312" pitchFamily="49" charset="-122"/>
                <a:sym typeface="Symbol" panose="05050102010706020507" pitchFamily="18" charset="2"/>
              </a:rPr>
              <a:t>Gay-Lussac</a:t>
            </a:r>
            <a:r>
              <a:rPr lang="zh-CN" altLang="en-US" sz="4000" u="none" dirty="0">
                <a:ea typeface="楷体_GB2312" pitchFamily="49" charset="-122"/>
                <a:sym typeface="Symbol" panose="05050102010706020507" pitchFamily="18" charset="2"/>
              </a:rPr>
              <a:t>定律：</a:t>
            </a:r>
            <a:r>
              <a:rPr lang="en-US" altLang="zh-CN" sz="4000" i="1" u="none" dirty="0">
                <a:ea typeface="楷体_GB2312" pitchFamily="49" charset="-122"/>
                <a:sym typeface="Symbol" panose="05050102010706020507" pitchFamily="18" charset="2"/>
              </a:rPr>
              <a:t>n</a:t>
            </a:r>
            <a:r>
              <a:rPr lang="en-US" altLang="zh-CN" sz="4000" u="none" dirty="0">
                <a:ea typeface="楷体_GB2312" pitchFamily="49" charset="-122"/>
                <a:sym typeface="Symbol" panose="05050102010706020507" pitchFamily="18" charset="2"/>
              </a:rPr>
              <a:t>, </a:t>
            </a:r>
            <a:r>
              <a:rPr lang="en-US" altLang="zh-CN" sz="4000" i="1" u="none" dirty="0">
                <a:ea typeface="楷体_GB2312" pitchFamily="49" charset="-122"/>
                <a:sym typeface="Symbol" panose="05050102010706020507" pitchFamily="18" charset="2"/>
              </a:rPr>
              <a:t>p</a:t>
            </a:r>
            <a:r>
              <a:rPr lang="zh-CN" altLang="en-US" sz="4000" u="none" dirty="0">
                <a:ea typeface="楷体_GB2312" pitchFamily="49" charset="-122"/>
                <a:sym typeface="Symbol" panose="05050102010706020507" pitchFamily="18" charset="2"/>
              </a:rPr>
              <a:t>一定时，</a:t>
            </a:r>
            <a:r>
              <a:rPr lang="en-US" altLang="zh-CN" sz="4000" i="1" u="none" dirty="0">
                <a:ea typeface="楷体_GB2312" pitchFamily="49" charset="-122"/>
                <a:sym typeface="Symbol" panose="05050102010706020507" pitchFamily="18" charset="2"/>
              </a:rPr>
              <a:t>V </a:t>
            </a:r>
            <a:r>
              <a:rPr lang="en-US" altLang="zh-CN" sz="4000" u="none" dirty="0">
                <a:ea typeface="楷体_GB2312" pitchFamily="49" charset="-122"/>
                <a:sym typeface="Symbol" panose="05050102010706020507" pitchFamily="18" charset="2"/>
              </a:rPr>
              <a:t> </a:t>
            </a:r>
            <a:r>
              <a:rPr lang="en-US" altLang="zh-CN" sz="4000" i="1" u="none" dirty="0">
                <a:ea typeface="楷体_GB2312" pitchFamily="49" charset="-122"/>
                <a:sym typeface="Symbol" panose="05050102010706020507" pitchFamily="18" charset="2"/>
              </a:rPr>
              <a:t>T</a:t>
            </a:r>
            <a:r>
              <a:rPr lang="en-US" altLang="zh-CN" sz="4000" u="none" dirty="0">
                <a:ea typeface="楷体_GB2312" pitchFamily="49" charset="-122"/>
                <a:sym typeface="Symbol" panose="05050102010706020507" pitchFamily="18" charset="2"/>
              </a:rPr>
              <a:t>;</a:t>
            </a:r>
          </a:p>
          <a:p>
            <a:pPr algn="just" eaLnBrk="1" hangingPunct="1">
              <a:lnSpc>
                <a:spcPct val="90000"/>
              </a:lnSpc>
              <a:spcBef>
                <a:spcPct val="50000"/>
              </a:spcBef>
              <a:buFontTx/>
              <a:buNone/>
            </a:pPr>
            <a:r>
              <a:rPr lang="en-US" altLang="zh-CN" sz="4000" u="none" dirty="0">
                <a:ea typeface="楷体_GB2312" pitchFamily="49" charset="-122"/>
                <a:sym typeface="Symbol" panose="05050102010706020507" pitchFamily="18" charset="2"/>
              </a:rPr>
              <a:t>Avogadro</a:t>
            </a:r>
            <a:r>
              <a:rPr lang="zh-CN" altLang="en-US" sz="4000" u="none" dirty="0">
                <a:ea typeface="楷体_GB2312" pitchFamily="49" charset="-122"/>
                <a:sym typeface="Symbol" panose="05050102010706020507" pitchFamily="18" charset="2"/>
              </a:rPr>
              <a:t>定律：   </a:t>
            </a:r>
            <a:r>
              <a:rPr lang="en-US" altLang="zh-CN" sz="4000" i="1" u="none" dirty="0">
                <a:ea typeface="楷体_GB2312" pitchFamily="49" charset="-122"/>
                <a:sym typeface="Symbol" panose="05050102010706020507" pitchFamily="18" charset="2"/>
              </a:rPr>
              <a:t>p</a:t>
            </a:r>
            <a:r>
              <a:rPr lang="en-US" altLang="zh-CN" sz="4000" u="none" dirty="0">
                <a:ea typeface="楷体_GB2312" pitchFamily="49" charset="-122"/>
                <a:sym typeface="Symbol" panose="05050102010706020507" pitchFamily="18" charset="2"/>
              </a:rPr>
              <a:t>, </a:t>
            </a:r>
            <a:r>
              <a:rPr lang="en-US" altLang="zh-CN" sz="4000" i="1" u="none" dirty="0">
                <a:ea typeface="楷体_GB2312" pitchFamily="49" charset="-122"/>
                <a:sym typeface="Symbol" panose="05050102010706020507" pitchFamily="18" charset="2"/>
              </a:rPr>
              <a:t>T</a:t>
            </a:r>
            <a:r>
              <a:rPr lang="zh-CN" altLang="en-US" sz="4000" u="none" dirty="0">
                <a:ea typeface="楷体_GB2312" pitchFamily="49" charset="-122"/>
                <a:sym typeface="Symbol" panose="05050102010706020507" pitchFamily="18" charset="2"/>
              </a:rPr>
              <a:t>一定时，</a:t>
            </a:r>
            <a:r>
              <a:rPr lang="en-US" altLang="zh-CN" sz="4000" i="1" u="none" dirty="0">
                <a:ea typeface="楷体_GB2312" pitchFamily="49" charset="-122"/>
                <a:sym typeface="Symbol" panose="05050102010706020507" pitchFamily="18" charset="2"/>
              </a:rPr>
              <a:t>V</a:t>
            </a:r>
            <a:r>
              <a:rPr lang="en-US" altLang="zh-CN" sz="4000" u="none" dirty="0">
                <a:ea typeface="楷体_GB2312" pitchFamily="49" charset="-122"/>
                <a:sym typeface="Symbol" panose="05050102010706020507" pitchFamily="18" charset="2"/>
              </a:rPr>
              <a:t>  </a:t>
            </a:r>
            <a:r>
              <a:rPr lang="en-US" altLang="zh-CN" sz="4000" i="1" u="none" dirty="0">
                <a:ea typeface="楷体_GB2312" pitchFamily="49" charset="-122"/>
                <a:sym typeface="Symbol" panose="05050102010706020507" pitchFamily="18" charset="2"/>
              </a:rPr>
              <a:t>n</a:t>
            </a:r>
            <a:r>
              <a:rPr lang="en-US" altLang="zh-CN" sz="4000" u="none" dirty="0">
                <a:ea typeface="楷体_GB2312" pitchFamily="49" charset="-122"/>
                <a:sym typeface="Symbol" panose="05050102010706020507" pitchFamily="18" charset="2"/>
              </a:rPr>
              <a:t>.</a:t>
            </a:r>
          </a:p>
        </p:txBody>
      </p:sp>
      <p:sp>
        <p:nvSpPr>
          <p:cNvPr id="150533" name="Rectangle 5"/>
          <p:cNvSpPr>
            <a:spLocks noChangeArrowheads="1"/>
          </p:cNvSpPr>
          <p:nvPr/>
        </p:nvSpPr>
        <p:spPr bwMode="auto">
          <a:xfrm>
            <a:off x="5651500" y="2997200"/>
            <a:ext cx="29178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50000"/>
              </a:spcBef>
              <a:buFontTx/>
              <a:buNone/>
            </a:pPr>
            <a:r>
              <a:rPr lang="en-US" altLang="zh-CN" sz="4000" u="none">
                <a:solidFill>
                  <a:schemeClr val="bg1"/>
                </a:solidFill>
                <a:ea typeface="隶书" panose="02010509060101010101" pitchFamily="49" charset="-122"/>
                <a:sym typeface="Symbol" panose="05050102010706020507" pitchFamily="18" charset="2"/>
              </a:rPr>
              <a:t>(</a:t>
            </a:r>
            <a:r>
              <a:rPr lang="zh-CN" altLang="en-US" sz="4000" u="none">
                <a:solidFill>
                  <a:schemeClr val="bg1"/>
                </a:solidFill>
                <a:ea typeface="隶书" panose="02010509060101010101" pitchFamily="49" charset="-122"/>
                <a:sym typeface="Symbol" panose="05050102010706020507" pitchFamily="18" charset="2"/>
              </a:rPr>
              <a:t>为正比于</a:t>
            </a:r>
            <a:r>
              <a:rPr lang="en-US" altLang="zh-CN" sz="4000" u="none">
                <a:solidFill>
                  <a:schemeClr val="bg1"/>
                </a:solidFill>
                <a:ea typeface="隶书" panose="02010509060101010101" pitchFamily="49" charset="-122"/>
                <a:sym typeface="Symbol" panose="05050102010706020507" pitchFamily="18" charset="2"/>
              </a:rPr>
              <a:t>)</a:t>
            </a:r>
          </a:p>
        </p:txBody>
      </p:sp>
      <p:graphicFrame>
        <p:nvGraphicFramePr>
          <p:cNvPr id="150535" name="Object 7"/>
          <p:cNvGraphicFramePr>
            <a:graphicFrameLocks noChangeAspect="1"/>
          </p:cNvGraphicFramePr>
          <p:nvPr/>
        </p:nvGraphicFramePr>
        <p:xfrm>
          <a:off x="395288" y="3284538"/>
          <a:ext cx="6985000" cy="3395662"/>
        </p:xfrm>
        <a:graphic>
          <a:graphicData uri="http://schemas.openxmlformats.org/presentationml/2006/ole">
            <mc:AlternateContent xmlns:mc="http://schemas.openxmlformats.org/markup-compatibility/2006">
              <mc:Choice xmlns:v="urn:schemas-microsoft-com:vml" Requires="v">
                <p:oleObj spid="_x0000_s8222" name="公式" r:id="rId3" imgW="2247900" imgH="1092200" progId="Equation.3">
                  <p:embed/>
                </p:oleObj>
              </mc:Choice>
              <mc:Fallback>
                <p:oleObj name="公式" r:id="rId3" imgW="2247900" imgH="10922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3284538"/>
                        <a:ext cx="6985000" cy="339566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0532"/>
                                        </p:tgtEl>
                                        <p:attrNameLst>
                                          <p:attrName>style.visibility</p:attrName>
                                        </p:attrNameLst>
                                      </p:cBhvr>
                                      <p:to>
                                        <p:strVal val="visible"/>
                                      </p:to>
                                    </p:set>
                                    <p:animEffect transition="in" filter="blinds(horizontal)">
                                      <p:cBhvr>
                                        <p:cTn id="7" dur="500"/>
                                        <p:tgtEl>
                                          <p:spTgt spid="1505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0533"/>
                                        </p:tgtEl>
                                        <p:attrNameLst>
                                          <p:attrName>style.visibility</p:attrName>
                                        </p:attrNameLst>
                                      </p:cBhvr>
                                      <p:to>
                                        <p:strVal val="visible"/>
                                      </p:to>
                                    </p:set>
                                    <p:animEffect transition="in" filter="blinds(horizontal)">
                                      <p:cBhvr>
                                        <p:cTn id="12" dur="500"/>
                                        <p:tgtEl>
                                          <p:spTgt spid="1505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0535"/>
                                        </p:tgtEl>
                                        <p:attrNameLst>
                                          <p:attrName>style.visibility</p:attrName>
                                        </p:attrNameLst>
                                      </p:cBhvr>
                                      <p:to>
                                        <p:strVal val="visible"/>
                                      </p:to>
                                    </p:set>
                                    <p:animEffect transition="in" filter="blinds(horizontal)">
                                      <p:cBhvr>
                                        <p:cTn id="17" dur="500"/>
                                        <p:tgtEl>
                                          <p:spTgt spid="150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2" grpId="0"/>
      <p:bldP spid="15053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pPr>
              <a:defRPr/>
            </a:pPr>
            <a:fld id="{22C8B7AA-D01F-4E9D-BF02-00CC99C381C9}" type="slidenum">
              <a:rPr lang="zh-CN" altLang="en-US"/>
              <a:pPr>
                <a:defRPr/>
              </a:pPr>
              <a:t>60</a:t>
            </a:fld>
            <a:endParaRPr lang="en-US" altLang="zh-CN"/>
          </a:p>
        </p:txBody>
      </p:sp>
      <p:graphicFrame>
        <p:nvGraphicFramePr>
          <p:cNvPr id="52227" name="Object 3"/>
          <p:cNvGraphicFramePr>
            <a:graphicFrameLocks noChangeAspect="1"/>
          </p:cNvGraphicFramePr>
          <p:nvPr/>
        </p:nvGraphicFramePr>
        <p:xfrm>
          <a:off x="179388" y="0"/>
          <a:ext cx="8824912" cy="2463800"/>
        </p:xfrm>
        <a:graphic>
          <a:graphicData uri="http://schemas.openxmlformats.org/presentationml/2006/ole">
            <mc:AlternateContent xmlns:mc="http://schemas.openxmlformats.org/markup-compatibility/2006">
              <mc:Choice xmlns:v="urn:schemas-microsoft-com:vml" Requires="v">
                <p:oleObj spid="_x0000_s63565" name="公式" r:id="rId3" imgW="2324100" imgH="647700" progId="Equation.3">
                  <p:embed/>
                </p:oleObj>
              </mc:Choice>
              <mc:Fallback>
                <p:oleObj name="公式" r:id="rId3" imgW="2324100" imgH="6477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0"/>
                        <a:ext cx="8824912" cy="24638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26" name="Text Box 2"/>
          <p:cNvSpPr txBox="1">
            <a:spLocks noChangeArrowheads="1"/>
          </p:cNvSpPr>
          <p:nvPr/>
        </p:nvSpPr>
        <p:spPr bwMode="auto">
          <a:xfrm>
            <a:off x="179388" y="2708275"/>
            <a:ext cx="84978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5000"/>
              </a:spcBef>
              <a:buFontTx/>
              <a:buNone/>
            </a:pPr>
            <a:r>
              <a:rPr lang="zh-CN" altLang="en-US" sz="4000" u="none">
                <a:ea typeface="楷体_GB2312" pitchFamily="49" charset="-122"/>
              </a:rPr>
              <a:t>代入 </a:t>
            </a:r>
            <a:r>
              <a:rPr lang="zh-CN" altLang="en-US" sz="4000" u="none">
                <a:ea typeface="楷体_GB2312" pitchFamily="49" charset="-122"/>
                <a:sym typeface="Symbol" panose="05050102010706020507" pitchFamily="18" charset="2"/>
              </a:rPr>
              <a:t></a:t>
            </a:r>
            <a:r>
              <a:rPr lang="en-US" altLang="zh-CN" sz="4000" i="1" u="none">
                <a:ea typeface="楷体_GB2312" pitchFamily="49" charset="-122"/>
                <a:sym typeface="Symbol" panose="05050102010706020507" pitchFamily="18" charset="2"/>
              </a:rPr>
              <a:t>T</a:t>
            </a:r>
            <a:r>
              <a:rPr lang="en-US" altLang="zh-CN" sz="4000" u="none" baseline="-25000">
                <a:ea typeface="楷体_GB2312" pitchFamily="49" charset="-122"/>
                <a:sym typeface="Symbol" panose="05050102010706020507" pitchFamily="18" charset="2"/>
              </a:rPr>
              <a:t>f</a:t>
            </a:r>
            <a:r>
              <a:rPr lang="en-US" altLang="zh-CN" sz="4000" u="none">
                <a:ea typeface="楷体_GB2312" pitchFamily="49" charset="-122"/>
                <a:sym typeface="Symbol" panose="05050102010706020507" pitchFamily="18" charset="2"/>
              </a:rPr>
              <a:t> = </a:t>
            </a:r>
            <a:r>
              <a:rPr lang="en-US" altLang="zh-CN" sz="4000" i="1" u="none">
                <a:ea typeface="楷体_GB2312" pitchFamily="49" charset="-122"/>
                <a:sym typeface="Symbol" panose="05050102010706020507" pitchFamily="18" charset="2"/>
              </a:rPr>
              <a:t>k</a:t>
            </a:r>
            <a:r>
              <a:rPr lang="en-US" altLang="zh-CN" sz="4000" u="none" baseline="-25000">
                <a:ea typeface="楷体_GB2312" pitchFamily="49" charset="-122"/>
                <a:sym typeface="Symbol" panose="05050102010706020507" pitchFamily="18" charset="2"/>
              </a:rPr>
              <a:t>f</a:t>
            </a:r>
            <a:r>
              <a:rPr lang="en-US" altLang="zh-CN" sz="4000" i="1" u="none">
                <a:ea typeface="楷体_GB2312" pitchFamily="49" charset="-122"/>
                <a:sym typeface="Symbol" panose="05050102010706020507" pitchFamily="18" charset="2"/>
              </a:rPr>
              <a:t>b</a:t>
            </a:r>
            <a:r>
              <a:rPr lang="en-US" altLang="zh-CN" sz="4000" u="none">
                <a:ea typeface="楷体_GB2312" pitchFamily="49" charset="-122"/>
                <a:sym typeface="Symbol" panose="05050102010706020507" pitchFamily="18" charset="2"/>
              </a:rPr>
              <a:t> </a:t>
            </a:r>
            <a:r>
              <a:rPr lang="zh-CN" altLang="en-US" sz="4000" u="none">
                <a:ea typeface="楷体_GB2312" pitchFamily="49" charset="-122"/>
                <a:sym typeface="Symbol" panose="05050102010706020507" pitchFamily="18" charset="2"/>
              </a:rPr>
              <a:t>，可得</a:t>
            </a:r>
            <a:endParaRPr lang="zh-CN" altLang="en-US" sz="4000" u="none">
              <a:ea typeface="楷体_GB2312" pitchFamily="49" charset="-122"/>
            </a:endParaRPr>
          </a:p>
        </p:txBody>
      </p:sp>
      <p:graphicFrame>
        <p:nvGraphicFramePr>
          <p:cNvPr id="63493" name="Object 7"/>
          <p:cNvGraphicFramePr>
            <a:graphicFrameLocks noChangeAspect="1"/>
          </p:cNvGraphicFramePr>
          <p:nvPr/>
        </p:nvGraphicFramePr>
        <p:xfrm>
          <a:off x="4643438" y="3141663"/>
          <a:ext cx="114300" cy="215900"/>
        </p:xfrm>
        <a:graphic>
          <a:graphicData uri="http://schemas.openxmlformats.org/presentationml/2006/ole">
            <mc:AlternateContent xmlns:mc="http://schemas.openxmlformats.org/markup-compatibility/2006">
              <mc:Choice xmlns:v="urn:schemas-microsoft-com:vml" Requires="v">
                <p:oleObj spid="_x0000_s63566" name="公式" r:id="rId5" imgW="114151" imgH="215619" progId="Equation.3">
                  <p:embed/>
                </p:oleObj>
              </mc:Choice>
              <mc:Fallback>
                <p:oleObj name="公式" r:id="rId5" imgW="114151" imgH="215619"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3438" y="3141663"/>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494" name="Text Box 9"/>
          <p:cNvSpPr txBox="1">
            <a:spLocks noChangeArrowheads="1"/>
          </p:cNvSpPr>
          <p:nvPr/>
        </p:nvSpPr>
        <p:spPr bwMode="auto">
          <a:xfrm>
            <a:off x="323850" y="188913"/>
            <a:ext cx="27368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0975" indent="-180975">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spcBef>
                <a:spcPct val="50000"/>
              </a:spcBef>
              <a:buFont typeface="Wingdings" panose="05000000000000000000" pitchFamily="2" charset="2"/>
              <a:buNone/>
            </a:pPr>
            <a:r>
              <a:rPr lang="zh-CN" altLang="en-US" sz="4000" u="none">
                <a:ea typeface="楷体_GB2312" pitchFamily="49" charset="-122"/>
              </a:rPr>
              <a:t>因为</a:t>
            </a:r>
          </a:p>
        </p:txBody>
      </p:sp>
      <p:graphicFrame>
        <p:nvGraphicFramePr>
          <p:cNvPr id="52234" name="Object 10"/>
          <p:cNvGraphicFramePr>
            <a:graphicFrameLocks noChangeAspect="1"/>
          </p:cNvGraphicFramePr>
          <p:nvPr/>
        </p:nvGraphicFramePr>
        <p:xfrm>
          <a:off x="395288" y="3573463"/>
          <a:ext cx="7219950" cy="2208212"/>
        </p:xfrm>
        <a:graphic>
          <a:graphicData uri="http://schemas.openxmlformats.org/presentationml/2006/ole">
            <mc:AlternateContent xmlns:mc="http://schemas.openxmlformats.org/markup-compatibility/2006">
              <mc:Choice xmlns:v="urn:schemas-microsoft-com:vml" Requires="v">
                <p:oleObj spid="_x0000_s63567" name="公式" r:id="rId7" imgW="1409088" imgH="431613" progId="Equation.3">
                  <p:embed/>
                </p:oleObj>
              </mc:Choice>
              <mc:Fallback>
                <p:oleObj name="公式" r:id="rId7" imgW="1409088" imgH="431613"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3573463"/>
                        <a:ext cx="7219950" cy="2208212"/>
                      </a:xfrm>
                      <a:prstGeom prst="rect">
                        <a:avLst/>
                      </a:prstGeom>
                      <a:solidFill>
                        <a:schemeClr val="bg1"/>
                      </a:solidFill>
                      <a:ln>
                        <a:noFill/>
                      </a:ln>
                      <a:effectLst/>
                      <a:extLst>
                        <a:ext uri="{91240B29-F687-4F45-9708-019B960494DF}">
                          <a14:hiddenLine xmlns:a14="http://schemas.microsoft.com/office/drawing/2010/main" w="63500">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2227"/>
                                        </p:tgtEl>
                                        <p:attrNameLst>
                                          <p:attrName>style.visibility</p:attrName>
                                        </p:attrNameLst>
                                      </p:cBhvr>
                                      <p:to>
                                        <p:strVal val="visible"/>
                                      </p:to>
                                    </p:set>
                                    <p:animEffect transition="in" filter="blinds(horizontal)">
                                      <p:cBhvr>
                                        <p:cTn id="7" dur="500"/>
                                        <p:tgtEl>
                                          <p:spTgt spid="522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226"/>
                                        </p:tgtEl>
                                        <p:attrNameLst>
                                          <p:attrName>style.visibility</p:attrName>
                                        </p:attrNameLst>
                                      </p:cBhvr>
                                      <p:to>
                                        <p:strVal val="visible"/>
                                      </p:to>
                                    </p:set>
                                    <p:animEffect transition="in" filter="blinds(horizontal)">
                                      <p:cBhvr>
                                        <p:cTn id="12" dur="500"/>
                                        <p:tgtEl>
                                          <p:spTgt spid="522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2234"/>
                                        </p:tgtEl>
                                        <p:attrNameLst>
                                          <p:attrName>style.visibility</p:attrName>
                                        </p:attrNameLst>
                                      </p:cBhvr>
                                      <p:to>
                                        <p:strVal val="visible"/>
                                      </p:to>
                                    </p:set>
                                    <p:animEffect transition="in" filter="blinds(horizontal)">
                                      <p:cBhvr>
                                        <p:cTn id="17" dur="500"/>
                                        <p:tgtEl>
                                          <p:spTgt spid="52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9C82EFB4-769B-4D81-9C16-5294C0ED1B52}" type="slidenum">
              <a:rPr lang="zh-CN" altLang="en-US"/>
              <a:pPr>
                <a:defRPr/>
              </a:pPr>
              <a:t>61</a:t>
            </a:fld>
            <a:endParaRPr lang="en-US" altLang="zh-CN"/>
          </a:p>
        </p:txBody>
      </p:sp>
      <p:graphicFrame>
        <p:nvGraphicFramePr>
          <p:cNvPr id="421892" name="Object 4"/>
          <p:cNvGraphicFramePr>
            <a:graphicFrameLocks noChangeAspect="1"/>
          </p:cNvGraphicFramePr>
          <p:nvPr>
            <p:extLst>
              <p:ext uri="{D42A27DB-BD31-4B8C-83A1-F6EECF244321}">
                <p14:modId xmlns:p14="http://schemas.microsoft.com/office/powerpoint/2010/main" val="2853739003"/>
              </p:ext>
            </p:extLst>
          </p:nvPr>
        </p:nvGraphicFramePr>
        <p:xfrm>
          <a:off x="134938" y="1052513"/>
          <a:ext cx="8812212" cy="4067175"/>
        </p:xfrm>
        <a:graphic>
          <a:graphicData uri="http://schemas.openxmlformats.org/presentationml/2006/ole">
            <mc:AlternateContent xmlns:mc="http://schemas.openxmlformats.org/markup-compatibility/2006">
              <mc:Choice xmlns:v="urn:schemas-microsoft-com:vml" Requires="v">
                <p:oleObj spid="_x0000_s64540" name="公式" r:id="rId3" imgW="2476440" imgH="1143000" progId="Equation.3">
                  <p:embed/>
                </p:oleObj>
              </mc:Choice>
              <mc:Fallback>
                <p:oleObj name="公式" r:id="rId3" imgW="2476440" imgH="1143000" progId="Equation.3">
                  <p:embed/>
                  <p:pic>
                    <p:nvPicPr>
                      <p:cNvPr id="0" name="Object 4"/>
                      <p:cNvPicPr>
                        <a:picLocks noChangeAspect="1" noChangeArrowheads="1"/>
                      </p:cNvPicPr>
                      <p:nvPr/>
                    </p:nvPicPr>
                    <p:blipFill>
                      <a:blip r:embed="rId4"/>
                      <a:srcRect/>
                      <a:stretch>
                        <a:fillRect/>
                      </a:stretch>
                    </p:blipFill>
                    <p:spPr bwMode="auto">
                      <a:xfrm>
                        <a:off x="134938" y="1052513"/>
                        <a:ext cx="8812212" cy="4067175"/>
                      </a:xfrm>
                      <a:prstGeom prst="rect">
                        <a:avLst/>
                      </a:prstGeom>
                      <a:solidFill>
                        <a:schemeClr val="bg1"/>
                      </a:solidFill>
                      <a:ln>
                        <a:noFill/>
                      </a:ln>
                      <a:effectLst/>
                      <a:extLst>
                        <a:ext uri="{91240B29-F687-4F45-9708-019B960494DF}">
                          <a14:hiddenLine xmlns:a14="http://schemas.microsoft.com/office/drawing/2010/main" w="63500">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16" name="Rectangle 5"/>
          <p:cNvSpPr>
            <a:spLocks noChangeArrowheads="1"/>
          </p:cNvSpPr>
          <p:nvPr/>
        </p:nvSpPr>
        <p:spPr bwMode="auto">
          <a:xfrm>
            <a:off x="250825" y="188913"/>
            <a:ext cx="6921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180975" indent="-180975">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 typeface="Wingdings" panose="05000000000000000000" pitchFamily="2" charset="2"/>
              <a:buNone/>
            </a:pPr>
            <a:r>
              <a:rPr lang="zh-CN" altLang="en-US" sz="4000" u="none">
                <a:ea typeface="楷体_GB2312" pitchFamily="49" charset="-122"/>
              </a:rPr>
              <a:t>故</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1892"/>
                                        </p:tgtEl>
                                        <p:attrNameLst>
                                          <p:attrName>style.visibility</p:attrName>
                                        </p:attrNameLst>
                                      </p:cBhvr>
                                      <p:to>
                                        <p:strVal val="visible"/>
                                      </p:to>
                                    </p:set>
                                    <p:animEffect transition="in" filter="blinds(horizontal)">
                                      <p:cBhvr>
                                        <p:cTn id="7" dur="500"/>
                                        <p:tgtEl>
                                          <p:spTgt spid="421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05904A80-AC1D-415A-9D31-E0986CADA213}" type="slidenum">
              <a:rPr lang="zh-CN" altLang="en-US"/>
              <a:pPr>
                <a:defRPr/>
              </a:pPr>
              <a:t>62</a:t>
            </a:fld>
            <a:endParaRPr lang="en-US" altLang="zh-CN"/>
          </a:p>
        </p:txBody>
      </p:sp>
      <p:sp>
        <p:nvSpPr>
          <p:cNvPr id="242691" name="Rectangle 3"/>
          <p:cNvSpPr>
            <a:spLocks noGrp="1" noChangeArrowheads="1"/>
          </p:cNvSpPr>
          <p:nvPr>
            <p:ph type="body" idx="4294967295"/>
          </p:nvPr>
        </p:nvSpPr>
        <p:spPr>
          <a:xfrm>
            <a:off x="179388" y="981075"/>
            <a:ext cx="8713787" cy="2952750"/>
          </a:xfrm>
        </p:spPr>
        <p:txBody>
          <a:bodyPr/>
          <a:lstStyle/>
          <a:p>
            <a:pPr marL="365125" indent="-365125" algn="just" eaLnBrk="1" hangingPunct="1">
              <a:lnSpc>
                <a:spcPct val="110000"/>
              </a:lnSpc>
              <a:spcBef>
                <a:spcPct val="10000"/>
              </a:spcBef>
            </a:pPr>
            <a:r>
              <a:rPr lang="en-US" altLang="zh-CN" sz="4000" b="1" smtClean="0">
                <a:ea typeface="楷体_GB2312" pitchFamily="49" charset="-122"/>
              </a:rPr>
              <a:t> NaCl</a:t>
            </a:r>
            <a:r>
              <a:rPr lang="zh-CN" altLang="en-US" sz="4000" b="1" smtClean="0">
                <a:ea typeface="楷体_GB2312" pitchFamily="49" charset="-122"/>
              </a:rPr>
              <a:t>和冰的混合物，最低温度可降至</a:t>
            </a:r>
            <a:r>
              <a:rPr lang="zh-CN" altLang="en-US" sz="4000" b="1" smtClean="0">
                <a:ea typeface="楷体_GB2312" pitchFamily="49" charset="-122"/>
                <a:sym typeface="Symbol" panose="05050102010706020507" pitchFamily="18" charset="2"/>
              </a:rPr>
              <a:t></a:t>
            </a:r>
            <a:r>
              <a:rPr lang="en-US" altLang="zh-CN" sz="4000" b="1" smtClean="0">
                <a:ea typeface="楷体_GB2312" pitchFamily="49" charset="-122"/>
              </a:rPr>
              <a:t>22 </a:t>
            </a:r>
            <a:r>
              <a:rPr lang="en-US" altLang="zh-CN" sz="4000" b="1" smtClean="0">
                <a:ea typeface="楷体_GB2312" pitchFamily="49" charset="-122"/>
                <a:sym typeface="Symbol" panose="05050102010706020507" pitchFamily="18" charset="2"/>
              </a:rPr>
              <a:t>C</a:t>
            </a:r>
            <a:r>
              <a:rPr lang="zh-CN" altLang="en-US" sz="4000" b="1" smtClean="0">
                <a:ea typeface="楷体_GB2312" pitchFamily="49" charset="-122"/>
              </a:rPr>
              <a:t>；</a:t>
            </a:r>
          </a:p>
          <a:p>
            <a:pPr marL="365125" indent="-365125" algn="just" eaLnBrk="1" hangingPunct="1">
              <a:lnSpc>
                <a:spcPct val="110000"/>
              </a:lnSpc>
              <a:spcBef>
                <a:spcPct val="10000"/>
              </a:spcBef>
            </a:pPr>
            <a:r>
              <a:rPr lang="en-US" altLang="zh-CN" sz="4000" b="1" smtClean="0">
                <a:ea typeface="楷体_GB2312" pitchFamily="49" charset="-122"/>
              </a:rPr>
              <a:t> CaCl</a:t>
            </a:r>
            <a:r>
              <a:rPr lang="en-US" altLang="zh-CN" sz="4000" b="1" baseline="-25000" smtClean="0">
                <a:ea typeface="楷体_GB2312" pitchFamily="49" charset="-122"/>
              </a:rPr>
              <a:t>2</a:t>
            </a:r>
            <a:r>
              <a:rPr lang="en-US" altLang="zh-CN" sz="4000" b="1" smtClean="0">
                <a:ea typeface="楷体_GB2312" pitchFamily="49" charset="-122"/>
                <a:sym typeface="Symbol" panose="05050102010706020507" pitchFamily="18" charset="2"/>
              </a:rPr>
              <a:t>6H</a:t>
            </a:r>
            <a:r>
              <a:rPr lang="en-US" altLang="zh-CN" sz="4000" b="1" baseline="-25000" smtClean="0">
                <a:ea typeface="楷体_GB2312" pitchFamily="49" charset="-122"/>
                <a:sym typeface="Symbol" panose="05050102010706020507" pitchFamily="18" charset="2"/>
              </a:rPr>
              <a:t>2</a:t>
            </a:r>
            <a:r>
              <a:rPr lang="en-US" altLang="zh-CN" sz="4000" b="1" smtClean="0">
                <a:ea typeface="楷体_GB2312" pitchFamily="49" charset="-122"/>
                <a:sym typeface="Symbol" panose="05050102010706020507" pitchFamily="18" charset="2"/>
              </a:rPr>
              <a:t>O</a:t>
            </a:r>
            <a:r>
              <a:rPr lang="zh-CN" altLang="en-US" sz="4000" b="1" smtClean="0">
                <a:ea typeface="楷体_GB2312" pitchFamily="49" charset="-122"/>
              </a:rPr>
              <a:t>和冰的混合物</a:t>
            </a:r>
            <a:r>
              <a:rPr lang="en-US" altLang="zh-CN" sz="4000" b="1" smtClean="0">
                <a:ea typeface="楷体_GB2312" pitchFamily="49" charset="-122"/>
              </a:rPr>
              <a:t>, </a:t>
            </a:r>
            <a:r>
              <a:rPr lang="zh-CN" altLang="en-US" sz="4000" b="1" smtClean="0">
                <a:ea typeface="楷体_GB2312" pitchFamily="49" charset="-122"/>
              </a:rPr>
              <a:t>最低温度可达到 </a:t>
            </a:r>
            <a:r>
              <a:rPr lang="zh-CN" altLang="en-US" sz="4000" b="1" smtClean="0">
                <a:ea typeface="楷体_GB2312" pitchFamily="49" charset="-122"/>
                <a:sym typeface="Symbol" panose="05050102010706020507" pitchFamily="18" charset="2"/>
              </a:rPr>
              <a:t></a:t>
            </a:r>
            <a:r>
              <a:rPr lang="en-US" altLang="zh-CN" sz="4000" b="1" smtClean="0">
                <a:ea typeface="楷体_GB2312" pitchFamily="49" charset="-122"/>
              </a:rPr>
              <a:t>55 </a:t>
            </a:r>
            <a:r>
              <a:rPr lang="en-US" altLang="zh-CN" sz="4000" b="1" smtClean="0">
                <a:ea typeface="楷体_GB2312" pitchFamily="49" charset="-122"/>
                <a:sym typeface="Symbol" panose="05050102010706020507" pitchFamily="18" charset="2"/>
              </a:rPr>
              <a:t>C</a:t>
            </a:r>
            <a:r>
              <a:rPr lang="zh-CN" altLang="en-US" sz="4000" b="1" smtClean="0">
                <a:ea typeface="楷体_GB2312" pitchFamily="49" charset="-122"/>
              </a:rPr>
              <a:t>。</a:t>
            </a:r>
          </a:p>
        </p:txBody>
      </p:sp>
      <p:sp>
        <p:nvSpPr>
          <p:cNvPr id="65540" name="Text Box 4"/>
          <p:cNvSpPr txBox="1">
            <a:spLocks noChangeArrowheads="1"/>
          </p:cNvSpPr>
          <p:nvPr/>
        </p:nvSpPr>
        <p:spPr bwMode="auto">
          <a:xfrm>
            <a:off x="250825" y="188913"/>
            <a:ext cx="8353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5125" indent="-365125">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544513"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Font typeface="Wingdings" panose="05000000000000000000" pitchFamily="2" charset="2"/>
              <a:buChar char="Ø"/>
            </a:pPr>
            <a:r>
              <a:rPr lang="zh-CN" altLang="en-US" sz="4000" u="none">
                <a:solidFill>
                  <a:srgbClr val="0000FF"/>
                </a:solidFill>
                <a:ea typeface="楷体_GB2312" pitchFamily="49" charset="-122"/>
              </a:rPr>
              <a:t>利用凝固点降低原理可作制冷剂。</a:t>
            </a:r>
            <a:endParaRPr lang="zh-CN" altLang="en-US" sz="4000" u="none">
              <a:solidFill>
                <a:srgbClr val="0000FF"/>
              </a:solidFill>
            </a:endParaRPr>
          </a:p>
        </p:txBody>
      </p:sp>
      <p:sp>
        <p:nvSpPr>
          <p:cNvPr id="242693" name="Text Box 5"/>
          <p:cNvSpPr txBox="1">
            <a:spLocks noChangeArrowheads="1"/>
          </p:cNvSpPr>
          <p:nvPr/>
        </p:nvSpPr>
        <p:spPr bwMode="auto">
          <a:xfrm>
            <a:off x="250825" y="5157788"/>
            <a:ext cx="82089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Font typeface="Wingdings" panose="05000000000000000000" pitchFamily="2" charset="2"/>
              <a:buChar char="Ø"/>
            </a:pPr>
            <a:r>
              <a:rPr lang="zh-CN" altLang="en-US" sz="4000" u="none">
                <a:solidFill>
                  <a:srgbClr val="0000FF"/>
                </a:solidFill>
                <a:ea typeface="楷体_GB2312" pitchFamily="49" charset="-122"/>
              </a:rPr>
              <a:t>汽车水箱中加乙二醇、甘油防冻。</a:t>
            </a:r>
            <a:endParaRPr lang="zh-CN" altLang="en-US" sz="4000" b="0" u="none">
              <a:solidFill>
                <a:srgbClr val="0000FF"/>
              </a:solidFill>
              <a:ea typeface="楷体_GB2312" pitchFamily="49" charset="-122"/>
            </a:endParaRPr>
          </a:p>
        </p:txBody>
      </p:sp>
      <p:sp>
        <p:nvSpPr>
          <p:cNvPr id="242694" name="Text Box 6"/>
          <p:cNvSpPr txBox="1">
            <a:spLocks noChangeArrowheads="1"/>
          </p:cNvSpPr>
          <p:nvPr/>
        </p:nvSpPr>
        <p:spPr bwMode="auto">
          <a:xfrm>
            <a:off x="4211638" y="3644900"/>
            <a:ext cx="475297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4000" u="none">
                <a:solidFill>
                  <a:srgbClr val="CC0066"/>
                </a:solidFill>
                <a:ea typeface="楷体_GB2312" pitchFamily="49" charset="-122"/>
              </a:rPr>
              <a:t>干冰</a:t>
            </a:r>
            <a:r>
              <a:rPr lang="zh-CN" altLang="en-US" sz="4000" u="none">
                <a:solidFill>
                  <a:srgbClr val="CC0066"/>
                </a:solidFill>
                <a:ea typeface="隶书" panose="02010509060101010101" pitchFamily="49" charset="-122"/>
              </a:rPr>
              <a:t> </a:t>
            </a:r>
            <a:r>
              <a:rPr lang="en-US" altLang="zh-CN" sz="4000" u="none">
                <a:solidFill>
                  <a:srgbClr val="CC0066"/>
                </a:solidFill>
                <a:ea typeface="隶书" panose="02010509060101010101" pitchFamily="49" charset="-122"/>
              </a:rPr>
              <a:t>f.p. = </a:t>
            </a:r>
            <a:r>
              <a:rPr lang="en-US" altLang="zh-CN" sz="4000" u="none">
                <a:solidFill>
                  <a:srgbClr val="CC0066"/>
                </a:solidFill>
                <a:ea typeface="隶书" panose="02010509060101010101" pitchFamily="49" charset="-122"/>
                <a:sym typeface="Symbol" panose="05050102010706020507" pitchFamily="18" charset="2"/>
              </a:rPr>
              <a:t>78.5 C</a:t>
            </a:r>
          </a:p>
          <a:p>
            <a:pPr algn="just" eaLnBrk="1" hangingPunct="1">
              <a:spcBef>
                <a:spcPct val="0"/>
              </a:spcBef>
              <a:buFontTx/>
              <a:buNone/>
            </a:pPr>
            <a:r>
              <a:rPr lang="zh-CN" altLang="en-US" sz="4000" u="none">
                <a:solidFill>
                  <a:srgbClr val="CC0066"/>
                </a:solidFill>
                <a:ea typeface="楷体_GB2312" pitchFamily="49" charset="-122"/>
                <a:sym typeface="Symbol" panose="05050102010706020507" pitchFamily="18" charset="2"/>
              </a:rPr>
              <a:t>液氮</a:t>
            </a:r>
            <a:r>
              <a:rPr lang="zh-CN" altLang="en-US" sz="4000" u="none">
                <a:solidFill>
                  <a:srgbClr val="CC0066"/>
                </a:solidFill>
                <a:ea typeface="隶书" panose="02010509060101010101" pitchFamily="49" charset="-122"/>
                <a:sym typeface="Symbol" panose="05050102010706020507" pitchFamily="18" charset="2"/>
              </a:rPr>
              <a:t> </a:t>
            </a:r>
            <a:r>
              <a:rPr lang="en-US" altLang="zh-CN" sz="4000" u="none">
                <a:solidFill>
                  <a:srgbClr val="CC0066"/>
                </a:solidFill>
                <a:ea typeface="隶书" panose="02010509060101010101" pitchFamily="49" charset="-122"/>
                <a:sym typeface="Symbol" panose="05050102010706020507" pitchFamily="18" charset="2"/>
              </a:rPr>
              <a:t>b.p. = 196 C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2691">
                                            <p:txEl>
                                              <p:pRg st="0" end="0"/>
                                            </p:txEl>
                                          </p:spTgt>
                                        </p:tgtEl>
                                        <p:attrNameLst>
                                          <p:attrName>style.visibility</p:attrName>
                                        </p:attrNameLst>
                                      </p:cBhvr>
                                      <p:to>
                                        <p:strVal val="visible"/>
                                      </p:to>
                                    </p:set>
                                    <p:anim calcmode="lin" valueType="num">
                                      <p:cBhvr additive="base">
                                        <p:cTn id="7" dur="500" fill="hold"/>
                                        <p:tgtEl>
                                          <p:spTgt spid="2426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26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2691">
                                            <p:txEl>
                                              <p:pRg st="1" end="1"/>
                                            </p:txEl>
                                          </p:spTgt>
                                        </p:tgtEl>
                                        <p:attrNameLst>
                                          <p:attrName>style.visibility</p:attrName>
                                        </p:attrNameLst>
                                      </p:cBhvr>
                                      <p:to>
                                        <p:strVal val="visible"/>
                                      </p:to>
                                    </p:set>
                                    <p:anim calcmode="lin" valueType="num">
                                      <p:cBhvr additive="base">
                                        <p:cTn id="13" dur="500" fill="hold"/>
                                        <p:tgtEl>
                                          <p:spTgt spid="2426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26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42694"/>
                                        </p:tgtEl>
                                        <p:attrNameLst>
                                          <p:attrName>style.visibility</p:attrName>
                                        </p:attrNameLst>
                                      </p:cBhvr>
                                      <p:to>
                                        <p:strVal val="visible"/>
                                      </p:to>
                                    </p:set>
                                    <p:anim calcmode="lin" valueType="num">
                                      <p:cBhvr additive="base">
                                        <p:cTn id="19" dur="500" fill="hold"/>
                                        <p:tgtEl>
                                          <p:spTgt spid="242694"/>
                                        </p:tgtEl>
                                        <p:attrNameLst>
                                          <p:attrName>ppt_x</p:attrName>
                                        </p:attrNameLst>
                                      </p:cBhvr>
                                      <p:tavLst>
                                        <p:tav tm="0">
                                          <p:val>
                                            <p:strVal val="1+#ppt_w/2"/>
                                          </p:val>
                                        </p:tav>
                                        <p:tav tm="100000">
                                          <p:val>
                                            <p:strVal val="#ppt_x"/>
                                          </p:val>
                                        </p:tav>
                                      </p:tavLst>
                                    </p:anim>
                                    <p:anim calcmode="lin" valueType="num">
                                      <p:cBhvr additive="base">
                                        <p:cTn id="20" dur="500" fill="hold"/>
                                        <p:tgtEl>
                                          <p:spTgt spid="24269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42693"/>
                                        </p:tgtEl>
                                        <p:attrNameLst>
                                          <p:attrName>style.visibility</p:attrName>
                                        </p:attrNameLst>
                                      </p:cBhvr>
                                      <p:to>
                                        <p:strVal val="visible"/>
                                      </p:to>
                                    </p:set>
                                    <p:animEffect transition="in" filter="blinds(horizontal)">
                                      <p:cBhvr>
                                        <p:cTn id="25" dur="500"/>
                                        <p:tgtEl>
                                          <p:spTgt spid="242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1" grpId="0" build="p"/>
      <p:bldP spid="242693" grpId="0"/>
      <p:bldP spid="24269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C65F6E38-DB3C-46F4-9AE9-0969C3B31F14}" type="slidenum">
              <a:rPr lang="zh-CN" altLang="en-US"/>
              <a:pPr>
                <a:defRPr/>
              </a:pPr>
              <a:t>63</a:t>
            </a:fld>
            <a:endParaRPr lang="en-US" altLang="zh-CN"/>
          </a:p>
        </p:txBody>
      </p:sp>
      <p:sp>
        <p:nvSpPr>
          <p:cNvPr id="388098" name="Text Box 2"/>
          <p:cNvSpPr txBox="1">
            <a:spLocks noChangeArrowheads="1"/>
          </p:cNvSpPr>
          <p:nvPr/>
        </p:nvSpPr>
        <p:spPr bwMode="auto">
          <a:xfrm>
            <a:off x="250825" y="908050"/>
            <a:ext cx="8642350" cy="527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1950" indent="-36195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541338"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4000" u="none">
                <a:solidFill>
                  <a:srgbClr val="6600CC"/>
                </a:solidFill>
                <a:ea typeface="楷体_GB2312" pitchFamily="49" charset="-122"/>
              </a:rPr>
              <a:t>半透膜</a:t>
            </a:r>
            <a:r>
              <a:rPr lang="en-US" altLang="zh-CN" sz="4000" u="none">
                <a:solidFill>
                  <a:srgbClr val="6600CC"/>
                </a:solidFill>
                <a:ea typeface="楷体_GB2312" pitchFamily="49" charset="-122"/>
              </a:rPr>
              <a:t>(semipermeable membrane)</a:t>
            </a:r>
            <a:r>
              <a:rPr lang="zh-CN" altLang="en-US" sz="4000" u="none">
                <a:solidFill>
                  <a:srgbClr val="6600CC"/>
                </a:solidFill>
                <a:ea typeface="楷体_GB2312" pitchFamily="49" charset="-122"/>
              </a:rPr>
              <a:t>：</a:t>
            </a:r>
            <a:r>
              <a:rPr lang="zh-CN" altLang="en-US" sz="4000" u="none">
                <a:ea typeface="楷体_GB2312" pitchFamily="49" charset="-122"/>
              </a:rPr>
              <a:t>只允许某些物质</a:t>
            </a:r>
            <a:r>
              <a:rPr lang="en-US" altLang="zh-CN" sz="4000" u="none">
                <a:ea typeface="楷体_GB2312" pitchFamily="49" charset="-122"/>
              </a:rPr>
              <a:t>(</a:t>
            </a:r>
            <a:r>
              <a:rPr lang="zh-CN" altLang="en-US" sz="4000" u="none">
                <a:ea typeface="楷体_GB2312" pitchFamily="49" charset="-122"/>
              </a:rPr>
              <a:t>如溶剂分子</a:t>
            </a:r>
            <a:r>
              <a:rPr lang="en-US" altLang="zh-CN" sz="4000" u="none">
                <a:ea typeface="楷体_GB2312" pitchFamily="49" charset="-122"/>
              </a:rPr>
              <a:t>)</a:t>
            </a:r>
            <a:r>
              <a:rPr lang="zh-CN" altLang="en-US" sz="4000" u="none">
                <a:ea typeface="楷体_GB2312" pitchFamily="49" charset="-122"/>
              </a:rPr>
              <a:t>通过，而不允许另一些物质</a:t>
            </a:r>
            <a:r>
              <a:rPr lang="en-US" altLang="zh-CN" sz="4000" u="none">
                <a:ea typeface="楷体_GB2312" pitchFamily="49" charset="-122"/>
              </a:rPr>
              <a:t>(</a:t>
            </a:r>
            <a:r>
              <a:rPr lang="zh-CN" altLang="en-US" sz="4000" u="none">
                <a:ea typeface="楷体_GB2312" pitchFamily="49" charset="-122"/>
              </a:rPr>
              <a:t>如溶质分子</a:t>
            </a:r>
            <a:r>
              <a:rPr lang="en-US" altLang="zh-CN" sz="4000" u="none">
                <a:ea typeface="楷体_GB2312" pitchFamily="49" charset="-122"/>
              </a:rPr>
              <a:t>)</a:t>
            </a:r>
            <a:r>
              <a:rPr lang="zh-CN" altLang="en-US" sz="4000" u="none">
                <a:ea typeface="楷体_GB2312" pitchFamily="49" charset="-122"/>
              </a:rPr>
              <a:t>通过的多孔性薄膜。</a:t>
            </a:r>
          </a:p>
          <a:p>
            <a:pPr algn="just" eaLnBrk="1" hangingPunct="1">
              <a:spcBef>
                <a:spcPct val="50000"/>
              </a:spcBef>
            </a:pPr>
            <a:r>
              <a:rPr lang="zh-CN" altLang="en-US" sz="4000" u="none">
                <a:ea typeface="楷体_GB2312" pitchFamily="49" charset="-122"/>
              </a:rPr>
              <a:t>动物的膀胱膜、肠衣、细胞膜、毛细血管壁等是天然的半透膜，人工半透膜有硝化纤维膜和醋酸纤维等高分子薄膜。</a:t>
            </a:r>
          </a:p>
        </p:txBody>
      </p:sp>
      <p:sp>
        <p:nvSpPr>
          <p:cNvPr id="66564" name="Text Box 5"/>
          <p:cNvSpPr txBox="1">
            <a:spLocks noChangeArrowheads="1"/>
          </p:cNvSpPr>
          <p:nvPr/>
        </p:nvSpPr>
        <p:spPr bwMode="auto">
          <a:xfrm>
            <a:off x="179388" y="115888"/>
            <a:ext cx="3455987"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50000"/>
              </a:spcBef>
              <a:buFontTx/>
              <a:buNone/>
            </a:pPr>
            <a:r>
              <a:rPr lang="en-US" altLang="zh-CN" sz="4400" u="none">
                <a:solidFill>
                  <a:srgbClr val="0000FF"/>
                </a:solidFill>
                <a:ea typeface="楷体_GB2312" pitchFamily="49" charset="-122"/>
              </a:rPr>
              <a:t>4. </a:t>
            </a:r>
            <a:r>
              <a:rPr lang="zh-CN" altLang="en-US" sz="4400" u="none">
                <a:solidFill>
                  <a:srgbClr val="0000FF"/>
                </a:solidFill>
                <a:ea typeface="楷体_GB2312" pitchFamily="49" charset="-122"/>
              </a:rPr>
              <a:t>渗透压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88098">
                                            <p:txEl>
                                              <p:pRg st="0" end="0"/>
                                            </p:txEl>
                                          </p:spTgt>
                                        </p:tgtEl>
                                        <p:attrNameLst>
                                          <p:attrName>style.visibility</p:attrName>
                                        </p:attrNameLst>
                                      </p:cBhvr>
                                      <p:to>
                                        <p:strVal val="visible"/>
                                      </p:to>
                                    </p:set>
                                    <p:anim calcmode="lin" valueType="num">
                                      <p:cBhvr additive="base">
                                        <p:cTn id="7" dur="500" fill="hold"/>
                                        <p:tgtEl>
                                          <p:spTgt spid="38809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809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88098">
                                            <p:txEl>
                                              <p:pRg st="1" end="1"/>
                                            </p:txEl>
                                          </p:spTgt>
                                        </p:tgtEl>
                                        <p:attrNameLst>
                                          <p:attrName>style.visibility</p:attrName>
                                        </p:attrNameLst>
                                      </p:cBhvr>
                                      <p:to>
                                        <p:strVal val="visible"/>
                                      </p:to>
                                    </p:set>
                                    <p:anim calcmode="lin" valueType="num">
                                      <p:cBhvr additive="base">
                                        <p:cTn id="13" dur="500" fill="hold"/>
                                        <p:tgtEl>
                                          <p:spTgt spid="38809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809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8B0085A0-2FE4-41B6-B33D-D3518BE084B3}" type="slidenum">
              <a:rPr lang="zh-CN" altLang="en-US"/>
              <a:pPr>
                <a:defRPr/>
              </a:pPr>
              <a:t>64</a:t>
            </a:fld>
            <a:endParaRPr lang="en-US" altLang="zh-CN"/>
          </a:p>
        </p:txBody>
      </p:sp>
      <p:sp>
        <p:nvSpPr>
          <p:cNvPr id="189443" name="Rectangle 3"/>
          <p:cNvSpPr>
            <a:spLocks noGrp="1" noChangeArrowheads="1"/>
          </p:cNvSpPr>
          <p:nvPr>
            <p:ph type="body" idx="1"/>
          </p:nvPr>
        </p:nvSpPr>
        <p:spPr>
          <a:xfrm>
            <a:off x="217488" y="115888"/>
            <a:ext cx="8675687" cy="3600450"/>
          </a:xfrm>
        </p:spPr>
        <p:txBody>
          <a:bodyPr/>
          <a:lstStyle/>
          <a:p>
            <a:pPr eaLnBrk="1" hangingPunct="1">
              <a:lnSpc>
                <a:spcPct val="110000"/>
              </a:lnSpc>
              <a:buFontTx/>
              <a:buNone/>
            </a:pPr>
            <a:r>
              <a:rPr lang="zh-CN" altLang="en-US" sz="4000" b="1" smtClean="0">
                <a:solidFill>
                  <a:srgbClr val="FF0000"/>
                </a:solidFill>
              </a:rPr>
              <a:t>思考题</a:t>
            </a:r>
            <a:r>
              <a:rPr lang="en-US" altLang="zh-CN" sz="4000" b="1" smtClean="0">
                <a:solidFill>
                  <a:srgbClr val="FF0000"/>
                </a:solidFill>
              </a:rPr>
              <a:t>1. 2</a:t>
            </a:r>
            <a:r>
              <a:rPr lang="zh-CN" altLang="en-US" sz="4000" b="1" smtClean="0">
                <a:solidFill>
                  <a:srgbClr val="FF0000"/>
                </a:solidFill>
              </a:rPr>
              <a:t>：</a:t>
            </a:r>
            <a:r>
              <a:rPr lang="zh-CN" altLang="en-US" sz="4000" b="1" smtClean="0"/>
              <a:t>在 </a:t>
            </a:r>
            <a:r>
              <a:rPr lang="en-US" altLang="zh-CN" sz="4000" b="1" smtClean="0"/>
              <a:t>U </a:t>
            </a:r>
            <a:r>
              <a:rPr lang="zh-CN" altLang="en-US" sz="4000" b="1" smtClean="0"/>
              <a:t>形管中</a:t>
            </a:r>
            <a:r>
              <a:rPr lang="en-US" altLang="zh-CN" sz="4000" b="1" smtClean="0"/>
              <a:t>, </a:t>
            </a:r>
            <a:r>
              <a:rPr lang="zh-CN" altLang="en-US" sz="4000" b="1" smtClean="0"/>
              <a:t>用半透膜将等高度的 </a:t>
            </a:r>
            <a:r>
              <a:rPr lang="en-US" altLang="zh-CN" sz="4000" b="1" smtClean="0"/>
              <a:t>H</a:t>
            </a:r>
            <a:r>
              <a:rPr lang="en-US" altLang="zh-CN" sz="4000" b="1" baseline="-25000" smtClean="0"/>
              <a:t>2</a:t>
            </a:r>
            <a:r>
              <a:rPr lang="en-US" altLang="zh-CN" sz="4000" b="1" smtClean="0"/>
              <a:t>O</a:t>
            </a:r>
            <a:r>
              <a:rPr lang="zh-CN" altLang="en-US" sz="4000" b="1" smtClean="0"/>
              <a:t>和糖水分开</a:t>
            </a:r>
            <a:r>
              <a:rPr lang="en-US" altLang="zh-CN" sz="4000" b="1" smtClean="0"/>
              <a:t>, </a:t>
            </a:r>
            <a:r>
              <a:rPr lang="zh-CN" altLang="en-US" sz="4000" b="1" smtClean="0"/>
              <a:t>放置一段时间</a:t>
            </a:r>
            <a:r>
              <a:rPr lang="en-US" altLang="zh-CN" sz="4000" b="1" smtClean="0"/>
              <a:t>, </a:t>
            </a:r>
            <a:r>
              <a:rPr lang="zh-CN" altLang="en-US" sz="4000" b="1" smtClean="0"/>
              <a:t>会发生什么现象</a:t>
            </a:r>
            <a:r>
              <a:rPr lang="en-US" altLang="zh-CN" sz="4000" b="1" smtClean="0"/>
              <a:t>?</a:t>
            </a:r>
          </a:p>
          <a:p>
            <a:pPr eaLnBrk="1" hangingPunct="1">
              <a:lnSpc>
                <a:spcPct val="110000"/>
              </a:lnSpc>
            </a:pPr>
            <a:r>
              <a:rPr lang="zh-CN" altLang="en-US" sz="4000" b="1" smtClean="0">
                <a:solidFill>
                  <a:srgbClr val="6600CC"/>
                </a:solidFill>
              </a:rPr>
              <a:t>一段时间后</a:t>
            </a:r>
            <a:r>
              <a:rPr lang="en-US" altLang="zh-CN" sz="4000" b="1" smtClean="0">
                <a:solidFill>
                  <a:srgbClr val="6600CC"/>
                </a:solidFill>
              </a:rPr>
              <a:t>, </a:t>
            </a:r>
            <a:r>
              <a:rPr lang="zh-CN" altLang="en-US" sz="4000" b="1" smtClean="0">
                <a:solidFill>
                  <a:srgbClr val="6600CC"/>
                </a:solidFill>
              </a:rPr>
              <a:t>糖水的液面升高</a:t>
            </a:r>
            <a:r>
              <a:rPr lang="en-US" altLang="zh-CN" sz="4000" b="1" smtClean="0">
                <a:solidFill>
                  <a:srgbClr val="6600CC"/>
                </a:solidFill>
              </a:rPr>
              <a:t>; </a:t>
            </a:r>
            <a:r>
              <a:rPr lang="zh-CN" altLang="en-US" sz="4000" b="1" smtClean="0">
                <a:solidFill>
                  <a:srgbClr val="6600CC"/>
                </a:solidFill>
              </a:rPr>
              <a:t>而</a:t>
            </a:r>
            <a:r>
              <a:rPr lang="en-US" altLang="zh-CN" sz="4000" b="1" smtClean="0">
                <a:solidFill>
                  <a:srgbClr val="6600CC"/>
                </a:solidFill>
              </a:rPr>
              <a:t>H</a:t>
            </a:r>
            <a:r>
              <a:rPr lang="en-US" altLang="zh-CN" sz="4000" b="1" baseline="-25000" smtClean="0">
                <a:solidFill>
                  <a:srgbClr val="6600CC"/>
                </a:solidFill>
              </a:rPr>
              <a:t>2</a:t>
            </a:r>
            <a:r>
              <a:rPr lang="en-US" altLang="zh-CN" sz="4000" b="1" smtClean="0">
                <a:solidFill>
                  <a:srgbClr val="6600CC"/>
                </a:solidFill>
              </a:rPr>
              <a:t>O</a:t>
            </a:r>
            <a:r>
              <a:rPr lang="zh-CN" altLang="en-US" sz="4000" b="1" smtClean="0">
                <a:solidFill>
                  <a:srgbClr val="6600CC"/>
                </a:solidFill>
              </a:rPr>
              <a:t>的液面降低。</a:t>
            </a:r>
            <a:r>
              <a:rPr lang="zh-CN" altLang="en-US" sz="4000" b="1" smtClean="0"/>
              <a:t> </a:t>
            </a:r>
          </a:p>
        </p:txBody>
      </p:sp>
      <p:pic>
        <p:nvPicPr>
          <p:cNvPr id="189445" name="Picture 5"/>
          <p:cNvPicPr>
            <a:picLocks noChangeAspect="1" noChangeArrowheads="1"/>
          </p:cNvPicPr>
          <p:nvPr/>
        </p:nvPicPr>
        <p:blipFill>
          <a:blip r:embed="rId2">
            <a:extLst>
              <a:ext uri="{28A0092B-C50C-407E-A947-70E740481C1C}">
                <a14:useLocalDpi xmlns:a14="http://schemas.microsoft.com/office/drawing/2010/main" val="0"/>
              </a:ext>
            </a:extLst>
          </a:blip>
          <a:srcRect l="75851" b="43079"/>
          <a:stretch>
            <a:fillRect/>
          </a:stretch>
        </p:blipFill>
        <p:spPr bwMode="auto">
          <a:xfrm>
            <a:off x="5651500" y="4005263"/>
            <a:ext cx="1778000"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7589" name="Group 7"/>
          <p:cNvGrpSpPr>
            <a:grpSpLocks/>
          </p:cNvGrpSpPr>
          <p:nvPr/>
        </p:nvGrpSpPr>
        <p:grpSpPr bwMode="auto">
          <a:xfrm>
            <a:off x="684213" y="3933825"/>
            <a:ext cx="4897437" cy="2760663"/>
            <a:chOff x="385" y="1616"/>
            <a:chExt cx="3085" cy="1739"/>
          </a:xfrm>
        </p:grpSpPr>
        <p:pic>
          <p:nvPicPr>
            <p:cNvPr id="67590" name="Picture 4"/>
            <p:cNvPicPr>
              <a:picLocks noChangeAspect="1" noChangeArrowheads="1"/>
            </p:cNvPicPr>
            <p:nvPr/>
          </p:nvPicPr>
          <p:blipFill>
            <a:blip r:embed="rId2">
              <a:extLst>
                <a:ext uri="{28A0092B-C50C-407E-A947-70E740481C1C}">
                  <a14:useLocalDpi xmlns:a14="http://schemas.microsoft.com/office/drawing/2010/main" val="0"/>
                </a:ext>
              </a:extLst>
            </a:blip>
            <a:srcRect r="22226" b="26756"/>
            <a:stretch>
              <a:fillRect/>
            </a:stretch>
          </p:blipFill>
          <p:spPr bwMode="auto">
            <a:xfrm>
              <a:off x="385" y="1616"/>
              <a:ext cx="3085" cy="1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91" name="Text Box 6"/>
            <p:cNvSpPr txBox="1">
              <a:spLocks noChangeArrowheads="1"/>
            </p:cNvSpPr>
            <p:nvPr/>
          </p:nvSpPr>
          <p:spPr bwMode="auto">
            <a:xfrm>
              <a:off x="1156" y="3067"/>
              <a:ext cx="726" cy="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u="none"/>
                <a:t>半透膜</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89443">
                                            <p:txEl>
                                              <p:pRg st="1" end="1"/>
                                            </p:txEl>
                                          </p:spTgt>
                                        </p:tgtEl>
                                        <p:attrNameLst>
                                          <p:attrName>style.visibility</p:attrName>
                                        </p:attrNameLst>
                                      </p:cBhvr>
                                      <p:to>
                                        <p:strVal val="visible"/>
                                      </p:to>
                                    </p:set>
                                    <p:anim calcmode="lin" valueType="num">
                                      <p:cBhvr additive="base">
                                        <p:cTn id="7" dur="500" fill="hold"/>
                                        <p:tgtEl>
                                          <p:spTgt spid="18944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94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89445"/>
                                        </p:tgtEl>
                                        <p:attrNameLst>
                                          <p:attrName>style.visibility</p:attrName>
                                        </p:attrNameLst>
                                      </p:cBhvr>
                                      <p:to>
                                        <p:strVal val="visible"/>
                                      </p:to>
                                    </p:set>
                                    <p:anim calcmode="lin" valueType="num">
                                      <p:cBhvr additive="base">
                                        <p:cTn id="13" dur="500" fill="hold"/>
                                        <p:tgtEl>
                                          <p:spTgt spid="189445"/>
                                        </p:tgtEl>
                                        <p:attrNameLst>
                                          <p:attrName>ppt_x</p:attrName>
                                        </p:attrNameLst>
                                      </p:cBhvr>
                                      <p:tavLst>
                                        <p:tav tm="0">
                                          <p:val>
                                            <p:strVal val="#ppt_x"/>
                                          </p:val>
                                        </p:tav>
                                        <p:tav tm="100000">
                                          <p:val>
                                            <p:strVal val="#ppt_x"/>
                                          </p:val>
                                        </p:tav>
                                      </p:tavLst>
                                    </p:anim>
                                    <p:anim calcmode="lin" valueType="num">
                                      <p:cBhvr additive="base">
                                        <p:cTn id="14" dur="500" fill="hold"/>
                                        <p:tgtEl>
                                          <p:spTgt spid="1894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3"/>
          <p:cNvSpPr>
            <a:spLocks noGrp="1"/>
          </p:cNvSpPr>
          <p:nvPr>
            <p:ph type="sldNum" sz="quarter" idx="12"/>
          </p:nvPr>
        </p:nvSpPr>
        <p:spPr/>
        <p:txBody>
          <a:bodyPr/>
          <a:lstStyle/>
          <a:p>
            <a:pPr>
              <a:defRPr/>
            </a:pPr>
            <a:fld id="{F588EE68-FF8E-4F60-B9C7-94E28E018EDE}" type="slidenum">
              <a:rPr lang="zh-CN" altLang="en-US"/>
              <a:pPr>
                <a:defRPr/>
              </a:pPr>
              <a:t>65</a:t>
            </a:fld>
            <a:endParaRPr lang="en-US" altLang="zh-CN"/>
          </a:p>
        </p:txBody>
      </p:sp>
      <p:sp>
        <p:nvSpPr>
          <p:cNvPr id="68611" name="Text Box 2"/>
          <p:cNvSpPr txBox="1">
            <a:spLocks noChangeArrowheads="1"/>
          </p:cNvSpPr>
          <p:nvPr/>
        </p:nvSpPr>
        <p:spPr bwMode="auto">
          <a:xfrm>
            <a:off x="250825" y="765175"/>
            <a:ext cx="82804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FontTx/>
              <a:buNone/>
            </a:pPr>
            <a:r>
              <a:rPr lang="zh-CN" altLang="en-US" sz="3600" u="none">
                <a:solidFill>
                  <a:srgbClr val="6600CC"/>
                </a:solidFill>
                <a:ea typeface="楷体_GB2312" pitchFamily="49" charset="-122"/>
              </a:rPr>
              <a:t>渗透：</a:t>
            </a:r>
            <a:r>
              <a:rPr lang="zh-CN" altLang="en-US" sz="3600" u="none">
                <a:ea typeface="楷体_GB2312" pitchFamily="49" charset="-122"/>
              </a:rPr>
              <a:t>当溶液与纯溶剂用半透膜隔开时，溶剂分子通过半透膜向溶液中扩散的现象，称为渗透</a:t>
            </a:r>
            <a:r>
              <a:rPr lang="en-US" altLang="zh-CN" sz="3600" u="none">
                <a:ea typeface="楷体_GB2312" pitchFamily="49" charset="-122"/>
              </a:rPr>
              <a:t>(Osmosis)</a:t>
            </a:r>
            <a:r>
              <a:rPr lang="zh-CN" altLang="en-US" sz="3600" u="none">
                <a:ea typeface="楷体_GB2312" pitchFamily="49" charset="-122"/>
              </a:rPr>
              <a:t>。</a:t>
            </a:r>
          </a:p>
        </p:txBody>
      </p:sp>
      <p:pic>
        <p:nvPicPr>
          <p:cNvPr id="139267" name="Picture 3" descr="01-02"/>
          <p:cNvPicPr>
            <a:picLocks noChangeAspect="1" noChangeArrowheads="1"/>
          </p:cNvPicPr>
          <p:nvPr/>
        </p:nvPicPr>
        <p:blipFill>
          <a:blip r:embed="rId2">
            <a:extLst>
              <a:ext uri="{28A0092B-C50C-407E-A947-70E740481C1C}">
                <a14:useLocalDpi xmlns:a14="http://schemas.microsoft.com/office/drawing/2010/main" val="0"/>
              </a:ext>
            </a:extLst>
          </a:blip>
          <a:srcRect l="2193" t="1817" r="2193" b="2725"/>
          <a:stretch>
            <a:fillRect/>
          </a:stretch>
        </p:blipFill>
        <p:spPr bwMode="auto">
          <a:xfrm>
            <a:off x="2987675" y="2924175"/>
            <a:ext cx="5867400" cy="374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269" name="Rectangle 5"/>
          <p:cNvSpPr>
            <a:spLocks noChangeArrowheads="1"/>
          </p:cNvSpPr>
          <p:nvPr/>
        </p:nvSpPr>
        <p:spPr bwMode="auto">
          <a:xfrm>
            <a:off x="179388" y="2565400"/>
            <a:ext cx="3024187" cy="251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FontTx/>
              <a:buNone/>
            </a:pPr>
            <a:r>
              <a:rPr lang="zh-CN" altLang="en-US" sz="3600" u="none">
                <a:solidFill>
                  <a:srgbClr val="6600CC"/>
                </a:solidFill>
              </a:rPr>
              <a:t>产生原因：</a:t>
            </a:r>
            <a:br>
              <a:rPr lang="zh-CN" altLang="en-US" sz="3600" u="none">
                <a:solidFill>
                  <a:srgbClr val="6600CC"/>
                </a:solidFill>
              </a:rPr>
            </a:br>
            <a:r>
              <a:rPr lang="zh-CN" altLang="en-US" sz="3600" u="none"/>
              <a:t>半透膜两侧单位体积内溶剂分子数不同</a:t>
            </a:r>
            <a:r>
              <a:rPr lang="en-US" altLang="zh-CN" sz="3600" u="none"/>
              <a:t>; </a:t>
            </a:r>
            <a:endParaRPr lang="zh-CN" altLang="en-US" sz="3600" u="none"/>
          </a:p>
        </p:txBody>
      </p:sp>
      <p:grpSp>
        <p:nvGrpSpPr>
          <p:cNvPr id="139278" name="Group 14"/>
          <p:cNvGrpSpPr>
            <a:grpSpLocks/>
          </p:cNvGrpSpPr>
          <p:nvPr/>
        </p:nvGrpSpPr>
        <p:grpSpPr bwMode="auto">
          <a:xfrm>
            <a:off x="4716463" y="4438650"/>
            <a:ext cx="936625" cy="719138"/>
            <a:chOff x="2971" y="2341"/>
            <a:chExt cx="590" cy="453"/>
          </a:xfrm>
        </p:grpSpPr>
        <p:sp>
          <p:nvSpPr>
            <p:cNvPr id="68624" name="AutoShape 6"/>
            <p:cNvSpPr>
              <a:spLocks noChangeArrowheads="1"/>
            </p:cNvSpPr>
            <p:nvPr/>
          </p:nvSpPr>
          <p:spPr bwMode="auto">
            <a:xfrm>
              <a:off x="2971" y="2341"/>
              <a:ext cx="137" cy="453"/>
            </a:xfrm>
            <a:prstGeom prst="curvedLeftArrow">
              <a:avLst>
                <a:gd name="adj1" fmla="val 66131"/>
                <a:gd name="adj2" fmla="val 132263"/>
                <a:gd name="adj3" fmla="val 33333"/>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 typeface="Wingdings" panose="05000000000000000000" pitchFamily="2" charset="2"/>
                <a:buChar char="Ø"/>
              </a:pPr>
              <a:endParaRPr lang="zh-CN" altLang="en-US" sz="4000">
                <a:ea typeface="楷体_GB2312" pitchFamily="49" charset="-122"/>
              </a:endParaRPr>
            </a:p>
          </p:txBody>
        </p:sp>
        <p:sp>
          <p:nvSpPr>
            <p:cNvPr id="68625" name="AutoShape 7"/>
            <p:cNvSpPr>
              <a:spLocks noChangeArrowheads="1"/>
            </p:cNvSpPr>
            <p:nvPr/>
          </p:nvSpPr>
          <p:spPr bwMode="auto">
            <a:xfrm>
              <a:off x="3424" y="2341"/>
              <a:ext cx="137" cy="453"/>
            </a:xfrm>
            <a:prstGeom prst="curvedLeftArrow">
              <a:avLst>
                <a:gd name="adj1" fmla="val 66131"/>
                <a:gd name="adj2" fmla="val 132263"/>
                <a:gd name="adj3" fmla="val 33333"/>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 typeface="Wingdings" panose="05000000000000000000" pitchFamily="2" charset="2"/>
                <a:buChar char="Ø"/>
              </a:pPr>
              <a:endParaRPr lang="zh-CN" altLang="en-US" sz="4000">
                <a:ea typeface="楷体_GB2312" pitchFamily="49" charset="-122"/>
              </a:endParaRPr>
            </a:p>
          </p:txBody>
        </p:sp>
      </p:grpSp>
      <p:grpSp>
        <p:nvGrpSpPr>
          <p:cNvPr id="139277" name="Group 13"/>
          <p:cNvGrpSpPr>
            <a:grpSpLocks/>
          </p:cNvGrpSpPr>
          <p:nvPr/>
        </p:nvGrpSpPr>
        <p:grpSpPr bwMode="auto">
          <a:xfrm>
            <a:off x="3635375" y="4364038"/>
            <a:ext cx="3170238" cy="649287"/>
            <a:chOff x="2290" y="2341"/>
            <a:chExt cx="1997" cy="409"/>
          </a:xfrm>
        </p:grpSpPr>
        <p:sp>
          <p:nvSpPr>
            <p:cNvPr id="68619" name="AutoShape 8"/>
            <p:cNvSpPr>
              <a:spLocks noChangeArrowheads="1"/>
            </p:cNvSpPr>
            <p:nvPr/>
          </p:nvSpPr>
          <p:spPr bwMode="auto">
            <a:xfrm>
              <a:off x="2290" y="2341"/>
              <a:ext cx="182" cy="409"/>
            </a:xfrm>
            <a:prstGeom prst="upArrow">
              <a:avLst>
                <a:gd name="adj1" fmla="val 50000"/>
                <a:gd name="adj2" fmla="val 56181"/>
              </a:avLst>
            </a:prstGeom>
            <a:solidFill>
              <a:srgbClr val="00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 typeface="Wingdings" panose="05000000000000000000" pitchFamily="2" charset="2"/>
                <a:buChar char="Ø"/>
              </a:pPr>
              <a:endParaRPr lang="zh-CN" altLang="en-US" sz="4000">
                <a:ea typeface="楷体_GB2312" pitchFamily="49" charset="-122"/>
              </a:endParaRPr>
            </a:p>
          </p:txBody>
        </p:sp>
        <p:sp>
          <p:nvSpPr>
            <p:cNvPr id="68620" name="AutoShape 9"/>
            <p:cNvSpPr>
              <a:spLocks noChangeArrowheads="1"/>
            </p:cNvSpPr>
            <p:nvPr/>
          </p:nvSpPr>
          <p:spPr bwMode="auto">
            <a:xfrm>
              <a:off x="2744" y="2341"/>
              <a:ext cx="182" cy="409"/>
            </a:xfrm>
            <a:prstGeom prst="upArrow">
              <a:avLst>
                <a:gd name="adj1" fmla="val 50000"/>
                <a:gd name="adj2" fmla="val 56181"/>
              </a:avLst>
            </a:prstGeom>
            <a:solidFill>
              <a:srgbClr val="00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 typeface="Wingdings" panose="05000000000000000000" pitchFamily="2" charset="2"/>
                <a:buChar char="Ø"/>
              </a:pPr>
              <a:endParaRPr lang="zh-CN" altLang="en-US" sz="4000">
                <a:ea typeface="楷体_GB2312" pitchFamily="49" charset="-122"/>
              </a:endParaRPr>
            </a:p>
          </p:txBody>
        </p:sp>
        <p:sp>
          <p:nvSpPr>
            <p:cNvPr id="68621" name="AutoShape 10"/>
            <p:cNvSpPr>
              <a:spLocks noChangeArrowheads="1"/>
            </p:cNvSpPr>
            <p:nvPr/>
          </p:nvSpPr>
          <p:spPr bwMode="auto">
            <a:xfrm>
              <a:off x="3198" y="2341"/>
              <a:ext cx="182" cy="409"/>
            </a:xfrm>
            <a:prstGeom prst="upArrow">
              <a:avLst>
                <a:gd name="adj1" fmla="val 50000"/>
                <a:gd name="adj2" fmla="val 56181"/>
              </a:avLst>
            </a:prstGeom>
            <a:solidFill>
              <a:srgbClr val="00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 typeface="Wingdings" panose="05000000000000000000" pitchFamily="2" charset="2"/>
                <a:buChar char="Ø"/>
              </a:pPr>
              <a:endParaRPr lang="zh-CN" altLang="en-US" sz="4000">
                <a:ea typeface="楷体_GB2312" pitchFamily="49" charset="-122"/>
              </a:endParaRPr>
            </a:p>
          </p:txBody>
        </p:sp>
        <p:sp>
          <p:nvSpPr>
            <p:cNvPr id="68622" name="AutoShape 11"/>
            <p:cNvSpPr>
              <a:spLocks noChangeArrowheads="1"/>
            </p:cNvSpPr>
            <p:nvPr/>
          </p:nvSpPr>
          <p:spPr bwMode="auto">
            <a:xfrm>
              <a:off x="3651" y="2341"/>
              <a:ext cx="182" cy="409"/>
            </a:xfrm>
            <a:prstGeom prst="upArrow">
              <a:avLst>
                <a:gd name="adj1" fmla="val 50000"/>
                <a:gd name="adj2" fmla="val 56181"/>
              </a:avLst>
            </a:prstGeom>
            <a:solidFill>
              <a:srgbClr val="00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 typeface="Wingdings" panose="05000000000000000000" pitchFamily="2" charset="2"/>
                <a:buChar char="Ø"/>
              </a:pPr>
              <a:endParaRPr lang="zh-CN" altLang="en-US" sz="4000">
                <a:ea typeface="楷体_GB2312" pitchFamily="49" charset="-122"/>
              </a:endParaRPr>
            </a:p>
          </p:txBody>
        </p:sp>
        <p:sp>
          <p:nvSpPr>
            <p:cNvPr id="68623" name="AutoShape 12"/>
            <p:cNvSpPr>
              <a:spLocks noChangeArrowheads="1"/>
            </p:cNvSpPr>
            <p:nvPr/>
          </p:nvSpPr>
          <p:spPr bwMode="auto">
            <a:xfrm>
              <a:off x="4105" y="2341"/>
              <a:ext cx="182" cy="409"/>
            </a:xfrm>
            <a:prstGeom prst="upArrow">
              <a:avLst>
                <a:gd name="adj1" fmla="val 50000"/>
                <a:gd name="adj2" fmla="val 56181"/>
              </a:avLst>
            </a:prstGeom>
            <a:solidFill>
              <a:srgbClr val="00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 typeface="Wingdings" panose="05000000000000000000" pitchFamily="2" charset="2"/>
                <a:buChar char="Ø"/>
              </a:pPr>
              <a:endParaRPr lang="zh-CN" altLang="en-US" sz="4000">
                <a:ea typeface="楷体_GB2312" pitchFamily="49" charset="-122"/>
              </a:endParaRPr>
            </a:p>
          </p:txBody>
        </p:sp>
      </p:grpSp>
      <p:sp>
        <p:nvSpPr>
          <p:cNvPr id="68616" name="Text Box 15"/>
          <p:cNvSpPr txBox="1">
            <a:spLocks noChangeArrowheads="1"/>
          </p:cNvSpPr>
          <p:nvPr/>
        </p:nvSpPr>
        <p:spPr bwMode="auto">
          <a:xfrm>
            <a:off x="179388" y="115888"/>
            <a:ext cx="60483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50000"/>
              </a:spcBef>
              <a:buFontTx/>
              <a:buNone/>
            </a:pPr>
            <a:r>
              <a:rPr lang="en-US" altLang="zh-CN" sz="4000" u="none">
                <a:ea typeface="楷体_GB2312" pitchFamily="49" charset="-122"/>
              </a:rPr>
              <a:t>1) </a:t>
            </a:r>
            <a:r>
              <a:rPr lang="zh-CN" altLang="en-US" sz="4000" u="none">
                <a:ea typeface="楷体_GB2312" pitchFamily="49" charset="-122"/>
              </a:rPr>
              <a:t>渗透现象和渗透压</a:t>
            </a:r>
          </a:p>
        </p:txBody>
      </p:sp>
      <p:pic>
        <p:nvPicPr>
          <p:cNvPr id="139281" name="Picture 17"/>
          <p:cNvPicPr>
            <a:picLocks noChangeAspect="1" noChangeArrowheads="1"/>
          </p:cNvPicPr>
          <p:nvPr/>
        </p:nvPicPr>
        <p:blipFill>
          <a:blip r:embed="rId3">
            <a:extLst>
              <a:ext uri="{28A0092B-C50C-407E-A947-70E740481C1C}">
                <a14:useLocalDpi xmlns:a14="http://schemas.microsoft.com/office/drawing/2010/main" val="0"/>
              </a:ext>
            </a:extLst>
          </a:blip>
          <a:srcRect l="60867"/>
          <a:stretch>
            <a:fillRect/>
          </a:stretch>
        </p:blipFill>
        <p:spPr bwMode="auto">
          <a:xfrm>
            <a:off x="7092950" y="1989138"/>
            <a:ext cx="1628775"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284" name="Text Box 20"/>
          <p:cNvSpPr txBox="1">
            <a:spLocks noChangeArrowheads="1"/>
          </p:cNvSpPr>
          <p:nvPr/>
        </p:nvSpPr>
        <p:spPr bwMode="auto">
          <a:xfrm>
            <a:off x="323850" y="4941888"/>
            <a:ext cx="2160588" cy="769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0975" indent="-180975">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spcBef>
                <a:spcPct val="50000"/>
              </a:spcBef>
              <a:buFont typeface="Wingdings" panose="05000000000000000000" pitchFamily="2" charset="2"/>
              <a:buNone/>
            </a:pPr>
            <a:r>
              <a:rPr lang="en-US" altLang="zh-CN" sz="4000" i="1" u="none">
                <a:solidFill>
                  <a:srgbClr val="0000FF"/>
                </a:solidFill>
              </a:rPr>
              <a:t>p </a:t>
            </a:r>
            <a:r>
              <a:rPr lang="en-US" altLang="zh-CN" sz="4000" u="none">
                <a:solidFill>
                  <a:srgbClr val="0000FF"/>
                </a:solidFill>
              </a:rPr>
              <a:t>&lt; </a:t>
            </a:r>
            <a:r>
              <a:rPr lang="en-US" altLang="zh-CN" sz="4000" i="1" u="none">
                <a:solidFill>
                  <a:srgbClr val="0000FF"/>
                </a:solidFill>
              </a:rPr>
              <a:t>p*</a:t>
            </a:r>
            <a:r>
              <a:rPr lang="en-US" altLang="zh-CN" sz="4000" u="none" baseline="-25000">
                <a:solidFill>
                  <a:srgbClr val="0000FF"/>
                </a:solidFill>
              </a:rPr>
              <a:t> </a:t>
            </a:r>
            <a:r>
              <a:rPr lang="zh-CN" altLang="en-US" sz="3600" u="none"/>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9269">
                                            <p:txEl>
                                              <p:pRg st="0" end="0"/>
                                            </p:txEl>
                                          </p:spTgt>
                                        </p:tgtEl>
                                        <p:attrNameLst>
                                          <p:attrName>style.visibility</p:attrName>
                                        </p:attrNameLst>
                                      </p:cBhvr>
                                      <p:to>
                                        <p:strVal val="visible"/>
                                      </p:to>
                                    </p:set>
                                    <p:animEffect transition="in" filter="blinds(horizontal)">
                                      <p:cBhvr>
                                        <p:cTn id="7" dur="500"/>
                                        <p:tgtEl>
                                          <p:spTgt spid="13926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39267"/>
                                        </p:tgtEl>
                                        <p:attrNameLst>
                                          <p:attrName>style.visibility</p:attrName>
                                        </p:attrNameLst>
                                      </p:cBhvr>
                                      <p:to>
                                        <p:strVal val="visible"/>
                                      </p:to>
                                    </p:set>
                                    <p:animEffect transition="in" filter="box(in)">
                                      <p:cBhvr>
                                        <p:cTn id="12" dur="500"/>
                                        <p:tgtEl>
                                          <p:spTgt spid="1392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139277"/>
                                        </p:tgtEl>
                                        <p:attrNameLst>
                                          <p:attrName>style.visibility</p:attrName>
                                        </p:attrNameLst>
                                      </p:cBhvr>
                                      <p:to>
                                        <p:strVal val="visible"/>
                                      </p:to>
                                    </p:set>
                                    <p:animEffect transition="in" filter="wipe(down)">
                                      <p:cBhvr>
                                        <p:cTn id="17" dur="500"/>
                                        <p:tgtEl>
                                          <p:spTgt spid="1392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39278"/>
                                        </p:tgtEl>
                                        <p:attrNameLst>
                                          <p:attrName>style.visibility</p:attrName>
                                        </p:attrNameLst>
                                      </p:cBhvr>
                                      <p:to>
                                        <p:strVal val="visible"/>
                                      </p:to>
                                    </p:set>
                                    <p:animEffect transition="in" filter="wipe(up)">
                                      <p:cBhvr>
                                        <p:cTn id="22" dur="500"/>
                                        <p:tgtEl>
                                          <p:spTgt spid="13927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9284"/>
                                        </p:tgtEl>
                                        <p:attrNameLst>
                                          <p:attrName>style.visibility</p:attrName>
                                        </p:attrNameLst>
                                      </p:cBhvr>
                                      <p:to>
                                        <p:strVal val="visible"/>
                                      </p:to>
                                    </p:set>
                                    <p:animEffect transition="in" filter="blinds(horizontal)">
                                      <p:cBhvr>
                                        <p:cTn id="27" dur="500"/>
                                        <p:tgtEl>
                                          <p:spTgt spid="13928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39281"/>
                                        </p:tgtEl>
                                        <p:attrNameLst>
                                          <p:attrName>style.visibility</p:attrName>
                                        </p:attrNameLst>
                                      </p:cBhvr>
                                      <p:to>
                                        <p:strVal val="visible"/>
                                      </p:to>
                                    </p:set>
                                    <p:animEffect transition="in" filter="blinds(horizontal)">
                                      <p:cBhvr>
                                        <p:cTn id="32" dur="500"/>
                                        <p:tgtEl>
                                          <p:spTgt spid="139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8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6F89E946-6824-41D4-877D-9C07E63A0975}" type="slidenum">
              <a:rPr lang="zh-CN" altLang="en-US"/>
              <a:pPr>
                <a:defRPr/>
              </a:pPr>
              <a:t>66</a:t>
            </a:fld>
            <a:endParaRPr lang="en-US" altLang="zh-CN"/>
          </a:p>
        </p:txBody>
      </p:sp>
      <p:sp>
        <p:nvSpPr>
          <p:cNvPr id="69635" name="Rectangle 2"/>
          <p:cNvSpPr>
            <a:spLocks noGrp="1" noChangeArrowheads="1"/>
          </p:cNvSpPr>
          <p:nvPr>
            <p:ph type="title"/>
          </p:nvPr>
        </p:nvSpPr>
        <p:spPr>
          <a:xfrm>
            <a:off x="107950" y="0"/>
            <a:ext cx="7772400" cy="711200"/>
          </a:xfrm>
        </p:spPr>
        <p:txBody>
          <a:bodyPr/>
          <a:lstStyle/>
          <a:p>
            <a:pPr algn="l" eaLnBrk="1" hangingPunct="1"/>
            <a:r>
              <a:rPr lang="zh-CN" altLang="en-US" sz="3600" b="1" smtClean="0">
                <a:solidFill>
                  <a:srgbClr val="6600CC"/>
                </a:solidFill>
              </a:rPr>
              <a:t>渗透现象产生的原因：</a:t>
            </a:r>
          </a:p>
        </p:txBody>
      </p:sp>
      <p:sp>
        <p:nvSpPr>
          <p:cNvPr id="181251" name="Rectangle 3"/>
          <p:cNvSpPr>
            <a:spLocks noGrp="1" noChangeArrowheads="1"/>
          </p:cNvSpPr>
          <p:nvPr>
            <p:ph type="body" idx="1"/>
          </p:nvPr>
        </p:nvSpPr>
        <p:spPr>
          <a:xfrm>
            <a:off x="179388" y="765175"/>
            <a:ext cx="8642350" cy="5832475"/>
          </a:xfrm>
        </p:spPr>
        <p:txBody>
          <a:bodyPr/>
          <a:lstStyle/>
          <a:p>
            <a:pPr marL="0" indent="0" eaLnBrk="1" hangingPunct="1">
              <a:buFontTx/>
              <a:buNone/>
            </a:pPr>
            <a:r>
              <a:rPr lang="zh-CN" altLang="en-US" sz="3600" b="1" smtClean="0">
                <a:latin typeface="楷体_GB2312" pitchFamily="49" charset="-122"/>
                <a:ea typeface="楷体_GB2312" pitchFamily="49" charset="-122"/>
              </a:rPr>
              <a:t>  蔗糖分子不能透过半透膜，而溶剂水分子却可以自由通过。在两侧静水压相同的前提下</a:t>
            </a:r>
            <a:r>
              <a:rPr lang="en-US" altLang="zh-CN" sz="3600" b="1" smtClean="0">
                <a:latin typeface="楷体_GB2312" pitchFamily="49" charset="-122"/>
                <a:ea typeface="楷体_GB2312" pitchFamily="49" charset="-122"/>
              </a:rPr>
              <a:t>, </a:t>
            </a:r>
            <a:r>
              <a:rPr lang="zh-CN" altLang="en-US" sz="3600" b="1" smtClean="0">
                <a:latin typeface="楷体_GB2312" pitchFamily="49" charset="-122"/>
                <a:ea typeface="楷体_GB2312" pitchFamily="49" charset="-122"/>
              </a:rPr>
              <a:t>由于半透膜两侧单位体积内溶剂分子数目不等，单位时间内由纯溶剂进入溶液中的水分子数目比蔗糖溶液进入纯溶剂中的数目多。其净结果</a:t>
            </a:r>
            <a:r>
              <a:rPr lang="zh-CN" altLang="en-US" sz="3600" b="1" smtClean="0">
                <a:solidFill>
                  <a:srgbClr val="6600CC"/>
                </a:solidFill>
                <a:latin typeface="楷体_GB2312" pitchFamily="49" charset="-122"/>
                <a:ea typeface="楷体_GB2312" pitchFamily="49" charset="-122"/>
              </a:rPr>
              <a:t>使蔗糖溶液一侧液面升高，溶液的浓度降低</a:t>
            </a:r>
            <a:r>
              <a:rPr lang="zh-CN" altLang="en-US" sz="3600" b="1" smtClean="0">
                <a:latin typeface="楷体_GB2312" pitchFamily="49" charset="-122"/>
                <a:ea typeface="楷体_GB2312" pitchFamily="49" charset="-122"/>
              </a:rPr>
              <a:t>。</a:t>
            </a:r>
            <a:r>
              <a:rPr lang="zh-CN" altLang="en-US" sz="3600" smtClean="0">
                <a:latin typeface="楷体_GB2312" pitchFamily="49" charset="-122"/>
                <a:ea typeface="楷体_GB2312" pitchFamily="49" charset="-122"/>
              </a:rPr>
              <a:t> </a:t>
            </a:r>
          </a:p>
          <a:p>
            <a:pPr marL="0" indent="0" eaLnBrk="1" hangingPunct="1">
              <a:buFontTx/>
              <a:buNone/>
            </a:pPr>
            <a:r>
              <a:rPr lang="zh-CN" altLang="en-US" sz="3600" b="1" smtClean="0">
                <a:latin typeface="楷体_GB2312" pitchFamily="49" charset="-122"/>
                <a:ea typeface="楷体_GB2312" pitchFamily="49" charset="-122"/>
              </a:rPr>
              <a:t>  </a:t>
            </a:r>
            <a:r>
              <a:rPr lang="zh-CN" altLang="en-US" b="1" smtClean="0">
                <a:latin typeface="楷体_GB2312" pitchFamily="49" charset="-122"/>
                <a:ea typeface="楷体_GB2312" pitchFamily="49" charset="-122"/>
              </a:rPr>
              <a:t>当半透膜两侧透过水分子的速率相等</a:t>
            </a:r>
          </a:p>
          <a:p>
            <a:pPr marL="0" indent="0" eaLnBrk="1" hangingPunct="1">
              <a:buFontTx/>
              <a:buNone/>
            </a:pPr>
            <a:r>
              <a:rPr lang="zh-CN" altLang="en-US" b="1" smtClean="0">
                <a:latin typeface="楷体_GB2312" pitchFamily="49" charset="-122"/>
                <a:ea typeface="楷体_GB2312" pitchFamily="49" charset="-122"/>
              </a:rPr>
              <a:t>时，达到渗透平衡，液面不再上升，</a:t>
            </a:r>
          </a:p>
          <a:p>
            <a:pPr marL="0" indent="0" eaLnBrk="1" hangingPunct="1">
              <a:buFontTx/>
              <a:buNone/>
            </a:pPr>
            <a:r>
              <a:rPr lang="zh-CN" altLang="en-US" b="1" smtClean="0">
                <a:latin typeface="楷体_GB2312" pitchFamily="49" charset="-122"/>
                <a:ea typeface="楷体_GB2312" pitchFamily="49" charset="-122"/>
              </a:rPr>
              <a:t>即两边液柱的高度不再变化。</a:t>
            </a:r>
          </a:p>
        </p:txBody>
      </p:sp>
      <p:pic>
        <p:nvPicPr>
          <p:cNvPr id="181261" name="Picture 13"/>
          <p:cNvPicPr>
            <a:picLocks noChangeAspect="1" noChangeArrowheads="1"/>
          </p:cNvPicPr>
          <p:nvPr/>
        </p:nvPicPr>
        <p:blipFill>
          <a:blip r:embed="rId2">
            <a:extLst>
              <a:ext uri="{28A0092B-C50C-407E-A947-70E740481C1C}">
                <a14:useLocalDpi xmlns:a14="http://schemas.microsoft.com/office/drawing/2010/main" val="0"/>
              </a:ext>
            </a:extLst>
          </a:blip>
          <a:srcRect l="75851" b="43079"/>
          <a:stretch>
            <a:fillRect/>
          </a:stretch>
        </p:blipFill>
        <p:spPr bwMode="auto">
          <a:xfrm>
            <a:off x="7308850" y="4292600"/>
            <a:ext cx="1655763"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1251">
                                            <p:txEl>
                                              <p:pRg st="0" end="0"/>
                                            </p:txEl>
                                          </p:spTgt>
                                        </p:tgtEl>
                                        <p:attrNameLst>
                                          <p:attrName>style.visibility</p:attrName>
                                        </p:attrNameLst>
                                      </p:cBhvr>
                                      <p:to>
                                        <p:strVal val="visible"/>
                                      </p:to>
                                    </p:set>
                                    <p:animEffect transition="in" filter="blinds(horizontal)">
                                      <p:cBhvr>
                                        <p:cTn id="7" dur="500"/>
                                        <p:tgtEl>
                                          <p:spTgt spid="1812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81261"/>
                                        </p:tgtEl>
                                        <p:attrNameLst>
                                          <p:attrName>style.visibility</p:attrName>
                                        </p:attrNameLst>
                                      </p:cBhvr>
                                      <p:to>
                                        <p:strVal val="visible"/>
                                      </p:to>
                                    </p:set>
                                    <p:anim calcmode="lin" valueType="num">
                                      <p:cBhvr additive="base">
                                        <p:cTn id="12" dur="500" fill="hold"/>
                                        <p:tgtEl>
                                          <p:spTgt spid="181261"/>
                                        </p:tgtEl>
                                        <p:attrNameLst>
                                          <p:attrName>ppt_x</p:attrName>
                                        </p:attrNameLst>
                                      </p:cBhvr>
                                      <p:tavLst>
                                        <p:tav tm="0">
                                          <p:val>
                                            <p:strVal val="#ppt_x"/>
                                          </p:val>
                                        </p:tav>
                                        <p:tav tm="100000">
                                          <p:val>
                                            <p:strVal val="#ppt_x"/>
                                          </p:val>
                                        </p:tav>
                                      </p:tavLst>
                                    </p:anim>
                                    <p:anim calcmode="lin" valueType="num">
                                      <p:cBhvr additive="base">
                                        <p:cTn id="13" dur="500" fill="hold"/>
                                        <p:tgtEl>
                                          <p:spTgt spid="181261"/>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81251">
                                            <p:txEl>
                                              <p:pRg st="1" end="1"/>
                                            </p:txEl>
                                          </p:spTgt>
                                        </p:tgtEl>
                                        <p:attrNameLst>
                                          <p:attrName>style.visibility</p:attrName>
                                        </p:attrNameLst>
                                      </p:cBhvr>
                                      <p:to>
                                        <p:strVal val="visible"/>
                                      </p:to>
                                    </p:set>
                                    <p:animEffect transition="in" filter="blinds(horizontal)">
                                      <p:cBhvr>
                                        <p:cTn id="18" dur="500"/>
                                        <p:tgtEl>
                                          <p:spTgt spid="181251">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81251">
                                            <p:txEl>
                                              <p:pRg st="2" end="2"/>
                                            </p:txEl>
                                          </p:spTgt>
                                        </p:tgtEl>
                                        <p:attrNameLst>
                                          <p:attrName>style.visibility</p:attrName>
                                        </p:attrNameLst>
                                      </p:cBhvr>
                                      <p:to>
                                        <p:strVal val="visible"/>
                                      </p:to>
                                    </p:set>
                                    <p:animEffect transition="in" filter="blinds(horizontal)">
                                      <p:cBhvr>
                                        <p:cTn id="23" dur="500"/>
                                        <p:tgtEl>
                                          <p:spTgt spid="181251">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81251">
                                            <p:txEl>
                                              <p:pRg st="3" end="3"/>
                                            </p:txEl>
                                          </p:spTgt>
                                        </p:tgtEl>
                                        <p:attrNameLst>
                                          <p:attrName>style.visibility</p:attrName>
                                        </p:attrNameLst>
                                      </p:cBhvr>
                                      <p:to>
                                        <p:strVal val="visible"/>
                                      </p:to>
                                    </p:set>
                                    <p:animEffect transition="in" filter="blinds(horizontal)">
                                      <p:cBhvr>
                                        <p:cTn id="28" dur="500"/>
                                        <p:tgtEl>
                                          <p:spTgt spid="1812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p:txBody>
          <a:bodyPr/>
          <a:lstStyle/>
          <a:p>
            <a:pPr>
              <a:defRPr/>
            </a:pPr>
            <a:fld id="{9BD35D17-589A-4967-A526-CD77F972BBD8}" type="slidenum">
              <a:rPr lang="zh-CN" altLang="en-US"/>
              <a:pPr>
                <a:defRPr/>
              </a:pPr>
              <a:t>67</a:t>
            </a:fld>
            <a:endParaRPr lang="en-US" altLang="zh-CN"/>
          </a:p>
        </p:txBody>
      </p:sp>
      <p:sp>
        <p:nvSpPr>
          <p:cNvPr id="178180" name="Text Box 4"/>
          <p:cNvSpPr txBox="1">
            <a:spLocks noChangeArrowheads="1"/>
          </p:cNvSpPr>
          <p:nvPr/>
        </p:nvSpPr>
        <p:spPr bwMode="auto">
          <a:xfrm>
            <a:off x="179388" y="188913"/>
            <a:ext cx="8640762" cy="27749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3538" indent="-363538">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6286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buFontTx/>
              <a:buNone/>
            </a:pPr>
            <a:r>
              <a:rPr kumimoji="0" lang="zh-CN" altLang="en-US" sz="4000" u="none">
                <a:solidFill>
                  <a:schemeClr val="accent2"/>
                </a:solidFill>
                <a:latin typeface="Arial" panose="020B0604020202020204" pitchFamily="34" charset="0"/>
              </a:rPr>
              <a:t>产生渗透的条件：</a:t>
            </a:r>
          </a:p>
          <a:p>
            <a:pPr algn="just" eaLnBrk="1" hangingPunct="1">
              <a:buFontTx/>
              <a:buNone/>
            </a:pPr>
            <a:r>
              <a:rPr kumimoji="0" lang="en-US" altLang="zh-CN" sz="4000" u="none"/>
              <a:t>I</a:t>
            </a:r>
            <a:r>
              <a:rPr kumimoji="0" lang="en-US" altLang="zh-CN" sz="4000" b="0" u="none"/>
              <a:t>    </a:t>
            </a:r>
            <a:r>
              <a:rPr kumimoji="0" lang="zh-CN" altLang="en-US" sz="4000" u="none">
                <a:latin typeface="Arial" panose="020B0604020202020204" pitchFamily="34" charset="0"/>
              </a:rPr>
              <a:t>存在半透膜；</a:t>
            </a:r>
          </a:p>
          <a:p>
            <a:pPr algn="just" eaLnBrk="1" hangingPunct="1">
              <a:buFontTx/>
              <a:buNone/>
            </a:pPr>
            <a:r>
              <a:rPr kumimoji="0" lang="en-US" altLang="zh-CN" sz="4000" u="none"/>
              <a:t>II </a:t>
            </a:r>
            <a:r>
              <a:rPr kumimoji="0" lang="zh-CN" altLang="en-US" sz="4000" u="none">
                <a:latin typeface="Arial" panose="020B0604020202020204" pitchFamily="34" charset="0"/>
              </a:rPr>
              <a:t>半透膜两侧单位体积内溶剂分子数目不同</a:t>
            </a:r>
            <a:r>
              <a:rPr kumimoji="0" lang="en-US" altLang="zh-CN" sz="4000" u="none">
                <a:latin typeface="Arial" panose="020B0604020202020204" pitchFamily="34" charset="0"/>
              </a:rPr>
              <a:t>(</a:t>
            </a:r>
            <a:r>
              <a:rPr kumimoji="0" lang="zh-CN" altLang="en-US" sz="4000" u="none">
                <a:latin typeface="Arial" panose="020B0604020202020204" pitchFamily="34" charset="0"/>
              </a:rPr>
              <a:t>浓度差</a:t>
            </a:r>
            <a:r>
              <a:rPr kumimoji="0" lang="en-US" altLang="zh-CN" sz="4000" u="none">
                <a:latin typeface="Arial" panose="020B0604020202020204" pitchFamily="34" charset="0"/>
              </a:rPr>
              <a:t>)</a:t>
            </a:r>
            <a:r>
              <a:rPr kumimoji="0" lang="zh-CN" altLang="en-US" sz="4000" u="none">
                <a:latin typeface="Arial" panose="020B0604020202020204" pitchFamily="34" charset="0"/>
              </a:rPr>
              <a:t>。</a:t>
            </a:r>
          </a:p>
        </p:txBody>
      </p:sp>
      <p:grpSp>
        <p:nvGrpSpPr>
          <p:cNvPr id="70660" name="Group 14"/>
          <p:cNvGrpSpPr>
            <a:grpSpLocks/>
          </p:cNvGrpSpPr>
          <p:nvPr/>
        </p:nvGrpSpPr>
        <p:grpSpPr bwMode="auto">
          <a:xfrm>
            <a:off x="4067175" y="3141663"/>
            <a:ext cx="4932363" cy="3097212"/>
            <a:chOff x="2562" y="1979"/>
            <a:chExt cx="3107" cy="1951"/>
          </a:xfrm>
        </p:grpSpPr>
        <p:pic>
          <p:nvPicPr>
            <p:cNvPr id="70664" name="Picture 6" descr="01-03"/>
            <p:cNvPicPr>
              <a:picLocks noChangeAspect="1" noChangeArrowheads="1"/>
            </p:cNvPicPr>
            <p:nvPr/>
          </p:nvPicPr>
          <p:blipFill>
            <a:blip r:embed="rId3">
              <a:extLst>
                <a:ext uri="{28A0092B-C50C-407E-A947-70E740481C1C}">
                  <a14:useLocalDpi xmlns:a14="http://schemas.microsoft.com/office/drawing/2010/main" val="0"/>
                </a:ext>
              </a:extLst>
            </a:blip>
            <a:srcRect t="-16200"/>
            <a:stretch>
              <a:fillRect/>
            </a:stretch>
          </p:blipFill>
          <p:spPr bwMode="auto">
            <a:xfrm>
              <a:off x="2562" y="1979"/>
              <a:ext cx="3107" cy="195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0665" name="Text Box 8"/>
            <p:cNvSpPr txBox="1">
              <a:spLocks noChangeArrowheads="1"/>
            </p:cNvSpPr>
            <p:nvPr/>
          </p:nvSpPr>
          <p:spPr bwMode="auto">
            <a:xfrm>
              <a:off x="2608" y="1979"/>
              <a:ext cx="408" cy="3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u="none">
                  <a:latin typeface="Arial" panose="020B0604020202020204" pitchFamily="34" charset="0"/>
                </a:rPr>
                <a:t>稀</a:t>
              </a:r>
            </a:p>
          </p:txBody>
        </p:sp>
        <p:sp>
          <p:nvSpPr>
            <p:cNvPr id="70666" name="Text Box 9"/>
            <p:cNvSpPr txBox="1">
              <a:spLocks noChangeArrowheads="1"/>
            </p:cNvSpPr>
            <p:nvPr/>
          </p:nvSpPr>
          <p:spPr bwMode="auto">
            <a:xfrm>
              <a:off x="3560" y="1979"/>
              <a:ext cx="408" cy="3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u="none">
                  <a:latin typeface="Arial" panose="020B0604020202020204" pitchFamily="34" charset="0"/>
                </a:rPr>
                <a:t>浓</a:t>
              </a:r>
            </a:p>
          </p:txBody>
        </p:sp>
      </p:grpSp>
      <p:sp>
        <p:nvSpPr>
          <p:cNvPr id="178188" name="Text Box 12"/>
          <p:cNvSpPr txBox="1">
            <a:spLocks noChangeArrowheads="1"/>
          </p:cNvSpPr>
          <p:nvPr/>
        </p:nvSpPr>
        <p:spPr bwMode="auto">
          <a:xfrm>
            <a:off x="250825" y="3068638"/>
            <a:ext cx="2592388" cy="7016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zh-CN" altLang="en-US" sz="4000" u="none">
                <a:solidFill>
                  <a:schemeClr val="accent2"/>
                </a:solidFill>
              </a:rPr>
              <a:t>渗透方向</a:t>
            </a:r>
            <a:r>
              <a:rPr kumimoji="0" lang="en-US" altLang="zh-CN" sz="4000" u="none">
                <a:solidFill>
                  <a:schemeClr val="accent2"/>
                </a:solidFill>
              </a:rPr>
              <a:t>: </a:t>
            </a:r>
            <a:endParaRPr kumimoji="0" lang="zh-CN" altLang="en-US" sz="4000" u="none"/>
          </a:p>
        </p:txBody>
      </p:sp>
      <p:graphicFrame>
        <p:nvGraphicFramePr>
          <p:cNvPr id="178192" name="Object 16"/>
          <p:cNvGraphicFramePr>
            <a:graphicFrameLocks noChangeAspect="1"/>
          </p:cNvGraphicFramePr>
          <p:nvPr/>
        </p:nvGraphicFramePr>
        <p:xfrm>
          <a:off x="179388" y="3933825"/>
          <a:ext cx="6408737" cy="1970088"/>
        </p:xfrm>
        <a:graphic>
          <a:graphicData uri="http://schemas.openxmlformats.org/presentationml/2006/ole">
            <mc:AlternateContent xmlns:mc="http://schemas.openxmlformats.org/markup-compatibility/2006">
              <mc:Choice xmlns:v="urn:schemas-microsoft-com:vml" Requires="v">
                <p:oleObj spid="_x0000_s70690" name="CS ChemDraw Drawing" r:id="rId4" imgW="3553460" imgH="1092200" progId="ChemDraw.Document.5.0">
                  <p:embed/>
                </p:oleObj>
              </mc:Choice>
              <mc:Fallback>
                <p:oleObj name="CS ChemDraw Drawing" r:id="rId4" imgW="3553460" imgH="1092200" progId="ChemDraw.Document.5.0">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3933825"/>
                        <a:ext cx="6408737" cy="1970088"/>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8193" name="Text Box 17"/>
          <p:cNvSpPr txBox="1">
            <a:spLocks noChangeArrowheads="1"/>
          </p:cNvSpPr>
          <p:nvPr/>
        </p:nvSpPr>
        <p:spPr bwMode="auto">
          <a:xfrm>
            <a:off x="323850" y="5949950"/>
            <a:ext cx="4824413" cy="69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0975" indent="-180975">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spcBef>
                <a:spcPct val="50000"/>
              </a:spcBef>
              <a:buFont typeface="Wingdings" panose="05000000000000000000" pitchFamily="2" charset="2"/>
              <a:buNone/>
            </a:pPr>
            <a:r>
              <a:rPr lang="zh-CN" altLang="en-US" sz="3600" u="none">
                <a:solidFill>
                  <a:srgbClr val="0000FF"/>
                </a:solidFill>
                <a:ea typeface="楷体_GB2312" pitchFamily="49" charset="-122"/>
              </a:rPr>
              <a:t>高蒸气压 </a:t>
            </a:r>
            <a:r>
              <a:rPr lang="zh-CN" altLang="en-US" sz="3600" u="none">
                <a:solidFill>
                  <a:srgbClr val="0000FF"/>
                </a:solidFill>
                <a:ea typeface="楷体_GB2312" pitchFamily="49" charset="-122"/>
                <a:sym typeface="Symbol" panose="05050102010706020507" pitchFamily="18" charset="2"/>
              </a:rPr>
              <a:t> 低蒸气压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8180">
                                            <p:txEl>
                                              <p:pRg st="1" end="1"/>
                                            </p:txEl>
                                          </p:spTgt>
                                        </p:tgtEl>
                                        <p:attrNameLst>
                                          <p:attrName>style.visibility</p:attrName>
                                        </p:attrNameLst>
                                      </p:cBhvr>
                                      <p:to>
                                        <p:strVal val="visible"/>
                                      </p:to>
                                    </p:set>
                                    <p:animEffect transition="in" filter="blinds(horizontal)">
                                      <p:cBhvr>
                                        <p:cTn id="7" dur="500"/>
                                        <p:tgtEl>
                                          <p:spTgt spid="17818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8180">
                                            <p:txEl>
                                              <p:pRg st="2" end="2"/>
                                            </p:txEl>
                                          </p:spTgt>
                                        </p:tgtEl>
                                        <p:attrNameLst>
                                          <p:attrName>style.visibility</p:attrName>
                                        </p:attrNameLst>
                                      </p:cBhvr>
                                      <p:to>
                                        <p:strVal val="visible"/>
                                      </p:to>
                                    </p:set>
                                    <p:animEffect transition="in" filter="blinds(horizontal)">
                                      <p:cBhvr>
                                        <p:cTn id="12" dur="500"/>
                                        <p:tgtEl>
                                          <p:spTgt spid="17818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78188"/>
                                        </p:tgtEl>
                                        <p:attrNameLst>
                                          <p:attrName>style.visibility</p:attrName>
                                        </p:attrNameLst>
                                      </p:cBhvr>
                                      <p:to>
                                        <p:strVal val="visible"/>
                                      </p:to>
                                    </p:set>
                                    <p:anim calcmode="lin" valueType="num">
                                      <p:cBhvr additive="base">
                                        <p:cTn id="17" dur="500" fill="hold"/>
                                        <p:tgtEl>
                                          <p:spTgt spid="178188"/>
                                        </p:tgtEl>
                                        <p:attrNameLst>
                                          <p:attrName>ppt_x</p:attrName>
                                        </p:attrNameLst>
                                      </p:cBhvr>
                                      <p:tavLst>
                                        <p:tav tm="0">
                                          <p:val>
                                            <p:strVal val="#ppt_x"/>
                                          </p:val>
                                        </p:tav>
                                        <p:tav tm="100000">
                                          <p:val>
                                            <p:strVal val="#ppt_x"/>
                                          </p:val>
                                        </p:tav>
                                      </p:tavLst>
                                    </p:anim>
                                    <p:anim calcmode="lin" valueType="num">
                                      <p:cBhvr additive="base">
                                        <p:cTn id="18" dur="500" fill="hold"/>
                                        <p:tgtEl>
                                          <p:spTgt spid="178188"/>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178192"/>
                                        </p:tgtEl>
                                        <p:attrNameLst>
                                          <p:attrName>style.visibility</p:attrName>
                                        </p:attrNameLst>
                                      </p:cBhvr>
                                      <p:to>
                                        <p:strVal val="visible"/>
                                      </p:to>
                                    </p:set>
                                    <p:animEffect transition="in" filter="checkerboard(across)">
                                      <p:cBhvr>
                                        <p:cTn id="23" dur="500"/>
                                        <p:tgtEl>
                                          <p:spTgt spid="17819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78193"/>
                                        </p:tgtEl>
                                        <p:attrNameLst>
                                          <p:attrName>style.visibility</p:attrName>
                                        </p:attrNameLst>
                                      </p:cBhvr>
                                      <p:to>
                                        <p:strVal val="visible"/>
                                      </p:to>
                                    </p:set>
                                    <p:animEffect transition="in" filter="wipe(left)">
                                      <p:cBhvr>
                                        <p:cTn id="28" dur="500"/>
                                        <p:tgtEl>
                                          <p:spTgt spid="178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8" grpId="0" animBg="1"/>
      <p:bldP spid="17819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E4FF7319-B00C-49A7-9DAE-61BC506301E0}" type="slidenum">
              <a:rPr lang="zh-CN" altLang="en-US"/>
              <a:pPr>
                <a:defRPr/>
              </a:pPr>
              <a:t>68</a:t>
            </a:fld>
            <a:endParaRPr lang="en-US" altLang="zh-CN"/>
          </a:p>
        </p:txBody>
      </p:sp>
      <p:sp>
        <p:nvSpPr>
          <p:cNvPr id="71683" name="Rectangle 2"/>
          <p:cNvSpPr>
            <a:spLocks noGrp="1" noChangeArrowheads="1"/>
          </p:cNvSpPr>
          <p:nvPr>
            <p:ph type="title"/>
          </p:nvPr>
        </p:nvSpPr>
        <p:spPr>
          <a:xfrm>
            <a:off x="250825" y="184150"/>
            <a:ext cx="2665413" cy="436563"/>
          </a:xfrm>
        </p:spPr>
        <p:txBody>
          <a:bodyPr/>
          <a:lstStyle/>
          <a:p>
            <a:pPr algn="l" eaLnBrk="1" hangingPunct="1"/>
            <a:r>
              <a:rPr lang="zh-CN" altLang="en-US" sz="4000" b="1" smtClean="0">
                <a:solidFill>
                  <a:srgbClr val="0000FF"/>
                </a:solidFill>
              </a:rPr>
              <a:t>渗透压：</a:t>
            </a:r>
            <a:r>
              <a:rPr lang="zh-CN" altLang="en-US" sz="4000" smtClean="0">
                <a:solidFill>
                  <a:srgbClr val="0000FF"/>
                </a:solidFill>
              </a:rPr>
              <a:t> </a:t>
            </a:r>
          </a:p>
        </p:txBody>
      </p:sp>
      <p:sp>
        <p:nvSpPr>
          <p:cNvPr id="179204" name="Text Box 4"/>
          <p:cNvSpPr txBox="1">
            <a:spLocks noChangeArrowheads="1"/>
          </p:cNvSpPr>
          <p:nvPr/>
        </p:nvSpPr>
        <p:spPr bwMode="auto">
          <a:xfrm>
            <a:off x="179388" y="692150"/>
            <a:ext cx="8569325" cy="4570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542925"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05000"/>
              </a:lnSpc>
              <a:spcBef>
                <a:spcPct val="0"/>
              </a:spcBef>
              <a:buFontTx/>
              <a:buNone/>
            </a:pPr>
            <a:r>
              <a:rPr kumimoji="0" lang="zh-CN" altLang="en-US" sz="4000" u="none">
                <a:ea typeface="楷体_GB2312" pitchFamily="49" charset="-122"/>
              </a:rPr>
              <a:t>    为使渗透现象不发生，必须在液面上施加一个额外压力（见示意图）。</a:t>
            </a:r>
            <a:r>
              <a:rPr lang="zh-CN" altLang="en-US" sz="4000" u="none">
                <a:solidFill>
                  <a:srgbClr val="0000FF"/>
                </a:solidFill>
                <a:ea typeface="楷体_GB2312" pitchFamily="49" charset="-122"/>
              </a:rPr>
              <a:t>恰好能阻止纯溶剂渗透作用进行而在溶液面上所施加的压力</a:t>
            </a:r>
            <a:r>
              <a:rPr lang="zh-CN" altLang="en-US" sz="4000" u="none">
                <a:ea typeface="楷体_GB2312" pitchFamily="49" charset="-122"/>
              </a:rPr>
              <a:t>，</a:t>
            </a:r>
          </a:p>
          <a:p>
            <a:pPr algn="just" eaLnBrk="1" hangingPunct="1">
              <a:lnSpc>
                <a:spcPct val="105000"/>
              </a:lnSpc>
              <a:spcBef>
                <a:spcPct val="0"/>
              </a:spcBef>
              <a:buFontTx/>
              <a:buNone/>
            </a:pPr>
            <a:r>
              <a:rPr lang="zh-CN" altLang="en-US" sz="4000" u="none">
                <a:ea typeface="楷体_GB2312" pitchFamily="49" charset="-122"/>
              </a:rPr>
              <a:t>称为渗透压</a:t>
            </a:r>
            <a:r>
              <a:rPr lang="en-US" altLang="zh-CN" sz="4000" u="none">
                <a:ea typeface="楷体_GB2312" pitchFamily="49" charset="-122"/>
              </a:rPr>
              <a:t>(osmotic </a:t>
            </a:r>
          </a:p>
          <a:p>
            <a:pPr algn="just" eaLnBrk="1" hangingPunct="1">
              <a:lnSpc>
                <a:spcPct val="105000"/>
              </a:lnSpc>
              <a:spcBef>
                <a:spcPct val="0"/>
              </a:spcBef>
              <a:buFontTx/>
              <a:buNone/>
            </a:pPr>
            <a:r>
              <a:rPr lang="en-US" altLang="zh-CN" sz="4000" u="none">
                <a:ea typeface="楷体_GB2312" pitchFamily="49" charset="-122"/>
              </a:rPr>
              <a:t>pressure)</a:t>
            </a:r>
            <a:r>
              <a:rPr lang="zh-CN" altLang="en-US" sz="4000" u="none">
                <a:ea typeface="楷体_GB2312" pitchFamily="49" charset="-122"/>
              </a:rPr>
              <a:t>，用 </a:t>
            </a:r>
            <a:r>
              <a:rPr lang="zh-CN" altLang="en-US" sz="4000" i="1" u="none">
                <a:ea typeface="楷体_GB2312" pitchFamily="49" charset="-122"/>
                <a:sym typeface="Symbol" panose="05050102010706020507" pitchFamily="18" charset="2"/>
              </a:rPr>
              <a:t> </a:t>
            </a:r>
            <a:r>
              <a:rPr lang="zh-CN" altLang="en-US" sz="4000" u="none">
                <a:ea typeface="楷体_GB2312" pitchFamily="49" charset="-122"/>
              </a:rPr>
              <a:t>表示</a:t>
            </a:r>
            <a:r>
              <a:rPr lang="en-US" altLang="zh-CN" sz="4000" u="none">
                <a:ea typeface="楷体_GB2312" pitchFamily="49" charset="-122"/>
              </a:rPr>
              <a:t>, </a:t>
            </a:r>
          </a:p>
          <a:p>
            <a:pPr algn="just" eaLnBrk="1" hangingPunct="1">
              <a:lnSpc>
                <a:spcPct val="105000"/>
              </a:lnSpc>
              <a:spcBef>
                <a:spcPct val="0"/>
              </a:spcBef>
              <a:buFontTx/>
              <a:buNone/>
            </a:pPr>
            <a:r>
              <a:rPr kumimoji="0" lang="zh-CN" altLang="en-US" sz="4000" u="none">
                <a:ea typeface="楷体_GB2312" pitchFamily="49" charset="-122"/>
              </a:rPr>
              <a:t>单位为</a:t>
            </a:r>
            <a:r>
              <a:rPr kumimoji="0" lang="en-US" altLang="zh-CN" sz="4000" u="none">
                <a:ea typeface="楷体_GB2312" pitchFamily="49" charset="-122"/>
              </a:rPr>
              <a:t>Pa</a:t>
            </a:r>
            <a:r>
              <a:rPr kumimoji="0" lang="zh-CN" altLang="en-US" sz="4000" u="none">
                <a:ea typeface="楷体_GB2312" pitchFamily="49" charset="-122"/>
              </a:rPr>
              <a:t>或</a:t>
            </a:r>
            <a:r>
              <a:rPr kumimoji="0" lang="en-US" altLang="zh-CN" sz="4000" u="none">
                <a:ea typeface="楷体_GB2312" pitchFamily="49" charset="-122"/>
              </a:rPr>
              <a:t>kPa</a:t>
            </a:r>
            <a:r>
              <a:rPr kumimoji="0" lang="zh-CN" altLang="en-US" sz="4000" u="none">
                <a:ea typeface="楷体_GB2312" pitchFamily="49" charset="-122"/>
              </a:rPr>
              <a:t>。</a:t>
            </a:r>
          </a:p>
        </p:txBody>
      </p:sp>
      <p:pic>
        <p:nvPicPr>
          <p:cNvPr id="179210" name="Picture 10"/>
          <p:cNvPicPr>
            <a:picLocks noChangeAspect="1" noChangeArrowheads="1"/>
          </p:cNvPicPr>
          <p:nvPr/>
        </p:nvPicPr>
        <p:blipFill>
          <a:blip r:embed="rId2">
            <a:extLst>
              <a:ext uri="{28A0092B-C50C-407E-A947-70E740481C1C}">
                <a14:useLocalDpi xmlns:a14="http://schemas.microsoft.com/office/drawing/2010/main" val="0"/>
              </a:ext>
            </a:extLst>
          </a:blip>
          <a:srcRect l="5342"/>
          <a:stretch>
            <a:fillRect/>
          </a:stretch>
        </p:blipFill>
        <p:spPr bwMode="auto">
          <a:xfrm>
            <a:off x="5508625" y="2636838"/>
            <a:ext cx="3600450"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9210"/>
                                        </p:tgtEl>
                                        <p:attrNameLst>
                                          <p:attrName>style.visibility</p:attrName>
                                        </p:attrNameLst>
                                      </p:cBhvr>
                                      <p:to>
                                        <p:strVal val="visible"/>
                                      </p:to>
                                    </p:set>
                                    <p:animEffect transition="in" filter="blinds(horizontal)">
                                      <p:cBhvr>
                                        <p:cTn id="7" dur="500"/>
                                        <p:tgtEl>
                                          <p:spTgt spid="1792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9204"/>
                                        </p:tgtEl>
                                        <p:attrNameLst>
                                          <p:attrName>style.visibility</p:attrName>
                                        </p:attrNameLst>
                                      </p:cBhvr>
                                      <p:to>
                                        <p:strVal val="visible"/>
                                      </p:to>
                                    </p:set>
                                    <p:animEffect transition="in" filter="blinds(horizontal)">
                                      <p:cBhvr>
                                        <p:cTn id="12" dur="500"/>
                                        <p:tgtEl>
                                          <p:spTgt spid="179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p>
            <a:pPr>
              <a:defRPr/>
            </a:pPr>
            <a:fld id="{603185B1-C45D-4B3B-9560-22789EEB0C88}" type="slidenum">
              <a:rPr lang="zh-CN" altLang="en-US"/>
              <a:pPr>
                <a:defRPr/>
              </a:pPr>
              <a:t>69</a:t>
            </a:fld>
            <a:endParaRPr lang="en-US" altLang="zh-CN"/>
          </a:p>
        </p:txBody>
      </p:sp>
      <p:sp>
        <p:nvSpPr>
          <p:cNvPr id="72707" name="Rectangle 4"/>
          <p:cNvSpPr>
            <a:spLocks noChangeArrowheads="1"/>
          </p:cNvSpPr>
          <p:nvPr/>
        </p:nvSpPr>
        <p:spPr bwMode="auto">
          <a:xfrm>
            <a:off x="179388" y="115888"/>
            <a:ext cx="8569325" cy="2592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5000"/>
              </a:lnSpc>
              <a:spcBef>
                <a:spcPct val="40000"/>
              </a:spcBef>
            </a:pPr>
            <a:r>
              <a:rPr lang="zh-CN" altLang="en-US" sz="4000" u="none"/>
              <a:t>渗透压的大小反应出溶剂分子通过半透膜渗入该溶液的趋势。</a:t>
            </a:r>
            <a:r>
              <a:rPr lang="zh-CN" altLang="en-US" sz="4000" u="none">
                <a:solidFill>
                  <a:srgbClr val="0000FF"/>
                </a:solidFill>
              </a:rPr>
              <a:t>渗透压越大，渗入的趋势越大。</a:t>
            </a:r>
          </a:p>
        </p:txBody>
      </p:sp>
      <p:sp>
        <p:nvSpPr>
          <p:cNvPr id="212998" name="Text Box 6"/>
          <p:cNvSpPr txBox="1">
            <a:spLocks noChangeArrowheads="1"/>
          </p:cNvSpPr>
          <p:nvPr/>
        </p:nvSpPr>
        <p:spPr bwMode="auto">
          <a:xfrm>
            <a:off x="179388" y="2492375"/>
            <a:ext cx="8351837" cy="1830388"/>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FontTx/>
              <a:buNone/>
            </a:pPr>
            <a:r>
              <a:rPr lang="zh-CN" altLang="en-US" sz="3800" u="none">
                <a:solidFill>
                  <a:srgbClr val="FF0000"/>
                </a:solidFill>
              </a:rPr>
              <a:t>思考题</a:t>
            </a:r>
            <a:r>
              <a:rPr lang="en-US" altLang="zh-CN" sz="3800" u="none">
                <a:solidFill>
                  <a:srgbClr val="FF0000"/>
                </a:solidFill>
              </a:rPr>
              <a:t>1. 3</a:t>
            </a:r>
            <a:r>
              <a:rPr lang="zh-CN" altLang="en-US" sz="3800" u="none">
                <a:solidFill>
                  <a:srgbClr val="FF0000"/>
                </a:solidFill>
              </a:rPr>
              <a:t>：</a:t>
            </a:r>
            <a:r>
              <a:rPr lang="zh-CN" altLang="en-US" sz="3800" u="none"/>
              <a:t>若半透膜两侧为不同浓度的溶液，则为了阻止渗透作用而在浓溶液上施加的压力是多大呢？</a:t>
            </a:r>
          </a:p>
        </p:txBody>
      </p:sp>
      <p:sp>
        <p:nvSpPr>
          <p:cNvPr id="212999" name="Text Box 7"/>
          <p:cNvSpPr txBox="1">
            <a:spLocks noChangeArrowheads="1"/>
          </p:cNvSpPr>
          <p:nvPr/>
        </p:nvSpPr>
        <p:spPr bwMode="auto">
          <a:xfrm>
            <a:off x="250825" y="4652963"/>
            <a:ext cx="6697663" cy="7016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FontTx/>
              <a:buNone/>
            </a:pPr>
            <a:r>
              <a:rPr lang="zh-CN" altLang="en-US" sz="4000" u="none">
                <a:solidFill>
                  <a:srgbClr val="6600CC"/>
                </a:solidFill>
              </a:rPr>
              <a:t>答</a:t>
            </a:r>
            <a:r>
              <a:rPr lang="en-US" altLang="zh-CN" sz="4000" u="none">
                <a:solidFill>
                  <a:srgbClr val="6600CC"/>
                </a:solidFill>
              </a:rPr>
              <a:t>: </a:t>
            </a:r>
            <a:r>
              <a:rPr lang="zh-CN" altLang="en-US" sz="4000" u="none">
                <a:solidFill>
                  <a:srgbClr val="6600CC"/>
                </a:solidFill>
              </a:rPr>
              <a:t>两溶液渗透压之差</a:t>
            </a:r>
            <a:r>
              <a:rPr lang="en-US" altLang="zh-CN" sz="4000" u="none">
                <a:solidFill>
                  <a:srgbClr val="6600CC"/>
                </a:solidFill>
              </a:rPr>
              <a:t>(</a:t>
            </a:r>
            <a:r>
              <a:rPr lang="en-US" altLang="zh-CN" sz="4000" u="none">
                <a:solidFill>
                  <a:srgbClr val="6600CC"/>
                </a:solidFill>
                <a:sym typeface="Symbol" panose="05050102010706020507" pitchFamily="18" charset="2"/>
              </a:rPr>
              <a:t></a:t>
            </a:r>
            <a:r>
              <a:rPr lang="en-US" altLang="zh-CN" sz="4000" i="1" u="none">
                <a:solidFill>
                  <a:srgbClr val="6600CC"/>
                </a:solidFill>
                <a:sym typeface="Symbol" panose="05050102010706020507" pitchFamily="18" charset="2"/>
              </a:rPr>
              <a:t></a:t>
            </a:r>
            <a:r>
              <a:rPr lang="en-US" altLang="zh-CN" sz="4000" u="none">
                <a:solidFill>
                  <a:srgbClr val="6600CC"/>
                </a:solidFill>
              </a:rPr>
              <a:t>)</a:t>
            </a:r>
            <a:r>
              <a:rPr lang="zh-CN" altLang="en-US" sz="4000" u="none">
                <a:solidFill>
                  <a:srgbClr val="6600CC"/>
                </a:solidFill>
              </a:rPr>
              <a:t>。</a:t>
            </a:r>
          </a:p>
        </p:txBody>
      </p:sp>
      <p:grpSp>
        <p:nvGrpSpPr>
          <p:cNvPr id="213009" name="Group 17"/>
          <p:cNvGrpSpPr>
            <a:grpSpLocks/>
          </p:cNvGrpSpPr>
          <p:nvPr/>
        </p:nvGrpSpPr>
        <p:grpSpPr bwMode="auto">
          <a:xfrm>
            <a:off x="6588125" y="3860800"/>
            <a:ext cx="2376488" cy="2662238"/>
            <a:chOff x="4286" y="1253"/>
            <a:chExt cx="1366" cy="1587"/>
          </a:xfrm>
        </p:grpSpPr>
        <p:pic>
          <p:nvPicPr>
            <p:cNvPr id="72711" name="Picture 14" descr="01-03"/>
            <p:cNvPicPr>
              <a:picLocks noChangeAspect="1" noChangeArrowheads="1"/>
            </p:cNvPicPr>
            <p:nvPr/>
          </p:nvPicPr>
          <p:blipFill>
            <a:blip r:embed="rId2">
              <a:extLst>
                <a:ext uri="{28A0092B-C50C-407E-A947-70E740481C1C}">
                  <a14:useLocalDpi xmlns:a14="http://schemas.microsoft.com/office/drawing/2010/main" val="0"/>
                </a:ext>
              </a:extLst>
            </a:blip>
            <a:srcRect t="-16200" r="45961"/>
            <a:stretch>
              <a:fillRect/>
            </a:stretch>
          </p:blipFill>
          <p:spPr bwMode="auto">
            <a:xfrm>
              <a:off x="4286" y="1253"/>
              <a:ext cx="1366" cy="1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2712" name="Text Box 15"/>
            <p:cNvSpPr txBox="1">
              <a:spLocks noChangeArrowheads="1"/>
            </p:cNvSpPr>
            <p:nvPr/>
          </p:nvSpPr>
          <p:spPr bwMode="auto">
            <a:xfrm>
              <a:off x="4286" y="1298"/>
              <a:ext cx="408" cy="34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u="none">
                  <a:latin typeface="Arial" panose="020B0604020202020204" pitchFamily="34" charset="0"/>
                </a:rPr>
                <a:t>稀</a:t>
              </a:r>
            </a:p>
          </p:txBody>
        </p:sp>
        <p:sp>
          <p:nvSpPr>
            <p:cNvPr id="72713" name="Text Box 16"/>
            <p:cNvSpPr txBox="1">
              <a:spLocks noChangeArrowheads="1"/>
            </p:cNvSpPr>
            <p:nvPr/>
          </p:nvSpPr>
          <p:spPr bwMode="auto">
            <a:xfrm>
              <a:off x="5057" y="1298"/>
              <a:ext cx="408" cy="34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u="none">
                  <a:latin typeface="Arial" panose="020B0604020202020204" pitchFamily="34" charset="0"/>
                </a:rPr>
                <a:t>浓</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3009"/>
                                        </p:tgtEl>
                                        <p:attrNameLst>
                                          <p:attrName>style.visibility</p:attrName>
                                        </p:attrNameLst>
                                      </p:cBhvr>
                                      <p:to>
                                        <p:strVal val="visible"/>
                                      </p:to>
                                    </p:set>
                                    <p:animEffect transition="in" filter="blinds(horizontal)">
                                      <p:cBhvr>
                                        <p:cTn id="7" dur="500"/>
                                        <p:tgtEl>
                                          <p:spTgt spid="2130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2998"/>
                                        </p:tgtEl>
                                        <p:attrNameLst>
                                          <p:attrName>style.visibility</p:attrName>
                                        </p:attrNameLst>
                                      </p:cBhvr>
                                      <p:to>
                                        <p:strVal val="visible"/>
                                      </p:to>
                                    </p:set>
                                    <p:animEffect transition="in" filter="blinds(horizontal)">
                                      <p:cBhvr>
                                        <p:cTn id="12" dur="500"/>
                                        <p:tgtEl>
                                          <p:spTgt spid="2129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12999"/>
                                        </p:tgtEl>
                                        <p:attrNameLst>
                                          <p:attrName>style.visibility</p:attrName>
                                        </p:attrNameLst>
                                      </p:cBhvr>
                                      <p:to>
                                        <p:strVal val="visible"/>
                                      </p:to>
                                    </p:set>
                                    <p:anim calcmode="lin" valueType="num">
                                      <p:cBhvr additive="base">
                                        <p:cTn id="17" dur="500" fill="hold"/>
                                        <p:tgtEl>
                                          <p:spTgt spid="212999"/>
                                        </p:tgtEl>
                                        <p:attrNameLst>
                                          <p:attrName>ppt_x</p:attrName>
                                        </p:attrNameLst>
                                      </p:cBhvr>
                                      <p:tavLst>
                                        <p:tav tm="0">
                                          <p:val>
                                            <p:strVal val="0-#ppt_w/2"/>
                                          </p:val>
                                        </p:tav>
                                        <p:tav tm="100000">
                                          <p:val>
                                            <p:strVal val="#ppt_x"/>
                                          </p:val>
                                        </p:tav>
                                      </p:tavLst>
                                    </p:anim>
                                    <p:anim calcmode="lin" valueType="num">
                                      <p:cBhvr additive="base">
                                        <p:cTn id="18" dur="500" fill="hold"/>
                                        <p:tgtEl>
                                          <p:spTgt spid="2129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8" grpId="0"/>
      <p:bldP spid="21299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326E03FF-E027-4617-AD5C-4D7194FABA72}" type="slidenum">
              <a:rPr lang="zh-CN" altLang="en-US"/>
              <a:pPr>
                <a:defRPr/>
              </a:pPr>
              <a:t>7</a:t>
            </a:fld>
            <a:endParaRPr lang="en-US" altLang="zh-CN"/>
          </a:p>
        </p:txBody>
      </p:sp>
      <p:sp>
        <p:nvSpPr>
          <p:cNvPr id="9219" name="Text Box 5"/>
          <p:cNvSpPr txBox="1">
            <a:spLocks noChangeArrowheads="1"/>
          </p:cNvSpPr>
          <p:nvPr/>
        </p:nvSpPr>
        <p:spPr bwMode="auto">
          <a:xfrm>
            <a:off x="250825" y="333375"/>
            <a:ext cx="8569325"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50000"/>
              </a:spcBef>
              <a:buFontTx/>
              <a:buNone/>
            </a:pPr>
            <a:r>
              <a:rPr lang="zh-CN" altLang="en-US" sz="4800" u="none">
                <a:ea typeface="楷体_GB2312" pitchFamily="49" charset="-122"/>
              </a:rPr>
              <a:t>理想气体状态方程：</a:t>
            </a:r>
            <a:r>
              <a:rPr lang="en-US" altLang="zh-CN" sz="4800" i="1" u="none">
                <a:ea typeface="楷体_GB2312" pitchFamily="49" charset="-122"/>
              </a:rPr>
              <a:t>pV = nRT</a:t>
            </a:r>
            <a:endParaRPr lang="en-US" altLang="zh-CN" sz="4800" b="0" i="1" u="none">
              <a:ea typeface="楷体_GB2312" pitchFamily="49" charset="-122"/>
            </a:endParaRPr>
          </a:p>
        </p:txBody>
      </p:sp>
      <p:sp>
        <p:nvSpPr>
          <p:cNvPr id="9220" name="Rectangle 2"/>
          <p:cNvSpPr>
            <a:spLocks noChangeArrowheads="1"/>
          </p:cNvSpPr>
          <p:nvPr/>
        </p:nvSpPr>
        <p:spPr bwMode="auto">
          <a:xfrm>
            <a:off x="900113" y="1196975"/>
            <a:ext cx="7632700" cy="40449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152400">
              <a:spcBef>
                <a:spcPct val="20000"/>
              </a:spcBef>
              <a:buChar char="•"/>
              <a:tabLst>
                <a:tab pos="1600200" algn="l"/>
              </a:tabLst>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tabLst>
                <a:tab pos="1600200" algn="l"/>
              </a:tabLst>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tabLst>
                <a:tab pos="1600200"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tabLst>
                <a:tab pos="1600200" algn="l"/>
              </a:tabLst>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tabLst>
                <a:tab pos="1600200" algn="l"/>
              </a:tabLst>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tabLst>
                <a:tab pos="1600200" algn="l"/>
              </a:tabLs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tabLst>
                <a:tab pos="1600200" algn="l"/>
              </a:tabLs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tabLst>
                <a:tab pos="1600200" algn="l"/>
              </a:tabLs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tabLst>
                <a:tab pos="1600200" algn="l"/>
              </a:tabLst>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kumimoji="0" lang="zh-CN" altLang="en-US" sz="3600" u="none">
                <a:ea typeface="楷体_GB2312" pitchFamily="49" charset="-122"/>
              </a:rPr>
              <a:t>式中：</a:t>
            </a:r>
            <a:endParaRPr kumimoji="0" lang="zh-CN" altLang="en-US" sz="3600" i="1" u="none">
              <a:ea typeface="楷体_GB2312" pitchFamily="49" charset="-122"/>
            </a:endParaRPr>
          </a:p>
          <a:p>
            <a:pPr eaLnBrk="1" hangingPunct="1">
              <a:lnSpc>
                <a:spcPct val="120000"/>
              </a:lnSpc>
              <a:spcBef>
                <a:spcPct val="0"/>
              </a:spcBef>
              <a:buFontTx/>
              <a:buNone/>
            </a:pPr>
            <a:r>
              <a:rPr kumimoji="0" lang="en-US" altLang="zh-CN" sz="3600" i="1" u="none">
                <a:ea typeface="楷体_GB2312" pitchFamily="49" charset="-122"/>
              </a:rPr>
              <a:t>p  </a:t>
            </a:r>
            <a:r>
              <a:rPr kumimoji="0" lang="en-US" altLang="zh-CN" sz="3600" u="none">
                <a:ea typeface="楷体_GB2312" pitchFamily="49" charset="-122"/>
              </a:rPr>
              <a:t>(</a:t>
            </a:r>
            <a:r>
              <a:rPr kumimoji="0" lang="zh-CN" altLang="en-US" sz="3600" u="none">
                <a:ea typeface="楷体_GB2312" pitchFamily="49" charset="-122"/>
              </a:rPr>
              <a:t>压强</a:t>
            </a:r>
            <a:r>
              <a:rPr kumimoji="0" lang="en-US" altLang="zh-CN" sz="3600" u="none">
                <a:ea typeface="楷体_GB2312" pitchFamily="49" charset="-122"/>
              </a:rPr>
              <a:t>)           Pa </a:t>
            </a:r>
          </a:p>
          <a:p>
            <a:pPr eaLnBrk="1" hangingPunct="1">
              <a:lnSpc>
                <a:spcPct val="120000"/>
              </a:lnSpc>
              <a:spcBef>
                <a:spcPct val="0"/>
              </a:spcBef>
              <a:buFontTx/>
              <a:buNone/>
            </a:pPr>
            <a:r>
              <a:rPr kumimoji="0" lang="en-US" altLang="zh-CN" sz="3600" i="1" u="none">
                <a:ea typeface="楷体_GB2312" pitchFamily="49" charset="-122"/>
              </a:rPr>
              <a:t>V</a:t>
            </a:r>
            <a:r>
              <a:rPr kumimoji="0" lang="zh-CN" altLang="en-US" sz="3600" u="none">
                <a:ea typeface="楷体_GB2312" pitchFamily="49" charset="-122"/>
              </a:rPr>
              <a:t>（体积）       </a:t>
            </a:r>
            <a:r>
              <a:rPr kumimoji="0" lang="en-US" altLang="zh-CN" sz="3600" u="none">
                <a:ea typeface="楷体_GB2312" pitchFamily="49" charset="-122"/>
              </a:rPr>
              <a:t>m</a:t>
            </a:r>
            <a:r>
              <a:rPr kumimoji="0" lang="en-US" altLang="zh-CN" sz="3600" u="none" baseline="30000">
                <a:ea typeface="楷体_GB2312" pitchFamily="49" charset="-122"/>
              </a:rPr>
              <a:t>3</a:t>
            </a:r>
            <a:endParaRPr kumimoji="0" lang="en-US" altLang="zh-CN" sz="3600" u="none">
              <a:ea typeface="楷体_GB2312" pitchFamily="49" charset="-122"/>
            </a:endParaRPr>
          </a:p>
          <a:p>
            <a:pPr eaLnBrk="1" hangingPunct="1">
              <a:lnSpc>
                <a:spcPct val="120000"/>
              </a:lnSpc>
              <a:spcBef>
                <a:spcPct val="0"/>
              </a:spcBef>
              <a:buFontTx/>
              <a:buNone/>
            </a:pPr>
            <a:r>
              <a:rPr kumimoji="0" lang="en-US" altLang="zh-CN" sz="3600" i="1" u="none">
                <a:ea typeface="楷体_GB2312" pitchFamily="49" charset="-122"/>
              </a:rPr>
              <a:t>n</a:t>
            </a:r>
            <a:r>
              <a:rPr kumimoji="0" lang="zh-CN" altLang="en-US" sz="3600" u="none">
                <a:ea typeface="楷体_GB2312" pitchFamily="49" charset="-122"/>
              </a:rPr>
              <a:t>（物质的量）</a:t>
            </a:r>
            <a:r>
              <a:rPr kumimoji="0" lang="en-US" altLang="zh-CN" sz="3600" u="none">
                <a:ea typeface="楷体_GB2312" pitchFamily="49" charset="-122"/>
              </a:rPr>
              <a:t>mol</a:t>
            </a:r>
            <a:endParaRPr kumimoji="0" lang="en-US" altLang="zh-CN" sz="3600" i="1" u="none">
              <a:ea typeface="楷体_GB2312" pitchFamily="49" charset="-122"/>
            </a:endParaRPr>
          </a:p>
          <a:p>
            <a:pPr eaLnBrk="1" hangingPunct="1">
              <a:lnSpc>
                <a:spcPct val="120000"/>
              </a:lnSpc>
              <a:spcBef>
                <a:spcPct val="0"/>
              </a:spcBef>
              <a:buFontTx/>
              <a:buNone/>
            </a:pPr>
            <a:r>
              <a:rPr kumimoji="0" lang="en-US" altLang="zh-CN" sz="3600" i="1" u="none">
                <a:ea typeface="楷体_GB2312" pitchFamily="49" charset="-122"/>
              </a:rPr>
              <a:t>T</a:t>
            </a:r>
            <a:r>
              <a:rPr kumimoji="0" lang="zh-CN" altLang="en-US" sz="3600" u="none">
                <a:ea typeface="楷体_GB2312" pitchFamily="49" charset="-122"/>
              </a:rPr>
              <a:t>（温度）</a:t>
            </a:r>
            <a:r>
              <a:rPr kumimoji="0" lang="zh-CN" altLang="en-US" sz="3600" i="1" u="none">
                <a:ea typeface="楷体_GB2312" pitchFamily="49" charset="-122"/>
              </a:rPr>
              <a:t>        </a:t>
            </a:r>
            <a:r>
              <a:rPr kumimoji="0" lang="en-US" altLang="zh-CN" sz="3600" u="none">
                <a:ea typeface="楷体_GB2312" pitchFamily="49" charset="-122"/>
              </a:rPr>
              <a:t>K</a:t>
            </a:r>
            <a:endParaRPr kumimoji="0" lang="en-US" altLang="zh-CN" sz="3600" i="1" u="none">
              <a:ea typeface="楷体_GB2312" pitchFamily="49" charset="-122"/>
            </a:endParaRPr>
          </a:p>
          <a:p>
            <a:pPr eaLnBrk="1" hangingPunct="1">
              <a:lnSpc>
                <a:spcPct val="120000"/>
              </a:lnSpc>
              <a:spcBef>
                <a:spcPct val="0"/>
              </a:spcBef>
              <a:buFontTx/>
              <a:buNone/>
            </a:pPr>
            <a:r>
              <a:rPr kumimoji="0" lang="en-US" altLang="zh-CN" sz="3600" i="1" u="none">
                <a:ea typeface="楷体_GB2312" pitchFamily="49" charset="-122"/>
              </a:rPr>
              <a:t>R </a:t>
            </a:r>
            <a:r>
              <a:rPr kumimoji="0" lang="en-US" altLang="zh-CN" sz="3600" u="none">
                <a:ea typeface="楷体_GB2312" pitchFamily="49" charset="-122"/>
              </a:rPr>
              <a:t>(</a:t>
            </a:r>
            <a:r>
              <a:rPr kumimoji="0" lang="zh-CN" altLang="en-US" sz="3600" u="none">
                <a:ea typeface="楷体_GB2312" pitchFamily="49" charset="-122"/>
              </a:rPr>
              <a:t>气体常数</a:t>
            </a:r>
            <a:r>
              <a:rPr kumimoji="0" lang="en-US" altLang="zh-CN" sz="3600" u="none">
                <a:ea typeface="楷体_GB2312" pitchFamily="49" charset="-122"/>
              </a:rPr>
              <a:t>)</a:t>
            </a:r>
            <a:r>
              <a:rPr kumimoji="0" lang="en-US" altLang="zh-CN" sz="3600" i="1" u="none">
                <a:ea typeface="楷体_GB2312" pitchFamily="49" charset="-122"/>
              </a:rPr>
              <a:t>   </a:t>
            </a:r>
            <a:r>
              <a:rPr kumimoji="0" lang="en-US" altLang="zh-CN" sz="3600" u="none">
                <a:ea typeface="楷体_GB2312" pitchFamily="49" charset="-122"/>
              </a:rPr>
              <a:t>8.314 J</a:t>
            </a:r>
            <a:r>
              <a:rPr kumimoji="0" lang="en-US" altLang="zh-CN" sz="3600" u="none">
                <a:ea typeface="楷体_GB2312" pitchFamily="49" charset="-122"/>
                <a:cs typeface="Times New Roman" panose="02020603050405020304" pitchFamily="18" charset="0"/>
              </a:rPr>
              <a:t>•</a:t>
            </a:r>
            <a:r>
              <a:rPr kumimoji="0" lang="en-US" altLang="zh-CN" sz="3600" u="none">
                <a:ea typeface="楷体_GB2312" pitchFamily="49" charset="-122"/>
              </a:rPr>
              <a:t>mol</a:t>
            </a:r>
            <a:r>
              <a:rPr kumimoji="0" lang="en-US" altLang="zh-CN" sz="3600" u="none" baseline="30000">
                <a:ea typeface="楷体_GB2312" pitchFamily="49" charset="-122"/>
                <a:sym typeface="Symbol" panose="05050102010706020507" pitchFamily="18" charset="2"/>
              </a:rPr>
              <a:t></a:t>
            </a:r>
            <a:r>
              <a:rPr kumimoji="0" lang="en-US" altLang="zh-CN" sz="3600" u="none" baseline="30000">
                <a:ea typeface="楷体_GB2312" pitchFamily="49" charset="-122"/>
              </a:rPr>
              <a:t>1</a:t>
            </a:r>
            <a:r>
              <a:rPr kumimoji="0" lang="en-US" altLang="zh-CN" sz="3600" u="none">
                <a:ea typeface="楷体_GB2312" pitchFamily="49" charset="-122"/>
              </a:rPr>
              <a:t>•K</a:t>
            </a:r>
            <a:r>
              <a:rPr kumimoji="0" lang="en-US" altLang="zh-CN" sz="3600" u="none" baseline="30000">
                <a:ea typeface="楷体_GB2312" pitchFamily="49" charset="-122"/>
                <a:sym typeface="Symbol" panose="05050102010706020507" pitchFamily="18" charset="2"/>
              </a:rPr>
              <a:t></a:t>
            </a:r>
            <a:r>
              <a:rPr kumimoji="0" lang="en-US" altLang="zh-CN" sz="3600" u="none" baseline="30000">
                <a:ea typeface="楷体_GB2312" pitchFamily="49" charset="-122"/>
              </a:rPr>
              <a:t>1</a:t>
            </a:r>
            <a:r>
              <a:rPr kumimoji="0" lang="en-US" altLang="zh-CN" sz="3000" b="0" u="none">
                <a:ea typeface="楷体_GB2312" pitchFamily="49" charset="-122"/>
              </a:rPr>
              <a:t>    </a:t>
            </a:r>
          </a:p>
        </p:txBody>
      </p:sp>
      <p:sp>
        <p:nvSpPr>
          <p:cNvPr id="133124" name="Text Box 4"/>
          <p:cNvSpPr txBox="1">
            <a:spLocks noChangeArrowheads="1"/>
          </p:cNvSpPr>
          <p:nvPr/>
        </p:nvSpPr>
        <p:spPr bwMode="auto">
          <a:xfrm>
            <a:off x="755650" y="5516563"/>
            <a:ext cx="77771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3600" i="1" u="none">
                <a:solidFill>
                  <a:schemeClr val="accent2"/>
                </a:solidFill>
                <a:ea typeface="楷体_GB2312" pitchFamily="49" charset="-122"/>
              </a:rPr>
              <a:t>R</a:t>
            </a:r>
            <a:r>
              <a:rPr lang="zh-CN" altLang="en-US" sz="3600" u="none">
                <a:solidFill>
                  <a:schemeClr val="accent2"/>
                </a:solidFill>
                <a:ea typeface="楷体_GB2312" pitchFamily="49" charset="-122"/>
              </a:rPr>
              <a:t>： 摩尔气体常数，简称气体常数</a:t>
            </a:r>
            <a:r>
              <a:rPr lang="en-US" altLang="zh-CN" sz="3600" u="none">
                <a:solidFill>
                  <a:schemeClr val="accent2"/>
                </a:solidFill>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24"/>
                                        </p:tgtEl>
                                        <p:attrNameLst>
                                          <p:attrName>style.visibility</p:attrName>
                                        </p:attrNameLst>
                                      </p:cBhvr>
                                      <p:to>
                                        <p:strVal val="visible"/>
                                      </p:to>
                                    </p:set>
                                    <p:anim calcmode="lin" valueType="num">
                                      <p:cBhvr additive="base">
                                        <p:cTn id="7" dur="500" fill="hold"/>
                                        <p:tgtEl>
                                          <p:spTgt spid="133124"/>
                                        </p:tgtEl>
                                        <p:attrNameLst>
                                          <p:attrName>ppt_x</p:attrName>
                                        </p:attrNameLst>
                                      </p:cBhvr>
                                      <p:tavLst>
                                        <p:tav tm="0">
                                          <p:val>
                                            <p:strVal val="#ppt_x"/>
                                          </p:val>
                                        </p:tav>
                                        <p:tav tm="100000">
                                          <p:val>
                                            <p:strVal val="#ppt_x"/>
                                          </p:val>
                                        </p:tav>
                                      </p:tavLst>
                                    </p:anim>
                                    <p:anim calcmode="lin" valueType="num">
                                      <p:cBhvr additive="base">
                                        <p:cTn id="8" dur="500" fill="hold"/>
                                        <p:tgtEl>
                                          <p:spTgt spid="1331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60CE93C6-ECFF-4029-9B53-090B7F058297}" type="slidenum">
              <a:rPr lang="zh-CN" altLang="en-US"/>
              <a:pPr>
                <a:defRPr/>
              </a:pPr>
              <a:t>70</a:t>
            </a:fld>
            <a:endParaRPr lang="en-US" altLang="zh-CN"/>
          </a:p>
        </p:txBody>
      </p:sp>
      <p:sp>
        <p:nvSpPr>
          <p:cNvPr id="73731" name="Rectangle 2"/>
          <p:cNvSpPr>
            <a:spLocks noChangeArrowheads="1"/>
          </p:cNvSpPr>
          <p:nvPr/>
        </p:nvSpPr>
        <p:spPr bwMode="auto">
          <a:xfrm>
            <a:off x="179388" y="188913"/>
            <a:ext cx="8569325" cy="345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5000"/>
              </a:lnSpc>
              <a:spcBef>
                <a:spcPct val="40000"/>
              </a:spcBef>
              <a:buFontTx/>
              <a:buNone/>
            </a:pPr>
            <a:r>
              <a:rPr lang="en-US" altLang="zh-CN" sz="4000" u="none"/>
              <a:t>2) </a:t>
            </a:r>
            <a:r>
              <a:rPr lang="zh-CN" altLang="en-US" sz="4000" u="none"/>
              <a:t>溶液的渗透压与浓度及温度的关系</a:t>
            </a:r>
          </a:p>
          <a:p>
            <a:pPr algn="just" eaLnBrk="1" hangingPunct="1">
              <a:lnSpc>
                <a:spcPct val="115000"/>
              </a:lnSpc>
              <a:spcBef>
                <a:spcPct val="40000"/>
              </a:spcBef>
              <a:buFontTx/>
              <a:buNone/>
            </a:pPr>
            <a:r>
              <a:rPr lang="zh-CN" altLang="en-US" sz="4000" u="none"/>
              <a:t>   实验证明，</a:t>
            </a:r>
            <a:r>
              <a:rPr lang="zh-CN" altLang="en-US" sz="4000" u="none">
                <a:solidFill>
                  <a:srgbClr val="0000FF"/>
                </a:solidFill>
              </a:rPr>
              <a:t>溶液的渗透压</a:t>
            </a:r>
            <a:r>
              <a:rPr lang="en-US" altLang="zh-CN" sz="4000" u="none">
                <a:solidFill>
                  <a:srgbClr val="0000FF"/>
                </a:solidFill>
              </a:rPr>
              <a:t>(</a:t>
            </a:r>
            <a:r>
              <a:rPr lang="el-GR" altLang="zh-CN" sz="4000" i="1" u="none">
                <a:solidFill>
                  <a:srgbClr val="0000FF"/>
                </a:solidFill>
                <a:sym typeface="Symbol" panose="05050102010706020507" pitchFamily="18" charset="2"/>
              </a:rPr>
              <a:t></a:t>
            </a:r>
            <a:r>
              <a:rPr lang="en-US" altLang="zh-CN" sz="4000" u="none">
                <a:solidFill>
                  <a:srgbClr val="0000FF"/>
                </a:solidFill>
              </a:rPr>
              <a:t>)</a:t>
            </a:r>
            <a:r>
              <a:rPr lang="zh-CN" altLang="en-US" sz="4000" u="none">
                <a:solidFill>
                  <a:srgbClr val="0000FF"/>
                </a:solidFill>
              </a:rPr>
              <a:t>与溶液的物质的量浓度和溶液的绝对温度成正比。即：</a:t>
            </a:r>
          </a:p>
        </p:txBody>
      </p:sp>
      <p:graphicFrame>
        <p:nvGraphicFramePr>
          <p:cNvPr id="390147" name="Object 3"/>
          <p:cNvGraphicFramePr>
            <a:graphicFrameLocks noChangeAspect="1"/>
          </p:cNvGraphicFramePr>
          <p:nvPr/>
        </p:nvGraphicFramePr>
        <p:xfrm>
          <a:off x="611188" y="3573463"/>
          <a:ext cx="7896225" cy="1981200"/>
        </p:xfrm>
        <a:graphic>
          <a:graphicData uri="http://schemas.openxmlformats.org/presentationml/2006/ole">
            <mc:AlternateContent xmlns:mc="http://schemas.openxmlformats.org/markup-compatibility/2006">
              <mc:Choice xmlns:v="urn:schemas-microsoft-com:vml" Requires="v">
                <p:oleObj spid="_x0000_s73756" name="公式" r:id="rId3" imgW="1511300" imgH="393700" progId="Equation.3">
                  <p:embed/>
                </p:oleObj>
              </mc:Choice>
              <mc:Fallback>
                <p:oleObj name="公式" r:id="rId3" imgW="1511300" imgH="3937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3573463"/>
                        <a:ext cx="7896225" cy="1981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0147"/>
                                        </p:tgtEl>
                                        <p:attrNameLst>
                                          <p:attrName>style.visibility</p:attrName>
                                        </p:attrNameLst>
                                      </p:cBhvr>
                                      <p:to>
                                        <p:strVal val="visible"/>
                                      </p:to>
                                    </p:set>
                                    <p:animEffect transition="in" filter="blinds(horizontal)">
                                      <p:cBhvr>
                                        <p:cTn id="7" dur="500"/>
                                        <p:tgtEl>
                                          <p:spTgt spid="390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6"/>
          <p:cNvSpPr>
            <a:spLocks noGrp="1"/>
          </p:cNvSpPr>
          <p:nvPr>
            <p:ph type="sldNum" sz="quarter" idx="12"/>
          </p:nvPr>
        </p:nvSpPr>
        <p:spPr/>
        <p:txBody>
          <a:bodyPr/>
          <a:lstStyle/>
          <a:p>
            <a:pPr>
              <a:defRPr/>
            </a:pPr>
            <a:fld id="{4B6B806E-9AF8-47A0-A795-4B281D254754}" type="slidenum">
              <a:rPr lang="zh-CN" altLang="en-US"/>
              <a:pPr>
                <a:defRPr/>
              </a:pPr>
              <a:t>71</a:t>
            </a:fld>
            <a:endParaRPr lang="en-US" altLang="zh-CN"/>
          </a:p>
        </p:txBody>
      </p:sp>
      <p:sp>
        <p:nvSpPr>
          <p:cNvPr id="74755" name="Rectangle 3"/>
          <p:cNvSpPr>
            <a:spLocks noGrp="1" noChangeArrowheads="1"/>
          </p:cNvSpPr>
          <p:nvPr>
            <p:ph type="title"/>
          </p:nvPr>
        </p:nvSpPr>
        <p:spPr>
          <a:xfrm>
            <a:off x="179388" y="177800"/>
            <a:ext cx="8785225" cy="565150"/>
          </a:xfrm>
        </p:spPr>
        <p:txBody>
          <a:bodyPr/>
          <a:lstStyle/>
          <a:p>
            <a:pPr eaLnBrk="1" hangingPunct="1">
              <a:lnSpc>
                <a:spcPct val="80000"/>
              </a:lnSpc>
            </a:pPr>
            <a:r>
              <a:rPr lang="zh-CN" altLang="en-US" sz="3600" b="1" smtClean="0">
                <a:solidFill>
                  <a:srgbClr val="0000FF"/>
                </a:solidFill>
              </a:rPr>
              <a:t>稀溶液的渗透压定律</a:t>
            </a:r>
            <a:endParaRPr lang="en-US" altLang="zh-CN" sz="3600" b="1" smtClean="0">
              <a:solidFill>
                <a:srgbClr val="0000FF"/>
              </a:solidFill>
            </a:endParaRPr>
          </a:p>
        </p:txBody>
      </p:sp>
      <p:sp>
        <p:nvSpPr>
          <p:cNvPr id="184324" name="Rectangle 4"/>
          <p:cNvSpPr>
            <a:spLocks noGrp="1" noChangeArrowheads="1"/>
          </p:cNvSpPr>
          <p:nvPr>
            <p:ph type="body" sz="half" idx="1"/>
          </p:nvPr>
        </p:nvSpPr>
        <p:spPr>
          <a:xfrm>
            <a:off x="107950" y="774700"/>
            <a:ext cx="8893175" cy="1584325"/>
          </a:xfrm>
        </p:spPr>
        <p:txBody>
          <a:bodyPr/>
          <a:lstStyle/>
          <a:p>
            <a:pPr algn="just" eaLnBrk="1" hangingPunct="1">
              <a:lnSpc>
                <a:spcPct val="110000"/>
              </a:lnSpc>
            </a:pPr>
            <a:r>
              <a:rPr lang="en-US" altLang="zh-CN" sz="2800" b="1" smtClean="0"/>
              <a:t>1886</a:t>
            </a:r>
            <a:r>
              <a:rPr lang="zh-CN" altLang="en-US" sz="2800" b="1" smtClean="0"/>
              <a:t>年，荷兰物理学家范特霍夫</a:t>
            </a:r>
            <a:r>
              <a:rPr lang="en-US" altLang="zh-CN" sz="2800" b="1" smtClean="0"/>
              <a:t>(Van‘t Hoff )</a:t>
            </a:r>
            <a:r>
              <a:rPr lang="zh-CN" altLang="en-US" sz="2800" b="1" smtClean="0"/>
              <a:t>指出：</a:t>
            </a:r>
            <a:r>
              <a:rPr lang="zh-CN" altLang="en-US" b="1" smtClean="0"/>
              <a:t>“</a:t>
            </a:r>
            <a:r>
              <a:rPr lang="zh-CN" altLang="en-US" b="1" smtClean="0">
                <a:solidFill>
                  <a:srgbClr val="0000FF"/>
                </a:solidFill>
              </a:rPr>
              <a:t>稀溶液的渗透压与浓度和温度的关系同理想气体状态方程式相似</a:t>
            </a:r>
            <a:r>
              <a:rPr lang="zh-CN" altLang="en-US" b="1" smtClean="0"/>
              <a:t>”。</a:t>
            </a:r>
            <a:r>
              <a:rPr lang="zh-CN" altLang="en-US" sz="2800" b="1" smtClean="0"/>
              <a:t>即：</a:t>
            </a:r>
            <a:endParaRPr lang="zh-CN" altLang="en-US" sz="2800" b="1" i="1" smtClean="0">
              <a:cs typeface="Times New Roman" panose="02020603050405020304" pitchFamily="18" charset="0"/>
            </a:endParaRPr>
          </a:p>
        </p:txBody>
      </p:sp>
      <p:grpSp>
        <p:nvGrpSpPr>
          <p:cNvPr id="184327" name="Group 7"/>
          <p:cNvGrpSpPr>
            <a:grpSpLocks/>
          </p:cNvGrpSpPr>
          <p:nvPr/>
        </p:nvGrpSpPr>
        <p:grpSpPr bwMode="auto">
          <a:xfrm>
            <a:off x="952500" y="2420938"/>
            <a:ext cx="6553200" cy="2663825"/>
            <a:chOff x="1111" y="1344"/>
            <a:chExt cx="3628" cy="1360"/>
          </a:xfrm>
        </p:grpSpPr>
        <p:sp>
          <p:nvSpPr>
            <p:cNvPr id="74760" name="Rectangle 2"/>
            <p:cNvSpPr>
              <a:spLocks noChangeArrowheads="1"/>
            </p:cNvSpPr>
            <p:nvPr/>
          </p:nvSpPr>
          <p:spPr bwMode="auto">
            <a:xfrm>
              <a:off x="1111" y="1344"/>
              <a:ext cx="3628" cy="136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 typeface="Wingdings" panose="05000000000000000000" pitchFamily="2" charset="2"/>
                <a:buChar char="Ø"/>
              </a:pPr>
              <a:endParaRPr lang="zh-CN" altLang="en-US" sz="4000">
                <a:ea typeface="楷体_GB2312" pitchFamily="49" charset="-122"/>
              </a:endParaRPr>
            </a:p>
          </p:txBody>
        </p:sp>
        <p:graphicFrame>
          <p:nvGraphicFramePr>
            <p:cNvPr id="74761" name="Object 5"/>
            <p:cNvGraphicFramePr>
              <a:graphicFrameLocks noChangeAspect="1"/>
            </p:cNvGraphicFramePr>
            <p:nvPr/>
          </p:nvGraphicFramePr>
          <p:xfrm>
            <a:off x="1191" y="1515"/>
            <a:ext cx="3511" cy="1109"/>
          </p:xfrm>
          <a:graphic>
            <a:graphicData uri="http://schemas.openxmlformats.org/presentationml/2006/ole">
              <mc:AlternateContent xmlns:mc="http://schemas.openxmlformats.org/markup-compatibility/2006">
                <mc:Choice xmlns:v="urn:schemas-microsoft-com:vml" Requires="v">
                  <p:oleObj spid="_x0000_s74785" name="公式" r:id="rId3" imgW="1854200" imgH="635000" progId="Equation.3">
                    <p:embed/>
                  </p:oleObj>
                </mc:Choice>
                <mc:Fallback>
                  <p:oleObj name="公式" r:id="rId3" imgW="1854200" imgH="6350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1" y="1515"/>
                          <a:ext cx="3511" cy="1109"/>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84326" name="Text Box 6"/>
          <p:cNvSpPr txBox="1">
            <a:spLocks noChangeArrowheads="1"/>
          </p:cNvSpPr>
          <p:nvPr/>
        </p:nvSpPr>
        <p:spPr bwMode="auto">
          <a:xfrm>
            <a:off x="323850" y="5084763"/>
            <a:ext cx="8496300"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buFontTx/>
              <a:buNone/>
            </a:pPr>
            <a:r>
              <a:rPr kumimoji="0" lang="zh-CN" altLang="en-US" u="none">
                <a:latin typeface="Arial" panose="020B0604020202020204" pitchFamily="34" charset="0"/>
              </a:rPr>
              <a:t>式中  </a:t>
            </a:r>
            <a:r>
              <a:rPr kumimoji="0" lang="zh-CN" altLang="en-US" i="1" u="none">
                <a:sym typeface="Symbol" panose="05050102010706020507" pitchFamily="18" charset="2"/>
              </a:rPr>
              <a:t></a:t>
            </a:r>
            <a:r>
              <a:rPr kumimoji="0" lang="zh-CN" altLang="en-US" u="none">
                <a:sym typeface="Symbol" panose="05050102010706020507" pitchFamily="18" charset="2"/>
              </a:rPr>
              <a:t>为渗透压；</a:t>
            </a:r>
            <a:r>
              <a:rPr kumimoji="0" lang="zh-CN" altLang="en-US" u="none">
                <a:latin typeface="Arial" panose="020B0604020202020204" pitchFamily="34" charset="0"/>
              </a:rPr>
              <a:t> </a:t>
            </a:r>
            <a:r>
              <a:rPr kumimoji="0" lang="en-US" altLang="zh-CN" i="1" u="none"/>
              <a:t>V</a:t>
            </a:r>
            <a:r>
              <a:rPr kumimoji="0" lang="zh-CN" altLang="en-US" u="none"/>
              <a:t>为溶液的体积；</a:t>
            </a:r>
            <a:r>
              <a:rPr kumimoji="0" lang="en-US" altLang="zh-CN" i="1" u="none"/>
              <a:t>n</a:t>
            </a:r>
            <a:r>
              <a:rPr kumimoji="0" lang="en-US" altLang="zh-CN" i="1" u="none" baseline="-25000"/>
              <a:t>B</a:t>
            </a:r>
            <a:r>
              <a:rPr kumimoji="0" lang="zh-CN" altLang="en-US" u="none"/>
              <a:t>为溶质的物质的量，</a:t>
            </a:r>
            <a:r>
              <a:rPr kumimoji="0" lang="en-US" altLang="zh-CN" u="none"/>
              <a:t>mol</a:t>
            </a:r>
            <a:r>
              <a:rPr kumimoji="0" lang="zh-CN" altLang="en-US" u="none"/>
              <a:t>； </a:t>
            </a:r>
            <a:r>
              <a:rPr kumimoji="0" lang="en-US" altLang="zh-CN" i="1" u="none"/>
              <a:t>c</a:t>
            </a:r>
            <a:r>
              <a:rPr kumimoji="0" lang="zh-CN" altLang="en-US" u="none"/>
              <a:t>为溶质的物质的量浓度；</a:t>
            </a:r>
            <a:r>
              <a:rPr kumimoji="0" lang="en-US" altLang="zh-CN" i="1" u="none"/>
              <a:t>R</a:t>
            </a:r>
            <a:r>
              <a:rPr kumimoji="0" lang="zh-CN" altLang="en-US" u="none"/>
              <a:t>为气体常数；  </a:t>
            </a:r>
            <a:r>
              <a:rPr kumimoji="0" lang="en-US" altLang="zh-CN" i="1" u="none"/>
              <a:t>T</a:t>
            </a:r>
            <a:r>
              <a:rPr kumimoji="0" lang="zh-CN" altLang="en-US" u="none"/>
              <a:t>为绝对温度，</a:t>
            </a:r>
            <a:r>
              <a:rPr kumimoji="0" lang="en-US" altLang="zh-CN" u="none"/>
              <a:t>K</a:t>
            </a:r>
            <a:r>
              <a:rPr kumimoji="0" lang="zh-CN" altLang="en-US" u="none"/>
              <a:t>。</a:t>
            </a:r>
            <a:endParaRPr kumimoji="0" lang="zh-CN" altLang="en-US" b="0" u="none">
              <a:latin typeface="Arial" panose="020B0604020202020204" pitchFamily="34" charset="0"/>
            </a:endParaRPr>
          </a:p>
        </p:txBody>
      </p:sp>
      <p:sp>
        <p:nvSpPr>
          <p:cNvPr id="2" name="矩形标注 1"/>
          <p:cNvSpPr>
            <a:spLocks noChangeArrowheads="1"/>
          </p:cNvSpPr>
          <p:nvPr/>
        </p:nvSpPr>
        <p:spPr bwMode="auto">
          <a:xfrm>
            <a:off x="6084888" y="2536825"/>
            <a:ext cx="2049462" cy="1200150"/>
          </a:xfrm>
          <a:prstGeom prst="wedgeRectCallout">
            <a:avLst>
              <a:gd name="adj1" fmla="val -44713"/>
              <a:gd name="adj2" fmla="val 89292"/>
            </a:avLst>
          </a:prstGeom>
          <a:solidFill>
            <a:srgbClr val="FFFFCC"/>
          </a:solidFill>
          <a:ln w="9525" algn="ctr">
            <a:solidFill>
              <a:srgbClr val="0000FF"/>
            </a:solidFill>
            <a:round/>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3600" u="none">
                <a:solidFill>
                  <a:srgbClr val="0000FF"/>
                </a:solidFill>
                <a:ea typeface="楷体_GB2312" pitchFamily="49" charset="-122"/>
              </a:rPr>
              <a:t>稀水溶液</a:t>
            </a:r>
            <a:endParaRPr lang="en-US" altLang="zh-CN" sz="3600" u="none">
              <a:solidFill>
                <a:srgbClr val="0000FF"/>
              </a:solidFill>
              <a:ea typeface="楷体_GB2312" pitchFamily="49" charset="-122"/>
            </a:endParaRPr>
          </a:p>
          <a:p>
            <a:pPr algn="ctr" eaLnBrk="1" hangingPunct="1">
              <a:spcBef>
                <a:spcPct val="0"/>
              </a:spcBef>
              <a:buFontTx/>
              <a:buNone/>
            </a:pPr>
            <a:r>
              <a:rPr lang="en-US" altLang="zh-CN" sz="3600" i="1" u="none">
                <a:solidFill>
                  <a:srgbClr val="0000FF"/>
                </a:solidFill>
                <a:ea typeface="楷体_GB2312" pitchFamily="49" charset="-122"/>
              </a:rPr>
              <a:t>c</a:t>
            </a:r>
            <a:r>
              <a:rPr lang="en-US" altLang="zh-CN" sz="3600" u="none">
                <a:solidFill>
                  <a:srgbClr val="0000FF"/>
                </a:solidFill>
                <a:ea typeface="楷体_GB2312" pitchFamily="49" charset="-122"/>
              </a:rPr>
              <a:t> </a:t>
            </a:r>
            <a:r>
              <a:rPr lang="en-US" altLang="zh-CN" sz="3600" u="none">
                <a:solidFill>
                  <a:srgbClr val="0000FF"/>
                </a:solidFill>
                <a:ea typeface="楷体_GB2312" pitchFamily="49" charset="-122"/>
                <a:sym typeface="Symbol" panose="05050102010706020507" pitchFamily="18" charset="2"/>
              </a:rPr>
              <a:t> </a:t>
            </a:r>
            <a:r>
              <a:rPr lang="en-US" altLang="zh-CN" sz="3600" i="1" u="none">
                <a:solidFill>
                  <a:srgbClr val="0000FF"/>
                </a:solidFill>
                <a:ea typeface="楷体_GB2312" pitchFamily="49" charset="-122"/>
                <a:sym typeface="Symbol" panose="05050102010706020507" pitchFamily="18" charset="2"/>
              </a:rPr>
              <a:t>b</a:t>
            </a:r>
            <a:endParaRPr lang="zh-CN" altLang="en-US" sz="3600" i="1" u="none">
              <a:solidFill>
                <a:srgbClr val="0000FF"/>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24">
                                            <p:txEl>
                                              <p:pRg st="0" end="0"/>
                                            </p:txEl>
                                          </p:spTgt>
                                        </p:tgtEl>
                                        <p:attrNameLst>
                                          <p:attrName>style.visibility</p:attrName>
                                        </p:attrNameLst>
                                      </p:cBhvr>
                                      <p:to>
                                        <p:strVal val="visible"/>
                                      </p:to>
                                    </p:set>
                                    <p:animEffect transition="in" filter="blinds(horizontal)">
                                      <p:cBhvr>
                                        <p:cTn id="7" dur="500"/>
                                        <p:tgtEl>
                                          <p:spTgt spid="18432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84327"/>
                                        </p:tgtEl>
                                        <p:attrNameLst>
                                          <p:attrName>style.visibility</p:attrName>
                                        </p:attrNameLst>
                                      </p:cBhvr>
                                      <p:to>
                                        <p:strVal val="visible"/>
                                      </p:to>
                                    </p:set>
                                    <p:anim calcmode="lin" valueType="num">
                                      <p:cBhvr additive="base">
                                        <p:cTn id="12" dur="500" fill="hold"/>
                                        <p:tgtEl>
                                          <p:spTgt spid="184327"/>
                                        </p:tgtEl>
                                        <p:attrNameLst>
                                          <p:attrName>ppt_x</p:attrName>
                                        </p:attrNameLst>
                                      </p:cBhvr>
                                      <p:tavLst>
                                        <p:tav tm="0">
                                          <p:val>
                                            <p:strVal val="#ppt_x"/>
                                          </p:val>
                                        </p:tav>
                                        <p:tav tm="100000">
                                          <p:val>
                                            <p:strVal val="#ppt_x"/>
                                          </p:val>
                                        </p:tav>
                                      </p:tavLst>
                                    </p:anim>
                                    <p:anim calcmode="lin" valueType="num">
                                      <p:cBhvr additive="base">
                                        <p:cTn id="13" dur="500" fill="hold"/>
                                        <p:tgtEl>
                                          <p:spTgt spid="184327"/>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84326"/>
                                        </p:tgtEl>
                                        <p:attrNameLst>
                                          <p:attrName>style.visibility</p:attrName>
                                        </p:attrNameLst>
                                      </p:cBhvr>
                                      <p:to>
                                        <p:strVal val="visible"/>
                                      </p:to>
                                    </p:set>
                                    <p:animEffect transition="in" filter="blinds(horizontal)">
                                      <p:cBhvr>
                                        <p:cTn id="18" dur="500"/>
                                        <p:tgtEl>
                                          <p:spTgt spid="18432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up)">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4" grpId="0" build="p"/>
      <p:bldP spid="184326" grpId="0"/>
      <p:bldP spid="2"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3"/>
          <p:cNvSpPr>
            <a:spLocks noGrp="1"/>
          </p:cNvSpPr>
          <p:nvPr>
            <p:ph type="sldNum" sz="quarter" idx="12"/>
          </p:nvPr>
        </p:nvSpPr>
        <p:spPr/>
        <p:txBody>
          <a:bodyPr/>
          <a:lstStyle/>
          <a:p>
            <a:pPr>
              <a:defRPr/>
            </a:pPr>
            <a:fld id="{E69A04EC-A603-4BBD-B16C-5366D359D9A1}" type="slidenum">
              <a:rPr lang="zh-CN" altLang="en-US"/>
              <a:pPr>
                <a:defRPr/>
              </a:pPr>
              <a:t>72</a:t>
            </a:fld>
            <a:endParaRPr lang="en-US" altLang="zh-CN"/>
          </a:p>
        </p:txBody>
      </p:sp>
      <p:sp>
        <p:nvSpPr>
          <p:cNvPr id="75779" name="Text Box 2"/>
          <p:cNvSpPr txBox="1">
            <a:spLocks noChangeArrowheads="1"/>
          </p:cNvSpPr>
          <p:nvPr/>
        </p:nvSpPr>
        <p:spPr bwMode="auto">
          <a:xfrm>
            <a:off x="250825" y="260350"/>
            <a:ext cx="835342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4000" i="1" u="none">
                <a:sym typeface="Symbol" panose="05050102010706020507" pitchFamily="18" charset="2"/>
              </a:rPr>
              <a:t>V </a:t>
            </a:r>
            <a:r>
              <a:rPr lang="en-US" altLang="zh-CN" sz="4000" u="none">
                <a:sym typeface="Symbol" panose="05050102010706020507" pitchFamily="18" charset="2"/>
              </a:rPr>
              <a:t>= </a:t>
            </a:r>
            <a:r>
              <a:rPr lang="en-US" altLang="zh-CN" sz="4000" i="1" u="none">
                <a:sym typeface="Symbol" panose="05050102010706020507" pitchFamily="18" charset="2"/>
              </a:rPr>
              <a:t>n</a:t>
            </a:r>
            <a:r>
              <a:rPr lang="en-US" altLang="zh-CN" sz="4000" u="none" baseline="-25000">
                <a:sym typeface="Symbol" panose="05050102010706020507" pitchFamily="18" charset="2"/>
              </a:rPr>
              <a:t>B</a:t>
            </a:r>
            <a:r>
              <a:rPr lang="en-US" altLang="zh-CN" sz="4000" i="1" u="none">
                <a:sym typeface="Symbol" panose="05050102010706020507" pitchFamily="18" charset="2"/>
              </a:rPr>
              <a:t>RT</a:t>
            </a:r>
            <a:r>
              <a:rPr lang="en-US" altLang="zh-CN" sz="4000" u="none">
                <a:sym typeface="Symbol" panose="05050102010706020507" pitchFamily="18" charset="2"/>
              </a:rPr>
              <a:t> </a:t>
            </a:r>
            <a:r>
              <a:rPr lang="zh-CN" altLang="en-US" sz="4000" u="none">
                <a:ea typeface="楷体_GB2312" pitchFamily="49" charset="-122"/>
              </a:rPr>
              <a:t>各物理量的单位</a:t>
            </a:r>
            <a:endParaRPr lang="en-US" altLang="zh-CN" sz="4000" u="none">
              <a:ea typeface="楷体_GB2312" pitchFamily="49" charset="-122"/>
            </a:endParaRPr>
          </a:p>
        </p:txBody>
      </p:sp>
      <p:graphicFrame>
        <p:nvGraphicFramePr>
          <p:cNvPr id="217247" name="Group 159"/>
          <p:cNvGraphicFramePr>
            <a:graphicFrameLocks noGrp="1"/>
          </p:cNvGraphicFramePr>
          <p:nvPr>
            <p:ph idx="4294967295"/>
          </p:nvPr>
        </p:nvGraphicFramePr>
        <p:xfrm>
          <a:off x="180975" y="1341438"/>
          <a:ext cx="8855075" cy="4329112"/>
        </p:xfrm>
        <a:graphic>
          <a:graphicData uri="http://schemas.openxmlformats.org/drawingml/2006/table">
            <a:tbl>
              <a:tblPr/>
              <a:tblGrid>
                <a:gridCol w="1727200"/>
                <a:gridCol w="1223963"/>
                <a:gridCol w="3744912"/>
                <a:gridCol w="2159000"/>
              </a:tblGrid>
              <a:tr h="1408117">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1" lang="en-US" altLang="zh-CN" sz="36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V</a:t>
                      </a:r>
                    </a:p>
                    <a:p>
                      <a:pPr marL="0" marR="0" lvl="0" indent="0" algn="ctr" defTabSz="914400" rtl="0" eaLnBrk="1" fontAlgn="base" latinLnBrk="0" hangingPunct="1">
                        <a:lnSpc>
                          <a:spcPct val="110000"/>
                        </a:lnSpc>
                        <a:spcBef>
                          <a:spcPct val="20000"/>
                        </a:spcBef>
                        <a:spcAft>
                          <a:spcPct val="0"/>
                        </a:spcAft>
                        <a:buClrTx/>
                        <a:buSzTx/>
                        <a:buFontTx/>
                        <a:buNone/>
                        <a:tabLst/>
                      </a:pPr>
                      <a:r>
                        <a:rPr kumimoji="1" lang="zh-CN" altLang="en-US" sz="3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的单位</a:t>
                      </a:r>
                    </a:p>
                  </a:txBody>
                  <a:tcPr marT="45694" marB="45694"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1" lang="en-US" altLang="zh-CN" sz="3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a:t>
                      </a:r>
                      <a:r>
                        <a:rPr kumimoji="1"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值</a:t>
                      </a: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1" lang="en-US" altLang="zh-CN" sz="3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a:t>
                      </a:r>
                      <a:r>
                        <a:rPr kumimoji="1"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的单位</a:t>
                      </a: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1" lang="en-US" altLang="zh-CN" sz="36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r>
                        <a:rPr kumimoji="1"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的单位</a:t>
                      </a:r>
                    </a:p>
                  </a:txBody>
                  <a:tcPr marT="45694" marB="45694"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121345">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1" lang="en-US" altLang="zh-CN"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Pa</a:t>
                      </a:r>
                      <a:r>
                        <a:rPr kumimoji="1" lang="en-US" altLang="zh-CN"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a:t>
                      </a:r>
                      <a:r>
                        <a:rPr kumimoji="1" lang="en-US" altLang="zh-CN" sz="36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3</a:t>
                      </a:r>
                    </a:p>
                    <a:p>
                      <a:pPr marL="0" marR="0" lvl="0" indent="0" algn="ctr" defTabSz="914400" rtl="0" eaLnBrk="1" fontAlgn="base" latinLnBrk="0" hangingPunct="1">
                        <a:lnSpc>
                          <a:spcPct val="110000"/>
                        </a:lnSpc>
                        <a:spcBef>
                          <a:spcPct val="20000"/>
                        </a:spcBef>
                        <a:spcAft>
                          <a:spcPct val="0"/>
                        </a:spcAft>
                        <a:buClrTx/>
                        <a:buSzTx/>
                        <a:buFontTx/>
                        <a:buNone/>
                        <a:tabLst/>
                      </a:pPr>
                      <a:endParaRPr kumimoji="1" lang="en-US" altLang="zh-CN"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10000"/>
                        </a:lnSpc>
                        <a:spcBef>
                          <a:spcPct val="20000"/>
                        </a:spcBef>
                        <a:spcAft>
                          <a:spcPct val="0"/>
                        </a:spcAft>
                        <a:buClrTx/>
                        <a:buSzTx/>
                        <a:buFontTx/>
                        <a:buNone/>
                        <a:tabLst/>
                      </a:pPr>
                      <a:endParaRPr kumimoji="1" lang="en-US" altLang="zh-CN"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4" marB="45694"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1" lang="en-US" altLang="zh-CN"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8.314</a:t>
                      </a:r>
                    </a:p>
                    <a:p>
                      <a:pPr marL="0" marR="0" lvl="0" indent="0" algn="ctr" defTabSz="914400" rtl="0" eaLnBrk="1" fontAlgn="base" latinLnBrk="0" hangingPunct="1">
                        <a:lnSpc>
                          <a:spcPct val="110000"/>
                        </a:lnSpc>
                        <a:spcBef>
                          <a:spcPct val="20000"/>
                        </a:spcBef>
                        <a:spcAft>
                          <a:spcPct val="0"/>
                        </a:spcAft>
                        <a:buClrTx/>
                        <a:buSzTx/>
                        <a:buFontTx/>
                        <a:buNone/>
                        <a:tabLst/>
                      </a:pPr>
                      <a:endParaRPr kumimoji="1" lang="en-US" altLang="zh-CN"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10000"/>
                        </a:lnSpc>
                        <a:spcBef>
                          <a:spcPct val="20000"/>
                        </a:spcBef>
                        <a:spcAft>
                          <a:spcPct val="0"/>
                        </a:spcAft>
                        <a:buClrTx/>
                        <a:buSzTx/>
                        <a:buFontTx/>
                        <a:buNone/>
                        <a:tabLst/>
                      </a:pPr>
                      <a:endParaRPr kumimoji="1" lang="en-US" altLang="zh-CN"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1" lang="en-US" altLang="zh-CN"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Pa</a:t>
                      </a:r>
                      <a:r>
                        <a:rPr kumimoji="1" lang="en-US" altLang="zh-CN"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a:t>
                      </a:r>
                      <a:r>
                        <a:rPr kumimoji="1" lang="en-US" altLang="zh-CN" sz="36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3</a:t>
                      </a:r>
                      <a:r>
                        <a:rPr kumimoji="1" lang="en-US" altLang="zh-CN"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mol</a:t>
                      </a:r>
                      <a:r>
                        <a:rPr kumimoji="1" lang="en-US" altLang="zh-CN" sz="36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36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1</a:t>
                      </a:r>
                      <a:r>
                        <a:rPr kumimoji="1" lang="en-US" altLang="zh-CN"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K</a:t>
                      </a:r>
                      <a:r>
                        <a:rPr kumimoji="1" lang="en-US" altLang="zh-CN" sz="36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36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1" fontAlgn="base" latinLnBrk="0" hangingPunct="1">
                        <a:lnSpc>
                          <a:spcPct val="110000"/>
                        </a:lnSpc>
                        <a:spcBef>
                          <a:spcPct val="20000"/>
                        </a:spcBef>
                        <a:spcAft>
                          <a:spcPct val="0"/>
                        </a:spcAft>
                        <a:buClrTx/>
                        <a:buSzTx/>
                        <a:buFontTx/>
                        <a:buNone/>
                        <a:tabLst/>
                      </a:pPr>
                      <a:r>
                        <a:rPr kumimoji="1"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或 </a:t>
                      </a:r>
                      <a:r>
                        <a:rPr kumimoji="1" lang="en-US" altLang="zh-CN"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J</a:t>
                      </a:r>
                      <a:r>
                        <a:rPr kumimoji="1" lang="en-US" altLang="zh-CN"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mol</a:t>
                      </a:r>
                      <a:r>
                        <a:rPr kumimoji="1" lang="en-US" altLang="zh-CN" sz="36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36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1 </a:t>
                      </a:r>
                      <a:r>
                        <a:rPr kumimoji="1" lang="en-US" altLang="zh-CN"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K</a:t>
                      </a:r>
                      <a:r>
                        <a:rPr kumimoji="1" lang="en-US" altLang="zh-CN" sz="36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36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1</a:t>
                      </a: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mol</a:t>
                      </a:r>
                      <a:r>
                        <a:rPr kumimoji="0" lang="en-US" altLang="zh-CN"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a:t>
                      </a:r>
                      <a:r>
                        <a:rPr kumimoji="1" lang="en-US" altLang="zh-CN" sz="36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36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3</a:t>
                      </a:r>
                      <a:r>
                        <a:rPr kumimoji="0" lang="en-US" altLang="zh-CN"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10</a:t>
                      </a:r>
                      <a:r>
                        <a:rPr kumimoji="1" lang="en-US" altLang="zh-CN" sz="36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36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3</a:t>
                      </a:r>
                      <a:r>
                        <a:rPr kumimoji="0" lang="en-US" altLang="zh-CN"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mol</a:t>
                      </a:r>
                      <a:r>
                        <a:rPr kumimoji="0" lang="en-US" altLang="zh-CN"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dm</a:t>
                      </a:r>
                      <a:r>
                        <a:rPr kumimoji="1" lang="en-US" altLang="zh-CN" sz="36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36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3</a:t>
                      </a:r>
                      <a:r>
                        <a:rPr kumimoji="0" lang="en-US" altLang="zh-CN"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marT="45694" marB="45694"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99650">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1" lang="en-US" altLang="zh-CN"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Pa</a:t>
                      </a:r>
                      <a:r>
                        <a:rPr kumimoji="1" lang="en-US" altLang="zh-CN"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36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rPr>
                        <a:t>dm</a:t>
                      </a:r>
                      <a:r>
                        <a:rPr kumimoji="1" lang="en-US" altLang="zh-CN" sz="3600" b="1" i="0" u="none" strike="noStrike" cap="none" normalizeH="0" baseline="30000" smtClean="0">
                          <a:ln>
                            <a:noFill/>
                          </a:ln>
                          <a:solidFill>
                            <a:srgbClr val="0000FF"/>
                          </a:solidFill>
                          <a:effectLst/>
                          <a:latin typeface="Times New Roman" panose="02020603050405020304" pitchFamily="18" charset="0"/>
                          <a:ea typeface="宋体" panose="02010600030101010101" pitchFamily="2" charset="-122"/>
                        </a:rPr>
                        <a:t>3</a:t>
                      </a:r>
                    </a:p>
                  </a:txBody>
                  <a:tcPr marT="45694" marB="45694"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1" lang="en-US" altLang="zh-CN" sz="36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rPr>
                        <a:t>8314</a:t>
                      </a: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1" lang="en-US" altLang="zh-CN"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Pa</a:t>
                      </a:r>
                      <a:r>
                        <a:rPr kumimoji="1" lang="en-US" altLang="zh-CN"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36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rPr>
                        <a:t>dm</a:t>
                      </a:r>
                      <a:r>
                        <a:rPr kumimoji="1" lang="en-US" altLang="zh-CN" sz="3600" b="1" i="0" u="none" strike="noStrike" cap="none" normalizeH="0" baseline="30000" smtClean="0">
                          <a:ln>
                            <a:noFill/>
                          </a:ln>
                          <a:solidFill>
                            <a:srgbClr val="0000FF"/>
                          </a:solidFill>
                          <a:effectLst/>
                          <a:latin typeface="Times New Roman" panose="02020603050405020304" pitchFamily="18" charset="0"/>
                          <a:ea typeface="宋体" panose="02010600030101010101" pitchFamily="2" charset="-122"/>
                        </a:rPr>
                        <a:t>3</a:t>
                      </a:r>
                      <a:r>
                        <a:rPr kumimoji="1" lang="en-US" altLang="zh-CN"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mol</a:t>
                      </a:r>
                      <a:r>
                        <a:rPr kumimoji="1" lang="en-US" altLang="zh-CN" sz="36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36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1</a:t>
                      </a:r>
                      <a:r>
                        <a:rPr kumimoji="1" lang="en-US" altLang="zh-CN"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K</a:t>
                      </a:r>
                      <a:r>
                        <a:rPr kumimoji="1" lang="en-US" altLang="zh-CN" sz="36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36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1</a:t>
                      </a: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mol</a:t>
                      </a:r>
                      <a:r>
                        <a:rPr kumimoji="0" lang="en-US" altLang="zh-CN"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36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rPr>
                        <a:t>dm</a:t>
                      </a:r>
                      <a:r>
                        <a:rPr kumimoji="0" lang="en-US" altLang="zh-CN" sz="3600" b="1" i="0" u="none" strike="noStrike" cap="none" normalizeH="0" baseline="30000" smtClean="0">
                          <a:ln>
                            <a:noFill/>
                          </a:ln>
                          <a:solidFill>
                            <a:srgbClr val="0000FF"/>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3600" b="1" i="0" u="none" strike="noStrike" cap="none" normalizeH="0" baseline="30000" smtClean="0">
                          <a:ln>
                            <a:noFill/>
                          </a:ln>
                          <a:solidFill>
                            <a:srgbClr val="0000FF"/>
                          </a:solidFill>
                          <a:effectLst/>
                          <a:latin typeface="Times New Roman" panose="02020603050405020304" pitchFamily="18" charset="0"/>
                          <a:ea typeface="宋体" panose="02010600030101010101" pitchFamily="2" charset="-122"/>
                        </a:rPr>
                        <a:t>3</a:t>
                      </a:r>
                    </a:p>
                  </a:txBody>
                  <a:tcPr marT="45694" marB="45694"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17248" name="Rectangle 160"/>
          <p:cNvSpPr>
            <a:spLocks noChangeArrowheads="1"/>
          </p:cNvSpPr>
          <p:nvPr/>
        </p:nvSpPr>
        <p:spPr bwMode="auto">
          <a:xfrm>
            <a:off x="179388" y="4868863"/>
            <a:ext cx="8785225" cy="792162"/>
          </a:xfrm>
          <a:prstGeom prst="rect">
            <a:avLst/>
          </a:prstGeom>
          <a:noFill/>
          <a:ln w="5080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 typeface="Wingdings" panose="05000000000000000000" pitchFamily="2" charset="2"/>
              <a:buChar char="Ø"/>
            </a:pPr>
            <a:endParaRPr lang="zh-CN" altLang="en-US" sz="400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17247"/>
                                        </p:tgtEl>
                                        <p:attrNameLst>
                                          <p:attrName>style.visibility</p:attrName>
                                        </p:attrNameLst>
                                      </p:cBhvr>
                                      <p:to>
                                        <p:strVal val="visible"/>
                                      </p:to>
                                    </p:set>
                                    <p:animEffect transition="in" filter="box(in)">
                                      <p:cBhvr>
                                        <p:cTn id="7" dur="500"/>
                                        <p:tgtEl>
                                          <p:spTgt spid="2172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7248"/>
                                        </p:tgtEl>
                                        <p:attrNameLst>
                                          <p:attrName>style.visibility</p:attrName>
                                        </p:attrNameLst>
                                      </p:cBhvr>
                                      <p:to>
                                        <p:strVal val="visible"/>
                                      </p:to>
                                    </p:set>
                                    <p:animEffect transition="in" filter="blinds(horizontal)">
                                      <p:cBhvr>
                                        <p:cTn id="12" dur="500"/>
                                        <p:tgtEl>
                                          <p:spTgt spid="217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248"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742D41ED-E9A3-45E9-87F8-644D94D63123}" type="slidenum">
              <a:rPr lang="zh-CN" altLang="en-US"/>
              <a:pPr>
                <a:defRPr/>
              </a:pPr>
              <a:t>73</a:t>
            </a:fld>
            <a:endParaRPr lang="en-US" altLang="zh-CN"/>
          </a:p>
        </p:txBody>
      </p:sp>
      <p:sp>
        <p:nvSpPr>
          <p:cNvPr id="180227" name="Rectangle 3"/>
          <p:cNvSpPr>
            <a:spLocks noGrp="1" noChangeArrowheads="1"/>
          </p:cNvSpPr>
          <p:nvPr>
            <p:ph type="body" idx="4294967295"/>
          </p:nvPr>
        </p:nvSpPr>
        <p:spPr>
          <a:xfrm>
            <a:off x="250825" y="1557338"/>
            <a:ext cx="8640763" cy="5113337"/>
          </a:xfrm>
        </p:spPr>
        <p:txBody>
          <a:bodyPr/>
          <a:lstStyle/>
          <a:p>
            <a:pPr algn="just" eaLnBrk="1" hangingPunct="1">
              <a:lnSpc>
                <a:spcPct val="130000"/>
              </a:lnSpc>
              <a:spcBef>
                <a:spcPct val="0"/>
              </a:spcBef>
            </a:pPr>
            <a:r>
              <a:rPr lang="zh-CN" altLang="en-US" sz="4000" b="1" smtClean="0"/>
              <a:t>渗透压定律的重要意义在于：</a:t>
            </a:r>
            <a:endParaRPr lang="zh-CN" altLang="en-US" sz="4000" b="1" smtClean="0">
              <a:solidFill>
                <a:srgbClr val="0000FF"/>
              </a:solidFill>
            </a:endParaRPr>
          </a:p>
          <a:p>
            <a:pPr algn="just" eaLnBrk="1" hangingPunct="1">
              <a:lnSpc>
                <a:spcPct val="130000"/>
              </a:lnSpc>
              <a:spcBef>
                <a:spcPct val="0"/>
              </a:spcBef>
              <a:buFontTx/>
              <a:buNone/>
            </a:pPr>
            <a:r>
              <a:rPr lang="zh-CN" altLang="en-US" sz="4000" b="1" smtClean="0">
                <a:solidFill>
                  <a:srgbClr val="0000FF"/>
                </a:solidFill>
              </a:rPr>
              <a:t>         一定温度下，稀溶液的渗透压只取决于单位体积溶液或单位质量溶剂中所含溶质的质点数目，而与溶质本性无关。</a:t>
            </a:r>
            <a:endParaRPr lang="zh-CN" altLang="en-US" sz="4000" smtClean="0">
              <a:solidFill>
                <a:srgbClr val="0000FF"/>
              </a:solidFill>
            </a:endParaRPr>
          </a:p>
        </p:txBody>
      </p:sp>
      <p:graphicFrame>
        <p:nvGraphicFramePr>
          <p:cNvPr id="76804" name="Object 8"/>
          <p:cNvGraphicFramePr>
            <a:graphicFrameLocks noGrp="1" noChangeAspect="1"/>
          </p:cNvGraphicFramePr>
          <p:nvPr>
            <p:ph sz="half" idx="4294967295"/>
          </p:nvPr>
        </p:nvGraphicFramePr>
        <p:xfrm>
          <a:off x="1365250" y="419100"/>
          <a:ext cx="5688013" cy="995363"/>
        </p:xfrm>
        <a:graphic>
          <a:graphicData uri="http://schemas.openxmlformats.org/presentationml/2006/ole">
            <mc:AlternateContent xmlns:mc="http://schemas.openxmlformats.org/markup-compatibility/2006">
              <mc:Choice xmlns:v="urn:schemas-microsoft-com:vml" Requires="v">
                <p:oleObj spid="_x0000_s76828" name="公式" r:id="rId3" imgW="1015559" imgH="177723" progId="Equation.3">
                  <p:embed/>
                </p:oleObj>
              </mc:Choice>
              <mc:Fallback>
                <p:oleObj name="公式" r:id="rId3" imgW="1015559" imgH="177723"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5250" y="419100"/>
                        <a:ext cx="5688013" cy="99536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0227">
                                            <p:txEl>
                                              <p:pRg st="0" end="0"/>
                                            </p:txEl>
                                          </p:spTgt>
                                        </p:tgtEl>
                                        <p:attrNameLst>
                                          <p:attrName>style.visibility</p:attrName>
                                        </p:attrNameLst>
                                      </p:cBhvr>
                                      <p:to>
                                        <p:strVal val="visible"/>
                                      </p:to>
                                    </p:set>
                                    <p:animEffect transition="in" filter="checkerboard(across)">
                                      <p:cBhvr>
                                        <p:cTn id="7" dur="500"/>
                                        <p:tgtEl>
                                          <p:spTgt spid="1802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80227">
                                            <p:txEl>
                                              <p:pRg st="1" end="1"/>
                                            </p:txEl>
                                          </p:spTgt>
                                        </p:tgtEl>
                                        <p:attrNameLst>
                                          <p:attrName>style.visibility</p:attrName>
                                        </p:attrNameLst>
                                      </p:cBhvr>
                                      <p:to>
                                        <p:strVal val="visible"/>
                                      </p:to>
                                    </p:set>
                                    <p:animEffect transition="in" filter="checkerboard(across)">
                                      <p:cBhvr>
                                        <p:cTn id="12" dur="500"/>
                                        <p:tgtEl>
                                          <p:spTgt spid="1802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05A70D03-F804-47CC-AA90-E3871F6646B7}" type="slidenum">
              <a:rPr lang="zh-CN" altLang="en-US"/>
              <a:pPr>
                <a:defRPr/>
              </a:pPr>
              <a:t>74</a:t>
            </a:fld>
            <a:endParaRPr lang="en-US" altLang="zh-CN"/>
          </a:p>
        </p:txBody>
      </p:sp>
      <p:sp>
        <p:nvSpPr>
          <p:cNvPr id="57348" name="Rectangle 4"/>
          <p:cNvSpPr>
            <a:spLocks noChangeArrowheads="1"/>
          </p:cNvSpPr>
          <p:nvPr/>
        </p:nvSpPr>
        <p:spPr bwMode="auto">
          <a:xfrm>
            <a:off x="323850" y="2997200"/>
            <a:ext cx="8569325" cy="303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1062038" indent="-3429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584325" indent="-3429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2106613" indent="-3429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628900" indent="-3429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3086100" indent="-3429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543300" indent="-3429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4000500" indent="-3429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457700" indent="-3429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spcBef>
                <a:spcPct val="0"/>
              </a:spcBef>
              <a:buFontTx/>
              <a:buNone/>
            </a:pPr>
            <a:r>
              <a:rPr kumimoji="0" lang="zh-CN" altLang="en-US" sz="4400" u="none">
                <a:ea typeface="楷体_GB2312" pitchFamily="49" charset="-122"/>
              </a:rPr>
              <a:t>虽然从形式上看，溶液的渗透压与理想气体状态方程式十分相似，但两种压强</a:t>
            </a:r>
            <a:r>
              <a:rPr kumimoji="0" lang="en-US" altLang="zh-CN" sz="4400" u="none">
                <a:ea typeface="楷体_GB2312" pitchFamily="49" charset="-122"/>
              </a:rPr>
              <a:t>(</a:t>
            </a:r>
            <a:r>
              <a:rPr kumimoji="0" lang="en-US" altLang="zh-CN" sz="4400" i="1" u="none">
                <a:ea typeface="楷体_GB2312" pitchFamily="49" charset="-122"/>
                <a:sym typeface="Symbol" panose="05050102010706020507" pitchFamily="18" charset="2"/>
              </a:rPr>
              <a:t> </a:t>
            </a:r>
            <a:r>
              <a:rPr kumimoji="0" lang="zh-CN" altLang="en-US" sz="4400" u="none">
                <a:ea typeface="楷体_GB2312" pitchFamily="49" charset="-122"/>
              </a:rPr>
              <a:t>和 </a:t>
            </a:r>
            <a:r>
              <a:rPr kumimoji="0" lang="en-US" altLang="zh-CN" sz="4400" i="1" u="none">
                <a:ea typeface="楷体_GB2312" pitchFamily="49" charset="-122"/>
              </a:rPr>
              <a:t>p</a:t>
            </a:r>
            <a:r>
              <a:rPr kumimoji="0" lang="en-US" altLang="zh-CN" sz="4400" u="none">
                <a:ea typeface="楷体_GB2312" pitchFamily="49" charset="-122"/>
              </a:rPr>
              <a:t>)</a:t>
            </a:r>
            <a:r>
              <a:rPr kumimoji="0" lang="zh-CN" altLang="en-US" sz="4400" u="none">
                <a:solidFill>
                  <a:srgbClr val="6600CC"/>
                </a:solidFill>
                <a:ea typeface="楷体_GB2312" pitchFamily="49" charset="-122"/>
              </a:rPr>
              <a:t>产生的原因</a:t>
            </a:r>
            <a:r>
              <a:rPr kumimoji="0" lang="zh-CN" altLang="en-US" sz="4400" u="none">
                <a:ea typeface="楷体_GB2312" pitchFamily="49" charset="-122"/>
              </a:rPr>
              <a:t>完全不同。</a:t>
            </a:r>
            <a:r>
              <a:rPr lang="zh-CN" altLang="en-US" sz="4400" u="none">
                <a:ea typeface="楷体_GB2312" pitchFamily="49" charset="-122"/>
              </a:rPr>
              <a:t>　</a:t>
            </a:r>
            <a:r>
              <a:rPr kumimoji="0" lang="zh-CN" altLang="en-US" sz="4400" u="none"/>
              <a:t>　</a:t>
            </a:r>
          </a:p>
        </p:txBody>
      </p:sp>
      <p:sp>
        <p:nvSpPr>
          <p:cNvPr id="57349" name="Text Box 5"/>
          <p:cNvSpPr txBox="1">
            <a:spLocks noChangeArrowheads="1"/>
          </p:cNvSpPr>
          <p:nvPr/>
        </p:nvSpPr>
        <p:spPr bwMode="auto">
          <a:xfrm>
            <a:off x="323850" y="1196975"/>
            <a:ext cx="8281988" cy="164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50000"/>
              </a:spcBef>
              <a:buFontTx/>
              <a:buNone/>
            </a:pPr>
            <a:r>
              <a:rPr lang="zh-CN" altLang="en-US" sz="4400" u="none">
                <a:solidFill>
                  <a:srgbClr val="0000FF"/>
                </a:solidFill>
                <a:ea typeface="楷体_GB2312" pitchFamily="49" charset="-122"/>
                <a:sym typeface="Symbol" panose="05050102010706020507" pitchFamily="18" charset="2"/>
              </a:rPr>
              <a:t>渗透压定律：       </a:t>
            </a:r>
            <a:r>
              <a:rPr lang="zh-CN" altLang="en-US" sz="4400" i="1" u="none">
                <a:solidFill>
                  <a:srgbClr val="0000FF"/>
                </a:solidFill>
                <a:ea typeface="楷体_GB2312" pitchFamily="49" charset="-122"/>
                <a:sym typeface="Symbol" panose="05050102010706020507" pitchFamily="18" charset="2"/>
              </a:rPr>
              <a:t></a:t>
            </a:r>
            <a:r>
              <a:rPr lang="en-US" altLang="zh-CN" sz="4400" i="1" u="none">
                <a:solidFill>
                  <a:srgbClr val="0000FF"/>
                </a:solidFill>
                <a:ea typeface="楷体_GB2312" pitchFamily="49" charset="-122"/>
                <a:sym typeface="Symbol" panose="05050102010706020507" pitchFamily="18" charset="2"/>
              </a:rPr>
              <a:t>V </a:t>
            </a:r>
            <a:r>
              <a:rPr lang="en-US" altLang="zh-CN" sz="4400" u="none">
                <a:solidFill>
                  <a:srgbClr val="0000FF"/>
                </a:solidFill>
                <a:ea typeface="楷体_GB2312" pitchFamily="49" charset="-122"/>
                <a:sym typeface="Symbol" panose="05050102010706020507" pitchFamily="18" charset="2"/>
              </a:rPr>
              <a:t>=</a:t>
            </a:r>
            <a:r>
              <a:rPr lang="en-US" altLang="zh-CN" sz="4400" i="1" u="none">
                <a:solidFill>
                  <a:srgbClr val="0000FF"/>
                </a:solidFill>
                <a:ea typeface="楷体_GB2312" pitchFamily="49" charset="-122"/>
                <a:sym typeface="Symbol" panose="05050102010706020507" pitchFamily="18" charset="2"/>
              </a:rPr>
              <a:t> nRT</a:t>
            </a:r>
          </a:p>
          <a:p>
            <a:pPr algn="just" eaLnBrk="1" hangingPunct="1">
              <a:lnSpc>
                <a:spcPct val="90000"/>
              </a:lnSpc>
              <a:spcBef>
                <a:spcPct val="50000"/>
              </a:spcBef>
              <a:buFontTx/>
              <a:buNone/>
            </a:pPr>
            <a:r>
              <a:rPr lang="zh-CN" altLang="en-US" sz="4400" u="none">
                <a:solidFill>
                  <a:srgbClr val="0000FF"/>
                </a:solidFill>
                <a:ea typeface="楷体_GB2312" pitchFamily="49" charset="-122"/>
                <a:sym typeface="Symbol" panose="05050102010706020507" pitchFamily="18" charset="2"/>
              </a:rPr>
              <a:t>理想气体状态方程：</a:t>
            </a:r>
            <a:r>
              <a:rPr lang="en-US" altLang="zh-CN" sz="4400" i="1" u="none">
                <a:solidFill>
                  <a:srgbClr val="0000FF"/>
                </a:solidFill>
                <a:ea typeface="楷体_GB2312" pitchFamily="49" charset="-122"/>
                <a:sym typeface="Symbol" panose="05050102010706020507" pitchFamily="18" charset="2"/>
              </a:rPr>
              <a:t>pV </a:t>
            </a:r>
            <a:r>
              <a:rPr lang="en-US" altLang="zh-CN" sz="4400" u="none">
                <a:solidFill>
                  <a:srgbClr val="0000FF"/>
                </a:solidFill>
                <a:ea typeface="楷体_GB2312" pitchFamily="49" charset="-122"/>
                <a:sym typeface="Symbol" panose="05050102010706020507" pitchFamily="18" charset="2"/>
              </a:rPr>
              <a:t>=</a:t>
            </a:r>
            <a:r>
              <a:rPr lang="en-US" altLang="zh-CN" sz="4400" i="1" u="none">
                <a:solidFill>
                  <a:srgbClr val="0000FF"/>
                </a:solidFill>
                <a:ea typeface="楷体_GB2312" pitchFamily="49" charset="-122"/>
                <a:sym typeface="Symbol" panose="05050102010706020507" pitchFamily="18" charset="2"/>
              </a:rPr>
              <a:t> nRT</a:t>
            </a:r>
          </a:p>
        </p:txBody>
      </p:sp>
      <p:sp>
        <p:nvSpPr>
          <p:cNvPr id="77829" name="Text Box 6"/>
          <p:cNvSpPr txBox="1">
            <a:spLocks noChangeArrowheads="1"/>
          </p:cNvSpPr>
          <p:nvPr/>
        </p:nvSpPr>
        <p:spPr bwMode="auto">
          <a:xfrm>
            <a:off x="395288" y="260350"/>
            <a:ext cx="8281987"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buFontTx/>
              <a:buNone/>
            </a:pPr>
            <a:r>
              <a:rPr lang="zh-CN" altLang="en-US" sz="4400" u="none">
                <a:ea typeface="楷体_GB2312" pitchFamily="49" charset="-122"/>
                <a:sym typeface="Symbol" panose="05050102010706020507" pitchFamily="18" charset="2"/>
              </a:rPr>
              <a:t>渗透压与气体压强的比较</a:t>
            </a:r>
            <a:endParaRPr lang="en-US" altLang="zh-CN" sz="4400" i="1" u="none">
              <a:ea typeface="楷体_GB2312" pitchFamily="49"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349"/>
                                        </p:tgtEl>
                                        <p:attrNameLst>
                                          <p:attrName>style.visibility</p:attrName>
                                        </p:attrNameLst>
                                      </p:cBhvr>
                                      <p:to>
                                        <p:strVal val="visible"/>
                                      </p:to>
                                    </p:set>
                                    <p:animEffect transition="in" filter="blinds(horizontal)">
                                      <p:cBhvr>
                                        <p:cTn id="7" dur="500"/>
                                        <p:tgtEl>
                                          <p:spTgt spid="573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7348">
                                            <p:txEl>
                                              <p:pRg st="0" end="0"/>
                                            </p:txEl>
                                          </p:spTgt>
                                        </p:tgtEl>
                                        <p:attrNameLst>
                                          <p:attrName>style.visibility</p:attrName>
                                        </p:attrNameLst>
                                      </p:cBhvr>
                                      <p:to>
                                        <p:strVal val="visible"/>
                                      </p:to>
                                    </p:set>
                                    <p:animEffect transition="in" filter="blinds(horizontal)">
                                      <p:cBhvr>
                                        <p:cTn id="12" dur="500"/>
                                        <p:tgtEl>
                                          <p:spTgt spid="573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4E19C9A6-C202-448D-8A9C-3D63CF723598}" type="slidenum">
              <a:rPr lang="zh-CN" altLang="en-US"/>
              <a:pPr>
                <a:defRPr/>
              </a:pPr>
              <a:t>75</a:t>
            </a:fld>
            <a:endParaRPr lang="en-US" altLang="zh-CN"/>
          </a:p>
        </p:txBody>
      </p:sp>
      <p:sp>
        <p:nvSpPr>
          <p:cNvPr id="369667" name="Rectangle 3"/>
          <p:cNvSpPr>
            <a:spLocks noGrp="1" noChangeArrowheads="1"/>
          </p:cNvSpPr>
          <p:nvPr>
            <p:ph type="body" idx="1"/>
          </p:nvPr>
        </p:nvSpPr>
        <p:spPr>
          <a:xfrm>
            <a:off x="250825" y="404813"/>
            <a:ext cx="8424863" cy="6121400"/>
          </a:xfrm>
        </p:spPr>
        <p:txBody>
          <a:bodyPr/>
          <a:lstStyle/>
          <a:p>
            <a:pPr eaLnBrk="1" hangingPunct="1">
              <a:lnSpc>
                <a:spcPct val="120000"/>
              </a:lnSpc>
            </a:pPr>
            <a:r>
              <a:rPr lang="zh-CN" altLang="en-US" sz="4000" b="1" smtClean="0"/>
              <a:t>气体压强是由于它的分子碰撞器壁而产生，而溶液的</a:t>
            </a:r>
            <a:r>
              <a:rPr kumimoji="0" lang="zh-CN" altLang="en-US" sz="4000" b="1" smtClean="0"/>
              <a:t>渗透压</a:t>
            </a:r>
            <a:r>
              <a:rPr lang="zh-CN" altLang="en-US" sz="4000" b="1" smtClean="0"/>
              <a:t>并不是溶质分子运动的直接结果，而是溶剂分子在半透膜两边运动所致。</a:t>
            </a:r>
          </a:p>
          <a:p>
            <a:pPr eaLnBrk="1" hangingPunct="1">
              <a:lnSpc>
                <a:spcPct val="120000"/>
              </a:lnSpc>
            </a:pPr>
            <a:r>
              <a:rPr lang="zh-CN" altLang="en-US" sz="4000" b="1" smtClean="0">
                <a:solidFill>
                  <a:srgbClr val="0000FF"/>
                </a:solidFill>
              </a:rPr>
              <a:t>渗透压只有在半透膜两侧分别存在溶液和溶剂（或两边浓度不同的溶液）时才能表现出来。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9667">
                                            <p:txEl>
                                              <p:pRg st="1" end="1"/>
                                            </p:txEl>
                                          </p:spTgt>
                                        </p:tgtEl>
                                        <p:attrNameLst>
                                          <p:attrName>style.visibility</p:attrName>
                                        </p:attrNameLst>
                                      </p:cBhvr>
                                      <p:to>
                                        <p:strVal val="visible"/>
                                      </p:to>
                                    </p:set>
                                    <p:animEffect transition="in" filter="blinds(horizontal)">
                                      <p:cBhvr>
                                        <p:cTn id="7" dur="500"/>
                                        <p:tgtEl>
                                          <p:spTgt spid="3696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F4FCAAD2-88CB-4E57-93F2-6C5072F38EC3}" type="slidenum">
              <a:rPr lang="zh-CN" altLang="en-US"/>
              <a:pPr>
                <a:defRPr/>
              </a:pPr>
              <a:t>76</a:t>
            </a:fld>
            <a:endParaRPr lang="en-US" altLang="zh-CN"/>
          </a:p>
        </p:txBody>
      </p:sp>
      <p:sp>
        <p:nvSpPr>
          <p:cNvPr id="79875" name="Text Box 2"/>
          <p:cNvSpPr txBox="1">
            <a:spLocks noChangeArrowheads="1"/>
          </p:cNvSpPr>
          <p:nvPr/>
        </p:nvSpPr>
        <p:spPr bwMode="auto">
          <a:xfrm>
            <a:off x="395288" y="404813"/>
            <a:ext cx="8221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3600" u="none">
                <a:solidFill>
                  <a:srgbClr val="0000FF"/>
                </a:solidFill>
              </a:rPr>
              <a:t>渗透压也常被用来测定物质的摩尔质量。</a:t>
            </a:r>
          </a:p>
        </p:txBody>
      </p:sp>
      <p:grpSp>
        <p:nvGrpSpPr>
          <p:cNvPr id="392195" name="Group 3"/>
          <p:cNvGrpSpPr>
            <a:grpSpLocks/>
          </p:cNvGrpSpPr>
          <p:nvPr/>
        </p:nvGrpSpPr>
        <p:grpSpPr bwMode="auto">
          <a:xfrm>
            <a:off x="395288" y="1268413"/>
            <a:ext cx="8497887" cy="4954587"/>
            <a:chOff x="249" y="799"/>
            <a:chExt cx="5353" cy="3121"/>
          </a:xfrm>
        </p:grpSpPr>
        <p:sp>
          <p:nvSpPr>
            <p:cNvPr id="79877" name="Text Box 4"/>
            <p:cNvSpPr txBox="1">
              <a:spLocks noChangeArrowheads="1"/>
            </p:cNvSpPr>
            <p:nvPr/>
          </p:nvSpPr>
          <p:spPr bwMode="auto">
            <a:xfrm>
              <a:off x="249" y="799"/>
              <a:ext cx="5353" cy="2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FontTx/>
                <a:buNone/>
              </a:pPr>
              <a:r>
                <a:rPr lang="zh-CN" altLang="en-US" sz="4400" u="none">
                  <a:ea typeface="楷体_GB2312" pitchFamily="49" charset="-122"/>
                </a:rPr>
                <a:t>例</a:t>
              </a:r>
              <a:r>
                <a:rPr lang="en-US" altLang="zh-CN" sz="4400" u="none">
                  <a:ea typeface="楷体_GB2312" pitchFamily="49" charset="-122"/>
                </a:rPr>
                <a:t>1. 6  </a:t>
              </a:r>
              <a:r>
                <a:rPr lang="zh-CN" altLang="en-US" sz="4400" u="none">
                  <a:ea typeface="楷体_GB2312" pitchFamily="49" charset="-122"/>
                </a:rPr>
                <a:t>有一种蛋白质，估计它的摩尔质量在15000 </a:t>
              </a:r>
              <a:r>
                <a:rPr lang="en-US" altLang="zh-CN" sz="4400" u="none">
                  <a:ea typeface="楷体_GB2312" pitchFamily="49" charset="-122"/>
                </a:rPr>
                <a:t>g</a:t>
              </a:r>
              <a:r>
                <a:rPr lang="en-US" altLang="zh-CN" sz="4400" u="none">
                  <a:ea typeface="楷体_GB2312" pitchFamily="49" charset="-122"/>
                  <a:cs typeface="Times New Roman" panose="02020603050405020304" pitchFamily="18" charset="0"/>
                </a:rPr>
                <a:t>•</a:t>
              </a:r>
              <a:r>
                <a:rPr lang="en-US" altLang="zh-CN" sz="4400" u="none">
                  <a:ea typeface="楷体_GB2312" pitchFamily="49" charset="-122"/>
                </a:rPr>
                <a:t>mol</a:t>
              </a:r>
              <a:r>
                <a:rPr lang="en-US" altLang="zh-CN" sz="4400" u="none" baseline="30000">
                  <a:ea typeface="楷体_GB2312" pitchFamily="49" charset="-122"/>
                  <a:sym typeface="Symbol" panose="05050102010706020507" pitchFamily="18" charset="2"/>
                </a:rPr>
                <a:t></a:t>
              </a:r>
              <a:r>
                <a:rPr lang="en-US" altLang="zh-CN" sz="4400" u="none" baseline="30000">
                  <a:ea typeface="楷体_GB2312" pitchFamily="49" charset="-122"/>
                </a:rPr>
                <a:t>1</a:t>
              </a:r>
              <a:r>
                <a:rPr lang="en-US" altLang="zh-CN" sz="4400" u="none">
                  <a:ea typeface="楷体_GB2312" pitchFamily="49" charset="-122"/>
                </a:rPr>
                <a:t> </a:t>
              </a:r>
              <a:r>
                <a:rPr lang="zh-CN" altLang="en-US" sz="4400" u="none">
                  <a:ea typeface="楷体_GB2312" pitchFamily="49" charset="-122"/>
                </a:rPr>
                <a:t>左右。如果在20 </a:t>
              </a:r>
              <a:r>
                <a:rPr lang="en-US" altLang="zh-CN" sz="4400" u="none" baseline="30000">
                  <a:ea typeface="楷体_GB2312" pitchFamily="49" charset="-122"/>
                </a:rPr>
                <a:t>o</a:t>
              </a:r>
              <a:r>
                <a:rPr lang="en-US" altLang="zh-CN" sz="4400" u="none">
                  <a:ea typeface="楷体_GB2312" pitchFamily="49" charset="-122"/>
                </a:rPr>
                <a:t>C</a:t>
              </a:r>
              <a:r>
                <a:rPr lang="zh-CN" altLang="en-US" sz="4400" u="none">
                  <a:ea typeface="楷体_GB2312" pitchFamily="49" charset="-122"/>
                </a:rPr>
                <a:t>时，取1.00 </a:t>
              </a:r>
              <a:r>
                <a:rPr lang="en-US" altLang="zh-CN" sz="4400" u="none">
                  <a:ea typeface="楷体_GB2312" pitchFamily="49" charset="-122"/>
                </a:rPr>
                <a:t>g </a:t>
              </a:r>
              <a:r>
                <a:rPr lang="zh-CN" altLang="en-US" sz="4400" u="none">
                  <a:ea typeface="楷体_GB2312" pitchFamily="49" charset="-122"/>
                </a:rPr>
                <a:t>样品溶于100 </a:t>
              </a:r>
              <a:r>
                <a:rPr lang="en-US" altLang="zh-CN" sz="4400" u="none">
                  <a:ea typeface="楷体_GB2312" pitchFamily="49" charset="-122"/>
                </a:rPr>
                <a:t>g </a:t>
              </a:r>
              <a:r>
                <a:rPr lang="zh-CN" altLang="en-US" sz="4400" u="none">
                  <a:ea typeface="楷体_GB2312" pitchFamily="49" charset="-122"/>
                </a:rPr>
                <a:t>水中，试问利用哪一种依数性来测定摩尔质量好一些？</a:t>
              </a:r>
            </a:p>
          </p:txBody>
        </p:sp>
        <p:sp>
          <p:nvSpPr>
            <p:cNvPr id="79878" name="Text Box 5"/>
            <p:cNvSpPr txBox="1">
              <a:spLocks noChangeArrowheads="1"/>
            </p:cNvSpPr>
            <p:nvPr/>
          </p:nvSpPr>
          <p:spPr bwMode="auto">
            <a:xfrm>
              <a:off x="431" y="3067"/>
              <a:ext cx="4173" cy="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50000"/>
                </a:spcBef>
                <a:buFontTx/>
                <a:buNone/>
              </a:pPr>
              <a:r>
                <a:rPr lang="zh-CN" altLang="en-US" sz="3600" u="none"/>
                <a:t>已知</a:t>
              </a:r>
              <a:r>
                <a:rPr lang="en-US" altLang="zh-CN" sz="3600" u="none"/>
                <a:t>: H</a:t>
              </a:r>
              <a:r>
                <a:rPr lang="en-US" altLang="zh-CN" sz="3600" u="none" baseline="-25000"/>
                <a:t>2</a:t>
              </a:r>
              <a:r>
                <a:rPr lang="en-US" altLang="zh-CN" sz="3600" u="none"/>
                <a:t>O </a:t>
              </a:r>
              <a:r>
                <a:rPr lang="en-US" altLang="zh-CN" sz="3600" i="1" u="none"/>
                <a:t>k</a:t>
              </a:r>
              <a:r>
                <a:rPr lang="en-US" altLang="zh-CN" sz="3600" u="none" baseline="-30000"/>
                <a:t>b</a:t>
              </a:r>
              <a:r>
                <a:rPr lang="en-US" altLang="zh-CN" sz="3600" u="none"/>
                <a:t>= 0.512 K</a:t>
              </a:r>
              <a:r>
                <a:rPr lang="en-US" altLang="zh-CN" sz="3600" u="none">
                  <a:cs typeface="Times New Roman" panose="02020603050405020304" pitchFamily="18" charset="0"/>
                </a:rPr>
                <a:t>•</a:t>
              </a:r>
              <a:r>
                <a:rPr lang="en-US" altLang="zh-CN" sz="3600" u="none"/>
                <a:t>kg•mol</a:t>
              </a:r>
              <a:r>
                <a:rPr lang="en-US" altLang="zh-CN" sz="3600" u="none" baseline="30000">
                  <a:sym typeface="Symbol" panose="05050102010706020507" pitchFamily="18" charset="2"/>
                </a:rPr>
                <a:t></a:t>
              </a:r>
              <a:r>
                <a:rPr lang="en-US" altLang="zh-CN" sz="3600" u="none" baseline="30000"/>
                <a:t>1</a:t>
              </a:r>
              <a:r>
                <a:rPr lang="en-US" altLang="zh-CN" sz="3600" u="none"/>
                <a:t>;</a:t>
              </a:r>
            </a:p>
            <a:p>
              <a:pPr algn="just" eaLnBrk="1" hangingPunct="1">
                <a:lnSpc>
                  <a:spcPct val="90000"/>
                </a:lnSpc>
                <a:spcBef>
                  <a:spcPct val="50000"/>
                </a:spcBef>
                <a:buFontTx/>
                <a:buNone/>
              </a:pPr>
              <a:r>
                <a:rPr lang="en-US" altLang="zh-CN" sz="3600" u="none"/>
                <a:t>                   </a:t>
              </a:r>
              <a:r>
                <a:rPr lang="en-US" altLang="zh-CN" sz="3600" i="1" u="none"/>
                <a:t>k</a:t>
              </a:r>
              <a:r>
                <a:rPr lang="en-US" altLang="zh-CN" sz="3600" u="none" baseline="-30000"/>
                <a:t>f</a:t>
              </a:r>
              <a:r>
                <a:rPr lang="en-US" altLang="zh-CN" sz="3600" u="none"/>
                <a:t> = 1.86 K•kg•mol</a:t>
              </a:r>
              <a:r>
                <a:rPr lang="en-US" altLang="zh-CN" sz="3600" u="none" baseline="30000">
                  <a:sym typeface="Symbol" panose="05050102010706020507" pitchFamily="18" charset="2"/>
                </a:rPr>
                <a:t></a:t>
              </a:r>
              <a:r>
                <a:rPr lang="en-US" altLang="zh-CN" sz="3600" u="none" baseline="30000"/>
                <a:t>1</a:t>
              </a:r>
              <a:r>
                <a:rPr lang="en-US" altLang="zh-CN" sz="3600" u="none"/>
                <a:t>.</a:t>
              </a:r>
              <a:endParaRPr lang="zh-CN" altLang="en-US" sz="3600" u="none"/>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2195"/>
                                        </p:tgtEl>
                                        <p:attrNameLst>
                                          <p:attrName>style.visibility</p:attrName>
                                        </p:attrNameLst>
                                      </p:cBhvr>
                                      <p:to>
                                        <p:strVal val="visible"/>
                                      </p:to>
                                    </p:set>
                                    <p:animEffect transition="in" filter="blinds(horizontal)">
                                      <p:cBhvr>
                                        <p:cTn id="7" dur="500"/>
                                        <p:tgtEl>
                                          <p:spTgt spid="392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9D4B3B25-8C80-4E68-A6AD-724B0F0F4CC7}" type="slidenum">
              <a:rPr lang="zh-CN" altLang="en-US"/>
              <a:pPr>
                <a:defRPr/>
              </a:pPr>
              <a:t>77</a:t>
            </a:fld>
            <a:endParaRPr lang="en-US" altLang="zh-CN"/>
          </a:p>
        </p:txBody>
      </p:sp>
      <p:sp>
        <p:nvSpPr>
          <p:cNvPr id="393218" name="Text Box 2"/>
          <p:cNvSpPr txBox="1">
            <a:spLocks noChangeArrowheads="1"/>
          </p:cNvSpPr>
          <p:nvPr/>
        </p:nvSpPr>
        <p:spPr bwMode="auto">
          <a:xfrm>
            <a:off x="142875" y="3284538"/>
            <a:ext cx="8893175" cy="32385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spcBef>
                <a:spcPct val="10000"/>
              </a:spcBef>
              <a:buFontTx/>
              <a:buNone/>
            </a:pPr>
            <a:r>
              <a:rPr lang="zh-CN" altLang="en-US" sz="4400" u="none">
                <a:sym typeface="Symbol" panose="05050102010706020507" pitchFamily="18" charset="2"/>
              </a:rPr>
              <a:t></a:t>
            </a:r>
            <a:r>
              <a:rPr lang="en-US" altLang="zh-CN" sz="4400" i="1" u="none"/>
              <a:t>T</a:t>
            </a:r>
            <a:r>
              <a:rPr lang="en-US" altLang="zh-CN" sz="4400" u="none" baseline="-25000"/>
              <a:t>b </a:t>
            </a:r>
            <a:r>
              <a:rPr lang="en-US" altLang="zh-CN" sz="4400" u="none"/>
              <a:t>= </a:t>
            </a:r>
            <a:r>
              <a:rPr lang="en-US" altLang="zh-CN" sz="4400" i="1" u="none"/>
              <a:t>k</a:t>
            </a:r>
            <a:r>
              <a:rPr lang="en-US" altLang="zh-CN" sz="4400" u="none" baseline="-25000"/>
              <a:t>b</a:t>
            </a:r>
            <a:r>
              <a:rPr lang="en-US" altLang="zh-CN" sz="4400" i="1" u="none"/>
              <a:t>b</a:t>
            </a:r>
            <a:r>
              <a:rPr lang="en-US" altLang="zh-CN" sz="4400" u="none"/>
              <a:t> = 0.512 K</a:t>
            </a:r>
            <a:r>
              <a:rPr lang="en-US" altLang="zh-CN" sz="4400" u="none">
                <a:cs typeface="Times New Roman" panose="02020603050405020304" pitchFamily="18" charset="0"/>
              </a:rPr>
              <a:t>•</a:t>
            </a:r>
            <a:r>
              <a:rPr lang="en-US" altLang="zh-CN" sz="4400" u="none"/>
              <a:t>kg•mol</a:t>
            </a:r>
            <a:r>
              <a:rPr lang="en-US" altLang="zh-CN" sz="4400" u="none" baseline="30000">
                <a:sym typeface="Symbol" panose="05050102010706020507" pitchFamily="18" charset="2"/>
              </a:rPr>
              <a:t></a:t>
            </a:r>
            <a:r>
              <a:rPr lang="en-US" altLang="zh-CN" sz="4400" u="none" baseline="30000"/>
              <a:t>1</a:t>
            </a:r>
            <a:r>
              <a:rPr lang="en-US" altLang="zh-CN" sz="4400" u="none"/>
              <a:t> </a:t>
            </a:r>
            <a:r>
              <a:rPr lang="en-US" altLang="zh-CN" sz="4400" u="none">
                <a:sym typeface="Symbol" panose="05050102010706020507" pitchFamily="18" charset="2"/>
              </a:rPr>
              <a:t></a:t>
            </a:r>
          </a:p>
          <a:p>
            <a:pPr algn="just" eaLnBrk="1" hangingPunct="1">
              <a:lnSpc>
                <a:spcPct val="110000"/>
              </a:lnSpc>
              <a:spcBef>
                <a:spcPct val="10000"/>
              </a:spcBef>
              <a:buFontTx/>
              <a:buNone/>
            </a:pPr>
            <a:r>
              <a:rPr lang="en-US" altLang="zh-CN" sz="4400" u="none">
                <a:sym typeface="Symbol" panose="05050102010706020507" pitchFamily="18" charset="2"/>
              </a:rPr>
              <a:t>     </a:t>
            </a:r>
            <a:r>
              <a:rPr lang="en-US" altLang="zh-CN" sz="4400" u="none"/>
              <a:t>6.67</a:t>
            </a:r>
            <a:r>
              <a:rPr lang="en-US" altLang="zh-CN" sz="4400" u="none">
                <a:sym typeface="Symbol" panose="05050102010706020507" pitchFamily="18" charset="2"/>
              </a:rPr>
              <a:t></a:t>
            </a:r>
            <a:r>
              <a:rPr lang="en-US" altLang="zh-CN" sz="4400" u="none"/>
              <a:t>10</a:t>
            </a:r>
            <a:r>
              <a:rPr lang="en-US" altLang="zh-CN" sz="4400" u="none" baseline="30000">
                <a:sym typeface="Symbol" panose="05050102010706020507" pitchFamily="18" charset="2"/>
              </a:rPr>
              <a:t></a:t>
            </a:r>
            <a:r>
              <a:rPr lang="en-US" altLang="zh-CN" sz="4400" u="none" baseline="30000"/>
              <a:t>4</a:t>
            </a:r>
            <a:r>
              <a:rPr lang="en-US" altLang="zh-CN" sz="4400" u="none"/>
              <a:t> mol•kg</a:t>
            </a:r>
            <a:r>
              <a:rPr lang="en-US" altLang="zh-CN" sz="4400" u="none" baseline="30000">
                <a:sym typeface="Symbol" panose="05050102010706020507" pitchFamily="18" charset="2"/>
              </a:rPr>
              <a:t></a:t>
            </a:r>
            <a:r>
              <a:rPr lang="en-US" altLang="zh-CN" sz="4400" u="none" baseline="30000"/>
              <a:t>1</a:t>
            </a:r>
            <a:r>
              <a:rPr lang="en-US" altLang="zh-CN" sz="4400" u="none"/>
              <a:t> = </a:t>
            </a:r>
            <a:r>
              <a:rPr lang="en-US" altLang="zh-CN" sz="4400" u="none">
                <a:solidFill>
                  <a:srgbClr val="0000CC"/>
                </a:solidFill>
              </a:rPr>
              <a:t>3.41</a:t>
            </a:r>
            <a:r>
              <a:rPr lang="en-US" altLang="zh-CN" sz="4400" u="none">
                <a:solidFill>
                  <a:srgbClr val="0000CC"/>
                </a:solidFill>
                <a:sym typeface="Symbol" panose="05050102010706020507" pitchFamily="18" charset="2"/>
              </a:rPr>
              <a:t></a:t>
            </a:r>
            <a:r>
              <a:rPr lang="en-US" altLang="zh-CN" sz="4400" u="none">
                <a:solidFill>
                  <a:srgbClr val="0000CC"/>
                </a:solidFill>
              </a:rPr>
              <a:t>10</a:t>
            </a:r>
            <a:r>
              <a:rPr lang="en-US" altLang="zh-CN" sz="4400" u="none" baseline="30000">
                <a:solidFill>
                  <a:srgbClr val="0000CC"/>
                </a:solidFill>
                <a:sym typeface="Symbol" panose="05050102010706020507" pitchFamily="18" charset="2"/>
              </a:rPr>
              <a:t></a:t>
            </a:r>
            <a:r>
              <a:rPr lang="en-US" altLang="zh-CN" sz="4400" u="none" baseline="30000">
                <a:solidFill>
                  <a:srgbClr val="0000CC"/>
                </a:solidFill>
              </a:rPr>
              <a:t>4 </a:t>
            </a:r>
            <a:r>
              <a:rPr lang="en-US" altLang="zh-CN" sz="4400" u="none">
                <a:solidFill>
                  <a:srgbClr val="0000CC"/>
                </a:solidFill>
              </a:rPr>
              <a:t>K</a:t>
            </a:r>
          </a:p>
          <a:p>
            <a:pPr algn="just" eaLnBrk="1" hangingPunct="1">
              <a:lnSpc>
                <a:spcPct val="110000"/>
              </a:lnSpc>
              <a:spcBef>
                <a:spcPct val="10000"/>
              </a:spcBef>
              <a:buFontTx/>
              <a:buNone/>
            </a:pPr>
            <a:r>
              <a:rPr lang="en-US" altLang="zh-CN" sz="4400" u="none">
                <a:sym typeface="Symbol" panose="05050102010706020507" pitchFamily="18" charset="2"/>
              </a:rPr>
              <a:t></a:t>
            </a:r>
            <a:r>
              <a:rPr lang="en-US" altLang="zh-CN" sz="4400" i="1" u="none"/>
              <a:t>T</a:t>
            </a:r>
            <a:r>
              <a:rPr lang="en-US" altLang="zh-CN" sz="4400" u="none" baseline="-30000"/>
              <a:t>f </a:t>
            </a:r>
            <a:r>
              <a:rPr lang="en-US" altLang="zh-CN" sz="4400" u="none"/>
              <a:t>= </a:t>
            </a:r>
            <a:r>
              <a:rPr lang="en-US" altLang="zh-CN" sz="4400" i="1" u="none"/>
              <a:t>k</a:t>
            </a:r>
            <a:r>
              <a:rPr lang="en-US" altLang="zh-CN" sz="4400" u="none" baseline="-30000"/>
              <a:t>f</a:t>
            </a:r>
            <a:r>
              <a:rPr lang="en-US" altLang="zh-CN" sz="4400" i="1" u="none"/>
              <a:t>b</a:t>
            </a:r>
            <a:r>
              <a:rPr lang="en-US" altLang="zh-CN" sz="4400" u="none"/>
              <a:t> = 1.86 K•kg•mol</a:t>
            </a:r>
            <a:r>
              <a:rPr lang="en-US" altLang="zh-CN" sz="4400" u="none" baseline="30000">
                <a:sym typeface="Symbol" panose="05050102010706020507" pitchFamily="18" charset="2"/>
              </a:rPr>
              <a:t></a:t>
            </a:r>
            <a:r>
              <a:rPr lang="en-US" altLang="zh-CN" sz="4400" u="none" baseline="30000"/>
              <a:t>1</a:t>
            </a:r>
            <a:r>
              <a:rPr lang="en-US" altLang="zh-CN" sz="4400" u="none"/>
              <a:t> </a:t>
            </a:r>
            <a:r>
              <a:rPr lang="en-US" altLang="zh-CN" sz="4400" u="none">
                <a:sym typeface="Symbol" panose="05050102010706020507" pitchFamily="18" charset="2"/>
              </a:rPr>
              <a:t></a:t>
            </a:r>
          </a:p>
          <a:p>
            <a:pPr algn="just" eaLnBrk="1" hangingPunct="1">
              <a:lnSpc>
                <a:spcPct val="110000"/>
              </a:lnSpc>
              <a:spcBef>
                <a:spcPct val="10000"/>
              </a:spcBef>
              <a:buFontTx/>
              <a:buNone/>
            </a:pPr>
            <a:r>
              <a:rPr lang="en-US" altLang="zh-CN" sz="4400" u="none">
                <a:sym typeface="Symbol" panose="05050102010706020507" pitchFamily="18" charset="2"/>
              </a:rPr>
              <a:t>       </a:t>
            </a:r>
            <a:r>
              <a:rPr lang="en-US" altLang="zh-CN" sz="4400" u="none"/>
              <a:t>6.67</a:t>
            </a:r>
            <a:r>
              <a:rPr lang="en-US" altLang="zh-CN" sz="4400" u="none">
                <a:sym typeface="Symbol" panose="05050102010706020507" pitchFamily="18" charset="2"/>
              </a:rPr>
              <a:t></a:t>
            </a:r>
            <a:r>
              <a:rPr lang="en-US" altLang="zh-CN" sz="4400" u="none"/>
              <a:t>10</a:t>
            </a:r>
            <a:r>
              <a:rPr lang="en-US" altLang="zh-CN" sz="4400" u="none" baseline="30000">
                <a:sym typeface="Symbol" panose="05050102010706020507" pitchFamily="18" charset="2"/>
              </a:rPr>
              <a:t></a:t>
            </a:r>
            <a:r>
              <a:rPr lang="en-US" altLang="zh-CN" sz="4400" u="none" baseline="30000"/>
              <a:t>4</a:t>
            </a:r>
            <a:r>
              <a:rPr lang="en-US" altLang="zh-CN" sz="4400" u="none"/>
              <a:t> mol•kg</a:t>
            </a:r>
            <a:r>
              <a:rPr lang="en-US" altLang="zh-CN" sz="4400" u="none" baseline="30000">
                <a:sym typeface="Symbol" panose="05050102010706020507" pitchFamily="18" charset="2"/>
              </a:rPr>
              <a:t></a:t>
            </a:r>
            <a:r>
              <a:rPr lang="en-US" altLang="zh-CN" sz="4400" u="none" baseline="30000"/>
              <a:t>1</a:t>
            </a:r>
            <a:r>
              <a:rPr lang="en-US" altLang="zh-CN" sz="4400" u="none"/>
              <a:t> =</a:t>
            </a:r>
            <a:r>
              <a:rPr lang="en-US" altLang="zh-CN" sz="4400" u="none">
                <a:solidFill>
                  <a:srgbClr val="0000CC"/>
                </a:solidFill>
              </a:rPr>
              <a:t>1.24</a:t>
            </a:r>
            <a:r>
              <a:rPr lang="en-US" altLang="zh-CN" sz="4400" u="none">
                <a:solidFill>
                  <a:srgbClr val="0000CC"/>
                </a:solidFill>
                <a:sym typeface="Symbol" panose="05050102010706020507" pitchFamily="18" charset="2"/>
              </a:rPr>
              <a:t></a:t>
            </a:r>
            <a:r>
              <a:rPr lang="en-US" altLang="zh-CN" sz="4400" u="none">
                <a:solidFill>
                  <a:srgbClr val="0000CC"/>
                </a:solidFill>
              </a:rPr>
              <a:t>10</a:t>
            </a:r>
            <a:r>
              <a:rPr lang="en-US" altLang="zh-CN" sz="4400" u="none" baseline="30000">
                <a:solidFill>
                  <a:srgbClr val="0000CC"/>
                </a:solidFill>
                <a:sym typeface="Symbol" panose="05050102010706020507" pitchFamily="18" charset="2"/>
              </a:rPr>
              <a:t></a:t>
            </a:r>
            <a:r>
              <a:rPr lang="en-US" altLang="zh-CN" sz="4400" u="none" baseline="30000">
                <a:solidFill>
                  <a:srgbClr val="0000CC"/>
                </a:solidFill>
              </a:rPr>
              <a:t>3 </a:t>
            </a:r>
            <a:r>
              <a:rPr lang="en-US" altLang="zh-CN" sz="4400" u="none">
                <a:solidFill>
                  <a:srgbClr val="0000CC"/>
                </a:solidFill>
              </a:rPr>
              <a:t>K</a:t>
            </a:r>
          </a:p>
        </p:txBody>
      </p:sp>
      <p:graphicFrame>
        <p:nvGraphicFramePr>
          <p:cNvPr id="393219" name="Object 3"/>
          <p:cNvGraphicFramePr>
            <a:graphicFrameLocks noChangeAspect="1"/>
          </p:cNvGraphicFramePr>
          <p:nvPr/>
        </p:nvGraphicFramePr>
        <p:xfrm>
          <a:off x="539750" y="0"/>
          <a:ext cx="6432550" cy="3390900"/>
        </p:xfrm>
        <a:graphic>
          <a:graphicData uri="http://schemas.openxmlformats.org/presentationml/2006/ole">
            <mc:AlternateContent xmlns:mc="http://schemas.openxmlformats.org/markup-compatibility/2006">
              <mc:Choice xmlns:v="urn:schemas-microsoft-com:vml" Requires="v">
                <p:oleObj spid="_x0000_s80925" name="公式" r:id="rId3" imgW="1689100" imgH="889000" progId="Equation.3">
                  <p:embed/>
                </p:oleObj>
              </mc:Choice>
              <mc:Fallback>
                <p:oleObj name="公式" r:id="rId3" imgW="1689100" imgH="8890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0"/>
                        <a:ext cx="6432550" cy="33909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01" name="Rectangle 4"/>
          <p:cNvSpPr>
            <a:spLocks noChangeArrowheads="1"/>
          </p:cNvSpPr>
          <p:nvPr/>
        </p:nvSpPr>
        <p:spPr bwMode="auto">
          <a:xfrm>
            <a:off x="179388" y="188913"/>
            <a:ext cx="20161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3600" u="none"/>
              <a:t>例</a:t>
            </a:r>
            <a:r>
              <a:rPr lang="en-US" altLang="zh-CN" sz="3600" u="none"/>
              <a:t>1. 6 </a:t>
            </a:r>
            <a:r>
              <a:rPr lang="zh-CN" altLang="en-US" sz="3600" u="none"/>
              <a:t>解：</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3219"/>
                                        </p:tgtEl>
                                        <p:attrNameLst>
                                          <p:attrName>style.visibility</p:attrName>
                                        </p:attrNameLst>
                                      </p:cBhvr>
                                      <p:to>
                                        <p:strVal val="visible"/>
                                      </p:to>
                                    </p:set>
                                    <p:animEffect transition="in" filter="blinds(horizontal)">
                                      <p:cBhvr>
                                        <p:cTn id="7" dur="500"/>
                                        <p:tgtEl>
                                          <p:spTgt spid="3932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93218">
                                            <p:txEl>
                                              <p:pRg st="0" end="0"/>
                                            </p:txEl>
                                          </p:spTgt>
                                        </p:tgtEl>
                                        <p:attrNameLst>
                                          <p:attrName>style.visibility</p:attrName>
                                        </p:attrNameLst>
                                      </p:cBhvr>
                                      <p:to>
                                        <p:strVal val="visible"/>
                                      </p:to>
                                    </p:set>
                                    <p:animEffect transition="in" filter="blinds(horizontal)">
                                      <p:cBhvr>
                                        <p:cTn id="12" dur="500"/>
                                        <p:tgtEl>
                                          <p:spTgt spid="39321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93218">
                                            <p:txEl>
                                              <p:pRg st="1" end="1"/>
                                            </p:txEl>
                                          </p:spTgt>
                                        </p:tgtEl>
                                        <p:attrNameLst>
                                          <p:attrName>style.visibility</p:attrName>
                                        </p:attrNameLst>
                                      </p:cBhvr>
                                      <p:to>
                                        <p:strVal val="visible"/>
                                      </p:to>
                                    </p:set>
                                    <p:animEffect transition="in" filter="blinds(horizontal)">
                                      <p:cBhvr>
                                        <p:cTn id="17" dur="500"/>
                                        <p:tgtEl>
                                          <p:spTgt spid="39321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93218">
                                            <p:txEl>
                                              <p:pRg st="2" end="2"/>
                                            </p:txEl>
                                          </p:spTgt>
                                        </p:tgtEl>
                                        <p:attrNameLst>
                                          <p:attrName>style.visibility</p:attrName>
                                        </p:attrNameLst>
                                      </p:cBhvr>
                                      <p:to>
                                        <p:strVal val="visible"/>
                                      </p:to>
                                    </p:set>
                                    <p:animEffect transition="in" filter="blinds(horizontal)">
                                      <p:cBhvr>
                                        <p:cTn id="22" dur="500"/>
                                        <p:tgtEl>
                                          <p:spTgt spid="393218">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93218">
                                            <p:txEl>
                                              <p:pRg st="3" end="3"/>
                                            </p:txEl>
                                          </p:spTgt>
                                        </p:tgtEl>
                                        <p:attrNameLst>
                                          <p:attrName>style.visibility</p:attrName>
                                        </p:attrNameLst>
                                      </p:cBhvr>
                                      <p:to>
                                        <p:strVal val="visible"/>
                                      </p:to>
                                    </p:set>
                                    <p:animEffect transition="in" filter="blinds(horizontal)">
                                      <p:cBhvr>
                                        <p:cTn id="27" dur="500"/>
                                        <p:tgtEl>
                                          <p:spTgt spid="39321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pPr>
              <a:defRPr/>
            </a:pPr>
            <a:fld id="{C2EF40EF-7DC0-4936-A5AF-5E07E81B8680}" type="slidenum">
              <a:rPr lang="zh-CN" altLang="en-US"/>
              <a:pPr>
                <a:defRPr/>
              </a:pPr>
              <a:t>78</a:t>
            </a:fld>
            <a:endParaRPr lang="en-US" altLang="zh-CN"/>
          </a:p>
        </p:txBody>
      </p:sp>
      <p:sp>
        <p:nvSpPr>
          <p:cNvPr id="394242" name="Rectangle 2"/>
          <p:cNvSpPr>
            <a:spLocks noChangeArrowheads="1"/>
          </p:cNvSpPr>
          <p:nvPr/>
        </p:nvSpPr>
        <p:spPr bwMode="auto">
          <a:xfrm>
            <a:off x="142875" y="404813"/>
            <a:ext cx="8893175" cy="5721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FontTx/>
              <a:buNone/>
            </a:pPr>
            <a:r>
              <a:rPr lang="en-US" altLang="zh-CN" sz="4400" i="1" u="none">
                <a:sym typeface="Symbol" panose="05050102010706020507" pitchFamily="18" charset="2"/>
              </a:rPr>
              <a:t></a:t>
            </a:r>
            <a:r>
              <a:rPr lang="en-US" altLang="zh-CN" sz="4400" u="none">
                <a:sym typeface="Symbol" panose="05050102010706020507" pitchFamily="18" charset="2"/>
              </a:rPr>
              <a:t>  </a:t>
            </a:r>
            <a:r>
              <a:rPr lang="en-US" altLang="zh-CN" sz="4400" u="none"/>
              <a:t>= </a:t>
            </a:r>
            <a:r>
              <a:rPr lang="en-US" altLang="zh-CN" sz="4400" i="1" u="none"/>
              <a:t>cRT</a:t>
            </a:r>
            <a:r>
              <a:rPr lang="en-US" altLang="zh-CN" sz="4400" u="none"/>
              <a:t> </a:t>
            </a:r>
            <a:r>
              <a:rPr lang="en-US" altLang="zh-CN" sz="4400" u="none">
                <a:sym typeface="Symbol" panose="05050102010706020507" pitchFamily="18" charset="2"/>
              </a:rPr>
              <a:t> </a:t>
            </a:r>
            <a:r>
              <a:rPr lang="en-US" altLang="zh-CN" sz="4400" i="1" u="none"/>
              <a:t>bRT</a:t>
            </a:r>
            <a:r>
              <a:rPr lang="en-US" altLang="zh-CN" sz="4400" u="none"/>
              <a:t> </a:t>
            </a:r>
          </a:p>
          <a:p>
            <a:pPr eaLnBrk="1" hangingPunct="1">
              <a:lnSpc>
                <a:spcPct val="140000"/>
              </a:lnSpc>
              <a:spcBef>
                <a:spcPct val="0"/>
              </a:spcBef>
              <a:buFontTx/>
              <a:buNone/>
            </a:pPr>
            <a:r>
              <a:rPr lang="en-US" altLang="zh-CN" sz="4400" u="none"/>
              <a:t>= 6.67</a:t>
            </a:r>
            <a:r>
              <a:rPr lang="en-US" altLang="zh-CN" sz="4400" u="none">
                <a:sym typeface="Symbol" panose="05050102010706020507" pitchFamily="18" charset="2"/>
              </a:rPr>
              <a:t></a:t>
            </a:r>
            <a:r>
              <a:rPr lang="en-US" altLang="zh-CN" sz="4400" u="none"/>
              <a:t>10</a:t>
            </a:r>
            <a:r>
              <a:rPr lang="en-US" altLang="zh-CN" sz="4400" u="none" baseline="30000">
                <a:sym typeface="Symbol" panose="05050102010706020507" pitchFamily="18" charset="2"/>
              </a:rPr>
              <a:t></a:t>
            </a:r>
            <a:r>
              <a:rPr lang="en-US" altLang="zh-CN" sz="4400" u="none" baseline="30000"/>
              <a:t>4</a:t>
            </a:r>
            <a:r>
              <a:rPr lang="en-US" altLang="zh-CN" sz="4400" u="none"/>
              <a:t> mol</a:t>
            </a:r>
            <a:r>
              <a:rPr lang="en-US" altLang="zh-CN" sz="4400" u="none">
                <a:cs typeface="Times New Roman" panose="02020603050405020304" pitchFamily="18" charset="0"/>
              </a:rPr>
              <a:t>•</a:t>
            </a:r>
            <a:r>
              <a:rPr lang="en-US" altLang="zh-CN" sz="4400" u="none"/>
              <a:t>dm</a:t>
            </a:r>
            <a:r>
              <a:rPr lang="en-US" altLang="zh-CN" sz="4400" u="none" baseline="30000">
                <a:sym typeface="Symbol" panose="05050102010706020507" pitchFamily="18" charset="2"/>
              </a:rPr>
              <a:t></a:t>
            </a:r>
            <a:r>
              <a:rPr lang="en-US" altLang="zh-CN" sz="4400" u="none" baseline="30000"/>
              <a:t>3</a:t>
            </a:r>
            <a:r>
              <a:rPr lang="en-US" altLang="zh-CN" sz="4400" u="none"/>
              <a:t> </a:t>
            </a:r>
            <a:r>
              <a:rPr lang="en-US" altLang="zh-CN" sz="4400" u="none">
                <a:sym typeface="Symbol" panose="05050102010706020507" pitchFamily="18" charset="2"/>
              </a:rPr>
              <a:t> </a:t>
            </a:r>
            <a:r>
              <a:rPr lang="en-US" altLang="zh-CN" sz="4400" u="none"/>
              <a:t>8314 Pa•   dm</a:t>
            </a:r>
            <a:r>
              <a:rPr lang="en-US" altLang="zh-CN" sz="4400" u="none" baseline="30000"/>
              <a:t>3 </a:t>
            </a:r>
            <a:r>
              <a:rPr lang="en-US" altLang="zh-CN" sz="4400" u="none"/>
              <a:t>•mol</a:t>
            </a:r>
            <a:r>
              <a:rPr lang="en-US" altLang="zh-CN" sz="4400" u="none" baseline="30000">
                <a:sym typeface="Symbol" panose="05050102010706020507" pitchFamily="18" charset="2"/>
              </a:rPr>
              <a:t></a:t>
            </a:r>
            <a:r>
              <a:rPr lang="en-US" altLang="zh-CN" sz="4400" u="none" baseline="30000"/>
              <a:t>1 </a:t>
            </a:r>
            <a:r>
              <a:rPr lang="en-US" altLang="zh-CN" sz="4400" u="none"/>
              <a:t>• K</a:t>
            </a:r>
            <a:r>
              <a:rPr lang="en-US" altLang="zh-CN" sz="4400" u="none" baseline="30000">
                <a:sym typeface="Symbol" panose="05050102010706020507" pitchFamily="18" charset="2"/>
              </a:rPr>
              <a:t></a:t>
            </a:r>
            <a:r>
              <a:rPr lang="en-US" altLang="zh-CN" sz="4400" u="none" baseline="30000"/>
              <a:t>1</a:t>
            </a:r>
            <a:r>
              <a:rPr lang="en-US" altLang="zh-CN" sz="4400" u="none"/>
              <a:t>  </a:t>
            </a:r>
            <a:r>
              <a:rPr lang="en-US" altLang="zh-CN" sz="4400" u="none">
                <a:sym typeface="Symbol" panose="05050102010706020507" pitchFamily="18" charset="2"/>
              </a:rPr>
              <a:t> 293 K </a:t>
            </a:r>
            <a:r>
              <a:rPr lang="en-US" altLang="zh-CN" sz="4400" u="none"/>
              <a:t>= </a:t>
            </a:r>
            <a:r>
              <a:rPr lang="en-US" altLang="zh-CN" sz="4400" u="none">
                <a:solidFill>
                  <a:srgbClr val="0000FF"/>
                </a:solidFill>
              </a:rPr>
              <a:t>1625 Pa</a:t>
            </a:r>
          </a:p>
          <a:p>
            <a:pPr eaLnBrk="1" hangingPunct="1">
              <a:lnSpc>
                <a:spcPct val="140000"/>
              </a:lnSpc>
              <a:spcBef>
                <a:spcPct val="0"/>
              </a:spcBef>
              <a:buFontTx/>
              <a:buNone/>
            </a:pPr>
            <a:r>
              <a:rPr lang="zh-CN" altLang="en-US" sz="4400" u="none"/>
              <a:t>计算结果表明：</a:t>
            </a:r>
            <a:r>
              <a:rPr lang="zh-CN" altLang="en-US" sz="4400" u="none">
                <a:sym typeface="Symbol" panose="05050102010706020507" pitchFamily="18" charset="2"/>
              </a:rPr>
              <a:t></a:t>
            </a:r>
            <a:r>
              <a:rPr lang="en-US" altLang="zh-CN" sz="4400" i="1" u="none"/>
              <a:t>T</a:t>
            </a:r>
            <a:r>
              <a:rPr lang="en-US" altLang="zh-CN" sz="4400" u="none" baseline="-25000"/>
              <a:t>b</a:t>
            </a:r>
            <a:r>
              <a:rPr lang="en-US" altLang="zh-CN" sz="4400" u="none"/>
              <a:t>、</a:t>
            </a:r>
            <a:r>
              <a:rPr lang="en-US" altLang="zh-CN" sz="4400" u="none">
                <a:sym typeface="Symbol" panose="05050102010706020507" pitchFamily="18" charset="2"/>
              </a:rPr>
              <a:t></a:t>
            </a:r>
            <a:r>
              <a:rPr lang="en-US" altLang="zh-CN" sz="4400" i="1" u="none"/>
              <a:t>T</a:t>
            </a:r>
            <a:r>
              <a:rPr lang="en-US" altLang="zh-CN" sz="4400" u="none" baseline="-25000"/>
              <a:t>f</a:t>
            </a:r>
            <a:r>
              <a:rPr lang="en-US" altLang="zh-CN" sz="4400" u="none"/>
              <a:t> </a:t>
            </a:r>
            <a:r>
              <a:rPr lang="zh-CN" altLang="en-US" sz="4400" u="none"/>
              <a:t>值都小，不易精确测量，故用</a:t>
            </a:r>
            <a:r>
              <a:rPr lang="zh-CN" altLang="en-US" sz="4400" u="none">
                <a:solidFill>
                  <a:srgbClr val="0000FF"/>
                </a:solidFill>
              </a:rPr>
              <a:t>渗透压测定最好</a:t>
            </a:r>
            <a:r>
              <a:rPr lang="zh-CN" altLang="en-US" sz="4400" u="none"/>
              <a:t>。</a:t>
            </a:r>
            <a:r>
              <a:rPr lang="zh-CN" altLang="en-US" sz="4400" b="0" u="none"/>
              <a:t> </a:t>
            </a:r>
          </a:p>
        </p:txBody>
      </p:sp>
      <p:sp>
        <p:nvSpPr>
          <p:cNvPr id="394243" name="Line 3"/>
          <p:cNvSpPr>
            <a:spLocks noChangeShapeType="1"/>
          </p:cNvSpPr>
          <p:nvPr/>
        </p:nvSpPr>
        <p:spPr bwMode="auto">
          <a:xfrm>
            <a:off x="3059113" y="2276475"/>
            <a:ext cx="2305050" cy="0"/>
          </a:xfrm>
          <a:prstGeom prst="line">
            <a:avLst/>
          </a:prstGeom>
          <a:noFill/>
          <a:ln w="508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94244" name="Line 4"/>
          <p:cNvSpPr>
            <a:spLocks noChangeShapeType="1"/>
          </p:cNvSpPr>
          <p:nvPr/>
        </p:nvSpPr>
        <p:spPr bwMode="auto">
          <a:xfrm>
            <a:off x="5867400" y="2276475"/>
            <a:ext cx="2305050" cy="0"/>
          </a:xfrm>
          <a:prstGeom prst="line">
            <a:avLst/>
          </a:prstGeom>
          <a:noFill/>
          <a:ln w="508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94245" name="Line 5"/>
          <p:cNvSpPr>
            <a:spLocks noChangeShapeType="1"/>
          </p:cNvSpPr>
          <p:nvPr/>
        </p:nvSpPr>
        <p:spPr bwMode="auto">
          <a:xfrm>
            <a:off x="250825" y="3284538"/>
            <a:ext cx="3744913" cy="0"/>
          </a:xfrm>
          <a:prstGeom prst="line">
            <a:avLst/>
          </a:prstGeom>
          <a:noFill/>
          <a:ln w="508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1927" name="Rectangle 6"/>
          <p:cNvSpPr>
            <a:spLocks noChangeArrowheads="1"/>
          </p:cNvSpPr>
          <p:nvPr/>
        </p:nvSpPr>
        <p:spPr bwMode="auto">
          <a:xfrm>
            <a:off x="107950" y="44450"/>
            <a:ext cx="20161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3600" u="none"/>
              <a:t>例</a:t>
            </a:r>
            <a:r>
              <a:rPr lang="en-US" altLang="zh-CN" sz="3600" u="none"/>
              <a:t>1. 6 </a:t>
            </a:r>
            <a:r>
              <a:rPr lang="zh-CN" altLang="en-US" sz="3600" u="none"/>
              <a:t>解：</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4243"/>
                                        </p:tgtEl>
                                        <p:attrNameLst>
                                          <p:attrName>style.visibility</p:attrName>
                                        </p:attrNameLst>
                                      </p:cBhvr>
                                      <p:to>
                                        <p:strVal val="visible"/>
                                      </p:to>
                                    </p:set>
                                    <p:animEffect transition="in" filter="wipe(left)">
                                      <p:cBhvr>
                                        <p:cTn id="7" dur="500"/>
                                        <p:tgtEl>
                                          <p:spTgt spid="3942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4244"/>
                                        </p:tgtEl>
                                        <p:attrNameLst>
                                          <p:attrName>style.visibility</p:attrName>
                                        </p:attrNameLst>
                                      </p:cBhvr>
                                      <p:to>
                                        <p:strVal val="visible"/>
                                      </p:to>
                                    </p:set>
                                    <p:animEffect transition="in" filter="wipe(left)">
                                      <p:cBhvr>
                                        <p:cTn id="12" dur="500"/>
                                        <p:tgtEl>
                                          <p:spTgt spid="3942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4245"/>
                                        </p:tgtEl>
                                        <p:attrNameLst>
                                          <p:attrName>style.visibility</p:attrName>
                                        </p:attrNameLst>
                                      </p:cBhvr>
                                      <p:to>
                                        <p:strVal val="visible"/>
                                      </p:to>
                                    </p:set>
                                    <p:animEffect transition="in" filter="wipe(left)">
                                      <p:cBhvr>
                                        <p:cTn id="17" dur="500"/>
                                        <p:tgtEl>
                                          <p:spTgt spid="3942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394242">
                                            <p:txEl>
                                              <p:pRg st="2" end="2"/>
                                            </p:txEl>
                                          </p:spTgt>
                                        </p:tgtEl>
                                        <p:attrNameLst>
                                          <p:attrName>style.visibility</p:attrName>
                                        </p:attrNameLst>
                                      </p:cBhvr>
                                      <p:to>
                                        <p:strVal val="visible"/>
                                      </p:to>
                                    </p:set>
                                    <p:anim calcmode="lin" valueType="num">
                                      <p:cBhvr additive="base">
                                        <p:cTn id="22" dur="500" fill="hold"/>
                                        <p:tgtEl>
                                          <p:spTgt spid="394242">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9424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3" grpId="0" animBg="1"/>
      <p:bldP spid="394244" grpId="0" animBg="1"/>
      <p:bldP spid="394245"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75E244AD-FE41-4F54-8541-DE861A752BC6}" type="slidenum">
              <a:rPr lang="zh-CN" altLang="en-US"/>
              <a:pPr>
                <a:defRPr/>
              </a:pPr>
              <a:t>79</a:t>
            </a:fld>
            <a:endParaRPr lang="en-US" altLang="zh-CN"/>
          </a:p>
        </p:txBody>
      </p:sp>
      <p:sp>
        <p:nvSpPr>
          <p:cNvPr id="395267" name="Rectangle 3"/>
          <p:cNvSpPr>
            <a:spLocks noGrp="1" noChangeArrowheads="1"/>
          </p:cNvSpPr>
          <p:nvPr>
            <p:ph type="body" idx="1"/>
          </p:nvPr>
        </p:nvSpPr>
        <p:spPr>
          <a:xfrm>
            <a:off x="179388" y="188913"/>
            <a:ext cx="8642350" cy="6335712"/>
          </a:xfrm>
        </p:spPr>
        <p:txBody>
          <a:bodyPr/>
          <a:lstStyle/>
          <a:p>
            <a:pPr algn="just" eaLnBrk="1" hangingPunct="1"/>
            <a:r>
              <a:rPr lang="zh-CN" altLang="en-US" sz="3600" b="1" smtClean="0">
                <a:ea typeface="楷体_GB2312" pitchFamily="49" charset="-122"/>
              </a:rPr>
              <a:t>尽管从理论上讲，利用凝固点降低法和测定溶液渗透压法均可推算溶质的摩尔质量，但在实际当中，由于溶液的渗透压愈高，对半透膜耐压的要求就愈高，就愈难直接测定，故</a:t>
            </a:r>
            <a:r>
              <a:rPr lang="zh-CN" altLang="en-US" sz="3600" b="1" smtClean="0">
                <a:solidFill>
                  <a:srgbClr val="0000FF"/>
                </a:solidFill>
                <a:ea typeface="楷体_GB2312" pitchFamily="49" charset="-122"/>
              </a:rPr>
              <a:t>确定小分子溶质的摩尔质量多用凝固点降低法</a:t>
            </a:r>
            <a:r>
              <a:rPr lang="zh-CN" altLang="en-US" sz="3600" b="1" smtClean="0">
                <a:ea typeface="楷体_GB2312" pitchFamily="49" charset="-122"/>
              </a:rPr>
              <a:t>；</a:t>
            </a:r>
          </a:p>
          <a:p>
            <a:pPr algn="just" eaLnBrk="1" hangingPunct="1"/>
            <a:r>
              <a:rPr lang="zh-CN" altLang="en-US" sz="3600" b="1" smtClean="0">
                <a:ea typeface="楷体_GB2312" pitchFamily="49" charset="-122"/>
              </a:rPr>
              <a:t>而对高分子溶质的稀溶液，溶质的质点数很少，其凝固点降低值很小，使用一般仪器无法测定，但其渗透压足以达到可进行观测的程度，故</a:t>
            </a:r>
            <a:r>
              <a:rPr lang="zh-CN" altLang="en-US" sz="3600" b="1" smtClean="0">
                <a:solidFill>
                  <a:srgbClr val="0000FF"/>
                </a:solidFill>
                <a:ea typeface="楷体_GB2312" pitchFamily="49" charset="-122"/>
              </a:rPr>
              <a:t>确定高分子溶质的摩尔质量多用渗透压法</a:t>
            </a:r>
            <a:r>
              <a:rPr lang="zh-CN" altLang="en-US" sz="3600" b="1" smtClean="0">
                <a:ea typeface="楷体_GB2312" pitchFamily="49" charset="-122"/>
              </a:rPr>
              <a:t>。</a:t>
            </a:r>
            <a:endParaRPr lang="en-US" altLang="zh-CN" sz="3600" b="1" smtClean="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32" fill="hold" nodeType="clickEffect">
                                  <p:stCondLst>
                                    <p:cond delay="0"/>
                                  </p:stCondLst>
                                  <p:childTnLst>
                                    <p:set>
                                      <p:cBhvr>
                                        <p:cTn id="6" dur="1" fill="hold">
                                          <p:stCondLst>
                                            <p:cond delay="0"/>
                                          </p:stCondLst>
                                        </p:cTn>
                                        <p:tgtEl>
                                          <p:spTgt spid="395267">
                                            <p:txEl>
                                              <p:pRg st="1" end="1"/>
                                            </p:txEl>
                                          </p:spTgt>
                                        </p:tgtEl>
                                        <p:attrNameLst>
                                          <p:attrName>style.visibility</p:attrName>
                                        </p:attrNameLst>
                                      </p:cBhvr>
                                      <p:to>
                                        <p:strVal val="visible"/>
                                      </p:to>
                                    </p:set>
                                    <p:animEffect transition="in" filter="diamond(out)">
                                      <p:cBhvr>
                                        <p:cTn id="7" dur="2000"/>
                                        <p:tgtEl>
                                          <p:spTgt spid="3952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38F5477A-72C1-412B-B51F-8893A003F420}" type="slidenum">
              <a:rPr lang="zh-CN" altLang="en-US"/>
              <a:pPr>
                <a:defRPr/>
              </a:pPr>
              <a:t>8</a:t>
            </a:fld>
            <a:endParaRPr lang="en-US" altLang="zh-CN"/>
          </a:p>
        </p:txBody>
      </p:sp>
      <p:graphicFrame>
        <p:nvGraphicFramePr>
          <p:cNvPr id="3" name="表格 2"/>
          <p:cNvGraphicFramePr>
            <a:graphicFrameLocks noGrp="1"/>
          </p:cNvGraphicFramePr>
          <p:nvPr/>
        </p:nvGraphicFramePr>
        <p:xfrm>
          <a:off x="250825" y="836613"/>
          <a:ext cx="8642350" cy="4824413"/>
        </p:xfrm>
        <a:graphic>
          <a:graphicData uri="http://schemas.openxmlformats.org/drawingml/2006/table">
            <a:tbl>
              <a:tblPr/>
              <a:tblGrid>
                <a:gridCol w="2511425"/>
                <a:gridCol w="1527175"/>
                <a:gridCol w="4603750"/>
              </a:tblGrid>
              <a:tr h="7461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32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pV</a:t>
                      </a:r>
                      <a:r>
                        <a:rPr kumimoji="1"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的单位</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32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a:t>
                      </a:r>
                      <a:r>
                        <a:rPr kumimoji="1"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值</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32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a:t>
                      </a:r>
                      <a:r>
                        <a:rPr kumimoji="1"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的单位</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98587">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Pa </a:t>
                      </a: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a:t>
                      </a:r>
                      <a:r>
                        <a:rPr kumimoji="1" lang="en-US" altLang="zh-CN" sz="32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3</a:t>
                      </a:r>
                      <a:endParaRPr kumimoji="0" lang="zh-CN" altLang="en-US" sz="32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8.314</a:t>
                      </a:r>
                      <a:endParaRPr kumimoji="0" lang="zh-CN" altLang="en-US" sz="32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Pa </a:t>
                      </a: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a:t>
                      </a:r>
                      <a:r>
                        <a:rPr kumimoji="1" lang="en-US" altLang="zh-CN" sz="32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3</a:t>
                      </a: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 mol</a:t>
                      </a:r>
                      <a:r>
                        <a:rPr kumimoji="1" lang="en-US" altLang="zh-CN" sz="32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32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1</a:t>
                      </a: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 K</a:t>
                      </a:r>
                      <a:r>
                        <a:rPr kumimoji="1" lang="en-US" altLang="zh-CN" sz="32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32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1" fontAlgn="base" latinLnBrk="0" hangingPunct="1">
                        <a:lnSpc>
                          <a:spcPct val="130000"/>
                        </a:lnSpc>
                        <a:spcBef>
                          <a:spcPct val="0"/>
                        </a:spcBef>
                        <a:spcAft>
                          <a:spcPct val="0"/>
                        </a:spcAft>
                        <a:buClrTx/>
                        <a:buSzTx/>
                        <a:buFontTx/>
                        <a:buNone/>
                        <a:tabLst/>
                      </a:pPr>
                      <a:r>
                        <a:rPr kumimoji="1"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或 </a:t>
                      </a: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J • mol</a:t>
                      </a:r>
                      <a:r>
                        <a:rPr kumimoji="1" lang="en-US" altLang="zh-CN" sz="32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32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1</a:t>
                      </a: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K</a:t>
                      </a:r>
                      <a:r>
                        <a:rPr kumimoji="1" lang="en-US" altLang="zh-CN" sz="32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32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92868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Pa </a:t>
                      </a: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dm</a:t>
                      </a:r>
                      <a:r>
                        <a:rPr kumimoji="1" lang="en-US" altLang="zh-CN" sz="32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2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8314</a:t>
                      </a:r>
                      <a:endParaRPr kumimoji="0" lang="zh-CN" altLang="en-US" sz="32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Pa </a:t>
                      </a: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dm</a:t>
                      </a:r>
                      <a:r>
                        <a:rPr kumimoji="1" lang="en-US" altLang="zh-CN" sz="32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3</a:t>
                      </a: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 mol</a:t>
                      </a:r>
                      <a:r>
                        <a:rPr kumimoji="1" lang="en-US" altLang="zh-CN" sz="32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32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1</a:t>
                      </a: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K</a:t>
                      </a:r>
                      <a:r>
                        <a:rPr kumimoji="1" lang="en-US" altLang="zh-CN" sz="32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32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1" fontAlgn="base" latinLnBrk="0" hangingPunct="1">
                        <a:lnSpc>
                          <a:spcPct val="100000"/>
                        </a:lnSpc>
                        <a:spcBef>
                          <a:spcPct val="0"/>
                        </a:spcBef>
                        <a:spcAft>
                          <a:spcPct val="0"/>
                        </a:spcAft>
                        <a:buClrTx/>
                        <a:buSzTx/>
                        <a:buFontTx/>
                        <a:buNone/>
                        <a:tabLst/>
                      </a:pPr>
                      <a:endParaRPr kumimoji="1" lang="en-US" altLang="zh-CN" sz="32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9366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atm </a:t>
                      </a: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dm</a:t>
                      </a:r>
                      <a:r>
                        <a:rPr kumimoji="1" lang="en-US" altLang="zh-CN" sz="32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3</a:t>
                      </a:r>
                      <a:endPar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2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0.08206</a:t>
                      </a:r>
                      <a:endParaRPr kumimoji="0" lang="zh-CN" altLang="en-US" sz="32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atm </a:t>
                      </a: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dm</a:t>
                      </a:r>
                      <a:r>
                        <a:rPr kumimoji="1" lang="en-US" altLang="zh-CN" sz="32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3</a:t>
                      </a: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•mol</a:t>
                      </a:r>
                      <a:r>
                        <a:rPr kumimoji="1" lang="en-US" altLang="zh-CN" sz="32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32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1</a:t>
                      </a: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K</a:t>
                      </a:r>
                      <a:r>
                        <a:rPr kumimoji="1" lang="en-US" altLang="zh-CN" sz="32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32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81438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mmHg </a:t>
                      </a: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cm</a:t>
                      </a:r>
                      <a:r>
                        <a:rPr kumimoji="1" lang="en-US" altLang="zh-CN" sz="32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2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62363</a:t>
                      </a:r>
                      <a:endParaRPr kumimoji="0" lang="zh-CN" altLang="en-US" sz="32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mmHg </a:t>
                      </a: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cm</a:t>
                      </a:r>
                      <a:r>
                        <a:rPr kumimoji="1" lang="en-US" altLang="zh-CN" sz="32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3</a:t>
                      </a: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 mol</a:t>
                      </a:r>
                      <a:r>
                        <a:rPr kumimoji="1" lang="en-US" altLang="zh-CN" sz="32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32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1</a:t>
                      </a: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K</a:t>
                      </a:r>
                      <a:r>
                        <a:rPr kumimoji="1" lang="en-US" altLang="zh-CN" sz="32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32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1</a:t>
                      </a:r>
                      <a:endParaRPr kumimoji="0" lang="zh-CN" altLang="en-US" sz="32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269" name="Text Box 4"/>
          <p:cNvSpPr txBox="1">
            <a:spLocks noChangeArrowheads="1"/>
          </p:cNvSpPr>
          <p:nvPr/>
        </p:nvSpPr>
        <p:spPr bwMode="auto">
          <a:xfrm>
            <a:off x="230188" y="134938"/>
            <a:ext cx="8353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4000" u="none">
                <a:solidFill>
                  <a:schemeClr val="accent2"/>
                </a:solidFill>
                <a:ea typeface="楷体_GB2312" pitchFamily="49" charset="-122"/>
              </a:rPr>
              <a:t>理想气体状态方程式的</a:t>
            </a:r>
            <a:r>
              <a:rPr lang="en-US" altLang="zh-CN" sz="4000" i="1" u="none">
                <a:solidFill>
                  <a:schemeClr val="accent2"/>
                </a:solidFill>
                <a:ea typeface="楷体_GB2312" pitchFamily="49" charset="-122"/>
              </a:rPr>
              <a:t>R</a:t>
            </a:r>
            <a:r>
              <a:rPr lang="zh-CN" altLang="en-US" sz="4000" u="none">
                <a:solidFill>
                  <a:schemeClr val="accent2"/>
                </a:solidFill>
                <a:ea typeface="楷体_GB2312" pitchFamily="49" charset="-122"/>
              </a:rPr>
              <a:t>值</a:t>
            </a:r>
            <a:endParaRPr lang="en-US" altLang="zh-CN" sz="4000" u="none">
              <a:solidFill>
                <a:schemeClr val="accent2"/>
              </a:solidFill>
              <a:ea typeface="楷体_GB2312" pitchFamily="49" charset="-122"/>
            </a:endParaRPr>
          </a:p>
        </p:txBody>
      </p:sp>
      <p:sp>
        <p:nvSpPr>
          <p:cNvPr id="6" name="矩形 5"/>
          <p:cNvSpPr>
            <a:spLocks noChangeArrowheads="1"/>
          </p:cNvSpPr>
          <p:nvPr/>
        </p:nvSpPr>
        <p:spPr bwMode="auto">
          <a:xfrm>
            <a:off x="684213" y="1628775"/>
            <a:ext cx="7899400" cy="1295400"/>
          </a:xfrm>
          <a:prstGeom prst="rect">
            <a:avLst/>
          </a:prstGeom>
          <a:noFill/>
          <a:ln w="28575"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0975" indent="-180975">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 typeface="Wingdings" panose="05000000000000000000" pitchFamily="2" charset="2"/>
              <a:buChar char="Ø"/>
            </a:pPr>
            <a:endParaRPr lang="zh-CN" altLang="en-US" sz="4000">
              <a:ea typeface="楷体_GB2312" pitchFamily="49" charset="-122"/>
            </a:endParaRPr>
          </a:p>
        </p:txBody>
      </p:sp>
      <p:grpSp>
        <p:nvGrpSpPr>
          <p:cNvPr id="10" name="组合 9"/>
          <p:cNvGrpSpPr>
            <a:grpSpLocks/>
          </p:cNvGrpSpPr>
          <p:nvPr/>
        </p:nvGrpSpPr>
        <p:grpSpPr bwMode="auto">
          <a:xfrm>
            <a:off x="684213" y="3500438"/>
            <a:ext cx="7920037" cy="538162"/>
            <a:chOff x="683568" y="3501008"/>
            <a:chExt cx="7920037" cy="536937"/>
          </a:xfrm>
        </p:grpSpPr>
        <p:sp>
          <p:nvSpPr>
            <p:cNvPr id="10273" name="Line 67"/>
            <p:cNvSpPr>
              <a:spLocks noChangeShapeType="1"/>
            </p:cNvSpPr>
            <p:nvPr/>
          </p:nvSpPr>
          <p:spPr bwMode="auto">
            <a:xfrm>
              <a:off x="683568" y="3501008"/>
              <a:ext cx="7920037" cy="0"/>
            </a:xfrm>
            <a:prstGeom prst="line">
              <a:avLst/>
            </a:prstGeom>
            <a:noFill/>
            <a:ln w="508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0274" name="文本框 8"/>
            <p:cNvSpPr txBox="1">
              <a:spLocks noChangeArrowheads="1"/>
            </p:cNvSpPr>
            <p:nvPr/>
          </p:nvSpPr>
          <p:spPr bwMode="auto">
            <a:xfrm>
              <a:off x="4643586" y="3539347"/>
              <a:ext cx="3940162"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 typeface="Wingdings" panose="05000000000000000000" pitchFamily="2" charset="2"/>
                <a:buNone/>
              </a:pPr>
              <a:r>
                <a:rPr lang="zh-CN" altLang="en-US" sz="2400" u="none">
                  <a:solidFill>
                    <a:srgbClr val="008000"/>
                  </a:solidFill>
                  <a:ea typeface="楷体_GB2312" pitchFamily="49" charset="-122"/>
                </a:rPr>
                <a:t>处理压力与浓度关系时有用</a:t>
              </a:r>
            </a:p>
          </p:txBody>
        </p:sp>
      </p:grpSp>
      <p:sp>
        <p:nvSpPr>
          <p:cNvPr id="11" name="文本框 10"/>
          <p:cNvSpPr txBox="1">
            <a:spLocks noChangeArrowheads="1"/>
          </p:cNvSpPr>
          <p:nvPr/>
        </p:nvSpPr>
        <p:spPr bwMode="auto">
          <a:xfrm>
            <a:off x="230188" y="5848350"/>
            <a:ext cx="794861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buFont typeface="Wingdings" panose="05000000000000000000" pitchFamily="2" charset="2"/>
              <a:buNone/>
            </a:pPr>
            <a:r>
              <a:rPr lang="en-US" altLang="zh-CN" i="1" u="none">
                <a:ea typeface="楷体_GB2312" pitchFamily="49" charset="-122"/>
              </a:rPr>
              <a:t>PV</a:t>
            </a:r>
            <a:r>
              <a:rPr lang="en-US" altLang="zh-CN" u="none">
                <a:ea typeface="楷体_GB2312" pitchFamily="49" charset="-122"/>
              </a:rPr>
              <a:t> </a:t>
            </a:r>
            <a:r>
              <a:rPr lang="zh-CN" altLang="en-US" u="none">
                <a:ea typeface="楷体_GB2312" pitchFamily="49" charset="-122"/>
              </a:rPr>
              <a:t>单位：</a:t>
            </a:r>
            <a:r>
              <a:rPr lang="en-US" altLang="zh-CN" u="none">
                <a:ea typeface="楷体_GB2312" pitchFamily="49" charset="-122"/>
              </a:rPr>
              <a:t> </a:t>
            </a:r>
            <a:r>
              <a:rPr lang="en-US" altLang="zh-CN" u="none">
                <a:solidFill>
                  <a:srgbClr val="008000"/>
                </a:solidFill>
                <a:ea typeface="楷体_GB2312" pitchFamily="49" charset="-122"/>
              </a:rPr>
              <a:t>Pa</a:t>
            </a:r>
            <a:r>
              <a:rPr lang="en-US" altLang="zh-CN" u="none">
                <a:solidFill>
                  <a:srgbClr val="0000FF"/>
                </a:solidFill>
                <a:ea typeface="楷体_GB2312" pitchFamily="49" charset="-122"/>
              </a:rPr>
              <a:t> </a:t>
            </a:r>
            <a:r>
              <a:rPr lang="en-US" altLang="zh-CN" u="none">
                <a:solidFill>
                  <a:srgbClr val="0000FF"/>
                </a:solidFill>
                <a:cs typeface="Times New Roman" panose="02020603050405020304" pitchFamily="18" charset="0"/>
              </a:rPr>
              <a:t>• m</a:t>
            </a:r>
            <a:r>
              <a:rPr kumimoji="0" lang="en-US" altLang="zh-CN" u="none" baseline="30000">
                <a:solidFill>
                  <a:srgbClr val="0000FF"/>
                </a:solidFill>
                <a:ea typeface="楷体_GB2312" pitchFamily="49" charset="-122"/>
              </a:rPr>
              <a:t>3</a:t>
            </a:r>
            <a:r>
              <a:rPr lang="en-US" altLang="zh-CN" u="none">
                <a:solidFill>
                  <a:srgbClr val="0000FF"/>
                </a:solidFill>
              </a:rPr>
              <a:t> = </a:t>
            </a:r>
            <a:r>
              <a:rPr lang="en-US" altLang="zh-CN" u="none">
                <a:solidFill>
                  <a:srgbClr val="008000"/>
                </a:solidFill>
              </a:rPr>
              <a:t>N • m</a:t>
            </a:r>
            <a:r>
              <a:rPr kumimoji="0" lang="en-US" altLang="zh-CN" u="none" baseline="30000">
                <a:solidFill>
                  <a:srgbClr val="008000"/>
                </a:solidFill>
                <a:ea typeface="楷体_GB2312" pitchFamily="49" charset="-122"/>
                <a:sym typeface="Symbol" panose="05050102010706020507" pitchFamily="18" charset="2"/>
              </a:rPr>
              <a:t>2 </a:t>
            </a:r>
            <a:r>
              <a:rPr lang="en-US" altLang="zh-CN" u="none">
                <a:solidFill>
                  <a:srgbClr val="0000FF"/>
                </a:solidFill>
              </a:rPr>
              <a:t>• m</a:t>
            </a:r>
            <a:r>
              <a:rPr kumimoji="0" lang="en-US" altLang="zh-CN" u="none" baseline="30000">
                <a:solidFill>
                  <a:srgbClr val="0000FF"/>
                </a:solidFill>
                <a:ea typeface="楷体_GB2312" pitchFamily="49" charset="-122"/>
              </a:rPr>
              <a:t>3 =</a:t>
            </a:r>
            <a:r>
              <a:rPr lang="en-US" altLang="zh-CN" u="none">
                <a:solidFill>
                  <a:srgbClr val="0000FF"/>
                </a:solidFill>
              </a:rPr>
              <a:t> N • m = J</a:t>
            </a:r>
            <a:r>
              <a:rPr kumimoji="0" lang="en-US" altLang="zh-CN" u="none" baseline="30000">
                <a:solidFill>
                  <a:srgbClr val="0000FF"/>
                </a:solidFill>
                <a:ea typeface="楷体_GB2312" pitchFamily="49" charset="-122"/>
              </a:rPr>
              <a:t> </a:t>
            </a:r>
            <a:r>
              <a:rPr lang="en-US" altLang="zh-CN" u="none">
                <a:solidFill>
                  <a:srgbClr val="0000FF"/>
                </a:solidFill>
              </a:rPr>
              <a:t> </a:t>
            </a:r>
            <a:endParaRPr lang="zh-CN" altLang="en-US" u="none">
              <a:solidFill>
                <a:srgbClr val="0000FF"/>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535F7E84-523E-40D3-AE7F-EECF5495AB31}" type="slidenum">
              <a:rPr lang="zh-CN" altLang="en-US"/>
              <a:pPr>
                <a:defRPr/>
              </a:pPr>
              <a:t>80</a:t>
            </a:fld>
            <a:endParaRPr lang="en-US" altLang="zh-CN"/>
          </a:p>
        </p:txBody>
      </p:sp>
      <p:sp>
        <p:nvSpPr>
          <p:cNvPr id="391171" name="Rectangle 3"/>
          <p:cNvSpPr>
            <a:spLocks noGrp="1" noChangeArrowheads="1"/>
          </p:cNvSpPr>
          <p:nvPr>
            <p:ph type="body" idx="1"/>
          </p:nvPr>
        </p:nvSpPr>
        <p:spPr>
          <a:xfrm>
            <a:off x="179388" y="333375"/>
            <a:ext cx="8856662" cy="5832475"/>
          </a:xfrm>
        </p:spPr>
        <p:txBody>
          <a:bodyPr/>
          <a:lstStyle/>
          <a:p>
            <a:pPr algn="just" eaLnBrk="1" hangingPunct="1">
              <a:lnSpc>
                <a:spcPct val="105000"/>
              </a:lnSpc>
              <a:spcBef>
                <a:spcPct val="0"/>
              </a:spcBef>
              <a:buFontTx/>
              <a:buNone/>
            </a:pPr>
            <a:r>
              <a:rPr lang="zh-CN" altLang="en-US" sz="4000" b="1" smtClean="0">
                <a:solidFill>
                  <a:srgbClr val="FF0000"/>
                </a:solidFill>
                <a:ea typeface="楷体_GB2312" pitchFamily="49" charset="-122"/>
              </a:rPr>
              <a:t>思考题</a:t>
            </a:r>
            <a:r>
              <a:rPr lang="en-US" altLang="zh-CN" sz="4000" b="1" smtClean="0">
                <a:solidFill>
                  <a:srgbClr val="FF0000"/>
                </a:solidFill>
                <a:ea typeface="楷体_GB2312" pitchFamily="49" charset="-122"/>
              </a:rPr>
              <a:t>1. 4</a:t>
            </a:r>
            <a:r>
              <a:rPr lang="zh-CN" altLang="en-US" sz="4000" b="1" smtClean="0">
                <a:solidFill>
                  <a:srgbClr val="FF0000"/>
                </a:solidFill>
                <a:ea typeface="楷体_GB2312" pitchFamily="49" charset="-122"/>
              </a:rPr>
              <a:t>：</a:t>
            </a:r>
            <a:r>
              <a:rPr lang="zh-CN" altLang="en-US" sz="4000" b="1" smtClean="0">
                <a:ea typeface="楷体_GB2312" pitchFamily="49" charset="-122"/>
              </a:rPr>
              <a:t>临床上为病人大量补液时，为什么常用 </a:t>
            </a:r>
            <a:r>
              <a:rPr lang="en-US" altLang="zh-CN" sz="4000" b="1" smtClean="0">
                <a:solidFill>
                  <a:srgbClr val="6600CC"/>
                </a:solidFill>
                <a:ea typeface="楷体_GB2312" pitchFamily="49" charset="-122"/>
              </a:rPr>
              <a:t>0.9%</a:t>
            </a:r>
            <a:r>
              <a:rPr lang="zh-CN" altLang="en-US" sz="4000" b="1" smtClean="0">
                <a:solidFill>
                  <a:srgbClr val="6600CC"/>
                </a:solidFill>
                <a:ea typeface="楷体_GB2312" pitchFamily="49" charset="-122"/>
              </a:rPr>
              <a:t>的</a:t>
            </a:r>
            <a:r>
              <a:rPr lang="en-US" altLang="zh-CN" sz="4000" b="1" smtClean="0">
                <a:solidFill>
                  <a:srgbClr val="6600CC"/>
                </a:solidFill>
                <a:ea typeface="楷体_GB2312" pitchFamily="49" charset="-122"/>
              </a:rPr>
              <a:t>NaCl</a:t>
            </a:r>
            <a:r>
              <a:rPr lang="zh-CN" altLang="en-US" sz="4000" b="1" smtClean="0">
                <a:solidFill>
                  <a:srgbClr val="6600CC"/>
                </a:solidFill>
                <a:ea typeface="楷体_GB2312" pitchFamily="49" charset="-122"/>
              </a:rPr>
              <a:t>溶液 </a:t>
            </a:r>
            <a:r>
              <a:rPr lang="zh-CN" altLang="en-US" sz="4000" b="1" smtClean="0">
                <a:ea typeface="楷体_GB2312" pitchFamily="49" charset="-122"/>
              </a:rPr>
              <a:t>和 </a:t>
            </a:r>
            <a:r>
              <a:rPr lang="en-US" altLang="zh-CN" sz="4000" b="1" smtClean="0">
                <a:solidFill>
                  <a:srgbClr val="6600CC"/>
                </a:solidFill>
                <a:ea typeface="楷体_GB2312" pitchFamily="49" charset="-122"/>
              </a:rPr>
              <a:t>5%</a:t>
            </a:r>
            <a:r>
              <a:rPr lang="zh-CN" altLang="en-US" sz="4000" b="1" smtClean="0">
                <a:solidFill>
                  <a:srgbClr val="6600CC"/>
                </a:solidFill>
                <a:ea typeface="楷体_GB2312" pitchFamily="49" charset="-122"/>
              </a:rPr>
              <a:t>葡萄糖溶液？</a:t>
            </a:r>
          </a:p>
          <a:p>
            <a:pPr algn="just" eaLnBrk="1" hangingPunct="1">
              <a:lnSpc>
                <a:spcPct val="105000"/>
              </a:lnSpc>
              <a:spcBef>
                <a:spcPct val="0"/>
              </a:spcBef>
            </a:pPr>
            <a:r>
              <a:rPr lang="zh-CN" altLang="en-US" sz="4000" b="1" smtClean="0">
                <a:ea typeface="楷体_GB2312" pitchFamily="49" charset="-122"/>
              </a:rPr>
              <a:t>这是与</a:t>
            </a:r>
            <a:r>
              <a:rPr lang="zh-CN" altLang="en-US" sz="4000" b="1" smtClean="0">
                <a:solidFill>
                  <a:schemeClr val="accent2"/>
                </a:solidFill>
                <a:ea typeface="楷体_GB2312" pitchFamily="49" charset="-122"/>
              </a:rPr>
              <a:t>体液的渗透压</a:t>
            </a:r>
            <a:r>
              <a:rPr lang="zh-CN" altLang="en-US" sz="4000" b="1" smtClean="0">
                <a:ea typeface="楷体_GB2312" pitchFamily="49" charset="-122"/>
              </a:rPr>
              <a:t>有关的问题。通常给病人大量补液时，需使用</a:t>
            </a:r>
            <a:r>
              <a:rPr lang="zh-CN" altLang="en-US" sz="4000" b="1" smtClean="0">
                <a:solidFill>
                  <a:srgbClr val="CC0066"/>
                </a:solidFill>
                <a:ea typeface="楷体_GB2312" pitchFamily="49" charset="-122"/>
              </a:rPr>
              <a:t>与血液等渗</a:t>
            </a:r>
            <a:r>
              <a:rPr lang="en-US" altLang="zh-CN" sz="4000" b="1" smtClean="0">
                <a:solidFill>
                  <a:srgbClr val="CC0066"/>
                </a:solidFill>
                <a:ea typeface="楷体_GB2312" pitchFamily="49" charset="-122"/>
              </a:rPr>
              <a:t>(</a:t>
            </a:r>
            <a:r>
              <a:rPr lang="en-US" altLang="zh-CN" sz="4000" b="1" i="1" smtClean="0">
                <a:solidFill>
                  <a:srgbClr val="CC0066"/>
                </a:solidFill>
                <a:ea typeface="楷体_GB2312" pitchFamily="49" charset="-122"/>
                <a:sym typeface="Symbol" panose="05050102010706020507" pitchFamily="18" charset="2"/>
              </a:rPr>
              <a:t></a:t>
            </a:r>
            <a:r>
              <a:rPr lang="en-US" altLang="zh-CN" sz="4000" b="1" smtClean="0">
                <a:solidFill>
                  <a:srgbClr val="CC0066"/>
                </a:solidFill>
                <a:ea typeface="楷体_GB2312" pitchFamily="49" charset="-122"/>
                <a:sym typeface="Symbol" panose="05050102010706020507" pitchFamily="18" charset="2"/>
              </a:rPr>
              <a:t> = 780 kPa)</a:t>
            </a:r>
            <a:r>
              <a:rPr lang="zh-CN" altLang="en-US" sz="4000" b="1" smtClean="0">
                <a:ea typeface="楷体_GB2312" pitchFamily="49" charset="-122"/>
              </a:rPr>
              <a:t>的溶液，否则会造成严重后果。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1171">
                                            <p:txEl>
                                              <p:pRg st="0" end="0"/>
                                            </p:txEl>
                                          </p:spTgt>
                                        </p:tgtEl>
                                        <p:attrNameLst>
                                          <p:attrName>style.visibility</p:attrName>
                                        </p:attrNameLst>
                                      </p:cBhvr>
                                      <p:to>
                                        <p:strVal val="visible"/>
                                      </p:to>
                                    </p:set>
                                    <p:animEffect transition="in" filter="blinds(horizontal)">
                                      <p:cBhvr>
                                        <p:cTn id="7" dur="500"/>
                                        <p:tgtEl>
                                          <p:spTgt spid="391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91171">
                                            <p:txEl>
                                              <p:pRg st="1" end="1"/>
                                            </p:txEl>
                                          </p:spTgt>
                                        </p:tgtEl>
                                        <p:attrNameLst>
                                          <p:attrName>style.visibility</p:attrName>
                                        </p:attrNameLst>
                                      </p:cBhvr>
                                      <p:to>
                                        <p:strVal val="visible"/>
                                      </p:to>
                                    </p:set>
                                    <p:animEffect transition="in" filter="blinds(horizontal)">
                                      <p:cBhvr>
                                        <p:cTn id="12" dur="500"/>
                                        <p:tgtEl>
                                          <p:spTgt spid="3911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2"/>
          </p:nvPr>
        </p:nvSpPr>
        <p:spPr/>
        <p:txBody>
          <a:bodyPr/>
          <a:lstStyle/>
          <a:p>
            <a:pPr>
              <a:defRPr/>
            </a:pPr>
            <a:fld id="{E7978892-7BDE-4518-801F-99489323291E}" type="slidenum">
              <a:rPr lang="zh-CN" altLang="en-US"/>
              <a:pPr>
                <a:defRPr/>
              </a:pPr>
              <a:t>81</a:t>
            </a:fld>
            <a:endParaRPr lang="en-US" altLang="zh-CN"/>
          </a:p>
        </p:txBody>
      </p:sp>
      <p:sp>
        <p:nvSpPr>
          <p:cNvPr id="84995" name="Rectangle 3"/>
          <p:cNvSpPr>
            <a:spLocks noChangeArrowheads="1"/>
          </p:cNvSpPr>
          <p:nvPr/>
        </p:nvSpPr>
        <p:spPr bwMode="auto">
          <a:xfrm>
            <a:off x="609600" y="152400"/>
            <a:ext cx="8001000" cy="685800"/>
          </a:xfrm>
          <a:prstGeom prst="rect">
            <a:avLst/>
          </a:prstGeom>
          <a:noFill/>
          <a:ln>
            <a:noFill/>
          </a:ln>
          <a:extLst>
            <a:ext uri="{909E8E84-426E-40DD-AFC4-6F175D3DCCD1}">
              <a14:hiddenFill xmlns:a14="http://schemas.microsoft.com/office/drawing/2010/main">
                <a:solidFill>
                  <a:srgbClr val="003399"/>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en-US" altLang="zh-CN" sz="4000" u="none">
                <a:solidFill>
                  <a:srgbClr val="0000FF"/>
                </a:solidFill>
                <a:ea typeface="隶书" panose="02010509060101010101" pitchFamily="49" charset="-122"/>
              </a:rPr>
              <a:t>Osmosis in Blood Cells</a:t>
            </a:r>
          </a:p>
        </p:txBody>
      </p:sp>
      <p:sp>
        <p:nvSpPr>
          <p:cNvPr id="295943" name="Rectangle 7"/>
          <p:cNvSpPr>
            <a:spLocks noChangeArrowheads="1"/>
          </p:cNvSpPr>
          <p:nvPr/>
        </p:nvSpPr>
        <p:spPr bwMode="auto">
          <a:xfrm>
            <a:off x="593725" y="5229225"/>
            <a:ext cx="2200275" cy="101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10000"/>
              </a:spcBef>
              <a:buFontTx/>
              <a:buNone/>
            </a:pPr>
            <a:r>
              <a:rPr kumimoji="0" lang="en-US" altLang="zh-CN" sz="3600" u="none">
                <a:solidFill>
                  <a:srgbClr val="0000FF"/>
                </a:solidFill>
                <a:ea typeface="隶书" panose="02010509060101010101" pitchFamily="49" charset="-122"/>
              </a:rPr>
              <a:t>Crenation</a:t>
            </a:r>
          </a:p>
          <a:p>
            <a:pPr algn="ctr" eaLnBrk="1" hangingPunct="1">
              <a:lnSpc>
                <a:spcPct val="90000"/>
              </a:lnSpc>
              <a:spcBef>
                <a:spcPct val="10000"/>
              </a:spcBef>
              <a:buFontTx/>
              <a:buNone/>
            </a:pPr>
            <a:r>
              <a:rPr kumimoji="0" lang="en-US" altLang="zh-CN" sz="2800" u="none">
                <a:solidFill>
                  <a:srgbClr val="0000FF"/>
                </a:solidFill>
                <a:ea typeface="隶书" panose="02010509060101010101" pitchFamily="49" charset="-122"/>
              </a:rPr>
              <a:t>(</a:t>
            </a:r>
            <a:r>
              <a:rPr kumimoji="0" lang="zh-CN" altLang="en-US" sz="2800" u="none">
                <a:solidFill>
                  <a:srgbClr val="0000FF"/>
                </a:solidFill>
                <a:ea typeface="隶书" panose="02010509060101010101" pitchFamily="49" charset="-122"/>
              </a:rPr>
              <a:t>红细胞皱缩</a:t>
            </a:r>
            <a:r>
              <a:rPr kumimoji="0" lang="en-US" altLang="zh-CN" sz="2800" u="none">
                <a:solidFill>
                  <a:srgbClr val="0000FF"/>
                </a:solidFill>
                <a:ea typeface="隶书" panose="02010509060101010101" pitchFamily="49" charset="-122"/>
              </a:rPr>
              <a:t>)</a:t>
            </a:r>
            <a:endParaRPr kumimoji="0" lang="zh-CN" altLang="en-US" sz="2800" u="none">
              <a:solidFill>
                <a:srgbClr val="0000FF"/>
              </a:solidFill>
              <a:ea typeface="隶书" panose="02010509060101010101" pitchFamily="49" charset="-122"/>
            </a:endParaRPr>
          </a:p>
        </p:txBody>
      </p:sp>
      <p:sp>
        <p:nvSpPr>
          <p:cNvPr id="295944" name="Rectangle 8"/>
          <p:cNvSpPr>
            <a:spLocks noChangeArrowheads="1"/>
          </p:cNvSpPr>
          <p:nvPr/>
        </p:nvSpPr>
        <p:spPr bwMode="auto">
          <a:xfrm>
            <a:off x="6300788" y="5300663"/>
            <a:ext cx="2190750" cy="1135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10000"/>
              </a:spcBef>
              <a:buFontTx/>
              <a:buNone/>
            </a:pPr>
            <a:r>
              <a:rPr kumimoji="0" lang="en-US" altLang="zh-CN" sz="3600" u="none">
                <a:solidFill>
                  <a:srgbClr val="FF0000"/>
                </a:solidFill>
                <a:ea typeface="隶书" panose="02010509060101010101" pitchFamily="49" charset="-122"/>
              </a:rPr>
              <a:t>Hemolysis</a:t>
            </a:r>
          </a:p>
          <a:p>
            <a:pPr algn="ctr" eaLnBrk="1" hangingPunct="1">
              <a:lnSpc>
                <a:spcPct val="90000"/>
              </a:lnSpc>
              <a:spcBef>
                <a:spcPct val="10000"/>
              </a:spcBef>
              <a:buFontTx/>
              <a:buNone/>
            </a:pPr>
            <a:r>
              <a:rPr kumimoji="0" lang="en-US" altLang="zh-CN" sz="3600" u="none">
                <a:solidFill>
                  <a:srgbClr val="FF0000"/>
                </a:solidFill>
                <a:ea typeface="隶书" panose="02010509060101010101" pitchFamily="49" charset="-122"/>
              </a:rPr>
              <a:t>  (</a:t>
            </a:r>
            <a:r>
              <a:rPr kumimoji="0" lang="zh-CN" altLang="en-US" sz="3600" u="none">
                <a:solidFill>
                  <a:srgbClr val="FF0000"/>
                </a:solidFill>
                <a:ea typeface="隶书" panose="02010509060101010101" pitchFamily="49" charset="-122"/>
              </a:rPr>
              <a:t>溶血</a:t>
            </a:r>
            <a:r>
              <a:rPr kumimoji="0" lang="en-US" altLang="zh-CN" sz="3600" u="none">
                <a:solidFill>
                  <a:srgbClr val="FF0000"/>
                </a:solidFill>
                <a:ea typeface="隶书" panose="02010509060101010101" pitchFamily="49" charset="-122"/>
              </a:rPr>
              <a:t>)</a:t>
            </a:r>
            <a:endParaRPr kumimoji="0" lang="zh-CN" altLang="en-US" sz="3600" u="none">
              <a:solidFill>
                <a:srgbClr val="FF0000"/>
              </a:solidFill>
              <a:ea typeface="隶书" panose="02010509060101010101" pitchFamily="49" charset="-122"/>
            </a:endParaRPr>
          </a:p>
        </p:txBody>
      </p:sp>
      <p:grpSp>
        <p:nvGrpSpPr>
          <p:cNvPr id="295948" name="Group 12"/>
          <p:cNvGrpSpPr>
            <a:grpSpLocks/>
          </p:cNvGrpSpPr>
          <p:nvPr/>
        </p:nvGrpSpPr>
        <p:grpSpPr bwMode="auto">
          <a:xfrm>
            <a:off x="0" y="836613"/>
            <a:ext cx="9434513" cy="4518025"/>
            <a:chOff x="22" y="663"/>
            <a:chExt cx="5943" cy="2846"/>
          </a:xfrm>
        </p:grpSpPr>
        <p:pic>
          <p:nvPicPr>
            <p:cNvPr id="85000" name="Picture 5"/>
            <p:cNvPicPr>
              <a:picLocks noChangeAspect="1" noChangeArrowheads="1"/>
            </p:cNvPicPr>
            <p:nvPr/>
          </p:nvPicPr>
          <p:blipFill>
            <a:blip r:embed="rId2">
              <a:extLst>
                <a:ext uri="{28A0092B-C50C-407E-A947-70E740481C1C}">
                  <a14:useLocalDpi xmlns:a14="http://schemas.microsoft.com/office/drawing/2010/main" val="0"/>
                </a:ext>
              </a:extLst>
            </a:blip>
            <a:srcRect r="42247" b="51242"/>
            <a:stretch>
              <a:fillRect/>
            </a:stretch>
          </p:blipFill>
          <p:spPr bwMode="auto">
            <a:xfrm>
              <a:off x="22" y="663"/>
              <a:ext cx="5692" cy="2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5001" name="Text Box 9"/>
            <p:cNvSpPr txBox="1">
              <a:spLocks noChangeArrowheads="1"/>
            </p:cNvSpPr>
            <p:nvPr/>
          </p:nvSpPr>
          <p:spPr bwMode="auto">
            <a:xfrm>
              <a:off x="1428" y="663"/>
              <a:ext cx="1089"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50000"/>
                </a:spcBef>
                <a:buFontTx/>
                <a:buNone/>
              </a:pPr>
              <a:r>
                <a:rPr lang="en-US" altLang="zh-CN" sz="2800" u="none">
                  <a:latin typeface="宋体" panose="02010600030101010101" pitchFamily="2" charset="-122"/>
                </a:rPr>
                <a:t>(</a:t>
              </a:r>
              <a:r>
                <a:rPr lang="zh-CN" altLang="en-US" sz="2800" u="none">
                  <a:latin typeface="宋体" panose="02010600030101010101" pitchFamily="2" charset="-122"/>
                </a:rPr>
                <a:t>高渗</a:t>
              </a:r>
              <a:r>
                <a:rPr lang="en-US" altLang="zh-CN" sz="2800" u="none">
                  <a:latin typeface="宋体" panose="02010600030101010101" pitchFamily="2" charset="-122"/>
                </a:rPr>
                <a:t>)</a:t>
              </a:r>
            </a:p>
          </p:txBody>
        </p:sp>
        <p:sp>
          <p:nvSpPr>
            <p:cNvPr id="85002" name="Text Box 10"/>
            <p:cNvSpPr txBox="1">
              <a:spLocks noChangeArrowheads="1"/>
            </p:cNvSpPr>
            <p:nvPr/>
          </p:nvSpPr>
          <p:spPr bwMode="auto">
            <a:xfrm>
              <a:off x="3016" y="663"/>
              <a:ext cx="862"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50000"/>
                </a:spcBef>
                <a:buFontTx/>
                <a:buNone/>
              </a:pPr>
              <a:r>
                <a:rPr lang="en-US" altLang="zh-CN" sz="2800" u="none">
                  <a:latin typeface="宋体" panose="02010600030101010101" pitchFamily="2" charset="-122"/>
                </a:rPr>
                <a:t>(</a:t>
              </a:r>
              <a:r>
                <a:rPr lang="zh-CN" altLang="en-US" sz="2800" u="none">
                  <a:latin typeface="宋体" panose="02010600030101010101" pitchFamily="2" charset="-122"/>
                </a:rPr>
                <a:t>等渗</a:t>
              </a:r>
              <a:r>
                <a:rPr lang="en-US" altLang="zh-CN" sz="2800" u="none">
                  <a:latin typeface="宋体" panose="02010600030101010101" pitchFamily="2" charset="-122"/>
                </a:rPr>
                <a:t>)</a:t>
              </a:r>
            </a:p>
          </p:txBody>
        </p:sp>
        <p:sp>
          <p:nvSpPr>
            <p:cNvPr id="85003" name="Text Box 11"/>
            <p:cNvSpPr txBox="1">
              <a:spLocks noChangeArrowheads="1"/>
            </p:cNvSpPr>
            <p:nvPr/>
          </p:nvSpPr>
          <p:spPr bwMode="auto">
            <a:xfrm>
              <a:off x="4876" y="663"/>
              <a:ext cx="1089"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50000"/>
                </a:spcBef>
                <a:buFontTx/>
                <a:buNone/>
              </a:pPr>
              <a:r>
                <a:rPr lang="en-US" altLang="zh-CN" sz="2800" u="none">
                  <a:latin typeface="宋体" panose="02010600030101010101" pitchFamily="2" charset="-122"/>
                </a:rPr>
                <a:t>(</a:t>
              </a:r>
              <a:r>
                <a:rPr lang="zh-CN" altLang="en-US" sz="2800" u="none">
                  <a:latin typeface="宋体" panose="02010600030101010101" pitchFamily="2" charset="-122"/>
                </a:rPr>
                <a:t>低渗</a:t>
              </a:r>
              <a:r>
                <a:rPr lang="en-US" altLang="zh-CN" sz="2800" u="none">
                  <a:latin typeface="宋体" panose="02010600030101010101" pitchFamily="2" charset="-122"/>
                </a:rPr>
                <a:t>)</a:t>
              </a:r>
            </a:p>
          </p:txBody>
        </p:sp>
      </p:grpSp>
      <p:sp>
        <p:nvSpPr>
          <p:cNvPr id="295950" name="Text Box 14"/>
          <p:cNvSpPr txBox="1">
            <a:spLocks noChangeArrowheads="1"/>
          </p:cNvSpPr>
          <p:nvPr/>
        </p:nvSpPr>
        <p:spPr bwMode="auto">
          <a:xfrm>
            <a:off x="468313" y="6237288"/>
            <a:ext cx="2808287"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50000"/>
              </a:spcBef>
              <a:buFontTx/>
              <a:buNone/>
            </a:pPr>
            <a:r>
              <a:rPr lang="zh-CN" altLang="en-US" u="none">
                <a:solidFill>
                  <a:srgbClr val="0000FF"/>
                </a:solidFill>
                <a:ea typeface="隶书" panose="02010509060101010101" pitchFamily="49" charset="-122"/>
              </a:rPr>
              <a:t>栓塞</a:t>
            </a:r>
            <a:r>
              <a:rPr lang="en-US" altLang="zh-CN" u="none">
                <a:solidFill>
                  <a:srgbClr val="0000FF"/>
                </a:solidFill>
                <a:ea typeface="隶书" panose="02010509060101010101" pitchFamily="49" charset="-122"/>
              </a:rPr>
              <a:t>(</a:t>
            </a:r>
            <a:r>
              <a:rPr lang="zh-CN" altLang="en-US" u="none">
                <a:solidFill>
                  <a:srgbClr val="0000FF"/>
                </a:solidFill>
                <a:ea typeface="隶书" panose="02010509060101010101" pitchFamily="49" charset="-122"/>
              </a:rPr>
              <a:t>血管内</a:t>
            </a:r>
            <a:r>
              <a:rPr lang="en-US" altLang="zh-CN" u="none">
                <a:solidFill>
                  <a:srgbClr val="0000FF"/>
                </a:solidFill>
                <a:ea typeface="隶书" panose="020105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95948"/>
                                        </p:tgtEl>
                                        <p:attrNameLst>
                                          <p:attrName>style.visibility</p:attrName>
                                        </p:attrNameLst>
                                      </p:cBhvr>
                                      <p:to>
                                        <p:strVal val="visible"/>
                                      </p:to>
                                    </p:set>
                                    <p:animEffect transition="in" filter="diamond(in)">
                                      <p:cBhvr>
                                        <p:cTn id="7" dur="2000"/>
                                        <p:tgtEl>
                                          <p:spTgt spid="2959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95943"/>
                                        </p:tgtEl>
                                        <p:attrNameLst>
                                          <p:attrName>style.visibility</p:attrName>
                                        </p:attrNameLst>
                                      </p:cBhvr>
                                      <p:to>
                                        <p:strVal val="visible"/>
                                      </p:to>
                                    </p:set>
                                    <p:anim calcmode="lin" valueType="num">
                                      <p:cBhvr additive="base">
                                        <p:cTn id="12" dur="500" fill="hold"/>
                                        <p:tgtEl>
                                          <p:spTgt spid="295943"/>
                                        </p:tgtEl>
                                        <p:attrNameLst>
                                          <p:attrName>ppt_x</p:attrName>
                                        </p:attrNameLst>
                                      </p:cBhvr>
                                      <p:tavLst>
                                        <p:tav tm="0">
                                          <p:val>
                                            <p:strVal val="#ppt_x"/>
                                          </p:val>
                                        </p:tav>
                                        <p:tav tm="100000">
                                          <p:val>
                                            <p:strVal val="#ppt_x"/>
                                          </p:val>
                                        </p:tav>
                                      </p:tavLst>
                                    </p:anim>
                                    <p:anim calcmode="lin" valueType="num">
                                      <p:cBhvr additive="base">
                                        <p:cTn id="13" dur="500" fill="hold"/>
                                        <p:tgtEl>
                                          <p:spTgt spid="29594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95950"/>
                                        </p:tgtEl>
                                        <p:attrNameLst>
                                          <p:attrName>style.visibility</p:attrName>
                                        </p:attrNameLst>
                                      </p:cBhvr>
                                      <p:to>
                                        <p:strVal val="visible"/>
                                      </p:to>
                                    </p:set>
                                    <p:anim calcmode="lin" valueType="num">
                                      <p:cBhvr additive="base">
                                        <p:cTn id="18" dur="500" fill="hold"/>
                                        <p:tgtEl>
                                          <p:spTgt spid="295950"/>
                                        </p:tgtEl>
                                        <p:attrNameLst>
                                          <p:attrName>ppt_x</p:attrName>
                                        </p:attrNameLst>
                                      </p:cBhvr>
                                      <p:tavLst>
                                        <p:tav tm="0">
                                          <p:val>
                                            <p:strVal val="#ppt_x"/>
                                          </p:val>
                                        </p:tav>
                                        <p:tav tm="100000">
                                          <p:val>
                                            <p:strVal val="#ppt_x"/>
                                          </p:val>
                                        </p:tav>
                                      </p:tavLst>
                                    </p:anim>
                                    <p:anim calcmode="lin" valueType="num">
                                      <p:cBhvr additive="base">
                                        <p:cTn id="19" dur="500" fill="hold"/>
                                        <p:tgtEl>
                                          <p:spTgt spid="295950"/>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95944"/>
                                        </p:tgtEl>
                                        <p:attrNameLst>
                                          <p:attrName>style.visibility</p:attrName>
                                        </p:attrNameLst>
                                      </p:cBhvr>
                                      <p:to>
                                        <p:strVal val="visible"/>
                                      </p:to>
                                    </p:set>
                                    <p:anim calcmode="lin" valueType="num">
                                      <p:cBhvr additive="base">
                                        <p:cTn id="24" dur="500" fill="hold"/>
                                        <p:tgtEl>
                                          <p:spTgt spid="295944"/>
                                        </p:tgtEl>
                                        <p:attrNameLst>
                                          <p:attrName>ppt_x</p:attrName>
                                        </p:attrNameLst>
                                      </p:cBhvr>
                                      <p:tavLst>
                                        <p:tav tm="0">
                                          <p:val>
                                            <p:strVal val="#ppt_x"/>
                                          </p:val>
                                        </p:tav>
                                        <p:tav tm="100000">
                                          <p:val>
                                            <p:strVal val="#ppt_x"/>
                                          </p:val>
                                        </p:tav>
                                      </p:tavLst>
                                    </p:anim>
                                    <p:anim calcmode="lin" valueType="num">
                                      <p:cBhvr additive="base">
                                        <p:cTn id="25" dur="500" fill="hold"/>
                                        <p:tgtEl>
                                          <p:spTgt spid="2959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43" grpId="0"/>
      <p:bldP spid="295944" grpId="0"/>
      <p:bldP spid="295950"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B3F4B7E1-A3D2-43CC-BE46-1C005EC1B1AA}" type="slidenum">
              <a:rPr lang="zh-CN" altLang="en-US"/>
              <a:pPr>
                <a:defRPr/>
              </a:pPr>
              <a:t>82</a:t>
            </a:fld>
            <a:endParaRPr lang="en-US" altLang="zh-CN"/>
          </a:p>
        </p:txBody>
      </p:sp>
      <p:sp>
        <p:nvSpPr>
          <p:cNvPr id="86019" name="Rectangle 2"/>
          <p:cNvSpPr>
            <a:spLocks noGrp="1" noChangeArrowheads="1"/>
          </p:cNvSpPr>
          <p:nvPr>
            <p:ph type="title"/>
          </p:nvPr>
        </p:nvSpPr>
        <p:spPr>
          <a:xfrm>
            <a:off x="250825" y="188913"/>
            <a:ext cx="3671888" cy="581025"/>
          </a:xfrm>
        </p:spPr>
        <p:txBody>
          <a:bodyPr/>
          <a:lstStyle/>
          <a:p>
            <a:pPr algn="l" eaLnBrk="1" hangingPunct="1"/>
            <a:r>
              <a:rPr lang="en-US" altLang="zh-CN" sz="4000" b="1" smtClean="0">
                <a:solidFill>
                  <a:schemeClr val="tx1"/>
                </a:solidFill>
              </a:rPr>
              <a:t>4) </a:t>
            </a:r>
            <a:r>
              <a:rPr lang="zh-CN" altLang="en-US" sz="4000" b="1" smtClean="0">
                <a:solidFill>
                  <a:schemeClr val="tx1"/>
                </a:solidFill>
              </a:rPr>
              <a:t>反渗透作用</a:t>
            </a:r>
          </a:p>
        </p:txBody>
      </p:sp>
      <p:pic>
        <p:nvPicPr>
          <p:cNvPr id="192516" name="Picture 4" descr="shenty02"/>
          <p:cNvPicPr>
            <a:picLocks noChangeAspect="1" noChangeArrowheads="1"/>
          </p:cNvPicPr>
          <p:nvPr/>
        </p:nvPicPr>
        <p:blipFill>
          <a:blip r:embed="rId2">
            <a:extLst>
              <a:ext uri="{28A0092B-C50C-407E-A947-70E740481C1C}">
                <a14:useLocalDpi xmlns:a14="http://schemas.microsoft.com/office/drawing/2010/main" val="0"/>
              </a:ext>
            </a:extLst>
          </a:blip>
          <a:srcRect t="7628"/>
          <a:stretch>
            <a:fillRect/>
          </a:stretch>
        </p:blipFill>
        <p:spPr bwMode="auto">
          <a:xfrm>
            <a:off x="4970463" y="2520950"/>
            <a:ext cx="4138612" cy="436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2517" name="Text Box 5"/>
          <p:cNvSpPr txBox="1">
            <a:spLocks noChangeArrowheads="1"/>
          </p:cNvSpPr>
          <p:nvPr/>
        </p:nvSpPr>
        <p:spPr bwMode="auto">
          <a:xfrm>
            <a:off x="250825" y="4076700"/>
            <a:ext cx="5040313" cy="241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74638" indent="-274638">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544513"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50000"/>
              </a:spcBef>
            </a:pPr>
            <a:r>
              <a:rPr lang="zh-CN" altLang="en-US" sz="3400" u="none">
                <a:ea typeface="楷体_GB2312" pitchFamily="49" charset="-122"/>
              </a:rPr>
              <a:t>反渗透作用的结果，使溶液中溶剂量减少，溶液浓度增大，而半透膜外纯溶剂量增加，从而</a:t>
            </a:r>
            <a:r>
              <a:rPr lang="zh-CN" altLang="en-US" sz="3400" u="none">
                <a:solidFill>
                  <a:srgbClr val="6600CC"/>
                </a:solidFill>
                <a:ea typeface="楷体_GB2312" pitchFamily="49" charset="-122"/>
              </a:rPr>
              <a:t>分离出纯溶剂</a:t>
            </a:r>
            <a:r>
              <a:rPr lang="zh-CN" altLang="en-US" sz="3400" u="none">
                <a:ea typeface="楷体_GB2312" pitchFamily="49" charset="-122"/>
              </a:rPr>
              <a:t>。</a:t>
            </a:r>
          </a:p>
        </p:txBody>
      </p:sp>
      <p:sp>
        <p:nvSpPr>
          <p:cNvPr id="192515" name="Rectangle 3"/>
          <p:cNvSpPr>
            <a:spLocks noGrp="1" noChangeArrowheads="1"/>
          </p:cNvSpPr>
          <p:nvPr>
            <p:ph type="body" idx="1"/>
          </p:nvPr>
        </p:nvSpPr>
        <p:spPr>
          <a:xfrm>
            <a:off x="106363" y="765175"/>
            <a:ext cx="8569325" cy="3168650"/>
          </a:xfrm>
        </p:spPr>
        <p:txBody>
          <a:bodyPr/>
          <a:lstStyle/>
          <a:p>
            <a:pPr algn="just" eaLnBrk="1" hangingPunct="1">
              <a:lnSpc>
                <a:spcPct val="110000"/>
              </a:lnSpc>
            </a:pPr>
            <a:r>
              <a:rPr lang="zh-CN" altLang="en-US" sz="3600" b="1" smtClean="0">
                <a:ea typeface="楷体_GB2312" pitchFamily="49" charset="-122"/>
              </a:rPr>
              <a:t>当溶液由半透膜与纯溶剂隔开后就产生渗透现象。</a:t>
            </a:r>
            <a:r>
              <a:rPr lang="zh-CN" altLang="en-US" sz="3600" b="1" smtClean="0">
                <a:solidFill>
                  <a:srgbClr val="0000FF"/>
                </a:solidFill>
                <a:ea typeface="楷体_GB2312" pitchFamily="49" charset="-122"/>
              </a:rPr>
              <a:t>若在溶液一侧外加一个大于渗透压的压力时，渗透方向就会改变</a:t>
            </a:r>
            <a:r>
              <a:rPr lang="zh-CN" altLang="en-US" sz="3600" b="1" smtClean="0">
                <a:ea typeface="楷体_GB2312" pitchFamily="49" charset="-122"/>
              </a:rPr>
              <a:t>，即</a:t>
            </a:r>
            <a:r>
              <a:rPr lang="zh-CN" altLang="en-US" sz="3600" b="1" smtClean="0">
                <a:solidFill>
                  <a:srgbClr val="0000FF"/>
                </a:solidFill>
                <a:ea typeface="楷体_GB2312" pitchFamily="49" charset="-122"/>
              </a:rPr>
              <a:t>溶剂分子从溶液中向纯溶剂中渗透</a:t>
            </a:r>
            <a:r>
              <a:rPr lang="zh-CN" altLang="en-US" sz="3600" b="1" smtClean="0">
                <a:ea typeface="楷体_GB2312" pitchFamily="49" charset="-122"/>
              </a:rPr>
              <a:t>，这种现象称</a:t>
            </a:r>
            <a:r>
              <a:rPr lang="zh-CN" altLang="en-US" sz="3600" b="1" smtClean="0">
                <a:solidFill>
                  <a:srgbClr val="0000FF"/>
                </a:solidFill>
                <a:ea typeface="楷体_GB2312" pitchFamily="49" charset="-122"/>
              </a:rPr>
              <a:t>反渗透</a:t>
            </a:r>
            <a:r>
              <a:rPr lang="zh-CN" altLang="en-US" sz="3600" b="1" smtClean="0">
                <a:ea typeface="楷体_GB2312" pitchFamily="49" charset="-122"/>
              </a:rPr>
              <a:t>。</a:t>
            </a:r>
          </a:p>
        </p:txBody>
      </p:sp>
      <p:sp>
        <p:nvSpPr>
          <p:cNvPr id="192518" name="AutoShape 6"/>
          <p:cNvSpPr>
            <a:spLocks noChangeArrowheads="1"/>
          </p:cNvSpPr>
          <p:nvPr/>
        </p:nvSpPr>
        <p:spPr bwMode="auto">
          <a:xfrm>
            <a:off x="6516688" y="5518150"/>
            <a:ext cx="1223962" cy="431800"/>
          </a:xfrm>
          <a:prstGeom prst="leftArrow">
            <a:avLst>
              <a:gd name="adj1" fmla="val 50000"/>
              <a:gd name="adj2" fmla="val 70864"/>
            </a:avLst>
          </a:prstGeom>
          <a:solidFill>
            <a:srgbClr val="FF66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10000"/>
              </a:spcBef>
              <a:buFontTx/>
              <a:buNone/>
            </a:pPr>
            <a:endParaRPr lang="zh-CN" altLang="en-US" sz="1200" b="0" u="none">
              <a:solidFill>
                <a:schemeClr val="bg1"/>
              </a:solidFill>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92516"/>
                                        </p:tgtEl>
                                        <p:attrNameLst>
                                          <p:attrName>style.visibility</p:attrName>
                                        </p:attrNameLst>
                                      </p:cBhvr>
                                      <p:to>
                                        <p:strVal val="visible"/>
                                      </p:to>
                                    </p:set>
                                    <p:animEffect transition="in" filter="box(in)">
                                      <p:cBhvr>
                                        <p:cTn id="7" dur="500"/>
                                        <p:tgtEl>
                                          <p:spTgt spid="1925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92518"/>
                                        </p:tgtEl>
                                        <p:attrNameLst>
                                          <p:attrName>style.visibility</p:attrName>
                                        </p:attrNameLst>
                                      </p:cBhvr>
                                      <p:to>
                                        <p:strVal val="visible"/>
                                      </p:to>
                                    </p:set>
                                    <p:anim calcmode="lin" valueType="num">
                                      <p:cBhvr additive="base">
                                        <p:cTn id="12" dur="500" fill="hold"/>
                                        <p:tgtEl>
                                          <p:spTgt spid="192518"/>
                                        </p:tgtEl>
                                        <p:attrNameLst>
                                          <p:attrName>ppt_x</p:attrName>
                                        </p:attrNameLst>
                                      </p:cBhvr>
                                      <p:tavLst>
                                        <p:tav tm="0">
                                          <p:val>
                                            <p:strVal val="1+#ppt_w/2"/>
                                          </p:val>
                                        </p:tav>
                                        <p:tav tm="100000">
                                          <p:val>
                                            <p:strVal val="#ppt_x"/>
                                          </p:val>
                                        </p:tav>
                                      </p:tavLst>
                                    </p:anim>
                                    <p:anim calcmode="lin" valueType="num">
                                      <p:cBhvr additive="base">
                                        <p:cTn id="13" dur="500" fill="hold"/>
                                        <p:tgtEl>
                                          <p:spTgt spid="192518"/>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192515">
                                            <p:txEl>
                                              <p:pRg st="0" end="0"/>
                                            </p:txEl>
                                          </p:spTgt>
                                        </p:tgtEl>
                                        <p:attrNameLst>
                                          <p:attrName>style.visibility</p:attrName>
                                        </p:attrNameLst>
                                      </p:cBhvr>
                                      <p:to>
                                        <p:strVal val="visible"/>
                                      </p:to>
                                    </p:set>
                                    <p:animEffect transition="in" filter="blinds(horizontal)">
                                      <p:cBhvr>
                                        <p:cTn id="18" dur="500"/>
                                        <p:tgtEl>
                                          <p:spTgt spid="192515">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92517"/>
                                        </p:tgtEl>
                                        <p:attrNameLst>
                                          <p:attrName>style.visibility</p:attrName>
                                        </p:attrNameLst>
                                      </p:cBhvr>
                                      <p:to>
                                        <p:strVal val="visible"/>
                                      </p:to>
                                    </p:set>
                                    <p:animEffect transition="in" filter="box(in)">
                                      <p:cBhvr>
                                        <p:cTn id="23" dur="500"/>
                                        <p:tgtEl>
                                          <p:spTgt spid="192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7" grpId="0"/>
      <p:bldP spid="192518"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65383894-DE19-48DD-BA23-072E7CBBD64E}" type="slidenum">
              <a:rPr lang="zh-CN" altLang="en-US"/>
              <a:pPr>
                <a:defRPr/>
              </a:pPr>
              <a:t>83</a:t>
            </a:fld>
            <a:endParaRPr lang="en-US" altLang="zh-CN"/>
          </a:p>
        </p:txBody>
      </p:sp>
      <p:sp>
        <p:nvSpPr>
          <p:cNvPr id="247814" name="Text Box 6"/>
          <p:cNvSpPr txBox="1">
            <a:spLocks noChangeArrowheads="1"/>
          </p:cNvSpPr>
          <p:nvPr/>
        </p:nvSpPr>
        <p:spPr bwMode="auto">
          <a:xfrm>
            <a:off x="179388" y="188913"/>
            <a:ext cx="8675687" cy="198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5125" indent="-365125">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544513"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5000"/>
              </a:lnSpc>
              <a:spcBef>
                <a:spcPct val="50000"/>
              </a:spcBef>
            </a:pPr>
            <a:r>
              <a:rPr lang="zh-CN" altLang="en-US" sz="3600" u="none">
                <a:ea typeface="楷体_GB2312" pitchFamily="49" charset="-122"/>
              </a:rPr>
              <a:t>反渗透可用于海水的淡化和废水的处理。目前，我国已在浙江舟山建成了日处理量达</a:t>
            </a:r>
            <a:r>
              <a:rPr lang="en-US" altLang="zh-CN" sz="3600" u="none">
                <a:ea typeface="楷体_GB2312" pitchFamily="49" charset="-122"/>
              </a:rPr>
              <a:t>1</a:t>
            </a:r>
            <a:r>
              <a:rPr lang="zh-CN" altLang="en-US" sz="3600" u="none">
                <a:ea typeface="楷体_GB2312" pitchFamily="49" charset="-122"/>
              </a:rPr>
              <a:t>万</a:t>
            </a:r>
            <a:r>
              <a:rPr lang="en-US" altLang="zh-CN" sz="3600" u="none">
                <a:ea typeface="楷体_GB2312" pitchFamily="49" charset="-122"/>
              </a:rPr>
              <a:t>t</a:t>
            </a:r>
            <a:r>
              <a:rPr lang="zh-CN" altLang="en-US" sz="3600" u="none">
                <a:ea typeface="楷体_GB2312" pitchFamily="49" charset="-122"/>
              </a:rPr>
              <a:t>的反渗透海水淡化工程。</a:t>
            </a:r>
          </a:p>
        </p:txBody>
      </p:sp>
      <p:sp>
        <p:nvSpPr>
          <p:cNvPr id="247815" name="Rectangle 7"/>
          <p:cNvSpPr>
            <a:spLocks noChangeArrowheads="1"/>
          </p:cNvSpPr>
          <p:nvPr/>
        </p:nvSpPr>
        <p:spPr bwMode="auto">
          <a:xfrm>
            <a:off x="250825" y="2492375"/>
            <a:ext cx="8569325" cy="266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3600" u="none">
                <a:ea typeface="楷体_GB2312" pitchFamily="49" charset="-122"/>
              </a:rPr>
              <a:t>反渗透技术的</a:t>
            </a:r>
            <a:r>
              <a:rPr lang="zh-CN" altLang="en-US" sz="3600" u="none">
                <a:solidFill>
                  <a:srgbClr val="0000FF"/>
                </a:solidFill>
                <a:ea typeface="楷体_GB2312" pitchFamily="49" charset="-122"/>
              </a:rPr>
              <a:t>主要问题在于寻找一种高强度、耐腐蚀、处理更便利的半透膜</a:t>
            </a:r>
            <a:r>
              <a:rPr lang="zh-CN" altLang="en-US" sz="3600" u="none">
                <a:ea typeface="楷体_GB2312" pitchFamily="49" charset="-122"/>
              </a:rPr>
              <a:t>。近年来研制了由</a:t>
            </a:r>
            <a:r>
              <a:rPr lang="zh-CN" altLang="en-US" sz="3600" u="none">
                <a:solidFill>
                  <a:srgbClr val="0000FF"/>
                </a:solidFill>
                <a:ea typeface="楷体_GB2312" pitchFamily="49" charset="-122"/>
              </a:rPr>
              <a:t>尼龙或醋酸纤维</a:t>
            </a:r>
            <a:r>
              <a:rPr lang="zh-CN" altLang="en-US" sz="3600" u="none">
                <a:ea typeface="楷体_GB2312" pitchFamily="49" charset="-122"/>
              </a:rPr>
              <a:t>制成的合成薄膜用于反渗透装置。</a:t>
            </a:r>
          </a:p>
        </p:txBody>
      </p:sp>
      <p:pic>
        <p:nvPicPr>
          <p:cNvPr id="247816" name="Picture 8" descr="Diagram of reverse osmosis desalin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88913"/>
            <a:ext cx="6624637" cy="636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7814"/>
                                        </p:tgtEl>
                                        <p:attrNameLst>
                                          <p:attrName>style.visibility</p:attrName>
                                        </p:attrNameLst>
                                      </p:cBhvr>
                                      <p:to>
                                        <p:strVal val="visible"/>
                                      </p:to>
                                    </p:set>
                                    <p:animEffect transition="in" filter="blinds(horizontal)">
                                      <p:cBhvr>
                                        <p:cTn id="7" dur="500"/>
                                        <p:tgtEl>
                                          <p:spTgt spid="2478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7815"/>
                                        </p:tgtEl>
                                        <p:attrNameLst>
                                          <p:attrName>style.visibility</p:attrName>
                                        </p:attrNameLst>
                                      </p:cBhvr>
                                      <p:to>
                                        <p:strVal val="visible"/>
                                      </p:to>
                                    </p:set>
                                    <p:animEffect transition="in" filter="blinds(horizontal)">
                                      <p:cBhvr>
                                        <p:cTn id="12" dur="500"/>
                                        <p:tgtEl>
                                          <p:spTgt spid="2478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247816"/>
                                        </p:tgtEl>
                                        <p:attrNameLst>
                                          <p:attrName>style.visibility</p:attrName>
                                        </p:attrNameLst>
                                      </p:cBhvr>
                                      <p:to>
                                        <p:strVal val="visible"/>
                                      </p:to>
                                    </p:set>
                                    <p:animEffect transition="in" filter="box(out)">
                                      <p:cBhvr>
                                        <p:cTn id="17" dur="500"/>
                                        <p:tgtEl>
                                          <p:spTgt spid="2478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4" grpId="0"/>
      <p:bldP spid="247815"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B155C2D4-DF24-467C-9479-E2A1614F74C4}" type="slidenum">
              <a:rPr lang="zh-CN" altLang="en-US"/>
              <a:pPr>
                <a:defRPr/>
              </a:pPr>
              <a:t>84</a:t>
            </a:fld>
            <a:endParaRPr lang="en-US" altLang="zh-CN"/>
          </a:p>
        </p:txBody>
      </p:sp>
      <p:sp>
        <p:nvSpPr>
          <p:cNvPr id="88067" name="Rectangle 2"/>
          <p:cNvSpPr>
            <a:spLocks noGrp="1" noChangeArrowheads="1"/>
          </p:cNvSpPr>
          <p:nvPr>
            <p:ph type="title"/>
          </p:nvPr>
        </p:nvSpPr>
        <p:spPr>
          <a:xfrm>
            <a:off x="1403350" y="188913"/>
            <a:ext cx="6470650" cy="649287"/>
          </a:xfrm>
        </p:spPr>
        <p:txBody>
          <a:bodyPr/>
          <a:lstStyle/>
          <a:p>
            <a:pPr eaLnBrk="1" hangingPunct="1"/>
            <a:r>
              <a:rPr lang="zh-CN" altLang="en-US" b="1" smtClean="0">
                <a:solidFill>
                  <a:schemeClr val="tx1"/>
                </a:solidFill>
              </a:rPr>
              <a:t>稀溶液依数性的总结</a:t>
            </a:r>
          </a:p>
        </p:txBody>
      </p:sp>
      <p:sp>
        <p:nvSpPr>
          <p:cNvPr id="191491" name="Rectangle 3"/>
          <p:cNvSpPr>
            <a:spLocks noGrp="1" noChangeArrowheads="1"/>
          </p:cNvSpPr>
          <p:nvPr>
            <p:ph type="body" idx="1"/>
          </p:nvPr>
        </p:nvSpPr>
        <p:spPr>
          <a:xfrm>
            <a:off x="107950" y="1052513"/>
            <a:ext cx="8640763" cy="5040312"/>
          </a:xfrm>
        </p:spPr>
        <p:txBody>
          <a:bodyPr/>
          <a:lstStyle/>
          <a:p>
            <a:pPr marL="609600" indent="-609600" algn="just" eaLnBrk="1" hangingPunct="1">
              <a:lnSpc>
                <a:spcPct val="120000"/>
              </a:lnSpc>
              <a:buFontTx/>
              <a:buAutoNum type="arabicParenBoth"/>
            </a:pPr>
            <a:r>
              <a:rPr lang="zh-CN" altLang="en-US" sz="4000" b="1" smtClean="0"/>
              <a:t>非电解质稀溶液具有依数性，表现在：</a:t>
            </a:r>
            <a:r>
              <a:rPr lang="zh-CN" altLang="en-US" sz="4000" b="1" smtClean="0">
                <a:solidFill>
                  <a:srgbClr val="0000FF"/>
                </a:solidFill>
              </a:rPr>
              <a:t>溶液的蒸气压降低、沸点升高、凝固点降低以及渗透压</a:t>
            </a:r>
            <a:r>
              <a:rPr lang="zh-CN" altLang="en-US" sz="4000" b="1" smtClean="0"/>
              <a:t>等现象。这种依数性可分别用拉乌尔定律、沸点升高公式、凝固点降低公式和</a:t>
            </a:r>
            <a:r>
              <a:rPr lang="en-US" altLang="zh-CN" sz="4000" b="1" smtClean="0"/>
              <a:t>Van‘t Hoff</a:t>
            </a:r>
            <a:r>
              <a:rPr lang="zh-CN" altLang="en-US" sz="4000" b="1" smtClean="0"/>
              <a:t>方程来定量地加以描述。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1491">
                                            <p:txEl>
                                              <p:pRg st="0" end="0"/>
                                            </p:txEl>
                                          </p:spTgt>
                                        </p:tgtEl>
                                        <p:attrNameLst>
                                          <p:attrName>style.visibility</p:attrName>
                                        </p:attrNameLst>
                                      </p:cBhvr>
                                      <p:to>
                                        <p:strVal val="visible"/>
                                      </p:to>
                                    </p:set>
                                    <p:animEffect transition="in" filter="blinds(horizontal)">
                                      <p:cBhvr>
                                        <p:cTn id="7" dur="500"/>
                                        <p:tgtEl>
                                          <p:spTgt spid="1914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0C71BFAD-EFD9-433A-BD48-0A3FA448C5DC}" type="slidenum">
              <a:rPr lang="zh-CN" altLang="en-US"/>
              <a:pPr>
                <a:defRPr/>
              </a:pPr>
              <a:t>85</a:t>
            </a:fld>
            <a:endParaRPr lang="en-US" altLang="zh-CN"/>
          </a:p>
        </p:txBody>
      </p:sp>
      <p:sp>
        <p:nvSpPr>
          <p:cNvPr id="89091" name="Text Box 2"/>
          <p:cNvSpPr txBox="1">
            <a:spLocks noChangeArrowheads="1"/>
          </p:cNvSpPr>
          <p:nvPr/>
        </p:nvSpPr>
        <p:spPr bwMode="auto">
          <a:xfrm>
            <a:off x="179388" y="188913"/>
            <a:ext cx="83058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FontTx/>
              <a:buNone/>
            </a:pPr>
            <a:r>
              <a:rPr lang="en-US" altLang="zh-CN" sz="4000" u="none"/>
              <a:t>(2) </a:t>
            </a:r>
            <a:r>
              <a:rPr lang="zh-CN" altLang="en-US" sz="4000" u="none"/>
              <a:t>稀溶液定律</a:t>
            </a:r>
            <a:r>
              <a:rPr lang="zh-CN" altLang="en-US" sz="4400" u="none">
                <a:ea typeface="楷体_GB2312" pitchFamily="49" charset="-122"/>
              </a:rPr>
              <a:t>只适用于</a:t>
            </a:r>
            <a:r>
              <a:rPr lang="zh-CN" altLang="en-US" sz="4400" u="none">
                <a:solidFill>
                  <a:srgbClr val="0000FF"/>
                </a:solidFill>
                <a:ea typeface="楷体_GB2312" pitchFamily="49" charset="-122"/>
              </a:rPr>
              <a:t>难挥发性</a:t>
            </a:r>
            <a:r>
              <a:rPr lang="zh-CN" altLang="en-US" sz="4400" u="none">
                <a:solidFill>
                  <a:srgbClr val="6600CC"/>
                </a:solidFill>
                <a:ea typeface="楷体_GB2312" pitchFamily="49" charset="-122"/>
              </a:rPr>
              <a:t>非电解质</a:t>
            </a:r>
            <a:r>
              <a:rPr lang="zh-CN" altLang="en-US" sz="4400" u="none">
                <a:solidFill>
                  <a:srgbClr val="FF00FF"/>
                </a:solidFill>
                <a:ea typeface="楷体_GB2312" pitchFamily="49" charset="-122"/>
              </a:rPr>
              <a:t>稀溶液</a:t>
            </a:r>
            <a:r>
              <a:rPr lang="zh-CN" altLang="en-US" sz="4000" u="none">
                <a:solidFill>
                  <a:schemeClr val="bg1"/>
                </a:solidFill>
              </a:rPr>
              <a:t>。</a:t>
            </a:r>
          </a:p>
        </p:txBody>
      </p:sp>
      <p:sp>
        <p:nvSpPr>
          <p:cNvPr id="60419" name="Text Box 3"/>
          <p:cNvSpPr txBox="1">
            <a:spLocks noChangeArrowheads="1"/>
          </p:cNvSpPr>
          <p:nvPr/>
        </p:nvSpPr>
        <p:spPr bwMode="auto">
          <a:xfrm>
            <a:off x="323850" y="1628775"/>
            <a:ext cx="8642350" cy="4875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05000"/>
              </a:lnSpc>
              <a:spcBef>
                <a:spcPct val="50000"/>
              </a:spcBef>
              <a:buFontTx/>
              <a:buNone/>
            </a:pPr>
            <a:r>
              <a:rPr lang="zh-CN" altLang="en-US" sz="4000" u="none">
                <a:solidFill>
                  <a:srgbClr val="0000FF"/>
                </a:solidFill>
                <a:ea typeface="楷体_GB2312" pitchFamily="49" charset="-122"/>
              </a:rPr>
              <a:t>难挥发</a:t>
            </a:r>
            <a:r>
              <a:rPr lang="zh-CN" altLang="en-US" sz="4000" u="none"/>
              <a:t>表明溶质不挥发，即蒸气压实质上是溶剂的蒸气压；当溶质是易挥发物质时，它对依数性的影响比较复杂。</a:t>
            </a:r>
          </a:p>
          <a:p>
            <a:pPr algn="just" eaLnBrk="1" hangingPunct="1">
              <a:lnSpc>
                <a:spcPct val="105000"/>
              </a:lnSpc>
              <a:spcBef>
                <a:spcPct val="50000"/>
              </a:spcBef>
              <a:buFontTx/>
              <a:buNone/>
            </a:pPr>
            <a:r>
              <a:rPr lang="zh-CN" altLang="en-US" sz="4000" u="none"/>
              <a:t>若是</a:t>
            </a:r>
            <a:r>
              <a:rPr lang="zh-CN" altLang="en-US" sz="4000" u="none">
                <a:solidFill>
                  <a:srgbClr val="FF6600"/>
                </a:solidFill>
                <a:ea typeface="楷体_GB2312" pitchFamily="49" charset="-122"/>
              </a:rPr>
              <a:t>浓溶液</a:t>
            </a:r>
            <a:r>
              <a:rPr lang="zh-CN" altLang="en-US" sz="4000" u="none"/>
              <a:t>，因溶质质点浓度大，质点间的相互影响加强，使溶液的依数性发生偏差。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 calcmode="lin" valueType="num">
                                      <p:cBhvr additive="base">
                                        <p:cTn id="7" dur="500" fill="hold"/>
                                        <p:tgtEl>
                                          <p:spTgt spid="604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4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60419">
                                            <p:txEl>
                                              <p:pRg st="1" end="1"/>
                                            </p:txEl>
                                          </p:spTgt>
                                        </p:tgtEl>
                                        <p:attrNameLst>
                                          <p:attrName>style.visibility</p:attrName>
                                        </p:attrNameLst>
                                      </p:cBhvr>
                                      <p:to>
                                        <p:strVal val="visible"/>
                                      </p:to>
                                    </p:set>
                                    <p:anim calcmode="lin" valueType="num">
                                      <p:cBhvr additive="base">
                                        <p:cTn id="13" dur="500" fill="hold"/>
                                        <p:tgtEl>
                                          <p:spTgt spid="604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041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76651FE8-F11E-4D01-8A23-246B4190D35E}" type="slidenum">
              <a:rPr lang="zh-CN" altLang="en-US"/>
              <a:pPr>
                <a:defRPr/>
              </a:pPr>
              <a:t>86</a:t>
            </a:fld>
            <a:endParaRPr lang="en-US" altLang="zh-CN"/>
          </a:p>
        </p:txBody>
      </p:sp>
      <p:sp>
        <p:nvSpPr>
          <p:cNvPr id="90115" name="Rectangle 3"/>
          <p:cNvSpPr>
            <a:spLocks noGrp="1" noChangeArrowheads="1"/>
          </p:cNvSpPr>
          <p:nvPr>
            <p:ph type="body" idx="1"/>
          </p:nvPr>
        </p:nvSpPr>
        <p:spPr>
          <a:xfrm>
            <a:off x="539750" y="981075"/>
            <a:ext cx="8135938" cy="4824413"/>
          </a:xfrm>
        </p:spPr>
        <p:txBody>
          <a:bodyPr/>
          <a:lstStyle/>
          <a:p>
            <a:pPr algn="just" eaLnBrk="1" hangingPunct="1">
              <a:lnSpc>
                <a:spcPct val="130000"/>
              </a:lnSpc>
              <a:spcBef>
                <a:spcPct val="50000"/>
              </a:spcBef>
            </a:pPr>
            <a:r>
              <a:rPr lang="zh-CN" altLang="en-US" sz="4400" b="1" smtClean="0"/>
              <a:t>若是</a:t>
            </a:r>
            <a:r>
              <a:rPr lang="zh-CN" altLang="en-US" sz="4400" b="1" smtClean="0">
                <a:solidFill>
                  <a:srgbClr val="6600CC"/>
                </a:solidFill>
                <a:ea typeface="楷体_GB2312" pitchFamily="49" charset="-122"/>
              </a:rPr>
              <a:t>电解质稀溶液</a:t>
            </a:r>
            <a:r>
              <a:rPr lang="zh-CN" altLang="en-US" sz="4400" b="1" smtClean="0"/>
              <a:t>，由于溶质发生解离，使溶液中的溶质粒子数增多，而且离子在溶液中又有相互作用，溶液的依数性将发生更大的偏差。</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3452758A-7264-4583-87E3-5AB515A36D1D}" type="slidenum">
              <a:rPr lang="zh-CN" altLang="en-US"/>
              <a:pPr>
                <a:defRPr/>
              </a:pPr>
              <a:t>87</a:t>
            </a:fld>
            <a:endParaRPr lang="en-US" altLang="zh-CN"/>
          </a:p>
        </p:txBody>
      </p:sp>
      <p:sp>
        <p:nvSpPr>
          <p:cNvPr id="441346" name="Text Box 2"/>
          <p:cNvSpPr txBox="1">
            <a:spLocks noChangeArrowheads="1"/>
          </p:cNvSpPr>
          <p:nvPr/>
        </p:nvSpPr>
        <p:spPr bwMode="auto">
          <a:xfrm>
            <a:off x="323850" y="1268413"/>
            <a:ext cx="8207375" cy="1209675"/>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bg1"/>
                    </a:gs>
                  </a:gsLst>
                  <a:path path="shape">
                    <a:fillToRect l="50000" t="50000" r="50000" b="50000"/>
                  </a:path>
                </a:gra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marL="361950" indent="-36195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541338"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spcBef>
                <a:spcPct val="50000"/>
              </a:spcBef>
              <a:buFontTx/>
              <a:buNone/>
            </a:pPr>
            <a:r>
              <a:rPr lang="zh-CN" altLang="en-US" sz="3600" u="none">
                <a:solidFill>
                  <a:srgbClr val="FF0000"/>
                </a:solidFill>
              </a:rPr>
              <a:t>思考题</a:t>
            </a:r>
            <a:r>
              <a:rPr lang="en-US" altLang="zh-CN" sz="3600" u="none">
                <a:solidFill>
                  <a:srgbClr val="FF0000"/>
                </a:solidFill>
              </a:rPr>
              <a:t>1. 5</a:t>
            </a:r>
            <a:r>
              <a:rPr lang="zh-CN" altLang="en-US" sz="3600" u="none">
                <a:solidFill>
                  <a:srgbClr val="FF0000"/>
                </a:solidFill>
              </a:rPr>
              <a:t>：</a:t>
            </a:r>
            <a:r>
              <a:rPr lang="zh-CN" altLang="en-US" sz="3600" u="none">
                <a:ea typeface="楷体_GB2312" pitchFamily="49" charset="-122"/>
              </a:rPr>
              <a:t>相同浓度的电解质溶液的蒸气压与非电解质溶液相比如何变化？</a:t>
            </a:r>
          </a:p>
        </p:txBody>
      </p:sp>
      <p:sp>
        <p:nvSpPr>
          <p:cNvPr id="441347" name="Text Box 3"/>
          <p:cNvSpPr txBox="1">
            <a:spLocks noChangeArrowheads="1"/>
          </p:cNvSpPr>
          <p:nvPr/>
        </p:nvSpPr>
        <p:spPr bwMode="auto">
          <a:xfrm>
            <a:off x="250825" y="2708275"/>
            <a:ext cx="8497888" cy="1814513"/>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bg1"/>
                    </a:gs>
                  </a:gsLst>
                  <a:path path="shape">
                    <a:fillToRect l="50000" t="50000" r="50000" b="50000"/>
                  </a:path>
                </a:gra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spcBef>
                <a:spcPct val="50000"/>
              </a:spcBef>
              <a:buFontTx/>
              <a:buNone/>
            </a:pPr>
            <a:r>
              <a:rPr lang="zh-CN" altLang="en-US" sz="3600" u="none">
                <a:latin typeface="宋体" panose="02010600030101010101" pitchFamily="2" charset="-122"/>
                <a:ea typeface="楷体_GB2312" pitchFamily="49" charset="-122"/>
              </a:rPr>
              <a:t>答：</a:t>
            </a:r>
            <a:r>
              <a:rPr lang="zh-CN" altLang="en-US" sz="3600" u="none">
                <a:solidFill>
                  <a:srgbClr val="0000FF"/>
                </a:solidFill>
                <a:latin typeface="宋体" panose="02010600030101010101" pitchFamily="2" charset="-122"/>
                <a:ea typeface="楷体_GB2312" pitchFamily="49" charset="-122"/>
              </a:rPr>
              <a:t>其蒸气压下降，沸点上升和凝固点下降，以及溶液渗透压的数值变化</a:t>
            </a:r>
            <a:r>
              <a:rPr lang="zh-CN" altLang="en-US" sz="3600">
                <a:solidFill>
                  <a:srgbClr val="0000FF"/>
                </a:solidFill>
                <a:latin typeface="宋体" panose="02010600030101010101" pitchFamily="2" charset="-122"/>
                <a:ea typeface="楷体_GB2312" pitchFamily="49" charset="-122"/>
              </a:rPr>
              <a:t>均比同浓度的非电解质溶液大</a:t>
            </a:r>
            <a:r>
              <a:rPr lang="zh-CN" altLang="en-US" sz="3600" u="none">
                <a:solidFill>
                  <a:srgbClr val="0000FF"/>
                </a:solidFill>
                <a:latin typeface="宋体" panose="02010600030101010101" pitchFamily="2" charset="-122"/>
                <a:ea typeface="楷体_GB2312" pitchFamily="49" charset="-122"/>
              </a:rPr>
              <a:t>。</a:t>
            </a:r>
          </a:p>
        </p:txBody>
      </p:sp>
      <p:sp>
        <p:nvSpPr>
          <p:cNvPr id="91141" name="Rectangle 4"/>
          <p:cNvSpPr>
            <a:spLocks noChangeArrowheads="1"/>
          </p:cNvSpPr>
          <p:nvPr/>
        </p:nvSpPr>
        <p:spPr bwMode="auto">
          <a:xfrm>
            <a:off x="323850" y="188913"/>
            <a:ext cx="7772400" cy="88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4000" u="none"/>
              <a:t>1.2.4 </a:t>
            </a:r>
            <a:r>
              <a:rPr lang="zh-CN" altLang="en-US" sz="4000" u="none"/>
              <a:t>电解质稀溶液的依数性</a:t>
            </a:r>
            <a:endParaRPr lang="en-US" altLang="zh-CN" sz="4000" u="none"/>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41346"/>
                                        </p:tgtEl>
                                        <p:attrNameLst>
                                          <p:attrName>style.visibility</p:attrName>
                                        </p:attrNameLst>
                                      </p:cBhvr>
                                      <p:to>
                                        <p:strVal val="visible"/>
                                      </p:to>
                                    </p:set>
                                    <p:animEffect transition="in" filter="strips(downLeft)">
                                      <p:cBhvr>
                                        <p:cTn id="7" dur="500"/>
                                        <p:tgtEl>
                                          <p:spTgt spid="4413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441347"/>
                                        </p:tgtEl>
                                        <p:attrNameLst>
                                          <p:attrName>style.visibility</p:attrName>
                                        </p:attrNameLst>
                                      </p:cBhvr>
                                      <p:to>
                                        <p:strVal val="visible"/>
                                      </p:to>
                                    </p:set>
                                    <p:animEffect transition="in" filter="strips(downLeft)">
                                      <p:cBhvr>
                                        <p:cTn id="12" dur="500"/>
                                        <p:tgtEl>
                                          <p:spTgt spid="441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6" grpId="0" autoUpdateAnimBg="0"/>
      <p:bldP spid="441347"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3DB968C4-06DD-4F6A-8E07-FFA99E32B8C1}" type="slidenum">
              <a:rPr lang="zh-CN" altLang="en-US"/>
              <a:pPr>
                <a:defRPr/>
              </a:pPr>
              <a:t>88</a:t>
            </a:fld>
            <a:endParaRPr lang="en-US" altLang="zh-CN"/>
          </a:p>
        </p:txBody>
      </p:sp>
      <p:sp>
        <p:nvSpPr>
          <p:cNvPr id="442370" name="Text Box 2"/>
          <p:cNvSpPr txBox="1">
            <a:spLocks noChangeArrowheads="1"/>
          </p:cNvSpPr>
          <p:nvPr/>
        </p:nvSpPr>
        <p:spPr bwMode="auto">
          <a:xfrm>
            <a:off x="395288" y="260350"/>
            <a:ext cx="8424862" cy="331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spcBef>
                <a:spcPct val="50000"/>
              </a:spcBef>
              <a:buFontTx/>
              <a:buNone/>
            </a:pPr>
            <a:r>
              <a:rPr lang="zh-CN" altLang="en-US" u="none">
                <a:solidFill>
                  <a:srgbClr val="000000"/>
                </a:solidFill>
                <a:ea typeface="楷体_GB2312" pitchFamily="49" charset="-122"/>
                <a:cs typeface="Times New Roman" panose="02020603050405020304" pitchFamily="18" charset="0"/>
              </a:rPr>
              <a:t>        阿仑尼乌斯</a:t>
            </a:r>
            <a:r>
              <a:rPr lang="en-US" altLang="zh-CN" u="none">
                <a:solidFill>
                  <a:srgbClr val="000000"/>
                </a:solidFill>
                <a:ea typeface="楷体_GB2312" pitchFamily="49" charset="-122"/>
                <a:cs typeface="Times New Roman" panose="02020603050405020304" pitchFamily="18" charset="0"/>
              </a:rPr>
              <a:t>(S. Arrhenius)</a:t>
            </a:r>
            <a:r>
              <a:rPr lang="zh-CN" altLang="en-US" u="none">
                <a:solidFill>
                  <a:srgbClr val="0000FF"/>
                </a:solidFill>
                <a:ea typeface="楷体_GB2312" pitchFamily="49" charset="-122"/>
                <a:cs typeface="Times New Roman" panose="02020603050405020304" pitchFamily="18" charset="0"/>
              </a:rPr>
              <a:t>根据电解质溶液不服从稀溶液定律的现象</a:t>
            </a:r>
            <a:r>
              <a:rPr lang="zh-CN" altLang="en-US" u="none">
                <a:solidFill>
                  <a:srgbClr val="000000"/>
                </a:solidFill>
                <a:ea typeface="楷体_GB2312" pitchFamily="49" charset="-122"/>
                <a:cs typeface="Times New Roman" panose="02020603050405020304" pitchFamily="18" charset="0"/>
              </a:rPr>
              <a:t>，提出了电离理论。</a:t>
            </a:r>
            <a:r>
              <a:rPr lang="en-US" altLang="zh-CN" u="none">
                <a:solidFill>
                  <a:srgbClr val="000000"/>
                </a:solidFill>
                <a:ea typeface="楷体_GB2312" pitchFamily="49" charset="-122"/>
                <a:cs typeface="Times New Roman" panose="02020603050405020304" pitchFamily="18" charset="0"/>
              </a:rPr>
              <a:t>1903</a:t>
            </a:r>
            <a:r>
              <a:rPr lang="zh-CN" altLang="en-US" u="none">
                <a:solidFill>
                  <a:srgbClr val="000000"/>
                </a:solidFill>
                <a:ea typeface="楷体_GB2312" pitchFamily="49" charset="-122"/>
                <a:cs typeface="Times New Roman" panose="02020603050405020304" pitchFamily="18" charset="0"/>
              </a:rPr>
              <a:t>年他获得了诺贝尔化学奖。电离理论认为</a:t>
            </a:r>
            <a:r>
              <a:rPr lang="zh-CN" altLang="en-US">
                <a:solidFill>
                  <a:srgbClr val="0000FF"/>
                </a:solidFill>
                <a:ea typeface="楷体_GB2312" pitchFamily="49" charset="-122"/>
                <a:cs typeface="Times New Roman" panose="02020603050405020304" pitchFamily="18" charset="0"/>
              </a:rPr>
              <a:t>电解质分子在水溶液中解离成离子，使得溶液中的微粒数增大</a:t>
            </a:r>
            <a:r>
              <a:rPr lang="zh-CN" altLang="en-US" u="none">
                <a:solidFill>
                  <a:srgbClr val="0000FF"/>
                </a:solidFill>
                <a:ea typeface="楷体_GB2312" pitchFamily="49" charset="-122"/>
                <a:cs typeface="Times New Roman" panose="02020603050405020304" pitchFamily="18" charset="0"/>
              </a:rPr>
              <a:t>，</a:t>
            </a:r>
            <a:r>
              <a:rPr lang="zh-CN" altLang="en-US" u="none">
                <a:solidFill>
                  <a:srgbClr val="000000"/>
                </a:solidFill>
                <a:ea typeface="楷体_GB2312" pitchFamily="49" charset="-122"/>
                <a:cs typeface="Times New Roman" panose="02020603050405020304" pitchFamily="18" charset="0"/>
              </a:rPr>
              <a:t>故它们的蒸气压、沸点、熔点的改变和渗透压数值都比非电解质大。</a:t>
            </a:r>
          </a:p>
        </p:txBody>
      </p:sp>
      <p:sp>
        <p:nvSpPr>
          <p:cNvPr id="442371" name="Text Box 3"/>
          <p:cNvSpPr txBox="1">
            <a:spLocks noChangeArrowheads="1"/>
          </p:cNvSpPr>
          <p:nvPr/>
        </p:nvSpPr>
        <p:spPr bwMode="auto">
          <a:xfrm>
            <a:off x="611188" y="3716338"/>
            <a:ext cx="7921625" cy="974725"/>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bg1"/>
                    </a:gs>
                  </a:gsLst>
                  <a:path path="shape">
                    <a:fillToRect l="50000" t="50000" r="50000" b="50000"/>
                  </a:path>
                </a:gra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u="none">
                <a:solidFill>
                  <a:srgbClr val="000000"/>
                </a:solidFill>
                <a:latin typeface="楷体_GB2312" pitchFamily="49" charset="-122"/>
                <a:ea typeface="楷体_GB2312" pitchFamily="49" charset="-122"/>
              </a:rPr>
              <a:t>解离度</a:t>
            </a:r>
            <a:r>
              <a:rPr lang="en-US" altLang="zh-CN" u="none">
                <a:solidFill>
                  <a:srgbClr val="000000"/>
                </a:solidFill>
                <a:ea typeface="楷体_GB2312" pitchFamily="49" charset="-122"/>
              </a:rPr>
              <a:t>——</a:t>
            </a:r>
            <a:r>
              <a:rPr lang="zh-CN" altLang="en-US" u="none">
                <a:solidFill>
                  <a:srgbClr val="000000"/>
                </a:solidFill>
                <a:latin typeface="楷体_GB2312" pitchFamily="49" charset="-122"/>
                <a:ea typeface="楷体_GB2312" pitchFamily="49" charset="-122"/>
              </a:rPr>
              <a:t>溶液中已解离的电解质的分子数与电解质总分子数之比。</a:t>
            </a:r>
          </a:p>
        </p:txBody>
      </p:sp>
      <p:graphicFrame>
        <p:nvGraphicFramePr>
          <p:cNvPr id="442372" name="Object 4"/>
          <p:cNvGraphicFramePr>
            <a:graphicFrameLocks noChangeAspect="1"/>
          </p:cNvGraphicFramePr>
          <p:nvPr/>
        </p:nvGraphicFramePr>
        <p:xfrm>
          <a:off x="755650" y="4868863"/>
          <a:ext cx="6840538" cy="1133475"/>
        </p:xfrm>
        <a:graphic>
          <a:graphicData uri="http://schemas.openxmlformats.org/presentationml/2006/ole">
            <mc:AlternateContent xmlns:mc="http://schemas.openxmlformats.org/markup-compatibility/2006">
              <mc:Choice xmlns:v="urn:schemas-microsoft-com:vml" Requires="v">
                <p:oleObj spid="_x0000_s92189" name="Equation" r:id="rId3" imgW="2603500" imgH="431800" progId="Equation.3">
                  <p:embed/>
                </p:oleObj>
              </mc:Choice>
              <mc:Fallback>
                <p:oleObj name="Equation" r:id="rId3" imgW="26035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4868863"/>
                        <a:ext cx="6840538" cy="113347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42370"/>
                                        </p:tgtEl>
                                        <p:attrNameLst>
                                          <p:attrName>style.visibility</p:attrName>
                                        </p:attrNameLst>
                                      </p:cBhvr>
                                      <p:to>
                                        <p:strVal val="visible"/>
                                      </p:to>
                                    </p:set>
                                    <p:animEffect transition="in" filter="strips(downLeft)">
                                      <p:cBhvr>
                                        <p:cTn id="7" dur="500"/>
                                        <p:tgtEl>
                                          <p:spTgt spid="4423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442371"/>
                                        </p:tgtEl>
                                        <p:attrNameLst>
                                          <p:attrName>style.visibility</p:attrName>
                                        </p:attrNameLst>
                                      </p:cBhvr>
                                      <p:to>
                                        <p:strVal val="visible"/>
                                      </p:to>
                                    </p:set>
                                    <p:animEffect transition="in" filter="strips(downLeft)">
                                      <p:cBhvr>
                                        <p:cTn id="12" dur="500"/>
                                        <p:tgtEl>
                                          <p:spTgt spid="4423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442372"/>
                                        </p:tgtEl>
                                        <p:attrNameLst>
                                          <p:attrName>style.visibility</p:attrName>
                                        </p:attrNameLst>
                                      </p:cBhvr>
                                      <p:to>
                                        <p:strVal val="visible"/>
                                      </p:to>
                                    </p:set>
                                    <p:animEffect transition="in" filter="strips(downLeft)">
                                      <p:cBhvr>
                                        <p:cTn id="17" dur="500"/>
                                        <p:tgtEl>
                                          <p:spTgt spid="442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0" grpId="0" autoUpdateAnimBg="0"/>
      <p:bldP spid="442371" grpId="0"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44A01902-1F38-4320-9850-92823F002A0D}" type="slidenum">
              <a:rPr lang="zh-CN" altLang="en-US"/>
              <a:pPr>
                <a:defRPr/>
              </a:pPr>
              <a:t>89</a:t>
            </a:fld>
            <a:endParaRPr lang="en-US" altLang="zh-CN"/>
          </a:p>
        </p:txBody>
      </p:sp>
      <p:sp>
        <p:nvSpPr>
          <p:cNvPr id="93187" name="Text Box 2"/>
          <p:cNvSpPr txBox="1">
            <a:spLocks noChangeArrowheads="1"/>
          </p:cNvSpPr>
          <p:nvPr/>
        </p:nvSpPr>
        <p:spPr bwMode="auto">
          <a:xfrm>
            <a:off x="250825" y="260350"/>
            <a:ext cx="8569325" cy="1462088"/>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bg1"/>
                    </a:gs>
                  </a:gsLst>
                  <a:path path="shape">
                    <a:fillToRect l="50000" t="50000" r="50000" b="50000"/>
                  </a:path>
                </a:gra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FontTx/>
              <a:buNone/>
            </a:pPr>
            <a:r>
              <a:rPr lang="zh-CN" altLang="en-US" u="none">
                <a:ea typeface="楷体_GB2312" pitchFamily="49" charset="-122"/>
              </a:rPr>
              <a:t>从部分电解质的</a:t>
            </a:r>
            <a:r>
              <a:rPr lang="en-US" altLang="zh-CN" u="none">
                <a:ea typeface="楷体_GB2312" pitchFamily="49" charset="-122"/>
              </a:rPr>
              <a:t>0.1mol·kg</a:t>
            </a:r>
            <a:r>
              <a:rPr lang="en-US" altLang="zh-CN" u="none" baseline="30000">
                <a:ea typeface="楷体_GB2312" pitchFamily="49" charset="-122"/>
              </a:rPr>
              <a:t>-1</a:t>
            </a:r>
            <a:r>
              <a:rPr lang="zh-CN" altLang="en-US" u="none">
                <a:ea typeface="楷体_GB2312" pitchFamily="49" charset="-122"/>
              </a:rPr>
              <a:t>溶液的凝固点下降数值与理论值的比较可以得到</a:t>
            </a:r>
            <a:r>
              <a:rPr lang="zh-CN" altLang="en-US" u="none">
                <a:solidFill>
                  <a:srgbClr val="0000FF"/>
                </a:solidFill>
                <a:ea typeface="楷体_GB2312" pitchFamily="49" charset="-122"/>
              </a:rPr>
              <a:t>电解质溶液的偏差 </a:t>
            </a:r>
            <a:r>
              <a:rPr lang="en-US" altLang="zh-CN" i="1" u="none">
                <a:solidFill>
                  <a:srgbClr val="0000FF"/>
                </a:solidFill>
                <a:ea typeface="楷体_GB2312" pitchFamily="49" charset="-122"/>
              </a:rPr>
              <a:t>i</a:t>
            </a:r>
            <a:r>
              <a:rPr lang="en-US" altLang="zh-CN" u="none">
                <a:solidFill>
                  <a:srgbClr val="0000FF"/>
                </a:solidFill>
                <a:ea typeface="楷体_GB2312" pitchFamily="49" charset="-122"/>
              </a:rPr>
              <a:t> </a:t>
            </a:r>
            <a:r>
              <a:rPr lang="zh-CN" altLang="en-US" u="none">
                <a:solidFill>
                  <a:srgbClr val="0000FF"/>
                </a:solidFill>
                <a:ea typeface="楷体_GB2312" pitchFamily="49" charset="-122"/>
              </a:rPr>
              <a:t>值</a:t>
            </a:r>
            <a:r>
              <a:rPr lang="en-US" altLang="zh-CN" u="none">
                <a:solidFill>
                  <a:srgbClr val="0000FF"/>
                </a:solidFill>
                <a:ea typeface="楷体_GB2312" pitchFamily="49" charset="-122"/>
              </a:rPr>
              <a:t>(Van’t Hoff factor)</a:t>
            </a:r>
            <a:r>
              <a:rPr lang="zh-CN" altLang="en-US" u="none">
                <a:solidFill>
                  <a:srgbClr val="0000FF"/>
                </a:solidFill>
                <a:ea typeface="楷体_GB2312" pitchFamily="49" charset="-122"/>
              </a:rPr>
              <a:t>。</a:t>
            </a:r>
          </a:p>
        </p:txBody>
      </p:sp>
      <p:sp>
        <p:nvSpPr>
          <p:cNvPr id="443395" name="Text Box 3"/>
          <p:cNvSpPr txBox="1">
            <a:spLocks noChangeArrowheads="1"/>
          </p:cNvSpPr>
          <p:nvPr/>
        </p:nvSpPr>
        <p:spPr bwMode="auto">
          <a:xfrm>
            <a:off x="179388" y="1916113"/>
            <a:ext cx="8713787" cy="2470150"/>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bg1"/>
                    </a:gs>
                  </a:gsLst>
                  <a:path path="shape">
                    <a:fillToRect l="50000" t="50000" r="50000" b="50000"/>
                  </a:path>
                </a:gra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3000" u="none">
                <a:ea typeface="楷体_GB2312" pitchFamily="49" charset="-122"/>
              </a:rPr>
              <a:t>电解质    实测</a:t>
            </a:r>
            <a:r>
              <a:rPr lang="en-US" altLang="zh-CN" sz="3000" u="none">
                <a:cs typeface="Times New Roman" panose="02020603050405020304" pitchFamily="18" charset="0"/>
                <a:sym typeface="Symbol" panose="05050102010706020507" pitchFamily="18" charset="2"/>
              </a:rPr>
              <a:t></a:t>
            </a:r>
            <a:r>
              <a:rPr lang="en-US" altLang="zh-CN" sz="3000" i="1" u="none">
                <a:ea typeface="楷体_GB2312" pitchFamily="49" charset="-122"/>
              </a:rPr>
              <a:t>T</a:t>
            </a:r>
            <a:r>
              <a:rPr lang="en-US" altLang="zh-CN" sz="3000" u="none" baseline="-25000">
                <a:ea typeface="楷体_GB2312" pitchFamily="49" charset="-122"/>
              </a:rPr>
              <a:t>f</a:t>
            </a:r>
            <a:r>
              <a:rPr lang="en-US" altLang="zh-CN" sz="3000" i="1" u="none">
                <a:ea typeface="楷体_GB2312" pitchFamily="49" charset="-122"/>
              </a:rPr>
              <a:t>’</a:t>
            </a:r>
            <a:r>
              <a:rPr lang="en-US" altLang="zh-CN" sz="3000" u="none" baseline="-25000">
                <a:ea typeface="楷体_GB2312" pitchFamily="49" charset="-122"/>
              </a:rPr>
              <a:t> </a:t>
            </a:r>
            <a:r>
              <a:rPr lang="en-US" altLang="zh-CN" sz="3000" u="none">
                <a:ea typeface="楷体_GB2312" pitchFamily="49" charset="-122"/>
              </a:rPr>
              <a:t>/ K     </a:t>
            </a:r>
            <a:r>
              <a:rPr lang="zh-CN" altLang="en-US" sz="3000" u="none">
                <a:ea typeface="楷体_GB2312" pitchFamily="49" charset="-122"/>
              </a:rPr>
              <a:t>计算</a:t>
            </a:r>
            <a:r>
              <a:rPr lang="en-US" altLang="zh-CN" sz="3000" u="none">
                <a:sym typeface="Symbol" panose="05050102010706020507" pitchFamily="18" charset="2"/>
              </a:rPr>
              <a:t></a:t>
            </a:r>
            <a:r>
              <a:rPr lang="en-US" altLang="zh-CN" sz="3000" i="1" u="none">
                <a:ea typeface="楷体_GB2312" pitchFamily="49" charset="-122"/>
              </a:rPr>
              <a:t>T</a:t>
            </a:r>
            <a:r>
              <a:rPr lang="en-US" altLang="zh-CN" sz="3000" u="none" baseline="-25000">
                <a:ea typeface="楷体_GB2312" pitchFamily="49" charset="-122"/>
              </a:rPr>
              <a:t>f </a:t>
            </a:r>
            <a:r>
              <a:rPr lang="en-US" altLang="zh-CN" sz="3000" u="none">
                <a:ea typeface="楷体_GB2312" pitchFamily="49" charset="-122"/>
              </a:rPr>
              <a:t>/ K	 </a:t>
            </a:r>
            <a:r>
              <a:rPr lang="en-US" altLang="zh-CN" sz="3000" i="1" u="none">
                <a:solidFill>
                  <a:srgbClr val="0000FF"/>
                </a:solidFill>
                <a:ea typeface="楷体_GB2312" pitchFamily="49" charset="-122"/>
              </a:rPr>
              <a:t>i = </a:t>
            </a:r>
            <a:r>
              <a:rPr lang="en-US" altLang="zh-CN" sz="3000" u="none">
                <a:solidFill>
                  <a:srgbClr val="0000FF"/>
                </a:solidFill>
                <a:sym typeface="Symbol" panose="05050102010706020507" pitchFamily="18" charset="2"/>
              </a:rPr>
              <a:t></a:t>
            </a:r>
            <a:r>
              <a:rPr lang="en-US" altLang="zh-CN" sz="3000" i="1" u="none">
                <a:solidFill>
                  <a:srgbClr val="0000FF"/>
                </a:solidFill>
                <a:ea typeface="楷体_GB2312" pitchFamily="49" charset="-122"/>
              </a:rPr>
              <a:t>T</a:t>
            </a:r>
            <a:r>
              <a:rPr lang="en-US" altLang="zh-CN" sz="3000" u="none" baseline="-25000">
                <a:solidFill>
                  <a:srgbClr val="0000FF"/>
                </a:solidFill>
                <a:ea typeface="楷体_GB2312" pitchFamily="49" charset="-122"/>
              </a:rPr>
              <a:t>f</a:t>
            </a:r>
            <a:r>
              <a:rPr lang="en-US" altLang="zh-CN" sz="3000" i="1" u="none">
                <a:solidFill>
                  <a:srgbClr val="0000FF"/>
                </a:solidFill>
                <a:ea typeface="楷体_GB2312" pitchFamily="49" charset="-122"/>
              </a:rPr>
              <a:t>’</a:t>
            </a:r>
            <a:r>
              <a:rPr lang="en-US" altLang="zh-CN" sz="3000" u="none" baseline="-25000">
                <a:solidFill>
                  <a:srgbClr val="0000FF"/>
                </a:solidFill>
                <a:ea typeface="楷体_GB2312" pitchFamily="49" charset="-122"/>
              </a:rPr>
              <a:t> </a:t>
            </a:r>
            <a:r>
              <a:rPr lang="en-US" altLang="zh-CN" sz="3000" u="none">
                <a:solidFill>
                  <a:srgbClr val="0000FF"/>
                </a:solidFill>
                <a:ea typeface="楷体_GB2312" pitchFamily="49" charset="-122"/>
              </a:rPr>
              <a:t>/</a:t>
            </a:r>
            <a:r>
              <a:rPr lang="en-US" altLang="zh-CN" sz="3000" u="none">
                <a:solidFill>
                  <a:srgbClr val="0000FF"/>
                </a:solidFill>
                <a:ea typeface="楷体_GB2312" pitchFamily="49" charset="-122"/>
                <a:sym typeface="Symbol" panose="05050102010706020507" pitchFamily="18" charset="2"/>
              </a:rPr>
              <a:t></a:t>
            </a:r>
            <a:r>
              <a:rPr lang="en-US" altLang="zh-CN" sz="3000" i="1" u="none">
                <a:solidFill>
                  <a:srgbClr val="0000FF"/>
                </a:solidFill>
                <a:ea typeface="楷体_GB2312" pitchFamily="49" charset="-122"/>
              </a:rPr>
              <a:t>T</a:t>
            </a:r>
            <a:r>
              <a:rPr lang="en-US" altLang="zh-CN" sz="3000" u="none" baseline="-25000">
                <a:solidFill>
                  <a:srgbClr val="0000FF"/>
                </a:solidFill>
                <a:ea typeface="楷体_GB2312" pitchFamily="49" charset="-122"/>
              </a:rPr>
              <a:t>f</a:t>
            </a:r>
            <a:r>
              <a:rPr lang="en-US" altLang="zh-CN" sz="3000" u="none" baseline="-25000">
                <a:ea typeface="楷体_GB2312" pitchFamily="49" charset="-122"/>
              </a:rPr>
              <a:t> </a:t>
            </a:r>
            <a:endParaRPr lang="en-US" altLang="zh-CN" sz="3000" i="1" u="none">
              <a:ea typeface="楷体_GB2312" pitchFamily="49" charset="-122"/>
            </a:endParaRPr>
          </a:p>
          <a:p>
            <a:pPr eaLnBrk="1" hangingPunct="1">
              <a:spcBef>
                <a:spcPct val="10000"/>
              </a:spcBef>
              <a:buFontTx/>
              <a:buNone/>
            </a:pPr>
            <a:r>
              <a:rPr lang="en-US" altLang="zh-CN" sz="3000" u="none">
                <a:ea typeface="楷体_GB2312" pitchFamily="49" charset="-122"/>
              </a:rPr>
              <a:t>NaCl		   0.348		 0.186		1.87</a:t>
            </a:r>
          </a:p>
          <a:p>
            <a:pPr eaLnBrk="1" hangingPunct="1">
              <a:spcBef>
                <a:spcPct val="10000"/>
              </a:spcBef>
              <a:buFontTx/>
              <a:buNone/>
            </a:pPr>
            <a:r>
              <a:rPr lang="en-US" altLang="zh-CN" sz="3000" u="none">
                <a:ea typeface="楷体_GB2312" pitchFamily="49" charset="-122"/>
              </a:rPr>
              <a:t>HCl		   0.355		 0.186		1.91</a:t>
            </a:r>
          </a:p>
          <a:p>
            <a:pPr eaLnBrk="1" hangingPunct="1">
              <a:spcBef>
                <a:spcPct val="10000"/>
              </a:spcBef>
              <a:buFontTx/>
              <a:buNone/>
            </a:pPr>
            <a:r>
              <a:rPr lang="en-US" altLang="zh-CN" sz="3000" u="none">
                <a:ea typeface="楷体_GB2312" pitchFamily="49" charset="-122"/>
              </a:rPr>
              <a:t>K</a:t>
            </a:r>
            <a:r>
              <a:rPr lang="en-US" altLang="zh-CN" sz="3000" u="none" baseline="-25000">
                <a:ea typeface="楷体_GB2312" pitchFamily="49" charset="-122"/>
              </a:rPr>
              <a:t>2</a:t>
            </a:r>
            <a:r>
              <a:rPr lang="en-US" altLang="zh-CN" sz="3000" u="none">
                <a:ea typeface="楷体_GB2312" pitchFamily="49" charset="-122"/>
              </a:rPr>
              <a:t>SO</a:t>
            </a:r>
            <a:r>
              <a:rPr lang="en-US" altLang="zh-CN" sz="3000" u="none" baseline="-25000">
                <a:ea typeface="楷体_GB2312" pitchFamily="49" charset="-122"/>
              </a:rPr>
              <a:t>4</a:t>
            </a:r>
            <a:r>
              <a:rPr lang="en-US" altLang="zh-CN" sz="3000" u="none">
                <a:ea typeface="楷体_GB2312" pitchFamily="49" charset="-122"/>
              </a:rPr>
              <a:t>	   0.458		 0.186		2.46</a:t>
            </a:r>
          </a:p>
          <a:p>
            <a:pPr eaLnBrk="1" hangingPunct="1">
              <a:spcBef>
                <a:spcPct val="10000"/>
              </a:spcBef>
              <a:buFontTx/>
              <a:buNone/>
            </a:pPr>
            <a:r>
              <a:rPr lang="en-US" altLang="zh-CN" sz="3000" u="none">
                <a:ea typeface="楷体_GB2312" pitchFamily="49" charset="-122"/>
              </a:rPr>
              <a:t>CH</a:t>
            </a:r>
            <a:r>
              <a:rPr lang="en-US" altLang="zh-CN" sz="3000" u="none" baseline="-25000">
                <a:ea typeface="楷体_GB2312" pitchFamily="49" charset="-122"/>
              </a:rPr>
              <a:t>3</a:t>
            </a:r>
            <a:r>
              <a:rPr lang="en-US" altLang="zh-CN" sz="3000" u="none">
                <a:ea typeface="楷体_GB2312" pitchFamily="49" charset="-122"/>
              </a:rPr>
              <a:t>COOH  0.188		 0.186		1.01	</a:t>
            </a:r>
          </a:p>
        </p:txBody>
      </p:sp>
      <p:sp>
        <p:nvSpPr>
          <p:cNvPr id="443396" name="Text Box 4"/>
          <p:cNvSpPr txBox="1">
            <a:spLocks noChangeArrowheads="1"/>
          </p:cNvSpPr>
          <p:nvPr/>
        </p:nvSpPr>
        <p:spPr bwMode="auto">
          <a:xfrm>
            <a:off x="323850" y="4652963"/>
            <a:ext cx="8569325" cy="1511300"/>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bg1"/>
                    </a:gs>
                  </a:gsLst>
                  <a:path path="shape">
                    <a:fillToRect l="50000" t="50000" r="50000" b="50000"/>
                  </a:path>
                </a:gra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buFontTx/>
              <a:buNone/>
            </a:pPr>
            <a:r>
              <a:rPr lang="zh-CN" altLang="en-US" u="none">
                <a:ea typeface="楷体_GB2312" pitchFamily="49" charset="-122"/>
              </a:rPr>
              <a:t>可以看出，产生的偏差有以下规律：</a:t>
            </a:r>
          </a:p>
          <a:p>
            <a:pPr eaLnBrk="1" hangingPunct="1">
              <a:spcBef>
                <a:spcPct val="10000"/>
              </a:spcBef>
              <a:buFontTx/>
              <a:buNone/>
            </a:pPr>
            <a:r>
              <a:rPr lang="en-US" altLang="zh-CN" u="none">
                <a:solidFill>
                  <a:srgbClr val="0000FF"/>
                </a:solidFill>
                <a:ea typeface="楷体_GB2312" pitchFamily="49" charset="-122"/>
              </a:rPr>
              <a:t>A</a:t>
            </a:r>
            <a:r>
              <a:rPr lang="en-US" altLang="zh-CN" u="none" baseline="-25000">
                <a:solidFill>
                  <a:srgbClr val="0000FF"/>
                </a:solidFill>
                <a:ea typeface="楷体_GB2312" pitchFamily="49" charset="-122"/>
              </a:rPr>
              <a:t>2</a:t>
            </a:r>
            <a:r>
              <a:rPr lang="en-US" altLang="zh-CN" u="none">
                <a:solidFill>
                  <a:srgbClr val="0000FF"/>
                </a:solidFill>
                <a:ea typeface="楷体_GB2312" pitchFamily="49" charset="-122"/>
              </a:rPr>
              <a:t>B(AB</a:t>
            </a:r>
            <a:r>
              <a:rPr lang="en-US" altLang="zh-CN" u="none" baseline="-25000">
                <a:solidFill>
                  <a:srgbClr val="0000FF"/>
                </a:solidFill>
                <a:ea typeface="楷体_GB2312" pitchFamily="49" charset="-122"/>
              </a:rPr>
              <a:t>2</a:t>
            </a:r>
            <a:r>
              <a:rPr lang="en-US" altLang="zh-CN" u="none">
                <a:solidFill>
                  <a:srgbClr val="0000FF"/>
                </a:solidFill>
                <a:ea typeface="楷体_GB2312" pitchFamily="49" charset="-122"/>
              </a:rPr>
              <a:t>)</a:t>
            </a:r>
            <a:r>
              <a:rPr lang="zh-CN" altLang="en-US" u="none">
                <a:solidFill>
                  <a:srgbClr val="0000FF"/>
                </a:solidFill>
                <a:ea typeface="楷体_GB2312" pitchFamily="49" charset="-122"/>
              </a:rPr>
              <a:t>强电解质 </a:t>
            </a:r>
            <a:r>
              <a:rPr lang="en-US" altLang="zh-CN" u="none">
                <a:solidFill>
                  <a:srgbClr val="0000FF"/>
                </a:solidFill>
                <a:ea typeface="楷体_GB2312" pitchFamily="49" charset="-122"/>
              </a:rPr>
              <a:t>&gt; AB</a:t>
            </a:r>
            <a:r>
              <a:rPr lang="zh-CN" altLang="en-US" u="none">
                <a:solidFill>
                  <a:srgbClr val="0000FF"/>
                </a:solidFill>
                <a:ea typeface="楷体_GB2312" pitchFamily="49" charset="-122"/>
              </a:rPr>
              <a:t>强电解质 </a:t>
            </a:r>
            <a:r>
              <a:rPr lang="en-US" altLang="zh-CN" u="none">
                <a:solidFill>
                  <a:srgbClr val="0000FF"/>
                </a:solidFill>
                <a:ea typeface="楷体_GB2312" pitchFamily="49" charset="-122"/>
              </a:rPr>
              <a:t>&gt; AB</a:t>
            </a:r>
            <a:r>
              <a:rPr lang="zh-CN" altLang="en-US" u="none">
                <a:solidFill>
                  <a:srgbClr val="0000FF"/>
                </a:solidFill>
                <a:ea typeface="楷体_GB2312" pitchFamily="49" charset="-122"/>
              </a:rPr>
              <a:t>弱电解质 </a:t>
            </a:r>
            <a:r>
              <a:rPr lang="en-US" altLang="zh-CN" u="none">
                <a:solidFill>
                  <a:srgbClr val="0000FF"/>
                </a:solidFill>
                <a:ea typeface="楷体_GB2312" pitchFamily="49" charset="-122"/>
              </a:rPr>
              <a:t>&gt; </a:t>
            </a:r>
            <a:r>
              <a:rPr lang="zh-CN" altLang="en-US" u="none">
                <a:solidFill>
                  <a:srgbClr val="0000FF"/>
                </a:solidFill>
                <a:ea typeface="楷体_GB2312" pitchFamily="49" charset="-122"/>
              </a:rPr>
              <a:t>非电解质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33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33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5" grpId="0" autoUpdateAnimBg="0"/>
      <p:bldP spid="443396"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24FD0B90-8380-4040-861C-F061D509A538}" type="slidenum">
              <a:rPr lang="zh-CN" altLang="en-US"/>
              <a:pPr>
                <a:defRPr/>
              </a:pPr>
              <a:t>9</a:t>
            </a:fld>
            <a:endParaRPr lang="en-US" altLang="zh-CN"/>
          </a:p>
        </p:txBody>
      </p:sp>
      <p:sp>
        <p:nvSpPr>
          <p:cNvPr id="11267" name="Text Box 1027"/>
          <p:cNvSpPr txBox="1">
            <a:spLocks noChangeArrowheads="1"/>
          </p:cNvSpPr>
          <p:nvPr/>
        </p:nvSpPr>
        <p:spPr bwMode="auto">
          <a:xfrm>
            <a:off x="250825" y="260350"/>
            <a:ext cx="18018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4000" u="none">
                <a:solidFill>
                  <a:schemeClr val="accent2"/>
                </a:solidFill>
                <a:ea typeface="楷体_GB2312" pitchFamily="49" charset="-122"/>
              </a:rPr>
              <a:t>例如：</a:t>
            </a:r>
          </a:p>
        </p:txBody>
      </p:sp>
      <p:graphicFrame>
        <p:nvGraphicFramePr>
          <p:cNvPr id="75780" name="Object 1028"/>
          <p:cNvGraphicFramePr>
            <a:graphicFrameLocks noChangeAspect="1"/>
          </p:cNvGraphicFramePr>
          <p:nvPr/>
        </p:nvGraphicFramePr>
        <p:xfrm>
          <a:off x="382588" y="1125538"/>
          <a:ext cx="8453437" cy="3382962"/>
        </p:xfrm>
        <a:graphic>
          <a:graphicData uri="http://schemas.openxmlformats.org/presentationml/2006/ole">
            <mc:AlternateContent xmlns:mc="http://schemas.openxmlformats.org/markup-compatibility/2006">
              <mc:Choice xmlns:v="urn:schemas-microsoft-com:vml" Requires="v">
                <p:oleObj spid="_x0000_s11292" name="公式" r:id="rId3" imgW="2794000" imgH="1117600" progId="Equation.3">
                  <p:embed/>
                </p:oleObj>
              </mc:Choice>
              <mc:Fallback>
                <p:oleObj name="公式" r:id="rId3" imgW="2794000" imgH="1117600" progId="Equation.3">
                  <p:embed/>
                  <p:pic>
                    <p:nvPicPr>
                      <p:cNvPr id="0"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588" y="1125538"/>
                        <a:ext cx="8453437" cy="3382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5780"/>
                                        </p:tgtEl>
                                        <p:attrNameLst>
                                          <p:attrName>style.visibility</p:attrName>
                                        </p:attrNameLst>
                                      </p:cBhvr>
                                      <p:to>
                                        <p:strVal val="visible"/>
                                      </p:to>
                                    </p:set>
                                    <p:animEffect transition="in" filter="blinds(horizontal)">
                                      <p:cBhvr>
                                        <p:cTn id="7" dur="500"/>
                                        <p:tgtEl>
                                          <p:spTgt spid="75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C53EC01C-64D2-48E3-804D-458532869C27}" type="slidenum">
              <a:rPr lang="zh-CN" altLang="en-US"/>
              <a:pPr>
                <a:defRPr/>
              </a:pPr>
              <a:t>90</a:t>
            </a:fld>
            <a:endParaRPr lang="en-US" altLang="zh-CN"/>
          </a:p>
        </p:txBody>
      </p:sp>
      <p:pic>
        <p:nvPicPr>
          <p:cNvPr id="444418" name="Picture 2" descr="02-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420938"/>
            <a:ext cx="3887787" cy="279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4419" name="Rectangle 3"/>
          <p:cNvSpPr>
            <a:spLocks noChangeArrowheads="1"/>
          </p:cNvSpPr>
          <p:nvPr/>
        </p:nvSpPr>
        <p:spPr bwMode="auto">
          <a:xfrm>
            <a:off x="179388" y="260350"/>
            <a:ext cx="8569325" cy="179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3800" u="none">
                <a:cs typeface="Times New Roman" panose="02020603050405020304" pitchFamily="18" charset="0"/>
              </a:rPr>
              <a:t>强电解质溶液理论认为：</a:t>
            </a:r>
            <a:r>
              <a:rPr lang="zh-CN" altLang="en-US" sz="3800" u="none">
                <a:latin typeface="楷体_GB2312" pitchFamily="49" charset="-122"/>
                <a:ea typeface="楷体_GB2312" pitchFamily="49" charset="-122"/>
                <a:cs typeface="Times New Roman" panose="02020603050405020304" pitchFamily="18" charset="0"/>
              </a:rPr>
              <a:t>电解质在水溶液中</a:t>
            </a:r>
            <a:r>
              <a:rPr lang="zh-CN" altLang="en-US" sz="3800" u="none">
                <a:solidFill>
                  <a:schemeClr val="accent2"/>
                </a:solidFill>
                <a:latin typeface="楷体_GB2312" pitchFamily="49" charset="-122"/>
                <a:ea typeface="楷体_GB2312" pitchFamily="49" charset="-122"/>
                <a:cs typeface="Times New Roman" panose="02020603050405020304" pitchFamily="18" charset="0"/>
              </a:rPr>
              <a:t>虽已完全电离</a:t>
            </a:r>
            <a:r>
              <a:rPr lang="zh-CN" altLang="en-US" sz="3800" u="none">
                <a:latin typeface="楷体_GB2312" pitchFamily="49" charset="-122"/>
                <a:ea typeface="楷体_GB2312" pitchFamily="49" charset="-122"/>
                <a:cs typeface="Times New Roman" panose="02020603050405020304" pitchFamily="18" charset="0"/>
              </a:rPr>
              <a:t>，但离子间存在着</a:t>
            </a:r>
            <a:r>
              <a:rPr lang="zh-CN" altLang="en-US" sz="3800" u="none">
                <a:solidFill>
                  <a:schemeClr val="accent2"/>
                </a:solidFill>
                <a:latin typeface="楷体_GB2312" pitchFamily="49" charset="-122"/>
                <a:ea typeface="楷体_GB2312" pitchFamily="49" charset="-122"/>
                <a:cs typeface="Times New Roman" panose="02020603050405020304" pitchFamily="18" charset="0"/>
              </a:rPr>
              <a:t>相互作用，离子的行动不能完全自由</a:t>
            </a:r>
            <a:r>
              <a:rPr lang="zh-CN" altLang="en-US" sz="3800" u="none">
                <a:latin typeface="楷体_GB2312" pitchFamily="49" charset="-122"/>
                <a:ea typeface="楷体_GB2312" pitchFamily="49" charset="-122"/>
                <a:cs typeface="Times New Roman" panose="02020603050405020304" pitchFamily="18" charset="0"/>
              </a:rPr>
              <a:t>。</a:t>
            </a:r>
          </a:p>
        </p:txBody>
      </p:sp>
      <p:sp>
        <p:nvSpPr>
          <p:cNvPr id="444420" name="Rectangle 4"/>
          <p:cNvSpPr>
            <a:spLocks noChangeArrowheads="1"/>
          </p:cNvSpPr>
          <p:nvPr/>
        </p:nvSpPr>
        <p:spPr bwMode="auto">
          <a:xfrm>
            <a:off x="4067175" y="2492375"/>
            <a:ext cx="4897438" cy="395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827088"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235075"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43063"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buFont typeface="Wingdings" panose="05000000000000000000" pitchFamily="2" charset="2"/>
              <a:buNone/>
            </a:pPr>
            <a:r>
              <a:rPr lang="zh-CN" altLang="en-US" sz="3600" u="none">
                <a:latin typeface="楷体_GB2312" pitchFamily="49" charset="-122"/>
                <a:ea typeface="楷体_GB2312" pitchFamily="49" charset="-122"/>
              </a:rPr>
              <a:t>    因而在测量电解质溶液的依数性时，上述相互作用使得离子不能发挥一个独立微粒的作用。即：</a:t>
            </a:r>
            <a:r>
              <a:rPr lang="zh-CN" altLang="en-US" sz="3600" u="none">
                <a:solidFill>
                  <a:srgbClr val="0000FF"/>
                </a:solidFill>
                <a:latin typeface="楷体_GB2312" pitchFamily="49" charset="-122"/>
                <a:ea typeface="楷体_GB2312" pitchFamily="49" charset="-122"/>
              </a:rPr>
              <a:t>发挥作用的离子数少于完全解离产生的离子数</a:t>
            </a:r>
            <a:r>
              <a:rPr lang="zh-CN" altLang="en-US" sz="3600" u="none">
                <a:latin typeface="楷体_GB2312" pitchFamily="49" charset="-122"/>
                <a:ea typeface="楷体_GB2312" pitchFamily="49" charset="-122"/>
              </a:rPr>
              <a:t>。</a:t>
            </a:r>
          </a:p>
        </p:txBody>
      </p:sp>
      <p:sp>
        <p:nvSpPr>
          <p:cNvPr id="444421" name="Text Box 5"/>
          <p:cNvSpPr txBox="1">
            <a:spLocks noChangeArrowheads="1"/>
          </p:cNvSpPr>
          <p:nvPr/>
        </p:nvSpPr>
        <p:spPr bwMode="auto">
          <a:xfrm>
            <a:off x="755650" y="5300663"/>
            <a:ext cx="1727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0975" indent="-180975">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spcBef>
                <a:spcPct val="50000"/>
              </a:spcBef>
              <a:buFont typeface="Wingdings" panose="05000000000000000000" pitchFamily="2" charset="2"/>
              <a:buNone/>
            </a:pPr>
            <a:r>
              <a:rPr lang="zh-CN" altLang="en-US" sz="4000" u="none">
                <a:solidFill>
                  <a:srgbClr val="0000FF"/>
                </a:solidFill>
                <a:ea typeface="楷体_GB2312" pitchFamily="49" charset="-122"/>
              </a:rPr>
              <a:t>离子氛</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4419"/>
                                        </p:tgtEl>
                                        <p:attrNameLst>
                                          <p:attrName>style.visibility</p:attrName>
                                        </p:attrNameLst>
                                      </p:cBhvr>
                                      <p:to>
                                        <p:strVal val="visible"/>
                                      </p:to>
                                    </p:set>
                                    <p:anim calcmode="lin" valueType="num">
                                      <p:cBhvr additive="base">
                                        <p:cTn id="7" dur="500" fill="hold"/>
                                        <p:tgtEl>
                                          <p:spTgt spid="444419"/>
                                        </p:tgtEl>
                                        <p:attrNameLst>
                                          <p:attrName>ppt_x</p:attrName>
                                        </p:attrNameLst>
                                      </p:cBhvr>
                                      <p:tavLst>
                                        <p:tav tm="0">
                                          <p:val>
                                            <p:strVal val="0-#ppt_w/2"/>
                                          </p:val>
                                        </p:tav>
                                        <p:tav tm="100000">
                                          <p:val>
                                            <p:strVal val="#ppt_x"/>
                                          </p:val>
                                        </p:tav>
                                      </p:tavLst>
                                    </p:anim>
                                    <p:anim calcmode="lin" valueType="num">
                                      <p:cBhvr additive="base">
                                        <p:cTn id="8" dur="500" fill="hold"/>
                                        <p:tgtEl>
                                          <p:spTgt spid="44441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444418"/>
                                        </p:tgtEl>
                                        <p:attrNameLst>
                                          <p:attrName>style.visibility</p:attrName>
                                        </p:attrNameLst>
                                      </p:cBhvr>
                                      <p:to>
                                        <p:strVal val="visible"/>
                                      </p:to>
                                    </p:set>
                                    <p:animEffect transition="in" filter="blinds(horizontal)">
                                      <p:cBhvr>
                                        <p:cTn id="13" dur="500"/>
                                        <p:tgtEl>
                                          <p:spTgt spid="44441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44421"/>
                                        </p:tgtEl>
                                        <p:attrNameLst>
                                          <p:attrName>style.visibility</p:attrName>
                                        </p:attrNameLst>
                                      </p:cBhvr>
                                      <p:to>
                                        <p:strVal val="visible"/>
                                      </p:to>
                                    </p:set>
                                    <p:animEffect transition="in" filter="blinds(horizontal)">
                                      <p:cBhvr>
                                        <p:cTn id="18" dur="500"/>
                                        <p:tgtEl>
                                          <p:spTgt spid="44442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44420"/>
                                        </p:tgtEl>
                                        <p:attrNameLst>
                                          <p:attrName>style.visibility</p:attrName>
                                        </p:attrNameLst>
                                      </p:cBhvr>
                                      <p:to>
                                        <p:strVal val="visible"/>
                                      </p:to>
                                    </p:set>
                                    <p:animEffect transition="in" filter="blinds(horizontal)">
                                      <p:cBhvr>
                                        <p:cTn id="23" dur="500"/>
                                        <p:tgtEl>
                                          <p:spTgt spid="444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autoUpdateAnimBg="0"/>
      <p:bldP spid="444420" grpId="0"/>
      <p:bldP spid="444421"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CA4A7D28-9B1A-41B5-AE2F-3AAA00631BD5}" type="slidenum">
              <a:rPr lang="zh-CN" altLang="en-US"/>
              <a:pPr>
                <a:defRPr/>
              </a:pPr>
              <a:t>91</a:t>
            </a:fld>
            <a:endParaRPr lang="en-US" altLang="zh-CN"/>
          </a:p>
        </p:txBody>
      </p:sp>
      <p:sp>
        <p:nvSpPr>
          <p:cNvPr id="446466" name="Text Box 2"/>
          <p:cNvSpPr txBox="1">
            <a:spLocks noChangeArrowheads="1"/>
          </p:cNvSpPr>
          <p:nvPr/>
        </p:nvSpPr>
        <p:spPr bwMode="auto">
          <a:xfrm>
            <a:off x="179388" y="476250"/>
            <a:ext cx="8642350" cy="277177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1950" indent="-36195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541338"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spcBef>
                <a:spcPct val="50000"/>
              </a:spcBef>
              <a:buFontTx/>
              <a:buNone/>
            </a:pPr>
            <a:r>
              <a:rPr lang="zh-CN" altLang="en-US" sz="4000" u="none">
                <a:solidFill>
                  <a:srgbClr val="FF0000"/>
                </a:solidFill>
                <a:ea typeface="楷体_GB2312" pitchFamily="49" charset="-122"/>
              </a:rPr>
              <a:t>* 对于电解质稀溶液，</a:t>
            </a:r>
            <a:r>
              <a:rPr lang="zh-CN" altLang="en-US" sz="4000" u="none">
                <a:ea typeface="楷体_GB2312" pitchFamily="49" charset="-122"/>
              </a:rPr>
              <a:t>可近似认为</a:t>
            </a:r>
            <a:r>
              <a:rPr lang="en-US" altLang="zh-CN" sz="4000" u="none">
                <a:solidFill>
                  <a:srgbClr val="0000FF"/>
                </a:solidFill>
                <a:ea typeface="楷体_GB2312" pitchFamily="49" charset="-122"/>
              </a:rPr>
              <a:t>Van’t Hoff factor</a:t>
            </a:r>
            <a:r>
              <a:rPr lang="zh-CN" altLang="en-US" sz="4000" u="none">
                <a:ea typeface="楷体_GB2312" pitchFamily="49" charset="-122"/>
              </a:rPr>
              <a:t> </a:t>
            </a:r>
            <a:r>
              <a:rPr lang="en-US" altLang="zh-CN" sz="4000" i="1" u="none">
                <a:solidFill>
                  <a:srgbClr val="0000FF"/>
                </a:solidFill>
                <a:ea typeface="楷体_GB2312" pitchFamily="49" charset="-122"/>
              </a:rPr>
              <a:t>i </a:t>
            </a:r>
            <a:r>
              <a:rPr lang="zh-CN" altLang="en-US" sz="4000" u="none">
                <a:ea typeface="楷体_GB2312" pitchFamily="49" charset="-122"/>
              </a:rPr>
              <a:t>约等于</a:t>
            </a:r>
            <a:r>
              <a:rPr lang="zh-CN" altLang="en-US" sz="4000" u="none">
                <a:solidFill>
                  <a:srgbClr val="0000FF"/>
                </a:solidFill>
                <a:ea typeface="楷体_GB2312" pitchFamily="49" charset="-122"/>
              </a:rPr>
              <a:t>每摩尔电解质完全解离出的离子的物质的量（理论值）。</a:t>
            </a:r>
            <a:endParaRPr lang="en-US" altLang="zh-CN" sz="4000" u="none">
              <a:solidFill>
                <a:srgbClr val="0000FF"/>
              </a:solidFill>
              <a:ea typeface="楷体_GB2312" pitchFamily="49" charset="-122"/>
            </a:endParaRPr>
          </a:p>
        </p:txBody>
      </p:sp>
      <p:sp>
        <p:nvSpPr>
          <p:cNvPr id="446467" name="Text Box 3"/>
          <p:cNvSpPr txBox="1">
            <a:spLocks noChangeArrowheads="1"/>
          </p:cNvSpPr>
          <p:nvPr/>
        </p:nvSpPr>
        <p:spPr bwMode="auto">
          <a:xfrm>
            <a:off x="539750" y="3716338"/>
            <a:ext cx="82089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10000"/>
              </a:spcBef>
              <a:buFontTx/>
              <a:buNone/>
            </a:pPr>
            <a:r>
              <a:rPr lang="zh-CN" altLang="en-US" sz="4000" u="none">
                <a:ea typeface="楷体_GB2312" pitchFamily="49" charset="-122"/>
              </a:rPr>
              <a:t>例如，</a:t>
            </a:r>
            <a:r>
              <a:rPr lang="en-US" altLang="zh-CN" sz="4000" u="none">
                <a:ea typeface="隶书" panose="02010509060101010101" pitchFamily="49" charset="-122"/>
              </a:rPr>
              <a:t>NaCl</a:t>
            </a:r>
            <a:r>
              <a:rPr lang="zh-CN" altLang="en-US" sz="4000" u="none">
                <a:ea typeface="隶书" panose="02010509060101010101" pitchFamily="49" charset="-122"/>
              </a:rPr>
              <a:t>，</a:t>
            </a:r>
            <a:r>
              <a:rPr lang="en-US" altLang="zh-CN" sz="4000" i="1" u="none">
                <a:ea typeface="隶书" panose="02010509060101010101" pitchFamily="49" charset="-122"/>
              </a:rPr>
              <a:t>i</a:t>
            </a:r>
            <a:r>
              <a:rPr lang="en-US" altLang="zh-CN" sz="4000" u="none">
                <a:ea typeface="隶书" panose="02010509060101010101" pitchFamily="49" charset="-122"/>
              </a:rPr>
              <a:t> </a:t>
            </a:r>
            <a:r>
              <a:rPr lang="en-US" altLang="zh-CN" sz="4000" u="none">
                <a:ea typeface="隶书" panose="02010509060101010101" pitchFamily="49" charset="-122"/>
                <a:sym typeface="Symbol" panose="05050102010706020507" pitchFamily="18" charset="2"/>
              </a:rPr>
              <a:t> 2</a:t>
            </a:r>
            <a:r>
              <a:rPr lang="zh-CN" altLang="en-US" sz="4000" u="none">
                <a:ea typeface="隶书" panose="02010509060101010101" pitchFamily="49" charset="-122"/>
                <a:sym typeface="Symbol" panose="05050102010706020507" pitchFamily="18" charset="2"/>
              </a:rPr>
              <a:t>；</a:t>
            </a:r>
            <a:r>
              <a:rPr lang="en-US" altLang="zh-CN" sz="4000" u="none">
                <a:ea typeface="隶书" panose="02010509060101010101" pitchFamily="49" charset="-122"/>
                <a:sym typeface="Symbol" panose="05050102010706020507" pitchFamily="18" charset="2"/>
              </a:rPr>
              <a:t>CaCl</a:t>
            </a:r>
            <a:r>
              <a:rPr lang="en-US" altLang="zh-CN" sz="4000" u="none" baseline="-25000">
                <a:ea typeface="隶书" panose="02010509060101010101" pitchFamily="49" charset="-122"/>
                <a:sym typeface="Symbol" panose="05050102010706020507" pitchFamily="18" charset="2"/>
              </a:rPr>
              <a:t>2</a:t>
            </a:r>
            <a:r>
              <a:rPr lang="en-US" altLang="zh-CN" sz="4000" u="none">
                <a:ea typeface="隶书" panose="02010509060101010101" pitchFamily="49" charset="-122"/>
                <a:sym typeface="Symbol" panose="05050102010706020507" pitchFamily="18" charset="2"/>
              </a:rPr>
              <a:t>, </a:t>
            </a:r>
            <a:r>
              <a:rPr lang="en-US" altLang="zh-CN" sz="4000" i="1" u="none">
                <a:ea typeface="隶书" panose="02010509060101010101" pitchFamily="49" charset="-122"/>
                <a:sym typeface="Symbol" panose="05050102010706020507" pitchFamily="18" charset="2"/>
              </a:rPr>
              <a:t>i</a:t>
            </a:r>
            <a:r>
              <a:rPr lang="en-US" altLang="zh-CN" sz="4000" u="none">
                <a:ea typeface="隶书" panose="02010509060101010101" pitchFamily="49" charset="-122"/>
                <a:sym typeface="Symbol" panose="05050102010706020507" pitchFamily="18" charset="2"/>
              </a:rPr>
              <a:t> </a:t>
            </a:r>
            <a:r>
              <a:rPr lang="zh-CN" altLang="en-US" sz="4000" u="none">
                <a:ea typeface="隶书" panose="02010509060101010101" pitchFamily="49" charset="-122"/>
                <a:sym typeface="Symbol" panose="05050102010706020507" pitchFamily="18" charset="2"/>
              </a:rPr>
              <a:t> </a:t>
            </a:r>
            <a:r>
              <a:rPr lang="en-US" altLang="zh-CN" sz="4000" u="none">
                <a:ea typeface="隶书" panose="02010509060101010101" pitchFamily="49" charset="-122"/>
                <a:sym typeface="Symbol" panose="05050102010706020507" pitchFamily="18" charset="2"/>
              </a:rPr>
              <a:t>3.</a:t>
            </a:r>
          </a:p>
        </p:txBody>
      </p:sp>
      <p:sp>
        <p:nvSpPr>
          <p:cNvPr id="446469" name="Text Box 5"/>
          <p:cNvSpPr txBox="1">
            <a:spLocks noChangeArrowheads="1"/>
          </p:cNvSpPr>
          <p:nvPr/>
        </p:nvSpPr>
        <p:spPr bwMode="auto">
          <a:xfrm>
            <a:off x="250825" y="4797425"/>
            <a:ext cx="84963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1950" indent="-36195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541338"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50000"/>
              </a:spcBef>
              <a:buFontTx/>
              <a:buNone/>
            </a:pPr>
            <a:r>
              <a:rPr lang="zh-CN" altLang="en-US" sz="4000" u="none">
                <a:solidFill>
                  <a:srgbClr val="FF0000"/>
                </a:solidFill>
                <a:ea typeface="楷体_GB2312" pitchFamily="49" charset="-122"/>
              </a:rPr>
              <a:t>* 非电解质的</a:t>
            </a:r>
            <a:r>
              <a:rPr lang="en-US" altLang="zh-CN" sz="4000" i="1" u="none">
                <a:solidFill>
                  <a:srgbClr val="FF0000"/>
                </a:solidFill>
                <a:ea typeface="楷体_GB2312" pitchFamily="49" charset="-122"/>
              </a:rPr>
              <a:t>i</a:t>
            </a:r>
            <a:r>
              <a:rPr lang="en-US" altLang="zh-CN" sz="4000" u="none">
                <a:solidFill>
                  <a:srgbClr val="FF0000"/>
                </a:solidFill>
                <a:ea typeface="楷体_GB2312" pitchFamily="49" charset="-122"/>
              </a:rPr>
              <a:t> = 1 </a:t>
            </a:r>
            <a:r>
              <a:rPr lang="en-US" altLang="zh-CN" sz="4000" u="none">
                <a:ea typeface="楷体_GB2312" pitchFamily="49" charset="-122"/>
              </a:rPr>
              <a:t>(</a:t>
            </a:r>
            <a:r>
              <a:rPr lang="zh-CN" altLang="en-US" sz="4000" u="none">
                <a:ea typeface="楷体_GB2312" pitchFamily="49" charset="-122"/>
              </a:rPr>
              <a:t>如蔗糖、葡萄糖等</a:t>
            </a:r>
            <a:r>
              <a:rPr lang="en-US" altLang="zh-CN" sz="4000" u="none">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6466"/>
                                        </p:tgtEl>
                                        <p:attrNameLst>
                                          <p:attrName>style.visibility</p:attrName>
                                        </p:attrNameLst>
                                      </p:cBhvr>
                                      <p:to>
                                        <p:strVal val="visible"/>
                                      </p:to>
                                    </p:set>
                                    <p:anim calcmode="lin" valueType="num">
                                      <p:cBhvr additive="base">
                                        <p:cTn id="7" dur="500" fill="hold"/>
                                        <p:tgtEl>
                                          <p:spTgt spid="446466"/>
                                        </p:tgtEl>
                                        <p:attrNameLst>
                                          <p:attrName>ppt_x</p:attrName>
                                        </p:attrNameLst>
                                      </p:cBhvr>
                                      <p:tavLst>
                                        <p:tav tm="0">
                                          <p:val>
                                            <p:strVal val="#ppt_x"/>
                                          </p:val>
                                        </p:tav>
                                        <p:tav tm="100000">
                                          <p:val>
                                            <p:strVal val="#ppt_x"/>
                                          </p:val>
                                        </p:tav>
                                      </p:tavLst>
                                    </p:anim>
                                    <p:anim calcmode="lin" valueType="num">
                                      <p:cBhvr additive="base">
                                        <p:cTn id="8" dur="500" fill="hold"/>
                                        <p:tgtEl>
                                          <p:spTgt spid="44646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46467"/>
                                        </p:tgtEl>
                                        <p:attrNameLst>
                                          <p:attrName>style.visibility</p:attrName>
                                        </p:attrNameLst>
                                      </p:cBhvr>
                                      <p:to>
                                        <p:strVal val="visible"/>
                                      </p:to>
                                    </p:set>
                                    <p:animEffect transition="in" filter="blinds(horizontal)">
                                      <p:cBhvr>
                                        <p:cTn id="13" dur="500"/>
                                        <p:tgtEl>
                                          <p:spTgt spid="44646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46469"/>
                                        </p:tgtEl>
                                        <p:attrNameLst>
                                          <p:attrName>style.visibility</p:attrName>
                                        </p:attrNameLst>
                                      </p:cBhvr>
                                      <p:to>
                                        <p:strVal val="visible"/>
                                      </p:to>
                                    </p:set>
                                    <p:anim calcmode="lin" valueType="num">
                                      <p:cBhvr additive="base">
                                        <p:cTn id="18" dur="500" fill="hold"/>
                                        <p:tgtEl>
                                          <p:spTgt spid="446469"/>
                                        </p:tgtEl>
                                        <p:attrNameLst>
                                          <p:attrName>ppt_x</p:attrName>
                                        </p:attrNameLst>
                                      </p:cBhvr>
                                      <p:tavLst>
                                        <p:tav tm="0">
                                          <p:val>
                                            <p:strVal val="#ppt_x"/>
                                          </p:val>
                                        </p:tav>
                                        <p:tav tm="100000">
                                          <p:val>
                                            <p:strVal val="#ppt_x"/>
                                          </p:val>
                                        </p:tav>
                                      </p:tavLst>
                                    </p:anim>
                                    <p:anim calcmode="lin" valueType="num">
                                      <p:cBhvr additive="base">
                                        <p:cTn id="19" dur="500" fill="hold"/>
                                        <p:tgtEl>
                                          <p:spTgt spid="4464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6" grpId="0" animBg="1"/>
      <p:bldP spid="446467" grpId="0"/>
      <p:bldP spid="446469"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2A5A3040-3947-42FD-964D-7815A08400CC}" type="slidenum">
              <a:rPr lang="zh-CN" altLang="en-US"/>
              <a:pPr>
                <a:defRPr/>
              </a:pPr>
              <a:t>92</a:t>
            </a:fld>
            <a:endParaRPr lang="en-US" altLang="zh-CN"/>
          </a:p>
        </p:txBody>
      </p:sp>
      <p:sp>
        <p:nvSpPr>
          <p:cNvPr id="96259" name="Rectangle 2"/>
          <p:cNvSpPr>
            <a:spLocks noGrp="1" noChangeArrowheads="1"/>
          </p:cNvSpPr>
          <p:nvPr>
            <p:ph type="title" idx="4294967295"/>
          </p:nvPr>
        </p:nvSpPr>
        <p:spPr>
          <a:xfrm>
            <a:off x="323850" y="115888"/>
            <a:ext cx="7772400" cy="782637"/>
          </a:xfrm>
        </p:spPr>
        <p:txBody>
          <a:bodyPr/>
          <a:lstStyle/>
          <a:p>
            <a:pPr eaLnBrk="1" hangingPunct="1"/>
            <a:r>
              <a:rPr lang="zh-CN" altLang="en-US" sz="4000" b="1" smtClean="0">
                <a:solidFill>
                  <a:schemeClr val="tx1"/>
                </a:solidFill>
              </a:rPr>
              <a:t>电解质稀溶液依数性的近似计算</a:t>
            </a:r>
          </a:p>
        </p:txBody>
      </p:sp>
      <p:sp>
        <p:nvSpPr>
          <p:cNvPr id="96260" name="Rectangle 3"/>
          <p:cNvSpPr>
            <a:spLocks noGrp="1" noChangeArrowheads="1"/>
          </p:cNvSpPr>
          <p:nvPr>
            <p:ph type="body" idx="4294967295"/>
          </p:nvPr>
        </p:nvSpPr>
        <p:spPr>
          <a:xfrm>
            <a:off x="684213" y="836613"/>
            <a:ext cx="7129462" cy="4608512"/>
          </a:xfrm>
          <a:solidFill>
            <a:schemeClr val="bg1"/>
          </a:solidFill>
        </p:spPr>
        <p:txBody>
          <a:bodyPr/>
          <a:lstStyle/>
          <a:p>
            <a:pPr algn="ctr" eaLnBrk="1" hangingPunct="1">
              <a:lnSpc>
                <a:spcPct val="120000"/>
              </a:lnSpc>
              <a:buFontTx/>
              <a:buNone/>
            </a:pPr>
            <a:r>
              <a:rPr lang="zh-CN" altLang="en-US" sz="4800" b="1" smtClean="0">
                <a:solidFill>
                  <a:schemeClr val="accent2"/>
                </a:solidFill>
                <a:sym typeface="Symbol" panose="05050102010706020507" pitchFamily="18" charset="2"/>
              </a:rPr>
              <a:t>  </a:t>
            </a:r>
            <a:r>
              <a:rPr lang="en-US" altLang="zh-CN" sz="4800" b="1" i="1" smtClean="0">
                <a:solidFill>
                  <a:schemeClr val="accent2"/>
                </a:solidFill>
                <a:sym typeface="Symbol" panose="05050102010706020507" pitchFamily="18" charset="2"/>
              </a:rPr>
              <a:t>p</a:t>
            </a:r>
            <a:r>
              <a:rPr lang="en-US" altLang="zh-CN" sz="4800" b="1" smtClean="0">
                <a:solidFill>
                  <a:schemeClr val="accent2"/>
                </a:solidFill>
                <a:sym typeface="Symbol" panose="05050102010706020507" pitchFamily="18" charset="2"/>
              </a:rPr>
              <a:t> = </a:t>
            </a:r>
            <a:r>
              <a:rPr lang="en-US" altLang="zh-CN" sz="4800" b="1" i="1" smtClean="0">
                <a:solidFill>
                  <a:srgbClr val="FF0000"/>
                </a:solidFill>
                <a:sym typeface="Symbol" panose="05050102010706020507" pitchFamily="18" charset="2"/>
              </a:rPr>
              <a:t>i</a:t>
            </a:r>
            <a:r>
              <a:rPr lang="en-US" altLang="zh-CN" sz="4800" b="1" smtClean="0">
                <a:solidFill>
                  <a:srgbClr val="FF0000"/>
                </a:solidFill>
                <a:sym typeface="Symbol" panose="05050102010706020507" pitchFamily="18" charset="2"/>
              </a:rPr>
              <a:t> </a:t>
            </a:r>
            <a:r>
              <a:rPr lang="en-US" altLang="zh-CN" sz="4800" b="1" smtClean="0">
                <a:solidFill>
                  <a:schemeClr val="accent2"/>
                </a:solidFill>
                <a:sym typeface="Wingdings" panose="05000000000000000000" pitchFamily="2" charset="2"/>
              </a:rPr>
              <a:t></a:t>
            </a:r>
            <a:r>
              <a:rPr lang="en-US" altLang="zh-CN" sz="4800" b="1" smtClean="0">
                <a:solidFill>
                  <a:schemeClr val="accent2"/>
                </a:solidFill>
                <a:sym typeface="Symbol" panose="05050102010706020507" pitchFamily="18" charset="2"/>
              </a:rPr>
              <a:t> </a:t>
            </a:r>
            <a:r>
              <a:rPr lang="en-US" altLang="zh-CN" sz="4800" b="1" i="1" smtClean="0">
                <a:solidFill>
                  <a:schemeClr val="accent2"/>
                </a:solidFill>
                <a:sym typeface="Symbol" panose="05050102010706020507" pitchFamily="18" charset="2"/>
              </a:rPr>
              <a:t>k </a:t>
            </a:r>
            <a:r>
              <a:rPr lang="en-US" altLang="zh-CN" sz="4800" b="1" smtClean="0">
                <a:solidFill>
                  <a:schemeClr val="accent2"/>
                </a:solidFill>
                <a:sym typeface="Wingdings" panose="05000000000000000000" pitchFamily="2" charset="2"/>
              </a:rPr>
              <a:t></a:t>
            </a:r>
            <a:r>
              <a:rPr lang="en-US" altLang="zh-CN" sz="4800" b="1" i="1" smtClean="0">
                <a:solidFill>
                  <a:schemeClr val="accent2"/>
                </a:solidFill>
                <a:cs typeface="Times New Roman" panose="02020603050405020304" pitchFamily="18" charset="0"/>
                <a:sym typeface="Symbol" panose="05050102010706020507" pitchFamily="18" charset="2"/>
              </a:rPr>
              <a:t> </a:t>
            </a:r>
            <a:r>
              <a:rPr lang="en-US" altLang="zh-CN" sz="4800" b="1" i="1" smtClean="0">
                <a:solidFill>
                  <a:schemeClr val="accent2"/>
                </a:solidFill>
                <a:sym typeface="Symbol" panose="05050102010706020507" pitchFamily="18" charset="2"/>
              </a:rPr>
              <a:t>b</a:t>
            </a:r>
            <a:endParaRPr lang="en-US" altLang="zh-CN" sz="4800" b="1" smtClean="0">
              <a:solidFill>
                <a:schemeClr val="accent2"/>
              </a:solidFill>
              <a:sym typeface="Symbol" panose="05050102010706020507" pitchFamily="18" charset="2"/>
            </a:endParaRPr>
          </a:p>
          <a:p>
            <a:pPr algn="ctr" eaLnBrk="1" hangingPunct="1">
              <a:lnSpc>
                <a:spcPct val="120000"/>
              </a:lnSpc>
              <a:buFontTx/>
              <a:buNone/>
            </a:pPr>
            <a:r>
              <a:rPr lang="en-US" altLang="zh-CN" sz="4800" b="1" smtClean="0">
                <a:solidFill>
                  <a:schemeClr val="accent2"/>
                </a:solidFill>
                <a:sym typeface="Symbol" panose="05050102010706020507" pitchFamily="18" charset="2"/>
              </a:rPr>
              <a:t></a:t>
            </a:r>
            <a:r>
              <a:rPr lang="en-US" altLang="zh-CN" sz="4800" b="1" i="1" smtClean="0">
                <a:solidFill>
                  <a:schemeClr val="accent2"/>
                </a:solidFill>
              </a:rPr>
              <a:t>T</a:t>
            </a:r>
            <a:r>
              <a:rPr lang="en-US" altLang="zh-CN" sz="4800" b="1" baseline="-25000" smtClean="0">
                <a:solidFill>
                  <a:schemeClr val="accent2"/>
                </a:solidFill>
              </a:rPr>
              <a:t>b</a:t>
            </a:r>
            <a:r>
              <a:rPr lang="en-US" altLang="zh-CN" sz="4800" b="1" smtClean="0">
                <a:solidFill>
                  <a:schemeClr val="accent2"/>
                </a:solidFill>
              </a:rPr>
              <a:t> = </a:t>
            </a:r>
            <a:r>
              <a:rPr lang="en-US" altLang="zh-CN" sz="4800" b="1" i="1" smtClean="0">
                <a:solidFill>
                  <a:srgbClr val="FF0000"/>
                </a:solidFill>
                <a:sym typeface="Wingdings" panose="05000000000000000000" pitchFamily="2" charset="2"/>
              </a:rPr>
              <a:t>i</a:t>
            </a:r>
            <a:r>
              <a:rPr lang="en-US" altLang="zh-CN" sz="4800" b="1" smtClean="0">
                <a:solidFill>
                  <a:schemeClr val="accent2"/>
                </a:solidFill>
              </a:rPr>
              <a:t> </a:t>
            </a:r>
            <a:r>
              <a:rPr lang="en-US" altLang="zh-CN" sz="4800" b="1" smtClean="0">
                <a:solidFill>
                  <a:schemeClr val="accent2"/>
                </a:solidFill>
                <a:cs typeface="Arial" panose="020B0604020202020204" pitchFamily="34" charset="0"/>
                <a:sym typeface="Wingdings" panose="05000000000000000000" pitchFamily="2" charset="2"/>
              </a:rPr>
              <a:t></a:t>
            </a:r>
            <a:r>
              <a:rPr lang="en-US" altLang="zh-CN" sz="4800" b="1" smtClean="0">
                <a:solidFill>
                  <a:schemeClr val="accent2"/>
                </a:solidFill>
              </a:rPr>
              <a:t> </a:t>
            </a:r>
            <a:r>
              <a:rPr lang="en-US" altLang="zh-CN" sz="4800" b="1" i="1" smtClean="0">
                <a:solidFill>
                  <a:schemeClr val="accent2"/>
                </a:solidFill>
              </a:rPr>
              <a:t>K</a:t>
            </a:r>
            <a:r>
              <a:rPr lang="en-US" altLang="zh-CN" sz="4800" b="1" baseline="-25000" smtClean="0">
                <a:solidFill>
                  <a:schemeClr val="accent2"/>
                </a:solidFill>
              </a:rPr>
              <a:t>b</a:t>
            </a:r>
            <a:r>
              <a:rPr lang="en-US" altLang="zh-CN" sz="4800" b="1" i="1" baseline="-25000" smtClean="0">
                <a:solidFill>
                  <a:schemeClr val="accent2"/>
                </a:solidFill>
              </a:rPr>
              <a:t> </a:t>
            </a:r>
            <a:r>
              <a:rPr lang="en-US" altLang="zh-CN" sz="4800" b="1" smtClean="0">
                <a:solidFill>
                  <a:schemeClr val="accent2"/>
                </a:solidFill>
                <a:sym typeface="Wingdings" panose="05000000000000000000" pitchFamily="2" charset="2"/>
              </a:rPr>
              <a:t> </a:t>
            </a:r>
            <a:r>
              <a:rPr lang="en-US" altLang="zh-CN" sz="4800" b="1" i="1" smtClean="0">
                <a:solidFill>
                  <a:schemeClr val="accent2"/>
                </a:solidFill>
                <a:sym typeface="Wingdings" panose="05000000000000000000" pitchFamily="2" charset="2"/>
              </a:rPr>
              <a:t>b</a:t>
            </a:r>
          </a:p>
          <a:p>
            <a:pPr algn="ctr" eaLnBrk="1" hangingPunct="1">
              <a:lnSpc>
                <a:spcPct val="120000"/>
              </a:lnSpc>
              <a:spcBef>
                <a:spcPct val="50000"/>
              </a:spcBef>
              <a:buFontTx/>
              <a:buNone/>
            </a:pPr>
            <a:r>
              <a:rPr lang="en-US" altLang="zh-CN" sz="4800" b="1" smtClean="0">
                <a:solidFill>
                  <a:schemeClr val="accent2"/>
                </a:solidFill>
                <a:sym typeface="Symbol" panose="05050102010706020507" pitchFamily="18" charset="2"/>
              </a:rPr>
              <a:t></a:t>
            </a:r>
            <a:r>
              <a:rPr lang="en-US" altLang="zh-CN" sz="4800" b="1" i="1" smtClean="0">
                <a:solidFill>
                  <a:schemeClr val="accent2"/>
                </a:solidFill>
              </a:rPr>
              <a:t>T</a:t>
            </a:r>
            <a:r>
              <a:rPr lang="en-US" altLang="zh-CN" sz="4800" b="1" baseline="-25000" smtClean="0">
                <a:solidFill>
                  <a:schemeClr val="accent2"/>
                </a:solidFill>
              </a:rPr>
              <a:t>f</a:t>
            </a:r>
            <a:r>
              <a:rPr lang="en-US" altLang="zh-CN" sz="4800" b="1" smtClean="0">
                <a:solidFill>
                  <a:schemeClr val="accent2"/>
                </a:solidFill>
              </a:rPr>
              <a:t>  = </a:t>
            </a:r>
            <a:r>
              <a:rPr lang="en-US" altLang="zh-CN" sz="4800" b="1" i="1" smtClean="0">
                <a:solidFill>
                  <a:srgbClr val="FF0000"/>
                </a:solidFill>
                <a:cs typeface="Arial" panose="020B0604020202020204" pitchFamily="34" charset="0"/>
                <a:sym typeface="Wingdings" panose="05000000000000000000" pitchFamily="2" charset="2"/>
              </a:rPr>
              <a:t>i</a:t>
            </a:r>
            <a:r>
              <a:rPr lang="en-US" altLang="zh-CN" sz="4800" b="1" smtClean="0">
                <a:solidFill>
                  <a:schemeClr val="accent2"/>
                </a:solidFill>
              </a:rPr>
              <a:t> </a:t>
            </a:r>
            <a:r>
              <a:rPr lang="en-US" altLang="zh-CN" sz="4800" b="1" smtClean="0">
                <a:solidFill>
                  <a:schemeClr val="accent2"/>
                </a:solidFill>
                <a:cs typeface="Arial" panose="020B0604020202020204" pitchFamily="34" charset="0"/>
                <a:sym typeface="Wingdings" panose="05000000000000000000" pitchFamily="2" charset="2"/>
              </a:rPr>
              <a:t></a:t>
            </a:r>
            <a:r>
              <a:rPr lang="en-US" altLang="zh-CN" sz="4800" b="1" smtClean="0">
                <a:solidFill>
                  <a:schemeClr val="accent2"/>
                </a:solidFill>
              </a:rPr>
              <a:t> </a:t>
            </a:r>
            <a:r>
              <a:rPr lang="en-US" altLang="zh-CN" sz="4800" b="1" i="1" smtClean="0">
                <a:solidFill>
                  <a:schemeClr val="accent2"/>
                </a:solidFill>
              </a:rPr>
              <a:t>K</a:t>
            </a:r>
            <a:r>
              <a:rPr lang="en-US" altLang="zh-CN" sz="4800" b="1" baseline="-25000" smtClean="0">
                <a:solidFill>
                  <a:schemeClr val="accent2"/>
                </a:solidFill>
              </a:rPr>
              <a:t>f</a:t>
            </a:r>
            <a:r>
              <a:rPr lang="en-US" altLang="zh-CN" sz="4800" b="1" i="1" baseline="-25000" smtClean="0">
                <a:solidFill>
                  <a:schemeClr val="accent2"/>
                </a:solidFill>
              </a:rPr>
              <a:t> </a:t>
            </a:r>
            <a:r>
              <a:rPr lang="en-US" altLang="zh-CN" sz="4800" b="1" smtClean="0">
                <a:solidFill>
                  <a:schemeClr val="accent2"/>
                </a:solidFill>
                <a:sym typeface="Wingdings" panose="05000000000000000000" pitchFamily="2" charset="2"/>
              </a:rPr>
              <a:t> </a:t>
            </a:r>
            <a:r>
              <a:rPr lang="en-US" altLang="zh-CN" sz="4800" b="1" i="1" smtClean="0">
                <a:solidFill>
                  <a:schemeClr val="accent2"/>
                </a:solidFill>
                <a:sym typeface="Wingdings" panose="05000000000000000000" pitchFamily="2" charset="2"/>
              </a:rPr>
              <a:t>b</a:t>
            </a:r>
            <a:endParaRPr lang="en-US" altLang="zh-CN" sz="4800" i="1" smtClean="0">
              <a:solidFill>
                <a:schemeClr val="accent2"/>
              </a:solidFill>
              <a:sym typeface="Wingdings" panose="05000000000000000000" pitchFamily="2" charset="2"/>
            </a:endParaRPr>
          </a:p>
          <a:p>
            <a:pPr algn="ctr" eaLnBrk="1" hangingPunct="1">
              <a:lnSpc>
                <a:spcPct val="120000"/>
              </a:lnSpc>
              <a:spcBef>
                <a:spcPct val="50000"/>
              </a:spcBef>
              <a:buFontTx/>
              <a:buNone/>
            </a:pPr>
            <a:r>
              <a:rPr kumimoji="0" lang="zh-CN" altLang="en-US" sz="4800" b="1" i="1" smtClean="0">
                <a:solidFill>
                  <a:schemeClr val="accent2"/>
                </a:solidFill>
                <a:ea typeface="MS PGothic" panose="020B0600070205080204" pitchFamily="34" charset="-128"/>
                <a:sym typeface="Symbol" panose="05050102010706020507" pitchFamily="18" charset="2"/>
              </a:rPr>
              <a:t>  </a:t>
            </a:r>
            <a:r>
              <a:rPr kumimoji="0" lang="zh-CN" altLang="en-US" sz="4800" b="1" i="1" smtClean="0">
                <a:solidFill>
                  <a:schemeClr val="accent2"/>
                </a:solidFill>
                <a:ea typeface="MS PGothic" panose="020B0600070205080204" pitchFamily="34" charset="-128"/>
              </a:rPr>
              <a:t>  </a:t>
            </a:r>
            <a:r>
              <a:rPr kumimoji="0" lang="en-US" altLang="zh-CN" sz="4800" b="1" i="1" smtClean="0">
                <a:solidFill>
                  <a:schemeClr val="accent2"/>
                </a:solidFill>
                <a:ea typeface="MS PGothic" panose="020B0600070205080204" pitchFamily="34" charset="-128"/>
              </a:rPr>
              <a:t>= </a:t>
            </a:r>
            <a:r>
              <a:rPr kumimoji="0" lang="en-US" altLang="zh-CN" sz="4800" b="1" i="1" smtClean="0">
                <a:solidFill>
                  <a:srgbClr val="FF0000"/>
                </a:solidFill>
                <a:ea typeface="MS PGothic" panose="020B0600070205080204" pitchFamily="34" charset="-128"/>
              </a:rPr>
              <a:t>i</a:t>
            </a:r>
            <a:r>
              <a:rPr kumimoji="0" lang="en-US" altLang="zh-CN" sz="4800" b="1" smtClean="0">
                <a:solidFill>
                  <a:schemeClr val="accent2"/>
                </a:solidFill>
                <a:ea typeface="MS PGothic" panose="020B0600070205080204" pitchFamily="34" charset="-128"/>
              </a:rPr>
              <a:t> </a:t>
            </a:r>
            <a:r>
              <a:rPr lang="en-US" altLang="zh-CN" sz="4800" b="1" smtClean="0">
                <a:solidFill>
                  <a:schemeClr val="accent2"/>
                </a:solidFill>
                <a:cs typeface="Arial" panose="020B0604020202020204" pitchFamily="34" charset="0"/>
                <a:sym typeface="Wingdings" panose="05000000000000000000" pitchFamily="2" charset="2"/>
              </a:rPr>
              <a:t> </a:t>
            </a:r>
            <a:r>
              <a:rPr kumimoji="0" lang="en-US" altLang="zh-CN" sz="4800" b="1" i="1" smtClean="0">
                <a:solidFill>
                  <a:schemeClr val="accent2"/>
                </a:solidFill>
                <a:ea typeface="MS PGothic" panose="020B0600070205080204" pitchFamily="34" charset="-128"/>
              </a:rPr>
              <a:t>cRT </a:t>
            </a:r>
            <a:r>
              <a:rPr kumimoji="0" lang="en-US" altLang="zh-CN" sz="4800" b="1" smtClean="0">
                <a:solidFill>
                  <a:schemeClr val="accent2"/>
                </a:solidFill>
                <a:ea typeface="MS PGothic" panose="020B0600070205080204" pitchFamily="34" charset="-128"/>
                <a:sym typeface="Symbol" panose="05050102010706020507" pitchFamily="18" charset="2"/>
              </a:rPr>
              <a:t> </a:t>
            </a:r>
            <a:r>
              <a:rPr kumimoji="0" lang="en-US" altLang="zh-CN" sz="4800" b="1" i="1" smtClean="0">
                <a:solidFill>
                  <a:srgbClr val="FF0000"/>
                </a:solidFill>
                <a:ea typeface="MS PGothic" panose="020B0600070205080204" pitchFamily="34" charset="-128"/>
              </a:rPr>
              <a:t>i</a:t>
            </a:r>
            <a:r>
              <a:rPr kumimoji="0" lang="en-US" altLang="zh-CN" sz="4800" b="1" smtClean="0">
                <a:solidFill>
                  <a:schemeClr val="accent2"/>
                </a:solidFill>
                <a:ea typeface="MS PGothic" panose="020B0600070205080204" pitchFamily="34" charset="-128"/>
                <a:sym typeface="Symbol" panose="05050102010706020507" pitchFamily="18" charset="2"/>
              </a:rPr>
              <a:t> </a:t>
            </a:r>
            <a:r>
              <a:rPr lang="en-US" altLang="zh-CN" sz="4800" b="1" smtClean="0">
                <a:solidFill>
                  <a:schemeClr val="accent2"/>
                </a:solidFill>
                <a:cs typeface="Arial" panose="020B0604020202020204" pitchFamily="34" charset="0"/>
                <a:sym typeface="Wingdings" panose="05000000000000000000" pitchFamily="2" charset="2"/>
              </a:rPr>
              <a:t></a:t>
            </a:r>
            <a:r>
              <a:rPr kumimoji="0" lang="en-US" altLang="zh-CN" sz="4800" b="1" smtClean="0">
                <a:solidFill>
                  <a:schemeClr val="accent2"/>
                </a:solidFill>
                <a:ea typeface="MS PGothic" panose="020B0600070205080204" pitchFamily="34" charset="-128"/>
                <a:sym typeface="Symbol" panose="05050102010706020507" pitchFamily="18" charset="2"/>
              </a:rPr>
              <a:t> </a:t>
            </a:r>
            <a:r>
              <a:rPr kumimoji="0" lang="en-US" altLang="zh-CN" sz="4800" b="1" i="1" smtClean="0">
                <a:solidFill>
                  <a:schemeClr val="accent2"/>
                </a:solidFill>
                <a:ea typeface="MS PGothic" panose="020B0600070205080204" pitchFamily="34" charset="-128"/>
                <a:sym typeface="Symbol" panose="05050102010706020507" pitchFamily="18" charset="2"/>
              </a:rPr>
              <a:t>bRT</a:t>
            </a:r>
            <a:r>
              <a:rPr kumimoji="0" lang="en-US" altLang="zh-CN" sz="4800" b="1" smtClean="0">
                <a:solidFill>
                  <a:schemeClr val="accent2"/>
                </a:solidFill>
                <a:ea typeface="MS PGothic" panose="020B0600070205080204" pitchFamily="34" charset="-128"/>
                <a:sym typeface="Symbol" panose="05050102010706020507" pitchFamily="18" charset="2"/>
              </a:rPr>
              <a:t> </a:t>
            </a:r>
            <a:endParaRPr kumimoji="0" lang="en-US" altLang="zh-CN" sz="4800" b="1" i="1" smtClean="0">
              <a:solidFill>
                <a:schemeClr val="accent2"/>
              </a:solidFill>
              <a:ea typeface="MS PGothic" panose="020B0600070205080204" pitchFamily="34" charset="-128"/>
            </a:endParaRPr>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0A967E1A-F3E5-400A-A262-63F7D0456B4D}" type="slidenum">
              <a:rPr lang="zh-CN" altLang="en-US"/>
              <a:pPr>
                <a:defRPr/>
              </a:pPr>
              <a:t>93</a:t>
            </a:fld>
            <a:endParaRPr lang="en-US" altLang="zh-CN"/>
          </a:p>
        </p:txBody>
      </p:sp>
      <p:sp>
        <p:nvSpPr>
          <p:cNvPr id="97283" name="Text Box 2"/>
          <p:cNvSpPr txBox="1">
            <a:spLocks noChangeArrowheads="1"/>
          </p:cNvSpPr>
          <p:nvPr/>
        </p:nvSpPr>
        <p:spPr bwMode="auto">
          <a:xfrm>
            <a:off x="250825" y="188913"/>
            <a:ext cx="8642350" cy="251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spcBef>
                <a:spcPct val="50000"/>
              </a:spcBef>
              <a:buFontTx/>
              <a:buNone/>
            </a:pPr>
            <a:r>
              <a:rPr lang="zh-CN" altLang="en-US" sz="3600" u="none">
                <a:solidFill>
                  <a:srgbClr val="000066"/>
                </a:solidFill>
                <a:cs typeface="Times New Roman" panose="02020603050405020304" pitchFamily="18" charset="0"/>
              </a:rPr>
              <a:t>例</a:t>
            </a:r>
            <a:r>
              <a:rPr lang="en-US" altLang="zh-CN" sz="3600" u="none">
                <a:solidFill>
                  <a:srgbClr val="000066"/>
                </a:solidFill>
                <a:cs typeface="Times New Roman" panose="02020603050405020304" pitchFamily="18" charset="0"/>
              </a:rPr>
              <a:t>1. 7  </a:t>
            </a:r>
            <a:r>
              <a:rPr lang="zh-CN" altLang="en-US" sz="3600" u="none">
                <a:cs typeface="Times New Roman" panose="02020603050405020304" pitchFamily="18" charset="0"/>
              </a:rPr>
              <a:t>将质量摩尔浓度均为</a:t>
            </a:r>
            <a:r>
              <a:rPr lang="en-US" altLang="zh-CN" sz="3600" u="none">
                <a:cs typeface="Times New Roman" panose="02020603050405020304" pitchFamily="18" charset="0"/>
              </a:rPr>
              <a:t>0.10 mol·kg</a:t>
            </a:r>
            <a:r>
              <a:rPr lang="en-US" altLang="zh-CN" sz="3600" u="none" baseline="30000">
                <a:cs typeface="Times New Roman" panose="02020603050405020304" pitchFamily="18" charset="0"/>
              </a:rPr>
              <a:t>-1</a:t>
            </a:r>
            <a:r>
              <a:rPr lang="zh-CN" altLang="en-US" sz="3600" u="none">
                <a:cs typeface="Times New Roman" panose="02020603050405020304" pitchFamily="18" charset="0"/>
              </a:rPr>
              <a:t>的</a:t>
            </a:r>
            <a:r>
              <a:rPr lang="en-US" altLang="zh-CN" sz="3600" u="none">
                <a:cs typeface="Times New Roman" panose="02020603050405020304" pitchFamily="18" charset="0"/>
              </a:rPr>
              <a:t>BaCl</a:t>
            </a:r>
            <a:r>
              <a:rPr lang="en-US" altLang="zh-CN" sz="3600" u="none" baseline="-25000">
                <a:cs typeface="Times New Roman" panose="02020603050405020304" pitchFamily="18" charset="0"/>
              </a:rPr>
              <a:t>2</a:t>
            </a:r>
            <a:r>
              <a:rPr lang="en-US" altLang="zh-CN" sz="3600" u="none">
                <a:cs typeface="Times New Roman" panose="02020603050405020304" pitchFamily="18" charset="0"/>
              </a:rPr>
              <a:t>, HCl, HAc, </a:t>
            </a:r>
            <a:r>
              <a:rPr lang="zh-CN" altLang="en-US" sz="3600" u="none">
                <a:cs typeface="Times New Roman" panose="02020603050405020304" pitchFamily="18" charset="0"/>
              </a:rPr>
              <a:t>蔗糖水溶液的粒子数、蒸气压、沸点、凝固点和渗透压按从大到小次序排序</a:t>
            </a:r>
            <a:r>
              <a:rPr lang="en-US" altLang="zh-CN" sz="3600" u="none">
                <a:cs typeface="Times New Roman" panose="02020603050405020304" pitchFamily="18" charset="0"/>
              </a:rPr>
              <a:t>:</a:t>
            </a:r>
          </a:p>
        </p:txBody>
      </p:sp>
      <p:sp>
        <p:nvSpPr>
          <p:cNvPr id="445443" name="Text Box 3"/>
          <p:cNvSpPr txBox="1">
            <a:spLocks noChangeArrowheads="1"/>
          </p:cNvSpPr>
          <p:nvPr/>
        </p:nvSpPr>
        <p:spPr bwMode="auto">
          <a:xfrm>
            <a:off x="323850" y="2708275"/>
            <a:ext cx="8497888" cy="3843338"/>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bg1"/>
                    </a:gs>
                  </a:gsLst>
                  <a:path path="shape">
                    <a:fillToRect l="50000" t="50000" r="50000" b="50000"/>
                  </a:path>
                </a:gra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3600" u="none">
                <a:solidFill>
                  <a:srgbClr val="000066"/>
                </a:solidFill>
              </a:rPr>
              <a:t>解</a:t>
            </a:r>
            <a:r>
              <a:rPr lang="zh-CN" altLang="en-US" sz="3600" u="none"/>
              <a:t>：</a:t>
            </a:r>
            <a:r>
              <a:rPr lang="zh-CN" altLang="en-US" sz="3600" u="none">
                <a:latin typeface="Book Antiqua" panose="02040602050305030304" pitchFamily="18" charset="0"/>
                <a:ea typeface="楷体_GB2312" pitchFamily="49" charset="-122"/>
              </a:rPr>
              <a:t>按从大到小次序排序如下：</a:t>
            </a:r>
            <a:endParaRPr lang="zh-CN" altLang="en-US" sz="3600" u="none"/>
          </a:p>
          <a:p>
            <a:pPr algn="just" eaLnBrk="1" hangingPunct="1">
              <a:buFontTx/>
              <a:buNone/>
            </a:pPr>
            <a:r>
              <a:rPr lang="zh-CN" altLang="en-US" sz="3600" u="none">
                <a:latin typeface="Book Antiqua" panose="02040602050305030304" pitchFamily="18" charset="0"/>
                <a:ea typeface="楷体_GB2312" pitchFamily="49" charset="-122"/>
              </a:rPr>
              <a:t>粒子数      </a:t>
            </a:r>
            <a:r>
              <a:rPr lang="en-US" altLang="zh-CN" sz="3600" u="none">
                <a:latin typeface="Book Antiqua" panose="02040602050305030304" pitchFamily="18" charset="0"/>
                <a:ea typeface="楷体_GB2312" pitchFamily="49" charset="-122"/>
              </a:rPr>
              <a:t>BaCl</a:t>
            </a:r>
            <a:r>
              <a:rPr lang="en-US" altLang="zh-CN" sz="3600" u="none" baseline="-25000">
                <a:latin typeface="Book Antiqua" panose="02040602050305030304" pitchFamily="18" charset="0"/>
                <a:ea typeface="楷体_GB2312" pitchFamily="49" charset="-122"/>
              </a:rPr>
              <a:t>2</a:t>
            </a:r>
            <a:r>
              <a:rPr lang="en-US" altLang="zh-CN" sz="3600" u="none">
                <a:latin typeface="Book Antiqua" panose="02040602050305030304" pitchFamily="18" charset="0"/>
                <a:ea typeface="楷体_GB2312" pitchFamily="49" charset="-122"/>
              </a:rPr>
              <a:t>  →HCl → HAc → </a:t>
            </a:r>
            <a:r>
              <a:rPr lang="zh-CN" altLang="en-US" sz="3600" u="none">
                <a:latin typeface="Book Antiqua" panose="02040602050305030304" pitchFamily="18" charset="0"/>
                <a:ea typeface="楷体_GB2312" pitchFamily="49" charset="-122"/>
              </a:rPr>
              <a:t>蔗糖</a:t>
            </a:r>
          </a:p>
          <a:p>
            <a:pPr algn="just" eaLnBrk="1" hangingPunct="1">
              <a:buFontTx/>
              <a:buNone/>
            </a:pPr>
            <a:r>
              <a:rPr lang="zh-CN" altLang="en-US" sz="3600" u="none">
                <a:solidFill>
                  <a:srgbClr val="0000FF"/>
                </a:solidFill>
                <a:latin typeface="Book Antiqua" panose="02040602050305030304" pitchFamily="18" charset="0"/>
                <a:ea typeface="楷体_GB2312" pitchFamily="49" charset="-122"/>
              </a:rPr>
              <a:t>蒸气压      蔗糖 → </a:t>
            </a:r>
            <a:r>
              <a:rPr lang="en-US" altLang="zh-CN" sz="3600" u="none">
                <a:solidFill>
                  <a:srgbClr val="0000FF"/>
                </a:solidFill>
                <a:latin typeface="Book Antiqua" panose="02040602050305030304" pitchFamily="18" charset="0"/>
                <a:ea typeface="楷体_GB2312" pitchFamily="49" charset="-122"/>
              </a:rPr>
              <a:t>HAc →  HCl → BaCl</a:t>
            </a:r>
            <a:r>
              <a:rPr lang="en-US" altLang="zh-CN" sz="3600" u="none" baseline="-25000">
                <a:solidFill>
                  <a:srgbClr val="0000FF"/>
                </a:solidFill>
                <a:latin typeface="Book Antiqua" panose="02040602050305030304" pitchFamily="18" charset="0"/>
                <a:ea typeface="楷体_GB2312" pitchFamily="49" charset="-122"/>
              </a:rPr>
              <a:t>2</a:t>
            </a:r>
          </a:p>
          <a:p>
            <a:pPr algn="just" eaLnBrk="1" hangingPunct="1">
              <a:buFontTx/>
              <a:buNone/>
            </a:pPr>
            <a:r>
              <a:rPr lang="zh-CN" altLang="en-US" sz="3600" u="none">
                <a:latin typeface="Book Antiqua" panose="02040602050305030304" pitchFamily="18" charset="0"/>
                <a:ea typeface="楷体_GB2312" pitchFamily="49" charset="-122"/>
              </a:rPr>
              <a:t>沸点          </a:t>
            </a:r>
            <a:r>
              <a:rPr lang="en-US" altLang="zh-CN" sz="3600" u="none">
                <a:latin typeface="Book Antiqua" panose="02040602050305030304" pitchFamily="18" charset="0"/>
                <a:ea typeface="楷体_GB2312" pitchFamily="49" charset="-122"/>
              </a:rPr>
              <a:t>BaCl</a:t>
            </a:r>
            <a:r>
              <a:rPr lang="en-US" altLang="zh-CN" sz="3600" u="none" baseline="-25000">
                <a:latin typeface="Book Antiqua" panose="02040602050305030304" pitchFamily="18" charset="0"/>
                <a:ea typeface="楷体_GB2312" pitchFamily="49" charset="-122"/>
              </a:rPr>
              <a:t>2</a:t>
            </a:r>
            <a:r>
              <a:rPr lang="en-US" altLang="zh-CN" sz="3600" u="none">
                <a:latin typeface="Book Antiqua" panose="02040602050305030304" pitchFamily="18" charset="0"/>
                <a:ea typeface="楷体_GB2312" pitchFamily="49" charset="-122"/>
              </a:rPr>
              <a:t> → HCl → HAc → </a:t>
            </a:r>
            <a:r>
              <a:rPr lang="zh-CN" altLang="en-US" sz="3600" u="none">
                <a:latin typeface="Book Antiqua" panose="02040602050305030304" pitchFamily="18" charset="0"/>
                <a:ea typeface="楷体_GB2312" pitchFamily="49" charset="-122"/>
              </a:rPr>
              <a:t>蔗糖</a:t>
            </a:r>
          </a:p>
          <a:p>
            <a:pPr algn="just" eaLnBrk="1" hangingPunct="1">
              <a:buFontTx/>
              <a:buNone/>
            </a:pPr>
            <a:r>
              <a:rPr lang="zh-CN" altLang="en-US" sz="3600" u="none">
                <a:solidFill>
                  <a:srgbClr val="0000FF"/>
                </a:solidFill>
                <a:latin typeface="Book Antiqua" panose="02040602050305030304" pitchFamily="18" charset="0"/>
                <a:ea typeface="楷体_GB2312" pitchFamily="49" charset="-122"/>
              </a:rPr>
              <a:t>凝固点      蔗糖→ </a:t>
            </a:r>
            <a:r>
              <a:rPr lang="en-US" altLang="zh-CN" sz="3600" u="none">
                <a:solidFill>
                  <a:srgbClr val="0000FF"/>
                </a:solidFill>
                <a:latin typeface="Book Antiqua" panose="02040602050305030304" pitchFamily="18" charset="0"/>
                <a:ea typeface="楷体_GB2312" pitchFamily="49" charset="-122"/>
              </a:rPr>
              <a:t>HAc → HCl → BaCl</a:t>
            </a:r>
            <a:r>
              <a:rPr lang="en-US" altLang="zh-CN" sz="3600" u="none" baseline="-25000">
                <a:solidFill>
                  <a:srgbClr val="0000FF"/>
                </a:solidFill>
                <a:latin typeface="Book Antiqua" panose="02040602050305030304" pitchFamily="18" charset="0"/>
                <a:ea typeface="楷体_GB2312" pitchFamily="49" charset="-122"/>
              </a:rPr>
              <a:t>2</a:t>
            </a:r>
          </a:p>
          <a:p>
            <a:pPr algn="just" eaLnBrk="1" hangingPunct="1">
              <a:buFontTx/>
              <a:buNone/>
            </a:pPr>
            <a:r>
              <a:rPr lang="zh-CN" altLang="en-US" sz="3600" u="none">
                <a:latin typeface="Book Antiqua" panose="02040602050305030304" pitchFamily="18" charset="0"/>
                <a:ea typeface="楷体_GB2312" pitchFamily="49" charset="-122"/>
              </a:rPr>
              <a:t>渗透压      </a:t>
            </a:r>
            <a:r>
              <a:rPr lang="en-US" altLang="zh-CN" sz="3600" u="none">
                <a:latin typeface="Book Antiqua" panose="02040602050305030304" pitchFamily="18" charset="0"/>
                <a:ea typeface="楷体_GB2312" pitchFamily="49" charset="-122"/>
              </a:rPr>
              <a:t>BaCl</a:t>
            </a:r>
            <a:r>
              <a:rPr lang="en-US" altLang="zh-CN" sz="3600" u="none" baseline="-25000">
                <a:latin typeface="Book Antiqua" panose="02040602050305030304" pitchFamily="18" charset="0"/>
                <a:ea typeface="楷体_GB2312" pitchFamily="49" charset="-122"/>
              </a:rPr>
              <a:t>2 </a:t>
            </a:r>
            <a:r>
              <a:rPr lang="en-US" altLang="zh-CN" sz="3600" u="none">
                <a:latin typeface="Book Antiqua" panose="02040602050305030304" pitchFamily="18" charset="0"/>
                <a:ea typeface="楷体_GB2312" pitchFamily="49" charset="-122"/>
              </a:rPr>
              <a:t>→</a:t>
            </a:r>
            <a:r>
              <a:rPr lang="en-US" altLang="zh-CN" sz="3600" u="none" baseline="-25000">
                <a:latin typeface="Book Antiqua" panose="02040602050305030304" pitchFamily="18" charset="0"/>
                <a:ea typeface="楷体_GB2312" pitchFamily="49" charset="-122"/>
              </a:rPr>
              <a:t> </a:t>
            </a:r>
            <a:r>
              <a:rPr lang="en-US" altLang="zh-CN" sz="3600" u="none">
                <a:latin typeface="Book Antiqua" panose="02040602050305030304" pitchFamily="18" charset="0"/>
                <a:ea typeface="楷体_GB2312" pitchFamily="49" charset="-122"/>
              </a:rPr>
              <a:t> HCl → HAc → </a:t>
            </a:r>
            <a:r>
              <a:rPr lang="zh-CN" altLang="en-US" sz="3600" u="none">
                <a:latin typeface="Book Antiqua" panose="02040602050305030304" pitchFamily="18" charset="0"/>
                <a:ea typeface="楷体_GB2312" pitchFamily="49" charset="-122"/>
              </a:rPr>
              <a:t>蔗糖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45443">
                                            <p:txEl>
                                              <p:pRg st="0" end="0"/>
                                            </p:txEl>
                                          </p:spTgt>
                                        </p:tgtEl>
                                        <p:attrNameLst>
                                          <p:attrName>style.visibility</p:attrName>
                                        </p:attrNameLst>
                                      </p:cBhvr>
                                      <p:to>
                                        <p:strVal val="visible"/>
                                      </p:to>
                                    </p:set>
                                    <p:animEffect transition="in" filter="wipe(left)">
                                      <p:cBhvr>
                                        <p:cTn id="7" dur="2000"/>
                                        <p:tgtEl>
                                          <p:spTgt spid="44544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445443">
                                            <p:txEl>
                                              <p:pRg st="1" end="1"/>
                                            </p:txEl>
                                          </p:spTgt>
                                        </p:tgtEl>
                                        <p:attrNameLst>
                                          <p:attrName>style.visibility</p:attrName>
                                        </p:attrNameLst>
                                      </p:cBhvr>
                                      <p:to>
                                        <p:strVal val="visible"/>
                                      </p:to>
                                    </p:set>
                                    <p:animEffect transition="in" filter="wipe(left)">
                                      <p:cBhvr>
                                        <p:cTn id="10" dur="2000"/>
                                        <p:tgtEl>
                                          <p:spTgt spid="44544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445443">
                                            <p:txEl>
                                              <p:pRg st="2" end="2"/>
                                            </p:txEl>
                                          </p:spTgt>
                                        </p:tgtEl>
                                        <p:attrNameLst>
                                          <p:attrName>style.visibility</p:attrName>
                                        </p:attrNameLst>
                                      </p:cBhvr>
                                      <p:to>
                                        <p:strVal val="visible"/>
                                      </p:to>
                                    </p:set>
                                    <p:animEffect transition="in" filter="wipe(left)">
                                      <p:cBhvr>
                                        <p:cTn id="15" dur="2000"/>
                                        <p:tgtEl>
                                          <p:spTgt spid="44544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445443">
                                            <p:txEl>
                                              <p:pRg st="3" end="3"/>
                                            </p:txEl>
                                          </p:spTgt>
                                        </p:tgtEl>
                                        <p:attrNameLst>
                                          <p:attrName>style.visibility</p:attrName>
                                        </p:attrNameLst>
                                      </p:cBhvr>
                                      <p:to>
                                        <p:strVal val="visible"/>
                                      </p:to>
                                    </p:set>
                                    <p:animEffect transition="in" filter="wipe(left)">
                                      <p:cBhvr>
                                        <p:cTn id="20" dur="2000"/>
                                        <p:tgtEl>
                                          <p:spTgt spid="445443">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445443">
                                            <p:txEl>
                                              <p:pRg st="4" end="4"/>
                                            </p:txEl>
                                          </p:spTgt>
                                        </p:tgtEl>
                                        <p:attrNameLst>
                                          <p:attrName>style.visibility</p:attrName>
                                        </p:attrNameLst>
                                      </p:cBhvr>
                                      <p:to>
                                        <p:strVal val="visible"/>
                                      </p:to>
                                    </p:set>
                                    <p:animEffect transition="in" filter="wipe(left)">
                                      <p:cBhvr>
                                        <p:cTn id="25" dur="2000"/>
                                        <p:tgtEl>
                                          <p:spTgt spid="445443">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445443">
                                            <p:txEl>
                                              <p:pRg st="5" end="5"/>
                                            </p:txEl>
                                          </p:spTgt>
                                        </p:tgtEl>
                                        <p:attrNameLst>
                                          <p:attrName>style.visibility</p:attrName>
                                        </p:attrNameLst>
                                      </p:cBhvr>
                                      <p:to>
                                        <p:strVal val="visible"/>
                                      </p:to>
                                    </p:set>
                                    <p:animEffect transition="in" filter="wipe(left)">
                                      <p:cBhvr>
                                        <p:cTn id="30" dur="2000"/>
                                        <p:tgtEl>
                                          <p:spTgt spid="4454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pPr>
              <a:defRPr/>
            </a:pPr>
            <a:fld id="{836973E6-9733-48CB-B9F5-29B79774A2A5}" type="slidenum">
              <a:rPr lang="zh-CN" altLang="en-US"/>
              <a:pPr>
                <a:defRPr/>
              </a:pPr>
              <a:t>94</a:t>
            </a:fld>
            <a:endParaRPr lang="en-US" altLang="zh-CN"/>
          </a:p>
        </p:txBody>
      </p:sp>
      <p:sp>
        <p:nvSpPr>
          <p:cNvPr id="98307" name="Text Box 3"/>
          <p:cNvSpPr txBox="1">
            <a:spLocks noChangeArrowheads="1"/>
          </p:cNvSpPr>
          <p:nvPr/>
        </p:nvSpPr>
        <p:spPr bwMode="auto">
          <a:xfrm>
            <a:off x="152400" y="188913"/>
            <a:ext cx="8640763" cy="303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spcBef>
                <a:spcPct val="50000"/>
              </a:spcBef>
              <a:buFontTx/>
              <a:buNone/>
            </a:pPr>
            <a:r>
              <a:rPr lang="zh-CN" altLang="en-US" sz="4400" u="none"/>
              <a:t>例</a:t>
            </a:r>
            <a:r>
              <a:rPr lang="en-US" altLang="zh-CN" sz="4400" u="none"/>
              <a:t>1. 8  </a:t>
            </a:r>
            <a:r>
              <a:rPr lang="zh-CN" altLang="en-US" sz="4400" u="none"/>
              <a:t>溶解 3.24 </a:t>
            </a:r>
            <a:r>
              <a:rPr lang="en-US" altLang="zh-CN" sz="4400" u="none"/>
              <a:t>g </a:t>
            </a:r>
            <a:r>
              <a:rPr lang="zh-CN" altLang="en-US" sz="4400" u="none"/>
              <a:t>硫于40 </a:t>
            </a:r>
            <a:r>
              <a:rPr lang="en-US" altLang="zh-CN" sz="4400" u="none"/>
              <a:t>g</a:t>
            </a:r>
            <a:r>
              <a:rPr lang="zh-CN" altLang="en-US" sz="4400" u="none"/>
              <a:t>苯中，苯的沸点升高为 0.81 </a:t>
            </a:r>
            <a:r>
              <a:rPr lang="en-US" altLang="zh-CN" sz="4400" u="none"/>
              <a:t>K，</a:t>
            </a:r>
            <a:r>
              <a:rPr lang="zh-CN" altLang="en-US" sz="4400" u="none"/>
              <a:t>问此溶液中硫分子是由几个硫原子组成的？</a:t>
            </a:r>
            <a:r>
              <a:rPr lang="en-US" altLang="zh-CN" sz="4400" u="none"/>
              <a:t>(</a:t>
            </a:r>
            <a:r>
              <a:rPr lang="zh-CN" altLang="en-US" sz="4400" u="none"/>
              <a:t>苯的</a:t>
            </a:r>
            <a:r>
              <a:rPr lang="en-US" altLang="zh-CN" sz="4400" i="1" u="none"/>
              <a:t>k</a:t>
            </a:r>
            <a:r>
              <a:rPr lang="en-US" altLang="zh-CN" sz="4400" u="none" baseline="-25000"/>
              <a:t>b</a:t>
            </a:r>
            <a:r>
              <a:rPr lang="zh-CN" altLang="en-US" sz="4400" u="none"/>
              <a:t>值为 2.53 </a:t>
            </a:r>
            <a:r>
              <a:rPr lang="en-US" altLang="zh-CN" sz="4400" u="none"/>
              <a:t>K</a:t>
            </a:r>
            <a:r>
              <a:rPr lang="en-US" altLang="zh-CN" sz="4400" u="none">
                <a:cs typeface="Times New Roman" panose="02020603050405020304" pitchFamily="18" charset="0"/>
              </a:rPr>
              <a:t>•</a:t>
            </a:r>
            <a:r>
              <a:rPr lang="en-US" altLang="zh-CN" sz="4400" u="none"/>
              <a:t>kg•mol</a:t>
            </a:r>
            <a:r>
              <a:rPr lang="en-US" altLang="zh-CN" sz="4400" u="none" baseline="30000">
                <a:sym typeface="Symbol" panose="05050102010706020507" pitchFamily="18" charset="2"/>
              </a:rPr>
              <a:t></a:t>
            </a:r>
            <a:r>
              <a:rPr lang="en-US" altLang="zh-CN" sz="4400" u="none" baseline="30000"/>
              <a:t>1</a:t>
            </a:r>
            <a:r>
              <a:rPr lang="en-US" altLang="zh-CN" sz="4400" u="none"/>
              <a:t>)</a:t>
            </a:r>
          </a:p>
        </p:txBody>
      </p:sp>
      <p:grpSp>
        <p:nvGrpSpPr>
          <p:cNvPr id="136196" name="Group 4"/>
          <p:cNvGrpSpPr>
            <a:grpSpLocks/>
          </p:cNvGrpSpPr>
          <p:nvPr/>
        </p:nvGrpSpPr>
        <p:grpSpPr bwMode="auto">
          <a:xfrm>
            <a:off x="265113" y="3451225"/>
            <a:ext cx="8442325" cy="2638425"/>
            <a:chOff x="167" y="1992"/>
            <a:chExt cx="5318" cy="1662"/>
          </a:xfrm>
        </p:grpSpPr>
        <p:graphicFrame>
          <p:nvGraphicFramePr>
            <p:cNvPr id="98309" name="Object 2"/>
            <p:cNvGraphicFramePr>
              <a:graphicFrameLocks noChangeAspect="1"/>
            </p:cNvGraphicFramePr>
            <p:nvPr/>
          </p:nvGraphicFramePr>
          <p:xfrm>
            <a:off x="167" y="2453"/>
            <a:ext cx="5318" cy="1201"/>
          </p:xfrm>
          <a:graphic>
            <a:graphicData uri="http://schemas.openxmlformats.org/presentationml/2006/ole">
              <mc:AlternateContent xmlns:mc="http://schemas.openxmlformats.org/markup-compatibility/2006">
                <mc:Choice xmlns:v="urn:schemas-microsoft-com:vml" Requires="v">
                  <p:oleObj spid="_x0000_s98334" name="公式" r:id="rId3" imgW="1917700" imgH="431800" progId="Equation.3">
                    <p:embed/>
                  </p:oleObj>
                </mc:Choice>
                <mc:Fallback>
                  <p:oleObj name="公式" r:id="rId3" imgW="1917700" imgH="431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 y="2453"/>
                          <a:ext cx="5318" cy="1201"/>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8310" name="Text Box 3"/>
            <p:cNvSpPr txBox="1">
              <a:spLocks noChangeArrowheads="1"/>
            </p:cNvSpPr>
            <p:nvPr/>
          </p:nvSpPr>
          <p:spPr bwMode="auto">
            <a:xfrm>
              <a:off x="249" y="1992"/>
              <a:ext cx="1587"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0975" indent="-180975">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spcBef>
                  <a:spcPct val="50000"/>
                </a:spcBef>
                <a:buFont typeface="Wingdings" panose="05000000000000000000" pitchFamily="2" charset="2"/>
                <a:buNone/>
              </a:pPr>
              <a:r>
                <a:rPr lang="zh-CN" altLang="en-US" sz="4000" u="none">
                  <a:ea typeface="楷体_GB2312" pitchFamily="49" charset="-122"/>
                </a:rPr>
                <a:t>解：因为</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6196"/>
                                        </p:tgtEl>
                                        <p:attrNameLst>
                                          <p:attrName>style.visibility</p:attrName>
                                        </p:attrNameLst>
                                      </p:cBhvr>
                                      <p:to>
                                        <p:strVal val="visible"/>
                                      </p:to>
                                    </p:set>
                                    <p:animEffect transition="in" filter="blinds(horizontal)">
                                      <p:cBhvr>
                                        <p:cTn id="7" dur="500"/>
                                        <p:tgtEl>
                                          <p:spTgt spid="136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5CCF42EB-CA34-46F0-9A90-E2077521B9E0}" type="slidenum">
              <a:rPr lang="zh-CN" altLang="en-US"/>
              <a:pPr>
                <a:defRPr/>
              </a:pPr>
              <a:t>95</a:t>
            </a:fld>
            <a:endParaRPr lang="en-US" altLang="zh-CN"/>
          </a:p>
        </p:txBody>
      </p:sp>
      <p:graphicFrame>
        <p:nvGraphicFramePr>
          <p:cNvPr id="422916" name="Object 4"/>
          <p:cNvGraphicFramePr>
            <a:graphicFrameLocks noChangeAspect="1"/>
          </p:cNvGraphicFramePr>
          <p:nvPr/>
        </p:nvGraphicFramePr>
        <p:xfrm>
          <a:off x="201613" y="476250"/>
          <a:ext cx="8115300" cy="4518025"/>
        </p:xfrm>
        <a:graphic>
          <a:graphicData uri="http://schemas.openxmlformats.org/presentationml/2006/ole">
            <mc:AlternateContent xmlns:mc="http://schemas.openxmlformats.org/markup-compatibility/2006">
              <mc:Choice xmlns:v="urn:schemas-microsoft-com:vml" Requires="v">
                <p:oleObj spid="_x0000_s99357" name="公式" r:id="rId3" imgW="2057400" imgH="1143000" progId="Equation.3">
                  <p:embed/>
                </p:oleObj>
              </mc:Choice>
              <mc:Fallback>
                <p:oleObj name="公式" r:id="rId3" imgW="2057400" imgH="1143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613" y="476250"/>
                        <a:ext cx="8115300" cy="45180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332" name="Text Box 5"/>
          <p:cNvSpPr txBox="1">
            <a:spLocks noChangeArrowheads="1"/>
          </p:cNvSpPr>
          <p:nvPr/>
        </p:nvSpPr>
        <p:spPr bwMode="auto">
          <a:xfrm>
            <a:off x="107950" y="115888"/>
            <a:ext cx="2519363"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0975" indent="-180975">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spcBef>
                <a:spcPct val="50000"/>
              </a:spcBef>
              <a:buFont typeface="Wingdings" panose="05000000000000000000" pitchFamily="2" charset="2"/>
              <a:buNone/>
            </a:pPr>
            <a:r>
              <a:rPr lang="zh-CN" altLang="en-US" sz="4000" u="none">
                <a:ea typeface="楷体_GB2312" pitchFamily="49" charset="-122"/>
              </a:rPr>
              <a:t>例</a:t>
            </a:r>
            <a:r>
              <a:rPr lang="en-US" altLang="zh-CN" sz="4000" u="none">
                <a:ea typeface="楷体_GB2312" pitchFamily="49" charset="-122"/>
              </a:rPr>
              <a:t>1. 8  </a:t>
            </a:r>
            <a:r>
              <a:rPr lang="zh-CN" altLang="en-US" sz="4000" u="none">
                <a:ea typeface="楷体_GB2312" pitchFamily="49" charset="-122"/>
              </a:rPr>
              <a:t>解：</a:t>
            </a:r>
          </a:p>
        </p:txBody>
      </p:sp>
      <p:sp>
        <p:nvSpPr>
          <p:cNvPr id="422919" name="Text Box 7"/>
          <p:cNvSpPr txBox="1">
            <a:spLocks noChangeArrowheads="1"/>
          </p:cNvSpPr>
          <p:nvPr/>
        </p:nvSpPr>
        <p:spPr bwMode="auto">
          <a:xfrm>
            <a:off x="468313" y="5229225"/>
            <a:ext cx="67691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0975" indent="-180975">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spcBef>
                <a:spcPct val="50000"/>
              </a:spcBef>
              <a:buFont typeface="Wingdings" panose="05000000000000000000" pitchFamily="2" charset="2"/>
              <a:buNone/>
            </a:pPr>
            <a:r>
              <a:rPr lang="zh-CN" altLang="en-US" sz="4400" u="none">
                <a:solidFill>
                  <a:srgbClr val="0000FF"/>
                </a:solidFill>
                <a:ea typeface="楷体_GB2312" pitchFamily="49" charset="-122"/>
              </a:rPr>
              <a:t>由 </a:t>
            </a:r>
            <a:r>
              <a:rPr lang="en-US" altLang="zh-CN" sz="4400" u="none">
                <a:solidFill>
                  <a:srgbClr val="0000FF"/>
                </a:solidFill>
                <a:ea typeface="楷体_GB2312" pitchFamily="49" charset="-122"/>
              </a:rPr>
              <a:t>32</a:t>
            </a:r>
            <a:r>
              <a:rPr lang="en-US" altLang="zh-CN" sz="4400" i="1" u="none">
                <a:solidFill>
                  <a:srgbClr val="0000FF"/>
                </a:solidFill>
                <a:ea typeface="楷体_GB2312" pitchFamily="49" charset="-122"/>
              </a:rPr>
              <a:t>n</a:t>
            </a:r>
            <a:r>
              <a:rPr lang="en-US" altLang="zh-CN" sz="4400" u="none">
                <a:solidFill>
                  <a:srgbClr val="0000FF"/>
                </a:solidFill>
                <a:ea typeface="楷体_GB2312" pitchFamily="49" charset="-122"/>
              </a:rPr>
              <a:t> = 253  </a:t>
            </a:r>
            <a:r>
              <a:rPr lang="zh-CN" altLang="en-US" sz="4400" u="none">
                <a:solidFill>
                  <a:srgbClr val="0000FF"/>
                </a:solidFill>
                <a:ea typeface="楷体_GB2312" pitchFamily="49" charset="-122"/>
              </a:rPr>
              <a:t>可得 </a:t>
            </a:r>
            <a:r>
              <a:rPr lang="en-US" altLang="zh-CN" sz="4400" i="1" u="none">
                <a:solidFill>
                  <a:srgbClr val="0000FF"/>
                </a:solidFill>
                <a:ea typeface="楷体_GB2312" pitchFamily="49" charset="-122"/>
              </a:rPr>
              <a:t>n</a:t>
            </a:r>
            <a:r>
              <a:rPr lang="en-US" altLang="zh-CN" sz="4400" u="none">
                <a:solidFill>
                  <a:srgbClr val="0000FF"/>
                </a:solidFill>
                <a:ea typeface="楷体_GB2312" pitchFamily="49" charset="-122"/>
              </a:rPr>
              <a:t> = 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2916"/>
                                        </p:tgtEl>
                                        <p:attrNameLst>
                                          <p:attrName>style.visibility</p:attrName>
                                        </p:attrNameLst>
                                      </p:cBhvr>
                                      <p:to>
                                        <p:strVal val="visible"/>
                                      </p:to>
                                    </p:set>
                                    <p:animEffect transition="in" filter="blinds(horizontal)">
                                      <p:cBhvr>
                                        <p:cTn id="7" dur="500"/>
                                        <p:tgtEl>
                                          <p:spTgt spid="4229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22919"/>
                                        </p:tgtEl>
                                        <p:attrNameLst>
                                          <p:attrName>style.visibility</p:attrName>
                                        </p:attrNameLst>
                                      </p:cBhvr>
                                      <p:to>
                                        <p:strVal val="visible"/>
                                      </p:to>
                                    </p:set>
                                    <p:animEffect transition="in" filter="slide(fromBottom)">
                                      <p:cBhvr>
                                        <p:cTn id="12" dur="500"/>
                                        <p:tgtEl>
                                          <p:spTgt spid="422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19"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58F23ED-9BA6-47D2-8A6B-D9546D0B2087}" type="slidenum">
              <a:rPr lang="zh-CN" altLang="en-US"/>
              <a:pPr>
                <a:defRPr/>
              </a:pPr>
              <a:t>96</a:t>
            </a:fld>
            <a:endParaRPr lang="en-US" altLang="zh-CN"/>
          </a:p>
        </p:txBody>
      </p:sp>
      <p:sp>
        <p:nvSpPr>
          <p:cNvPr id="100355" name="Text Box 2"/>
          <p:cNvSpPr txBox="1">
            <a:spLocks noChangeArrowheads="1"/>
          </p:cNvSpPr>
          <p:nvPr/>
        </p:nvSpPr>
        <p:spPr bwMode="auto">
          <a:xfrm>
            <a:off x="179388" y="260350"/>
            <a:ext cx="8785225" cy="456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05000"/>
              </a:lnSpc>
              <a:buFontTx/>
              <a:buNone/>
            </a:pPr>
            <a:r>
              <a:rPr lang="zh-CN" altLang="en-US" sz="4000" u="none"/>
              <a:t>例</a:t>
            </a:r>
            <a:r>
              <a:rPr lang="en-US" altLang="zh-CN" sz="4000" u="none"/>
              <a:t>1. 9  </a:t>
            </a:r>
            <a:r>
              <a:rPr lang="zh-CN" altLang="en-US" sz="4000" u="none"/>
              <a:t>取 2.50 </a:t>
            </a:r>
            <a:r>
              <a:rPr lang="en-US" altLang="zh-CN" sz="4000" u="none"/>
              <a:t>g</a:t>
            </a:r>
            <a:r>
              <a:rPr lang="zh-CN" altLang="en-US" sz="4000" u="none"/>
              <a:t>果糖</a:t>
            </a:r>
            <a:r>
              <a:rPr lang="en-US" altLang="zh-CN" sz="4000" u="none"/>
              <a:t>(</a:t>
            </a:r>
            <a:r>
              <a:rPr lang="zh-CN" altLang="en-US" sz="4000" u="none"/>
              <a:t>相对分子质量为180</a:t>
            </a:r>
            <a:r>
              <a:rPr lang="en-US" altLang="zh-CN" sz="4000" u="none"/>
              <a:t>)</a:t>
            </a:r>
            <a:r>
              <a:rPr lang="zh-CN" altLang="en-US" sz="4000" u="none"/>
              <a:t>溶解在 100 </a:t>
            </a:r>
            <a:r>
              <a:rPr lang="en-US" altLang="zh-CN" sz="4000" u="none"/>
              <a:t>g</a:t>
            </a:r>
            <a:r>
              <a:rPr lang="zh-CN" altLang="en-US" sz="4000" u="none"/>
              <a:t>乙醇中，乙醇的沸点升高了 0.143 </a:t>
            </a:r>
            <a:r>
              <a:rPr lang="en-US" altLang="zh-CN" sz="4000" u="none"/>
              <a:t>K，</a:t>
            </a:r>
            <a:r>
              <a:rPr lang="zh-CN" altLang="en-US" sz="4000" u="none"/>
              <a:t>而某有机物 2.00 </a:t>
            </a:r>
            <a:r>
              <a:rPr lang="en-US" altLang="zh-CN" sz="4000" u="none"/>
              <a:t>g</a:t>
            </a:r>
            <a:r>
              <a:rPr lang="zh-CN" altLang="en-US" sz="4000" u="none"/>
              <a:t>溶于100 </a:t>
            </a:r>
            <a:r>
              <a:rPr lang="en-US" altLang="zh-CN" sz="4000" u="none"/>
              <a:t>g </a:t>
            </a:r>
            <a:r>
              <a:rPr lang="zh-CN" altLang="en-US" sz="4000" u="none"/>
              <a:t>乙醇时，沸点升高了0.125 </a:t>
            </a:r>
            <a:r>
              <a:rPr lang="en-US" altLang="zh-CN" sz="4000" u="none"/>
              <a:t>K。</a:t>
            </a:r>
            <a:r>
              <a:rPr lang="zh-CN" altLang="en-US" sz="4000" u="none"/>
              <a:t>已知乙醇的 </a:t>
            </a:r>
            <a:r>
              <a:rPr lang="en-US" altLang="zh-CN" sz="4000" i="1" u="none"/>
              <a:t>k</a:t>
            </a:r>
            <a:r>
              <a:rPr lang="en-US" altLang="zh-CN" sz="4000" u="none" baseline="-25000"/>
              <a:t>f </a:t>
            </a:r>
            <a:r>
              <a:rPr lang="en-US" altLang="zh-CN" sz="4000" u="none"/>
              <a:t>= 1.99 K</a:t>
            </a:r>
            <a:r>
              <a:rPr lang="en-US" altLang="zh-CN" sz="4000" u="none">
                <a:cs typeface="Times New Roman" panose="02020603050405020304" pitchFamily="18" charset="0"/>
              </a:rPr>
              <a:t>•</a:t>
            </a:r>
            <a:r>
              <a:rPr lang="en-US" altLang="zh-CN" sz="4000" u="none"/>
              <a:t>kg•mol</a:t>
            </a:r>
            <a:r>
              <a:rPr lang="en-US" altLang="zh-CN" sz="4000" u="none" baseline="30000">
                <a:sym typeface="Symbol" panose="05050102010706020507" pitchFamily="18" charset="2"/>
              </a:rPr>
              <a:t></a:t>
            </a:r>
            <a:r>
              <a:rPr lang="en-US" altLang="zh-CN" sz="4000" u="none" baseline="30000"/>
              <a:t>1</a:t>
            </a:r>
            <a:r>
              <a:rPr lang="en-US" altLang="zh-CN" sz="4000" u="none"/>
              <a:t>, </a:t>
            </a:r>
            <a:r>
              <a:rPr lang="zh-CN" altLang="en-US" sz="4000" u="none"/>
              <a:t>求</a:t>
            </a:r>
            <a:r>
              <a:rPr lang="zh-CN" altLang="en-US" sz="4000" u="none">
                <a:sym typeface="Wingdings" panose="05000000000000000000" pitchFamily="2" charset="2"/>
              </a:rPr>
              <a:t>该有机物乙醇溶液的</a:t>
            </a:r>
            <a:r>
              <a:rPr lang="zh-CN" altLang="en-US" sz="4000" u="none">
                <a:sym typeface="Symbol" panose="05050102010706020507" pitchFamily="18" charset="2"/>
              </a:rPr>
              <a:t></a:t>
            </a:r>
            <a:r>
              <a:rPr lang="en-US" altLang="zh-CN" sz="4000" i="1" u="none">
                <a:sym typeface="Symbol" panose="05050102010706020507" pitchFamily="18" charset="2"/>
              </a:rPr>
              <a:t>T</a:t>
            </a:r>
            <a:r>
              <a:rPr lang="en-US" altLang="zh-CN" sz="4000" u="none" baseline="-25000">
                <a:sym typeface="Symbol" panose="05050102010706020507" pitchFamily="18" charset="2"/>
              </a:rPr>
              <a:t>f</a:t>
            </a:r>
            <a:r>
              <a:rPr lang="zh-CN" altLang="en-US" sz="4000" u="none">
                <a:sym typeface="Symbol" panose="05050102010706020507" pitchFamily="18" charset="2"/>
              </a:rPr>
              <a:t>为多少？并与</a:t>
            </a:r>
            <a:r>
              <a:rPr lang="en-US" altLang="zh-CN" sz="4000" i="1" u="none">
                <a:sym typeface="Symbol" panose="05050102010706020507" pitchFamily="18" charset="2"/>
              </a:rPr>
              <a:t>T</a:t>
            </a:r>
            <a:r>
              <a:rPr lang="en-US" altLang="zh-CN" sz="4000" u="none" baseline="-25000">
                <a:sym typeface="Symbol" panose="05050102010706020507" pitchFamily="18" charset="2"/>
              </a:rPr>
              <a:t>b</a:t>
            </a:r>
            <a:r>
              <a:rPr lang="zh-CN" altLang="en-US" sz="4000" u="none">
                <a:sym typeface="Symbol" panose="05050102010706020507" pitchFamily="18" charset="2"/>
              </a:rPr>
              <a:t>相比较，得出什么结论？</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BB699BBC-75B0-4ACA-A5D8-4595AD8479D6}" type="slidenum">
              <a:rPr lang="zh-CN" altLang="en-US"/>
              <a:pPr>
                <a:defRPr/>
              </a:pPr>
              <a:t>97</a:t>
            </a:fld>
            <a:endParaRPr lang="en-US" altLang="zh-CN"/>
          </a:p>
        </p:txBody>
      </p:sp>
      <p:graphicFrame>
        <p:nvGraphicFramePr>
          <p:cNvPr id="249864" name="Object 8"/>
          <p:cNvGraphicFramePr>
            <a:graphicFrameLocks noChangeAspect="1"/>
          </p:cNvGraphicFramePr>
          <p:nvPr/>
        </p:nvGraphicFramePr>
        <p:xfrm>
          <a:off x="611188" y="3213100"/>
          <a:ext cx="7007225" cy="3435350"/>
        </p:xfrm>
        <a:graphic>
          <a:graphicData uri="http://schemas.openxmlformats.org/presentationml/2006/ole">
            <mc:AlternateContent xmlns:mc="http://schemas.openxmlformats.org/markup-compatibility/2006">
              <mc:Choice xmlns:v="urn:schemas-microsoft-com:vml" Requires="v">
                <p:oleObj spid="_x0000_s101428" name="公式" r:id="rId3" imgW="1892300" imgH="927100" progId="Equation.3">
                  <p:embed/>
                </p:oleObj>
              </mc:Choice>
              <mc:Fallback>
                <p:oleObj name="公式" r:id="rId3" imgW="1892300" imgH="9271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3213100"/>
                        <a:ext cx="7007225" cy="34353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9860" name="Object 4"/>
          <p:cNvGraphicFramePr>
            <a:graphicFrameLocks noChangeAspect="1"/>
          </p:cNvGraphicFramePr>
          <p:nvPr/>
        </p:nvGraphicFramePr>
        <p:xfrm>
          <a:off x="536575" y="0"/>
          <a:ext cx="6148388" cy="3341688"/>
        </p:xfrm>
        <a:graphic>
          <a:graphicData uri="http://schemas.openxmlformats.org/presentationml/2006/ole">
            <mc:AlternateContent xmlns:mc="http://schemas.openxmlformats.org/markup-compatibility/2006">
              <mc:Choice xmlns:v="urn:schemas-microsoft-com:vml" Requires="v">
                <p:oleObj spid="_x0000_s101429" name="公式" r:id="rId5" imgW="1638300" imgH="889000" progId="Equation.3">
                  <p:embed/>
                </p:oleObj>
              </mc:Choice>
              <mc:Fallback>
                <p:oleObj name="公式" r:id="rId5" imgW="1638300" imgH="8890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575" y="0"/>
                        <a:ext cx="6148388" cy="33416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1381" name="Text Box 7"/>
          <p:cNvSpPr txBox="1">
            <a:spLocks noChangeArrowheads="1"/>
          </p:cNvSpPr>
          <p:nvPr/>
        </p:nvSpPr>
        <p:spPr bwMode="auto">
          <a:xfrm>
            <a:off x="179388" y="188913"/>
            <a:ext cx="28082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50000"/>
              </a:spcBef>
              <a:buFontTx/>
              <a:buNone/>
            </a:pPr>
            <a:r>
              <a:rPr lang="zh-CN" altLang="en-US" sz="4000" u="none">
                <a:ea typeface="楷体_GB2312" pitchFamily="49" charset="-122"/>
              </a:rPr>
              <a:t>例</a:t>
            </a:r>
            <a:r>
              <a:rPr lang="en-US" altLang="zh-CN" sz="4000" u="none">
                <a:ea typeface="隶书" panose="02010509060101010101" pitchFamily="49" charset="-122"/>
              </a:rPr>
              <a:t>1. 9  </a:t>
            </a:r>
            <a:r>
              <a:rPr lang="zh-CN" altLang="en-US" sz="4000" u="none">
                <a:ea typeface="楷体_GB2312" pitchFamily="49" charset="-122"/>
              </a:rPr>
              <a:t>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9860"/>
                                        </p:tgtEl>
                                        <p:attrNameLst>
                                          <p:attrName>style.visibility</p:attrName>
                                        </p:attrNameLst>
                                      </p:cBhvr>
                                      <p:to>
                                        <p:strVal val="visible"/>
                                      </p:to>
                                    </p:set>
                                    <p:animEffect transition="in" filter="blinds(horizontal)">
                                      <p:cBhvr>
                                        <p:cTn id="7" dur="500"/>
                                        <p:tgtEl>
                                          <p:spTgt spid="2498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9864"/>
                                        </p:tgtEl>
                                        <p:attrNameLst>
                                          <p:attrName>style.visibility</p:attrName>
                                        </p:attrNameLst>
                                      </p:cBhvr>
                                      <p:to>
                                        <p:strVal val="visible"/>
                                      </p:to>
                                    </p:set>
                                    <p:animEffect transition="in" filter="blinds(horizontal)">
                                      <p:cBhvr>
                                        <p:cTn id="12" dur="500"/>
                                        <p:tgtEl>
                                          <p:spTgt spid="249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761F4096-451B-46DA-A1FA-C3B6F548A709}" type="slidenum">
              <a:rPr lang="zh-CN" altLang="en-US"/>
              <a:pPr>
                <a:defRPr/>
              </a:pPr>
              <a:t>98</a:t>
            </a:fld>
            <a:endParaRPr lang="en-US" altLang="zh-CN"/>
          </a:p>
        </p:txBody>
      </p:sp>
      <p:graphicFrame>
        <p:nvGraphicFramePr>
          <p:cNvPr id="423940" name="Object 4"/>
          <p:cNvGraphicFramePr>
            <a:graphicFrameLocks noChangeAspect="1"/>
          </p:cNvGraphicFramePr>
          <p:nvPr/>
        </p:nvGraphicFramePr>
        <p:xfrm>
          <a:off x="250825" y="549275"/>
          <a:ext cx="8150225" cy="2671763"/>
        </p:xfrm>
        <a:graphic>
          <a:graphicData uri="http://schemas.openxmlformats.org/presentationml/2006/ole">
            <mc:AlternateContent xmlns:mc="http://schemas.openxmlformats.org/markup-compatibility/2006">
              <mc:Choice xmlns:v="urn:schemas-microsoft-com:vml" Requires="v">
                <p:oleObj spid="_x0000_s102429" name="公式" r:id="rId3" imgW="2095500" imgH="685800" progId="Equation.3">
                  <p:embed/>
                </p:oleObj>
              </mc:Choice>
              <mc:Fallback>
                <p:oleObj name="公式" r:id="rId3" imgW="2095500" imgH="685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549275"/>
                        <a:ext cx="8150225" cy="267176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04" name="Text Box 5"/>
          <p:cNvSpPr txBox="1">
            <a:spLocks noChangeArrowheads="1"/>
          </p:cNvSpPr>
          <p:nvPr/>
        </p:nvSpPr>
        <p:spPr bwMode="auto">
          <a:xfrm>
            <a:off x="179388" y="188913"/>
            <a:ext cx="28082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50000"/>
              </a:spcBef>
              <a:buFontTx/>
              <a:buNone/>
            </a:pPr>
            <a:r>
              <a:rPr lang="zh-CN" altLang="en-US" sz="4000" u="none">
                <a:ea typeface="楷体_GB2312" pitchFamily="49" charset="-122"/>
              </a:rPr>
              <a:t>例</a:t>
            </a:r>
            <a:r>
              <a:rPr lang="en-US" altLang="zh-CN" sz="4000" u="none">
                <a:ea typeface="隶书" panose="02010509060101010101" pitchFamily="49" charset="-122"/>
              </a:rPr>
              <a:t>1. 9  </a:t>
            </a:r>
            <a:r>
              <a:rPr lang="zh-CN" altLang="en-US" sz="4000" u="none">
                <a:ea typeface="楷体_GB2312" pitchFamily="49" charset="-122"/>
              </a:rPr>
              <a:t>解：</a:t>
            </a:r>
          </a:p>
        </p:txBody>
      </p:sp>
      <p:sp>
        <p:nvSpPr>
          <p:cNvPr id="423942" name="Text Box 6"/>
          <p:cNvSpPr txBox="1">
            <a:spLocks noChangeArrowheads="1"/>
          </p:cNvSpPr>
          <p:nvPr/>
        </p:nvSpPr>
        <p:spPr bwMode="auto">
          <a:xfrm>
            <a:off x="179388" y="3284538"/>
            <a:ext cx="8820150" cy="270192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15000"/>
              </a:spcBef>
              <a:buFontTx/>
              <a:buNone/>
            </a:pPr>
            <a:r>
              <a:rPr lang="en-US" altLang="zh-CN" sz="4400" u="none">
                <a:sym typeface="Symbol" panose="05050102010706020507" pitchFamily="18" charset="2"/>
              </a:rPr>
              <a:t></a:t>
            </a:r>
            <a:r>
              <a:rPr lang="en-US" altLang="zh-CN" sz="4400" i="1" u="none">
                <a:sym typeface="Symbol" panose="05050102010706020507" pitchFamily="18" charset="2"/>
              </a:rPr>
              <a:t>T</a:t>
            </a:r>
            <a:r>
              <a:rPr lang="en-US" altLang="zh-CN" sz="4400" u="none" baseline="-25000">
                <a:sym typeface="Symbol" panose="05050102010706020507" pitchFamily="18" charset="2"/>
              </a:rPr>
              <a:t>f </a:t>
            </a:r>
            <a:r>
              <a:rPr lang="en-US" altLang="zh-CN" sz="4400" u="none">
                <a:sym typeface="Symbol" panose="05050102010706020507" pitchFamily="18" charset="2"/>
              </a:rPr>
              <a:t>= </a:t>
            </a:r>
            <a:r>
              <a:rPr lang="en-US" altLang="zh-CN" sz="4400" i="1" u="none">
                <a:sym typeface="Symbol" panose="05050102010706020507" pitchFamily="18" charset="2"/>
              </a:rPr>
              <a:t>K</a:t>
            </a:r>
            <a:r>
              <a:rPr lang="en-US" altLang="zh-CN" sz="4400" u="none" baseline="-25000">
                <a:sym typeface="Symbol" panose="05050102010706020507" pitchFamily="18" charset="2"/>
              </a:rPr>
              <a:t>f</a:t>
            </a:r>
            <a:r>
              <a:rPr lang="en-US" altLang="zh-CN" sz="4400" i="1" u="none">
                <a:sym typeface="Symbol" panose="05050102010706020507" pitchFamily="18" charset="2"/>
              </a:rPr>
              <a:t>b </a:t>
            </a:r>
            <a:r>
              <a:rPr lang="en-US" altLang="zh-CN" sz="4400" u="none">
                <a:sym typeface="Symbol" panose="05050102010706020507" pitchFamily="18" charset="2"/>
              </a:rPr>
              <a:t>= 1.99 </a:t>
            </a:r>
            <a:r>
              <a:rPr lang="en-US" altLang="zh-CN" sz="4400" u="none"/>
              <a:t>K</a:t>
            </a:r>
            <a:r>
              <a:rPr lang="en-US" altLang="zh-CN" sz="4400" u="none">
                <a:cs typeface="Times New Roman" panose="02020603050405020304" pitchFamily="18" charset="0"/>
              </a:rPr>
              <a:t>•</a:t>
            </a:r>
            <a:r>
              <a:rPr lang="en-US" altLang="zh-CN" sz="4400" u="none"/>
              <a:t>kg•mol</a:t>
            </a:r>
            <a:r>
              <a:rPr lang="en-US" altLang="zh-CN" sz="4400" u="none" baseline="30000">
                <a:sym typeface="Symbol" panose="05050102010706020507" pitchFamily="18" charset="2"/>
              </a:rPr>
              <a:t></a:t>
            </a:r>
            <a:r>
              <a:rPr lang="en-US" altLang="zh-CN" sz="4400" u="none" baseline="30000"/>
              <a:t>1</a:t>
            </a:r>
            <a:r>
              <a:rPr lang="en-US" altLang="zh-CN" sz="4400" u="none">
                <a:sym typeface="Symbol" panose="05050102010706020507" pitchFamily="18" charset="2"/>
              </a:rPr>
              <a:t>  0.121</a:t>
            </a:r>
          </a:p>
          <a:p>
            <a:pPr eaLnBrk="1" hangingPunct="1">
              <a:lnSpc>
                <a:spcPct val="120000"/>
              </a:lnSpc>
              <a:spcBef>
                <a:spcPct val="15000"/>
              </a:spcBef>
              <a:buFontTx/>
              <a:buNone/>
            </a:pPr>
            <a:r>
              <a:rPr lang="en-US" altLang="zh-CN" sz="4400" u="none">
                <a:sym typeface="Symbol" panose="05050102010706020507" pitchFamily="18" charset="2"/>
              </a:rPr>
              <a:t>                    mol•kg</a:t>
            </a:r>
            <a:r>
              <a:rPr lang="en-US" altLang="zh-CN" sz="4400" u="none" baseline="30000">
                <a:sym typeface="Symbol" panose="05050102010706020507" pitchFamily="18" charset="2"/>
              </a:rPr>
              <a:t>1</a:t>
            </a:r>
            <a:r>
              <a:rPr lang="en-US" altLang="zh-CN" sz="4400" u="none">
                <a:sym typeface="Symbol" panose="05050102010706020507" pitchFamily="18" charset="2"/>
              </a:rPr>
              <a:t> </a:t>
            </a:r>
          </a:p>
          <a:p>
            <a:pPr eaLnBrk="1" hangingPunct="1">
              <a:lnSpc>
                <a:spcPct val="120000"/>
              </a:lnSpc>
              <a:spcBef>
                <a:spcPct val="15000"/>
              </a:spcBef>
              <a:buFontTx/>
              <a:buNone/>
            </a:pPr>
            <a:r>
              <a:rPr lang="en-US" altLang="zh-CN" sz="4400" u="none">
                <a:sym typeface="Symbol" panose="05050102010706020507" pitchFamily="18" charset="2"/>
              </a:rPr>
              <a:t>       = </a:t>
            </a:r>
            <a:r>
              <a:rPr lang="en-US" altLang="zh-CN" sz="4400" u="none">
                <a:solidFill>
                  <a:srgbClr val="FF00FF"/>
                </a:solidFill>
                <a:sym typeface="Symbol" panose="05050102010706020507" pitchFamily="18" charset="2"/>
              </a:rPr>
              <a:t>0.241 K</a:t>
            </a:r>
            <a:r>
              <a:rPr lang="en-US" altLang="zh-CN" sz="4400" u="none">
                <a:sym typeface="Symbol" panose="05050102010706020507" pitchFamily="18" charset="2"/>
              </a:rPr>
              <a:t>    &gt; </a:t>
            </a:r>
            <a:r>
              <a:rPr lang="en-US" altLang="zh-CN" sz="4400" i="1" u="none">
                <a:sym typeface="Symbol" panose="05050102010706020507" pitchFamily="18" charset="2"/>
              </a:rPr>
              <a:t>T</a:t>
            </a:r>
            <a:r>
              <a:rPr lang="en-US" altLang="zh-CN" sz="4400" u="none" baseline="-25000">
                <a:sym typeface="Symbol" panose="05050102010706020507" pitchFamily="18" charset="2"/>
              </a:rPr>
              <a:t>b</a:t>
            </a:r>
            <a:r>
              <a:rPr lang="en-US" altLang="zh-CN" sz="4400" u="none">
                <a:sym typeface="Symbol" panose="05050102010706020507" pitchFamily="18" charset="2"/>
              </a:rPr>
              <a:t> = 0.125 K</a:t>
            </a:r>
            <a:endParaRPr lang="zh-CN" altLang="en-US" sz="4400" u="none">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23940"/>
                                        </p:tgtEl>
                                        <p:attrNameLst>
                                          <p:attrName>style.visibility</p:attrName>
                                        </p:attrNameLst>
                                      </p:cBhvr>
                                      <p:to>
                                        <p:strVal val="visible"/>
                                      </p:to>
                                    </p:set>
                                    <p:anim calcmode="lin" valueType="num">
                                      <p:cBhvr additive="base">
                                        <p:cTn id="7" dur="500" fill="hold"/>
                                        <p:tgtEl>
                                          <p:spTgt spid="423940"/>
                                        </p:tgtEl>
                                        <p:attrNameLst>
                                          <p:attrName>ppt_x</p:attrName>
                                        </p:attrNameLst>
                                      </p:cBhvr>
                                      <p:tavLst>
                                        <p:tav tm="0">
                                          <p:val>
                                            <p:strVal val="0-#ppt_w/2"/>
                                          </p:val>
                                        </p:tav>
                                        <p:tav tm="100000">
                                          <p:val>
                                            <p:strVal val="#ppt_x"/>
                                          </p:val>
                                        </p:tav>
                                      </p:tavLst>
                                    </p:anim>
                                    <p:anim calcmode="lin" valueType="num">
                                      <p:cBhvr additive="base">
                                        <p:cTn id="8" dur="500" fill="hold"/>
                                        <p:tgtEl>
                                          <p:spTgt spid="42394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23942"/>
                                        </p:tgtEl>
                                        <p:attrNameLst>
                                          <p:attrName>style.visibility</p:attrName>
                                        </p:attrNameLst>
                                      </p:cBhvr>
                                      <p:to>
                                        <p:strVal val="visible"/>
                                      </p:to>
                                    </p:set>
                                    <p:anim calcmode="lin" valueType="num">
                                      <p:cBhvr additive="base">
                                        <p:cTn id="13" dur="500" fill="hold"/>
                                        <p:tgtEl>
                                          <p:spTgt spid="423942"/>
                                        </p:tgtEl>
                                        <p:attrNameLst>
                                          <p:attrName>ppt_x</p:attrName>
                                        </p:attrNameLst>
                                      </p:cBhvr>
                                      <p:tavLst>
                                        <p:tav tm="0">
                                          <p:val>
                                            <p:strVal val="#ppt_x"/>
                                          </p:val>
                                        </p:tav>
                                        <p:tav tm="100000">
                                          <p:val>
                                            <p:strVal val="#ppt_x"/>
                                          </p:val>
                                        </p:tav>
                                      </p:tavLst>
                                    </p:anim>
                                    <p:anim calcmode="lin" valueType="num">
                                      <p:cBhvr additive="base">
                                        <p:cTn id="14" dur="500" fill="hold"/>
                                        <p:tgtEl>
                                          <p:spTgt spid="4239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42"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F1ABC440-8B48-45A6-A441-45DFDF521DE4}" type="slidenum">
              <a:rPr lang="zh-CN" altLang="en-US"/>
              <a:pPr>
                <a:defRPr/>
              </a:pPr>
              <a:t>99</a:t>
            </a:fld>
            <a:endParaRPr lang="en-US" altLang="zh-CN"/>
          </a:p>
        </p:txBody>
      </p:sp>
      <p:sp>
        <p:nvSpPr>
          <p:cNvPr id="103427" name="Text Box 2"/>
          <p:cNvSpPr txBox="1">
            <a:spLocks noChangeArrowheads="1"/>
          </p:cNvSpPr>
          <p:nvPr/>
        </p:nvSpPr>
        <p:spPr bwMode="auto">
          <a:xfrm>
            <a:off x="250825" y="66675"/>
            <a:ext cx="8642350" cy="329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05000"/>
              </a:lnSpc>
              <a:spcBef>
                <a:spcPct val="50000"/>
              </a:spcBef>
              <a:buFontTx/>
              <a:buNone/>
            </a:pPr>
            <a:r>
              <a:rPr lang="zh-CN" altLang="en-US" sz="4000" u="none"/>
              <a:t>例</a:t>
            </a:r>
            <a:r>
              <a:rPr lang="en-US" altLang="zh-CN" sz="4000" u="none"/>
              <a:t>1. 10  </a:t>
            </a:r>
            <a:r>
              <a:rPr lang="zh-CN" altLang="en-US" sz="4000" u="none"/>
              <a:t>某浓度的葡萄糖溶液在</a:t>
            </a:r>
            <a:r>
              <a:rPr lang="zh-CN" altLang="en-US" sz="4000" u="none">
                <a:sym typeface="Symbol" panose="05050102010706020507" pitchFamily="18" charset="2"/>
              </a:rPr>
              <a:t></a:t>
            </a:r>
            <a:r>
              <a:rPr lang="zh-CN" altLang="en-US" sz="4000" u="none"/>
              <a:t>0.25</a:t>
            </a:r>
            <a:r>
              <a:rPr lang="en-US" altLang="zh-CN" sz="4000" u="none"/>
              <a:t>0 </a:t>
            </a:r>
            <a:r>
              <a:rPr lang="en-US" altLang="zh-CN" sz="4000" u="none" baseline="30000"/>
              <a:t>o</a:t>
            </a:r>
            <a:r>
              <a:rPr lang="en-US" altLang="zh-CN" sz="4000" u="none"/>
              <a:t>C</a:t>
            </a:r>
            <a:r>
              <a:rPr lang="zh-CN" altLang="en-US" sz="4000" u="none"/>
              <a:t>时结冰，该溶液在25 </a:t>
            </a:r>
            <a:r>
              <a:rPr lang="en-US" altLang="zh-CN" sz="4000" u="none" baseline="30000"/>
              <a:t>o</a:t>
            </a:r>
            <a:r>
              <a:rPr lang="en-US" altLang="zh-CN" sz="4000" u="none"/>
              <a:t>C</a:t>
            </a:r>
            <a:r>
              <a:rPr lang="zh-CN" altLang="en-US" sz="4000" u="none"/>
              <a:t>时的蒸气压为多少？渗透压为多少？</a:t>
            </a:r>
            <a:r>
              <a:rPr lang="en-US" altLang="zh-CN" sz="4000" u="none"/>
              <a:t>(</a:t>
            </a:r>
            <a:r>
              <a:rPr lang="zh-CN" altLang="en-US" sz="4000" u="none"/>
              <a:t>已知纯水在25 </a:t>
            </a:r>
            <a:r>
              <a:rPr lang="en-US" altLang="zh-CN" sz="4000" u="none" baseline="30000"/>
              <a:t>o</a:t>
            </a:r>
            <a:r>
              <a:rPr lang="en-US" altLang="zh-CN" sz="4000" u="none"/>
              <a:t>C</a:t>
            </a:r>
            <a:r>
              <a:rPr lang="zh-CN" altLang="en-US" sz="4000" u="none"/>
              <a:t>时的蒸气压为3130 </a:t>
            </a:r>
            <a:r>
              <a:rPr lang="en-US" altLang="zh-CN" sz="4000" u="none"/>
              <a:t>Pa, </a:t>
            </a:r>
            <a:r>
              <a:rPr lang="zh-CN" altLang="en-US" sz="4000" u="none"/>
              <a:t>水的凝固点下降常数为1.86 </a:t>
            </a:r>
            <a:r>
              <a:rPr lang="en-US" altLang="zh-CN" sz="4000" u="none" baseline="30000"/>
              <a:t>o</a:t>
            </a:r>
            <a:r>
              <a:rPr lang="en-US" altLang="zh-CN" sz="4000" u="none"/>
              <a:t>C </a:t>
            </a:r>
            <a:r>
              <a:rPr lang="en-US" altLang="zh-CN" sz="4000" u="none">
                <a:cs typeface="Times New Roman" panose="02020603050405020304" pitchFamily="18" charset="0"/>
              </a:rPr>
              <a:t>•</a:t>
            </a:r>
            <a:r>
              <a:rPr lang="en-US" altLang="zh-CN" sz="4000" u="none"/>
              <a:t>kg•mol</a:t>
            </a:r>
            <a:r>
              <a:rPr lang="en-US" altLang="zh-CN" sz="4000" u="none" baseline="30000">
                <a:sym typeface="Symbol" panose="05050102010706020507" pitchFamily="18" charset="2"/>
              </a:rPr>
              <a:t></a:t>
            </a:r>
            <a:r>
              <a:rPr lang="en-US" altLang="zh-CN" sz="4000" u="none" baseline="30000"/>
              <a:t>1</a:t>
            </a:r>
            <a:r>
              <a:rPr lang="en-US" altLang="zh-CN" sz="4000" u="none"/>
              <a:t>)</a:t>
            </a:r>
          </a:p>
        </p:txBody>
      </p:sp>
      <p:sp>
        <p:nvSpPr>
          <p:cNvPr id="425988" name="Text Box 4"/>
          <p:cNvSpPr txBox="1">
            <a:spLocks noChangeArrowheads="1"/>
          </p:cNvSpPr>
          <p:nvPr/>
        </p:nvSpPr>
        <p:spPr bwMode="auto">
          <a:xfrm>
            <a:off x="323850" y="3429000"/>
            <a:ext cx="8351838" cy="230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0975" indent="-180975">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spcBef>
                <a:spcPct val="0"/>
              </a:spcBef>
              <a:buFont typeface="Wingdings" panose="05000000000000000000" pitchFamily="2" charset="2"/>
              <a:buNone/>
            </a:pPr>
            <a:r>
              <a:rPr lang="zh-CN" altLang="en-US" sz="4400" u="none">
                <a:ea typeface="楷体_GB2312" pitchFamily="49" charset="-122"/>
              </a:rPr>
              <a:t>解：由题可得</a:t>
            </a:r>
          </a:p>
          <a:p>
            <a:pPr algn="just" eaLnBrk="1" hangingPunct="1">
              <a:lnSpc>
                <a:spcPct val="110000"/>
              </a:lnSpc>
              <a:spcBef>
                <a:spcPct val="0"/>
              </a:spcBef>
              <a:buFont typeface="Wingdings" panose="05000000000000000000" pitchFamily="2" charset="2"/>
              <a:buNone/>
            </a:pPr>
            <a:r>
              <a:rPr lang="zh-CN" altLang="en-US" sz="4400" u="none">
                <a:ea typeface="楷体_GB2312" pitchFamily="49" charset="-122"/>
                <a:sym typeface="Symbol" panose="05050102010706020507" pitchFamily="18" charset="2"/>
              </a:rPr>
              <a:t></a:t>
            </a:r>
            <a:r>
              <a:rPr lang="en-US" altLang="zh-CN" sz="4400" i="1" u="none">
                <a:ea typeface="楷体_GB2312" pitchFamily="49" charset="-122"/>
                <a:sym typeface="Symbol" panose="05050102010706020507" pitchFamily="18" charset="2"/>
              </a:rPr>
              <a:t>T</a:t>
            </a:r>
            <a:r>
              <a:rPr lang="en-US" altLang="zh-CN" sz="4400" u="none" baseline="-25000">
                <a:ea typeface="楷体_GB2312" pitchFamily="49" charset="-122"/>
                <a:sym typeface="Symbol" panose="05050102010706020507" pitchFamily="18" charset="2"/>
              </a:rPr>
              <a:t>f</a:t>
            </a:r>
            <a:r>
              <a:rPr lang="en-US" altLang="zh-CN" sz="4400" u="none">
                <a:ea typeface="楷体_GB2312" pitchFamily="49" charset="-122"/>
                <a:sym typeface="Symbol" panose="05050102010706020507" pitchFamily="18" charset="2"/>
              </a:rPr>
              <a:t> = </a:t>
            </a:r>
            <a:r>
              <a:rPr lang="en-US" altLang="zh-CN" sz="4400" i="1" u="none">
                <a:ea typeface="楷体_GB2312" pitchFamily="49" charset="-122"/>
                <a:sym typeface="Symbol" panose="05050102010706020507" pitchFamily="18" charset="2"/>
              </a:rPr>
              <a:t>T</a:t>
            </a:r>
            <a:r>
              <a:rPr lang="en-US" altLang="zh-CN" sz="4400" u="none" baseline="-25000">
                <a:ea typeface="楷体_GB2312" pitchFamily="49" charset="-122"/>
                <a:sym typeface="Symbol" panose="05050102010706020507" pitchFamily="18" charset="2"/>
              </a:rPr>
              <a:t>f</a:t>
            </a:r>
            <a:r>
              <a:rPr lang="en-US" altLang="zh-CN" sz="4400" u="none" baseline="30000">
                <a:ea typeface="楷体_GB2312" pitchFamily="49" charset="-122"/>
                <a:sym typeface="Symbol" panose="05050102010706020507" pitchFamily="18" charset="2"/>
              </a:rPr>
              <a:t>o</a:t>
            </a:r>
            <a:r>
              <a:rPr lang="en-US" altLang="zh-CN" sz="4400" u="none">
                <a:ea typeface="楷体_GB2312" pitchFamily="49" charset="-122"/>
                <a:sym typeface="Symbol" panose="05050102010706020507" pitchFamily="18" charset="2"/>
              </a:rPr>
              <a:t>  </a:t>
            </a:r>
            <a:r>
              <a:rPr lang="en-US" altLang="zh-CN" sz="4400" i="1" u="none">
                <a:ea typeface="楷体_GB2312" pitchFamily="49" charset="-122"/>
                <a:sym typeface="Symbol" panose="05050102010706020507" pitchFamily="18" charset="2"/>
              </a:rPr>
              <a:t>T</a:t>
            </a:r>
            <a:r>
              <a:rPr lang="en-US" altLang="zh-CN" sz="4400" u="none" baseline="-25000">
                <a:ea typeface="楷体_GB2312" pitchFamily="49" charset="-122"/>
                <a:sym typeface="Symbol" panose="05050102010706020507" pitchFamily="18" charset="2"/>
              </a:rPr>
              <a:t>f</a:t>
            </a:r>
            <a:r>
              <a:rPr lang="en-US" altLang="zh-CN" sz="4400" u="none">
                <a:ea typeface="楷体_GB2312" pitchFamily="49" charset="-122"/>
                <a:sym typeface="Symbol" panose="05050102010706020507" pitchFamily="18" charset="2"/>
              </a:rPr>
              <a:t> = 0 C  (0.250) C </a:t>
            </a:r>
          </a:p>
          <a:p>
            <a:pPr algn="just" eaLnBrk="1" hangingPunct="1">
              <a:lnSpc>
                <a:spcPct val="110000"/>
              </a:lnSpc>
              <a:spcBef>
                <a:spcPct val="0"/>
              </a:spcBef>
              <a:buFont typeface="Wingdings" panose="05000000000000000000" pitchFamily="2" charset="2"/>
              <a:buNone/>
            </a:pPr>
            <a:r>
              <a:rPr lang="en-US" altLang="zh-CN" sz="4400" u="none">
                <a:ea typeface="楷体_GB2312" pitchFamily="49" charset="-122"/>
                <a:sym typeface="Symbol" panose="05050102010706020507" pitchFamily="18" charset="2"/>
              </a:rPr>
              <a:t>= 0.250 C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5988"/>
                                        </p:tgtEl>
                                        <p:attrNameLst>
                                          <p:attrName>style.visibility</p:attrName>
                                        </p:attrNameLst>
                                      </p:cBhvr>
                                      <p:to>
                                        <p:strVal val="visible"/>
                                      </p:to>
                                    </p:set>
                                    <p:animEffect transition="in" filter="blinds(horizontal)">
                                      <p:cBhvr>
                                        <p:cTn id="7" dur="500"/>
                                        <p:tgtEl>
                                          <p:spTgt spid="425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8"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180975" marR="0" indent="-180975" algn="just" defTabSz="914400" rtl="0" eaLnBrk="1" fontAlgn="base" latinLnBrk="0" hangingPunct="1">
          <a:lnSpc>
            <a:spcPct val="110000"/>
          </a:lnSpc>
          <a:spcBef>
            <a:spcPct val="20000"/>
          </a:spcBef>
          <a:spcAft>
            <a:spcPct val="0"/>
          </a:spcAft>
          <a:buClrTx/>
          <a:buSzTx/>
          <a:buFont typeface="Wingdings" panose="05000000000000000000" pitchFamily="2" charset="2"/>
          <a:buChar char="Ø"/>
          <a:tabLst/>
          <a:defRPr kumimoji="1" lang="en-US" altLang="zh-CN" sz="4000" b="1" i="0" u="sng"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180975" marR="0" indent="-180975" algn="just" defTabSz="914400" rtl="0" eaLnBrk="1" fontAlgn="base" latinLnBrk="0" hangingPunct="1">
          <a:lnSpc>
            <a:spcPct val="110000"/>
          </a:lnSpc>
          <a:spcBef>
            <a:spcPct val="20000"/>
          </a:spcBef>
          <a:spcAft>
            <a:spcPct val="0"/>
          </a:spcAft>
          <a:buClrTx/>
          <a:buSzTx/>
          <a:buFont typeface="Wingdings" panose="05000000000000000000" pitchFamily="2" charset="2"/>
          <a:buChar char="Ø"/>
          <a:tabLst/>
          <a:defRPr kumimoji="1" lang="en-US" altLang="zh-CN" sz="4000" b="1" i="0" u="sng"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10394</TotalTime>
  <Words>5615</Words>
  <Application>Microsoft Office PowerPoint</Application>
  <PresentationFormat>全屏显示(4:3)</PresentationFormat>
  <Paragraphs>533</Paragraphs>
  <Slides>102</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4</vt:i4>
      </vt:variant>
      <vt:variant>
        <vt:lpstr>幻灯片标题</vt:lpstr>
      </vt:variant>
      <vt:variant>
        <vt:i4>102</vt:i4>
      </vt:variant>
    </vt:vector>
  </HeadingPairs>
  <TitlesOfParts>
    <vt:vector size="116" baseType="lpstr">
      <vt:lpstr>MS PGothic</vt:lpstr>
      <vt:lpstr>楷体_GB2312</vt:lpstr>
      <vt:lpstr>隶书</vt:lpstr>
      <vt:lpstr>宋体</vt:lpstr>
      <vt:lpstr>Arial</vt:lpstr>
      <vt:lpstr>Book Antiqua</vt:lpstr>
      <vt:lpstr>Symbol</vt:lpstr>
      <vt:lpstr>Times New Roman</vt:lpstr>
      <vt:lpstr>Wingdings</vt:lpstr>
      <vt:lpstr>默认设计模板</vt:lpstr>
      <vt:lpstr>公式</vt:lpstr>
      <vt:lpstr>CS ChemDraw Drawing</vt:lpstr>
      <vt:lpstr>Equation</vt:lpstr>
      <vt:lpstr>Microsoft 公式 3.0</vt:lpstr>
      <vt:lpstr>PowerPoint 演示文稿</vt:lpstr>
      <vt:lpstr>气体、液体和固体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混合气体分压定律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稀溶液的蒸气压下降是造成其沸点升高和凝固点降低的根本原因。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渗透现象产生的原因：</vt:lpstr>
      <vt:lpstr>PowerPoint 演示文稿</vt:lpstr>
      <vt:lpstr>渗透压： </vt:lpstr>
      <vt:lpstr>PowerPoint 演示文稿</vt:lpstr>
      <vt:lpstr>PowerPoint 演示文稿</vt:lpstr>
      <vt:lpstr>稀溶液的渗透压定律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 反渗透作用</vt:lpstr>
      <vt:lpstr>PowerPoint 演示文稿</vt:lpstr>
      <vt:lpstr>稀溶液依数性的总结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电解质稀溶液依数性的近似计算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第1章     作业</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清风随意</cp:lastModifiedBy>
  <cp:revision>2542</cp:revision>
  <dcterms:created xsi:type="dcterms:W3CDTF">1601-01-01T00:00:00Z</dcterms:created>
  <dcterms:modified xsi:type="dcterms:W3CDTF">2018-09-12T00:07:38Z</dcterms:modified>
</cp:coreProperties>
</file>