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68" r:id="rId17"/>
    <p:sldId id="272" r:id="rId18"/>
    <p:sldId id="269" r:id="rId19"/>
    <p:sldId id="274" r:id="rId2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7E3C4C-DEDE-734C-8DFA-A29FC8F3C8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E2764-1917-4F47-B788-416086850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5F18-4677-B042-B9A4-E29A2AD88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8A8D-2D63-9842-B8D2-48E04D69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F6B7-9704-D544-9F3B-1C2E54E2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7721-AAFC-BD4C-9D11-5936C7EB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91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63D6-9DA0-C243-80D0-AEB99158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7268A-98B1-B347-AB31-F762E6DD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B48B-946F-994F-B0CC-FFFCFEDE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DD32-96CF-3D43-B12A-DEAA5E32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46E-60A2-2746-AAC1-CD17ABBF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63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673DC-AB0C-C94E-B658-CB62AF1D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55BC-E45D-EE4A-AF95-668AEEC52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D3A3-9473-2143-89B0-376503A5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25EE-7167-A940-A09D-521174DF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F8AD-F5D5-E046-A633-900CD7BB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D509-8646-9144-8129-90AC7F4A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1804-8EB2-E04C-8E9D-E3B8F6AC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382A-E6ED-E245-A9F0-E32260BF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BA99-3EEE-DD46-80FB-F4673064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641C-FF3D-AD4C-838C-B22FB905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600-CEE4-8C4A-BABB-6A1131FA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01E83-9BAB-0C47-B7F1-104E1C3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BF91-E75A-E14C-9219-0DBF94A9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7173-3522-844E-AEB3-1AD95691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9EC7-842D-0145-A79C-993F4BE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10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1878-F10B-184A-B172-6CE17E16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5384-ED75-9E41-A7B4-4D294936D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65FD-B017-F341-932E-65E473EB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B934-7949-994C-BB0A-A45C6DC7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70E-6D2D-C144-922E-D762A19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7FB6-4C2D-8248-985B-19767FA5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143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BC9D-4095-1A4A-B057-5701CFDD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BE9FF-58EA-0A4B-AFC2-0569822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0787-A955-244A-91A4-A29E654B9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6BE8E-12D4-2F4B-A797-655EC6AB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FA513-5CB4-0C4A-9038-12C2A145C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041BF-47C5-0A4F-B478-4D6E1598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8588A-C0C1-6D4E-B8DD-F0316D3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22AD9-8221-3147-9AEA-CE10B4B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41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B55E-FB7A-3744-9587-80736A5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249A7-E510-B742-90E4-63A7E9F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C9A37-E32E-F14F-8519-E412802C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EBC58-B382-2A44-857C-07353096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7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7645F-4764-1D4F-AEBF-D723B61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C008-3E58-2249-9DB6-2DC2CA86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73620-58C8-6C46-A88C-B914147C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115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1B4A-D712-4649-B922-E8765250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2753-8252-8A45-9457-4FF508D7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9B43-609D-B246-826A-9E64C44E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789E-3BD2-664D-A4E0-ABE0F633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0931-3200-9F47-9589-5F15710E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09F8-9873-AE45-88E2-6E04DAB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275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84A9-CC49-0542-8E76-BA3594B9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65155-5FCF-8243-A111-38CBF7E9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BE90-9209-2D40-BE98-80BF5BF3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F7E02-4D9D-8E45-BB4E-9EF0F37D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7315-E3BE-F740-82D4-BFB520F1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8E557-5EBD-FC45-965A-FD910683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51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6975E4-5D48-FE4D-8E1C-D1FC3D408F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2114B-632E-054C-9D07-AD71576D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DD42-83AD-7047-95A1-551FD54A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94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561D-938A-E64C-913E-907B117D1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1C12-A200-2B41-9E01-7CC044D24C5B}" type="datetimeFigureOut">
              <a:rPr lang="uk-UA" smtClean="0"/>
              <a:t>15.04.2024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8F6C-9446-FD49-9DF7-C9A7CAF52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BAD5-13E1-0648-A05A-9D90F47F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6287-296A-AF4E-9D47-CD212CF7648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39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panose="020B050304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6343-9B62-E440-A1AD-742E2465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028" y="1366633"/>
            <a:ext cx="7174523" cy="2387600"/>
          </a:xfrm>
        </p:spPr>
        <p:txBody>
          <a:bodyPr>
            <a:noAutofit/>
          </a:bodyPr>
          <a:lstStyle/>
          <a:p>
            <a:r>
              <a:rPr lang="ru-RU" sz="5000" b="1" dirty="0">
                <a:solidFill>
                  <a:schemeClr val="accent2"/>
                </a:solidFill>
                <a:latin typeface="+mn-lt"/>
              </a:rPr>
              <a:t>Линейные алгоритмы на языке программирования Паскаль</a:t>
            </a:r>
            <a:endParaRPr lang="uk-UA" sz="50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980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7F52-E527-620E-DF09-52EB4BD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ru-RU" dirty="0" err="1"/>
              <a:t>Write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F77E-06E6-6314-3FF5-1407BC5F8742}"/>
              </a:ext>
            </a:extLst>
          </p:cNvPr>
          <p:cNvSpPr txBox="1"/>
          <p:nvPr/>
        </p:nvSpPr>
        <p:spPr>
          <a:xfrm>
            <a:off x="6026020" y="140168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предыдущем примере, при работе программы, не совсем понятно, что нужно вводить и что за числа появляются на экране по завершению работы программы. Поэтому изменим код программы, чтобы у нее появился минимальный пользовательский интерфейс. Для этого задействуем уже знакомую нам команду 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0E1909-58F1-EB8B-49E3-C240E71C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9" y="1401685"/>
            <a:ext cx="5217310" cy="34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D0CD-B669-0A0F-2A55-FEF50CDE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посмотрите, как добавленные строки повлияли на работу программы.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5D6845-808E-866F-6510-E4092903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87" y="2250154"/>
            <a:ext cx="5403048" cy="3589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1109B-15E9-EBAD-FBAE-7066021D5B71}"/>
              </a:ext>
            </a:extLst>
          </p:cNvPr>
          <p:cNvSpPr txBox="1"/>
          <p:nvPr/>
        </p:nvSpPr>
        <p:spPr>
          <a:xfrm>
            <a:off x="459687" y="151303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нас появились подсказки. Посмотрите на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ее аргумента был использован текст, заключенный в апострофы. И еще, появилось окончание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оператора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оно заставляет последующий вывод информации делать с новой строки. Это же окончание можно использовать совместно с оператором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52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A41CA-3550-5F6F-6394-1AB504FF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782511"/>
          </a:xfrm>
        </p:spPr>
        <p:txBody>
          <a:bodyPr>
            <a:no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паскале — это модифицированные команды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командах добавлено окончание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новая строка). Такая форма операторов делает последующий вывод информации, при работе программы, с новой строки.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94A1ED-663C-A1D2-52DC-508B45BF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25" y="1619093"/>
            <a:ext cx="5342083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2B3FA-B6CA-5B73-C095-2C62B795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Операции с целыми числами (</a:t>
            </a:r>
            <a:r>
              <a:rPr lang="ru-RU" dirty="0" err="1"/>
              <a:t>mod</a:t>
            </a:r>
            <a:r>
              <a:rPr lang="ru-RU" dirty="0"/>
              <a:t> </a:t>
            </a:r>
            <a:r>
              <a:rPr lang="ru-RU" dirty="0" err="1"/>
              <a:t>div</a:t>
            </a:r>
            <a:r>
              <a:rPr lang="ru-RU" dirty="0"/>
              <a:t>) и стандартные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7C84-124B-F83A-C960-DC5A591EDB32}"/>
              </a:ext>
            </a:extLst>
          </p:cNvPr>
          <p:cNvSpPr txBox="1"/>
          <p:nvPr/>
        </p:nvSpPr>
        <p:spPr>
          <a:xfrm>
            <a:off x="838200" y="1393664"/>
            <a:ext cx="94627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целыми числами (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)Над целыми числами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проводить не только простые арифметические операции (сложение, вычитание, деление и умножение). Есть еще две: деление нацело (обозначается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деление с остатком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Рассмотрим их применение на примерах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06CB5-192B-80B8-4C2F-D43E9C0BFAA8}"/>
              </a:ext>
            </a:extLst>
          </p:cNvPr>
          <p:cNvSpPr txBox="1"/>
          <p:nvPr/>
        </p:nvSpPr>
        <p:spPr>
          <a:xfrm>
            <a:off x="5660244" y="333265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нацело (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)Целочисленное деление — это деление, при котором одно целое число делится на другое целое число.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является целая часть 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частного.Результатом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 является целое число, полученное в результате деления, а точнее — целая часть результата деления.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F7FB1B-00A8-6F41-90E6-A035BF0E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51" y="3563330"/>
            <a:ext cx="3800342" cy="19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0D029-0354-3318-2770-BB66538B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Остаток от деления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91554-A673-D9D2-9ABF-7D3C15E71AA4}"/>
              </a:ext>
            </a:extLst>
          </p:cNvPr>
          <p:cNvSpPr txBox="1"/>
          <p:nvPr/>
        </p:nvSpPr>
        <p:spPr>
          <a:xfrm>
            <a:off x="278363" y="120899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Деление с остатком — это деление одного числа на другое, при котором остаток не равен нулю. 16: 7 = 2 (ост. 2) 23: 8 = 2 (ост. 7)</a:t>
            </a:r>
          </a:p>
          <a:p>
            <a:r>
              <a:rPr lang="ru-RU" sz="2000" dirty="0"/>
              <a:t>Результатом операции является целое число — разность делимого числа и ближайшего к нему меньшего или равного целого числа, которое делится нацело на делитель.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BE9E7F-1862-46FD-A6B0-05B17CDF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45" y="3719778"/>
            <a:ext cx="4933055" cy="2570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BDD60-BEDA-1D0A-6672-C35FFA8672DC}"/>
              </a:ext>
            </a:extLst>
          </p:cNvPr>
          <p:cNvSpPr txBox="1"/>
          <p:nvPr/>
        </p:nvSpPr>
        <p:spPr>
          <a:xfrm>
            <a:off x="6096000" y="1901495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/>
              <a:t>Важно! Операции </a:t>
            </a:r>
            <a:r>
              <a:rPr lang="ru-RU" sz="2500" dirty="0" err="1"/>
              <a:t>div</a:t>
            </a:r>
            <a:r>
              <a:rPr lang="ru-RU" sz="2500" dirty="0"/>
              <a:t> и </a:t>
            </a:r>
            <a:r>
              <a:rPr lang="ru-RU" sz="2500" dirty="0" err="1"/>
              <a:t>mod</a:t>
            </a:r>
            <a:r>
              <a:rPr lang="ru-RU" sz="2500" dirty="0"/>
              <a:t> применяются только к целым числам.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312F5-5691-C0B8-F810-68F5C4C38828}"/>
              </a:ext>
            </a:extLst>
          </p:cNvPr>
          <p:cNvSpPr txBox="1"/>
          <p:nvPr/>
        </p:nvSpPr>
        <p:spPr>
          <a:xfrm>
            <a:off x="5890727" y="329814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Операцию </a:t>
            </a:r>
            <a:r>
              <a:rPr lang="ru-RU" sz="2000" dirty="0" err="1"/>
              <a:t>mod</a:t>
            </a:r>
            <a:r>
              <a:rPr lang="ru-RU" sz="2000" dirty="0"/>
              <a:t> используют для определения кратности чисел,  то есть делимости на какое-нибудь число нацело. Например, что числа 2, 6, 12, 24 кратны двум (чётные числа). Получается, что все числа не кратные двум — нечётные. Или числа 5,10,15,20 кратны 5.</a:t>
            </a:r>
          </a:p>
        </p:txBody>
      </p:sp>
    </p:spTree>
    <p:extLst>
      <p:ext uri="{BB962C8B-B14F-4D97-AF65-F5344CB8AC3E}">
        <p14:creationId xmlns:p14="http://schemas.microsoft.com/office/powerpoint/2010/main" val="263772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110A0-9DD4-E478-21E3-167E5264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782511"/>
          </a:xfrm>
        </p:spPr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ru-RU" dirty="0" err="1"/>
              <a:t>PascalABC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D30718-3852-BB37-92B2-BBC57421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59" y="1076632"/>
            <a:ext cx="6729043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4BE4-BBF9-D1D6-59E5-19496137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380"/>
            <a:ext cx="10515600" cy="78251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Модифицировать программу так, чтобы она вычисляла и выводила на экран сумму и произведение трех целых чисел.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93A6F9-AB86-48CD-F5FF-762ECD6A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56" y="2426640"/>
            <a:ext cx="8250347" cy="38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8F0D6-4547-A005-952C-1988A4F5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863"/>
            <a:ext cx="10515600" cy="78251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2. Дан размер файла в байтах. Используя операцию деления нацело, найти количество полных килобайтов, которые занимает данный файл (1 килобайт = 1024 байта).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F863BF-525F-8695-14C8-C2C40190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63" y="3475684"/>
            <a:ext cx="7073673" cy="24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FB1C-F9F3-7A04-0A9D-29077251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3" y="1022852"/>
            <a:ext cx="10515600" cy="78251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3. Дана длина ребра куба а. Найти объем куба V=a3  и площадь его поверхности S=6a2.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00CA3F-1111-5477-5126-177E683ED2FF}"/>
              </a:ext>
            </a:extLst>
          </p:cNvPr>
          <p:cNvSpPr txBox="1">
            <a:spLocks/>
          </p:cNvSpPr>
          <p:nvPr/>
        </p:nvSpPr>
        <p:spPr>
          <a:xfrm>
            <a:off x="645695" y="2110382"/>
            <a:ext cx="10515600" cy="782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ravek" panose="020B05030400000200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4. Дано трехзначное число k. Найдите сумму его цифр S.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ED5DFD-0B96-5BD4-E857-C5262FCCAFA3}"/>
              </a:ext>
            </a:extLst>
          </p:cNvPr>
          <p:cNvSpPr txBox="1">
            <a:spLocks/>
          </p:cNvSpPr>
          <p:nvPr/>
        </p:nvSpPr>
        <p:spPr>
          <a:xfrm>
            <a:off x="629653" y="2959105"/>
            <a:ext cx="10515600" cy="78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ravek" panose="020B05030400000200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4. Вычислите значение выражения y=5x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7-4x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1C1653-555A-9840-93DA-39253A32811F}"/>
              </a:ext>
            </a:extLst>
          </p:cNvPr>
          <p:cNvSpPr txBox="1">
            <a:spLocks/>
          </p:cNvSpPr>
          <p:nvPr/>
        </p:nvSpPr>
        <p:spPr>
          <a:xfrm>
            <a:off x="645695" y="3965108"/>
            <a:ext cx="10515600" cy="782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ravek" panose="020B05030400000200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Введите значения для двух переменных. Обменяйте их значения, используя третью (буферную)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163498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8242A-F0EC-E092-FF29-72E6B713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7744"/>
            <a:ext cx="10515600" cy="782511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https://docs.google.com/forms/d/e/1FAIpQLSe3pqJVqRf450cKA7lVlyogqFsjX_9T-1LTBSLbbXI001o6dA/viewform?usp=sf_link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83DB8-E858-AEEF-E7EC-C55A15E360C6}"/>
              </a:ext>
            </a:extLst>
          </p:cNvPr>
          <p:cNvSpPr txBox="1"/>
          <p:nvPr/>
        </p:nvSpPr>
        <p:spPr>
          <a:xfrm>
            <a:off x="2422358" y="1363579"/>
            <a:ext cx="3196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1609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81" y="302960"/>
            <a:ext cx="10515600" cy="782511"/>
          </a:xfrm>
        </p:spPr>
        <p:txBody>
          <a:bodyPr>
            <a:normAutofit/>
          </a:bodyPr>
          <a:lstStyle/>
          <a:p>
            <a:r>
              <a:rPr lang="ru-RU" dirty="0"/>
              <a:t>Линейный алгоритм</a:t>
            </a:r>
            <a:endParaRPr lang="en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C8D4F-8AE0-4DD0-5CE5-8B34C0393C06}"/>
              </a:ext>
            </a:extLst>
          </p:cNvPr>
          <p:cNvSpPr txBox="1"/>
          <p:nvPr/>
        </p:nvSpPr>
        <p:spPr>
          <a:xfrm>
            <a:off x="2179346" y="1085471"/>
            <a:ext cx="96860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Линейным называется алгоритм, в котором команды выполняются последовательно друг за другом.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простых программ на паскале разберем основные правила записи кода, основные команды и операторы Паскаль</a:t>
            </a:r>
          </a:p>
        </p:txBody>
      </p:sp>
    </p:spTree>
    <p:extLst>
      <p:ext uri="{BB962C8B-B14F-4D97-AF65-F5344CB8AC3E}">
        <p14:creationId xmlns:p14="http://schemas.microsoft.com/office/powerpoint/2010/main" val="35190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5" y="178513"/>
            <a:ext cx="10515600" cy="782511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программы на языке Паскаль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435A0-CB2A-4E7D-34D1-154386AF9077}"/>
              </a:ext>
            </a:extLst>
          </p:cNvPr>
          <p:cNvSpPr txBox="1"/>
          <p:nvPr/>
        </p:nvSpPr>
        <p:spPr>
          <a:xfrm>
            <a:off x="1780591" y="9212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приведен код программы, которая вычисляет сумму двух чисел и выводит ее на экран.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4B9252-BAB3-E94B-99BC-BE998FAE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61" y="2635800"/>
            <a:ext cx="6653021" cy="30303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ACDB74-B766-0EA8-345F-3A72496F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8" y="2399315"/>
            <a:ext cx="432091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98" y="93969"/>
            <a:ext cx="10515600" cy="782511"/>
          </a:xfrm>
        </p:spPr>
        <p:txBody>
          <a:bodyPr>
            <a:normAutofit/>
          </a:bodyPr>
          <a:lstStyle/>
          <a:p>
            <a:r>
              <a:rPr lang="ru-RU" dirty="0"/>
              <a:t>Заголовок программы</a:t>
            </a:r>
            <a:endParaRPr lang="en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D7627F-EB25-E66A-2B5D-9FE2E88B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5" y="2727202"/>
            <a:ext cx="4719344" cy="40368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6AD79B-C0D6-D258-48DB-2CE1493BD6FE}"/>
              </a:ext>
            </a:extLst>
          </p:cNvPr>
          <p:cNvSpPr txBox="1"/>
          <p:nvPr/>
        </p:nvSpPr>
        <p:spPr>
          <a:xfrm>
            <a:off x="1083007" y="76476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программы начинается со слова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него записывается имя программы. Данная строка носит информативный характер и ее можно не писать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73DB4-AEAC-5504-EF09-69AEC7D7811B}"/>
              </a:ext>
            </a:extLst>
          </p:cNvPr>
          <p:cNvSpPr txBox="1"/>
          <p:nvPr/>
        </p:nvSpPr>
        <p:spPr>
          <a:xfrm>
            <a:off x="5836298" y="256733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подключения модулей начинается со служебного слова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которым следует список имен модулей, перечисляемых через запятую. Раздел описаний может включать разделы описания переменных, констант, меток, типов, процедур и функций, которые следуют друг за другом в произвольном порядке. Раздел подключения модулей и раздел описаний меток, констант и др. могут отсутствовать</a:t>
            </a:r>
          </a:p>
        </p:txBody>
      </p:sp>
    </p:spTree>
    <p:extLst>
      <p:ext uri="{BB962C8B-B14F-4D97-AF65-F5344CB8AC3E}">
        <p14:creationId xmlns:p14="http://schemas.microsoft.com/office/powerpoint/2010/main" val="22750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 описания переменных</a:t>
            </a:r>
            <a:endParaRPr lang="en-UA" dirty="0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887C9421-1E38-E449-833B-544C7EC7AE5D}"/>
              </a:ext>
            </a:extLst>
          </p:cNvPr>
          <p:cNvSpPr>
            <a:spLocks/>
          </p:cNvSpPr>
          <p:nvPr/>
        </p:nvSpPr>
        <p:spPr bwMode="auto">
          <a:xfrm>
            <a:off x="5481339" y="3247589"/>
            <a:ext cx="1325254" cy="220128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4CE898C7-D520-A14C-9E71-37495CA9297B}"/>
              </a:ext>
            </a:extLst>
          </p:cNvPr>
          <p:cNvSpPr>
            <a:spLocks/>
          </p:cNvSpPr>
          <p:nvPr/>
        </p:nvSpPr>
        <p:spPr bwMode="auto">
          <a:xfrm>
            <a:off x="5068039" y="3957387"/>
            <a:ext cx="2156344" cy="224619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3F59445E-C967-5147-82EA-D8A1BC3C5D23}"/>
              </a:ext>
            </a:extLst>
          </p:cNvPr>
          <p:cNvSpPr>
            <a:spLocks/>
          </p:cNvSpPr>
          <p:nvPr/>
        </p:nvSpPr>
        <p:spPr bwMode="auto">
          <a:xfrm>
            <a:off x="4663726" y="4667184"/>
            <a:ext cx="2973957" cy="224619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8FB3-A38C-FD05-11E5-82651CCEFA7B}"/>
              </a:ext>
            </a:extLst>
          </p:cNvPr>
          <p:cNvSpPr txBox="1"/>
          <p:nvPr/>
        </p:nvSpPr>
        <p:spPr>
          <a:xfrm>
            <a:off x="838200" y="1147840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программы, обозначенный служебным словом 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 содержит описание переменных с указанием их типов. Они используются для хранения исходных данных, результатов вычисления и промежуточных результатов.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1FAA-E2EB-025F-2E9B-E09A9D17C1EA}"/>
              </a:ext>
            </a:extLst>
          </p:cNvPr>
          <p:cNvSpPr txBox="1"/>
          <p:nvPr/>
        </p:nvSpPr>
        <p:spPr>
          <a:xfrm>
            <a:off x="838200" y="3467717"/>
            <a:ext cx="60960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в программе можно записывать внутри фигурных скобок. Они игнорируются во время выполнения программы.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FF3DEB-08D5-F747-88C2-3A45BCDE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81" y="1509643"/>
            <a:ext cx="4320914" cy="3696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054DD6-5550-0EBB-6F44-2E5C5FF0B171}"/>
              </a:ext>
            </a:extLst>
          </p:cNvPr>
          <p:cNvSpPr txBox="1"/>
          <p:nvPr/>
        </p:nvSpPr>
        <p:spPr>
          <a:xfrm>
            <a:off x="5555784" y="526991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примере переменные с именами X и Y используются для хранения исходных данных. Переменная с именем Z используется для хранения результата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8966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 описания переменных</a:t>
            </a:r>
            <a:endParaRPr lang="en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AB5EE-7A05-2316-D178-C384534D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5" y="3056766"/>
            <a:ext cx="4320914" cy="3696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78178-48AE-936A-3D31-9F8D174E9057}"/>
              </a:ext>
            </a:extLst>
          </p:cNvPr>
          <p:cNvSpPr txBox="1"/>
          <p:nvPr/>
        </p:nvSpPr>
        <p:spPr>
          <a:xfrm>
            <a:off x="1491342" y="102866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переменной может записываться большими или маленькими латинскими буквами. Имя может содержать цифры, знак подчеркивания и не должно начинаться с цифры. Прописные и строчные символы считаются одинаковыми. В качестве имени нельзя использовать служебное слово языка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8FCAE-C5E0-E139-5BA3-015799F8114B}"/>
              </a:ext>
            </a:extLst>
          </p:cNvPr>
          <p:cNvSpPr txBox="1"/>
          <p:nvPr/>
        </p:nvSpPr>
        <p:spPr>
          <a:xfrm>
            <a:off x="6096000" y="342900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одного типа можно указать в одной строке через запятую. После ставится двоеточие и указывается тип, к которому принадлежат переменные. Тип определяет допустимый диапазон значений. Принадлежность переменной к типу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она может хранить только целые числа. Если требуется хранить действительные (дробные) числа, тогда используется тип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7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DD6DF8-D69D-BE0A-01BE-038C6994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501" y="96685"/>
            <a:ext cx="4845699" cy="782511"/>
          </a:xfrm>
        </p:spPr>
        <p:txBody>
          <a:bodyPr>
            <a:normAutofit/>
          </a:bodyPr>
          <a:lstStyle/>
          <a:p>
            <a:r>
              <a:rPr lang="ru-RU" dirty="0"/>
              <a:t>Тело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8BB1D1-CAAA-9C12-AB83-C501DA95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7" y="96685"/>
            <a:ext cx="4320914" cy="3696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81916-6DDC-2CBC-CD0A-18DDEE5722B1}"/>
              </a:ext>
            </a:extLst>
          </p:cNvPr>
          <p:cNvSpPr txBox="1"/>
          <p:nvPr/>
        </p:nvSpPr>
        <p:spPr>
          <a:xfrm>
            <a:off x="6096000" y="879196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что находится между служебными словами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тело программы. Оператор присваивания значений переменным имеет следующую структуру: переменная := выражение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Значок : = (двоеточие, равно) читается как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присвоить».Умножение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символом * (звездочка),  деление — символом / (слеш).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выполняет команда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строка содержащая команду на языке Паскаль обязательно заканчивается символом «точка с запятой«.</a:t>
            </a:r>
          </a:p>
        </p:txBody>
      </p:sp>
      <p:pic>
        <p:nvPicPr>
          <p:cNvPr id="10" name="Picture 2" descr="линейные алгоритмы паскаль примеры">
            <a:extLst>
              <a:ext uri="{FF2B5EF4-FFF2-40B4-BE49-F238E27FC236}">
                <a16:creationId xmlns:a16="http://schemas.microsoft.com/office/drawing/2014/main" id="{54D5DCF8-A12B-2A81-F551-6C2E720D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7" y="3792705"/>
            <a:ext cx="4994363" cy="31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1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827D3-6CF5-08E0-6D32-E1E2E57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Команды в Паскаль для ввода и вывода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C07C-C67C-372C-CFAA-48500B0A3ECC}"/>
              </a:ext>
            </a:extLst>
          </p:cNvPr>
          <p:cNvSpPr txBox="1"/>
          <p:nvPr/>
        </p:nvSpPr>
        <p:spPr>
          <a:xfrm>
            <a:off x="5915226" y="165105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первом примере мы присвоили значения переменным непосредственно в тексте программы. Но так как программа пишется для решения множества однотипных задач, то удобнее задавать значения переменным во время ее работы. Для этого применяется команда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ввести текстовые или числовые данные с клавиатуры.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64E318-0F8F-B7A3-AE1C-AC852714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63" y="1734234"/>
            <a:ext cx="4577838" cy="27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4DF5-51B6-FD69-98EA-2C9DF316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1074881"/>
            <a:ext cx="10515600" cy="782511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ввод значений переменных Х и У будет осуществляться по запросу работающей программы. В этот момент нужно будет с клавиатуры ввести два числа через пробел и нажать клавишу Enter, чтобы продолжить выполнение программы.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работающей программе в системе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PascalABC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появится строка ввода данных. Там и пишутся значения переменных.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1E500D-796C-AF61-C885-A24947B6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56" y="2449306"/>
            <a:ext cx="6480552" cy="40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2837"/>
      </a:accent1>
      <a:accent2>
        <a:srgbClr val="920417"/>
      </a:accent2>
      <a:accent3>
        <a:srgbClr val="053868"/>
      </a:accent3>
      <a:accent4>
        <a:srgbClr val="DD072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1051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inpin heiti</vt:lpstr>
      <vt:lpstr>Seravek</vt:lpstr>
      <vt:lpstr>Times New Roman</vt:lpstr>
      <vt:lpstr>Office Theme</vt:lpstr>
      <vt:lpstr>Линейные алгоритмы на языке программирования Паскаль</vt:lpstr>
      <vt:lpstr>Линейный алгоритм</vt:lpstr>
      <vt:lpstr>Структура программы на языке Паскаль</vt:lpstr>
      <vt:lpstr>Заголовок программы</vt:lpstr>
      <vt:lpstr>Раздел описания переменных</vt:lpstr>
      <vt:lpstr>Раздел описания переменных</vt:lpstr>
      <vt:lpstr>Тело программы</vt:lpstr>
      <vt:lpstr>Команды в Паскаль для ввода и вывода данных</vt:lpstr>
      <vt:lpstr>Теперь ввод значений переменных Х и У будет осуществляться по запросу работающей программы. В этот момент нужно будет с клавиатуры ввести два числа через пробел и нажать клавишу Enter, чтобы продолжить выполнение программы.  При работающей программе в системе программирования PascalABC появится строка ввода данных. Там и пишутся значения переменных.</vt:lpstr>
      <vt:lpstr>Команда Write</vt:lpstr>
      <vt:lpstr>Теперь посмотрите, как добавленные строки повлияли на работу программы.</vt:lpstr>
      <vt:lpstr>Readln и Writeln в паскале — это модифицированные команды Read и Write. В командах добавлено окончание ln (line new — новая строка). Такая форма операторов делает последующий вывод информации, при работе программы, с новой строки.</vt:lpstr>
      <vt:lpstr>Операции с целыми числами (mod div) и стандартные функции</vt:lpstr>
      <vt:lpstr>Остаток от деления</vt:lpstr>
      <vt:lpstr>Стандартные функции PascalABC</vt:lpstr>
      <vt:lpstr>Задание 1. Модифицировать программу так, чтобы она вычисляла и выводила на экран сумму и произведение трех целых чисел.</vt:lpstr>
      <vt:lpstr>Задание 2. Дан размер файла в байтах. Используя операцию деления нацело, найти количество полных килобайтов, которые занимает данный файл (1 килобайт = 1024 байта).</vt:lpstr>
      <vt:lpstr>Задание 3. Дана длина ребра куба а. Найти объем куба V=a3  и площадь его поверхности S=6a2.</vt:lpstr>
      <vt:lpstr>https://docs.google.com/forms/d/e/1FAIpQLSe3pqJVqRf450cKA7lVlyogqFsjX_9T-1LTBSLbbXI001o6dA/viewform?usp=sf_link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Наталья Кузнецова</cp:lastModifiedBy>
  <cp:revision>2</cp:revision>
  <dcterms:created xsi:type="dcterms:W3CDTF">2023-12-18T11:40:08Z</dcterms:created>
  <dcterms:modified xsi:type="dcterms:W3CDTF">2024-04-15T12:27:31Z</dcterms:modified>
</cp:coreProperties>
</file>