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62" r:id="rId3"/>
    <p:sldId id="260" r:id="rId4"/>
    <p:sldId id="259" r:id="rId5"/>
    <p:sldId id="258" r:id="rId6"/>
    <p:sldId id="261" r:id="rId7"/>
    <p:sldId id="266" r:id="rId8"/>
    <p:sldId id="263" r:id="rId9"/>
    <p:sldId id="264" r:id="rId10"/>
    <p:sldId id="265" r:id="rId11"/>
    <p:sldId id="267" r:id="rId12"/>
    <p:sldId id="274" r:id="rId13"/>
    <p:sldId id="275" r:id="rId14"/>
    <p:sldId id="268" r:id="rId15"/>
    <p:sldId id="276" r:id="rId16"/>
    <p:sldId id="269" r:id="rId17"/>
    <p:sldId id="297" r:id="rId18"/>
    <p:sldId id="283" r:id="rId19"/>
    <p:sldId id="277" r:id="rId20"/>
    <p:sldId id="278" r:id="rId21"/>
    <p:sldId id="279" r:id="rId22"/>
    <p:sldId id="280" r:id="rId23"/>
    <p:sldId id="270" r:id="rId24"/>
    <p:sldId id="281" r:id="rId25"/>
    <p:sldId id="272" r:id="rId26"/>
    <p:sldId id="284" r:id="rId27"/>
    <p:sldId id="273" r:id="rId28"/>
    <p:sldId id="282" r:id="rId29"/>
    <p:sldId id="285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5/19/2024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Подпрограмма - это отдельная функционально независимая часть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3419" y="2807208"/>
            <a:ext cx="11691258" cy="4050792"/>
          </a:xfrm>
        </p:spPr>
        <p:txBody>
          <a:bodyPr>
            <a:normAutofit/>
          </a:bodyPr>
          <a:lstStyle/>
          <a:p>
            <a:pPr lvl="0"/>
            <a:r>
              <a:rPr lang="ru-RU" sz="3600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0"/>
            <a:r>
              <a:rPr lang="ru-RU" sz="3600" dirty="0"/>
              <a:t>улучшают структуру программы, облегчая ее понимание;</a:t>
            </a:r>
          </a:p>
          <a:p>
            <a:pPr lvl="0"/>
            <a:r>
              <a:rPr lang="ru-RU" sz="3600" dirty="0"/>
              <a:t>повышают устойчивость к ошибкам программирования и непредвиденным последствиям при модификациях программы.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841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Локальные и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700" y="2082800"/>
            <a:ext cx="11849100" cy="4089400"/>
          </a:xfrm>
        </p:spPr>
        <p:txBody>
          <a:bodyPr/>
          <a:lstStyle/>
          <a:p>
            <a:r>
              <a:rPr lang="ru-RU" dirty="0"/>
              <a:t>Если переменная или константа описана в основной программе, она считается </a:t>
            </a:r>
            <a:r>
              <a:rPr lang="ru-RU" b="1" dirty="0">
                <a:solidFill>
                  <a:srgbClr val="FF0000"/>
                </a:solidFill>
              </a:rPr>
              <a:t>глобальной</a:t>
            </a:r>
            <a:r>
              <a:rPr lang="ru-RU" dirty="0"/>
              <a:t>, и ее могут использовать любые процедуры и функции данной программы. </a:t>
            </a:r>
          </a:p>
          <a:p>
            <a:endParaRPr lang="ru-RU" dirty="0"/>
          </a:p>
          <a:p>
            <a:r>
              <a:rPr lang="ru-RU" dirty="0"/>
              <a:t>Переменные, описанные внутри подпрограммы, называются </a:t>
            </a:r>
            <a:r>
              <a:rPr lang="ru-RU" b="1" dirty="0">
                <a:solidFill>
                  <a:srgbClr val="FF0000"/>
                </a:solidFill>
              </a:rPr>
              <a:t>локальными</a:t>
            </a:r>
            <a:r>
              <a:rPr lang="ru-RU" dirty="0"/>
              <a:t> и могут быть использованы только внутри данной подпрограммы. </a:t>
            </a:r>
          </a:p>
          <a:p>
            <a:endParaRPr lang="ru-RU" dirty="0"/>
          </a:p>
          <a:p>
            <a:r>
              <a:rPr lang="ru-RU" dirty="0"/>
              <a:t>Локальные переменные могут быть описаны как в заголовке подпрограммы, так и в разделе описания переменных. </a:t>
            </a:r>
          </a:p>
          <a:p>
            <a:r>
              <a:rPr lang="ru-RU" dirty="0"/>
              <a:t>При совпадении имен глобальных и локальных переменных, локальные определения в пределах своего действия отменяют действия глобальных, и эти переменные никак не связаны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88934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800" y="2121408"/>
            <a:ext cx="11836400" cy="4558792"/>
          </a:xfrm>
        </p:spPr>
        <p:txBody>
          <a:bodyPr/>
          <a:lstStyle/>
          <a:p>
            <a:r>
              <a:rPr lang="ru-RU" b="1" dirty="0" err="1">
                <a:solidFill>
                  <a:srgbClr val="FF0000"/>
                </a:solidFill>
              </a:rPr>
              <a:t>Procedure</a:t>
            </a:r>
            <a:r>
              <a:rPr lang="ru-RU" dirty="0">
                <a:solidFill>
                  <a:srgbClr val="FF0000"/>
                </a:solidFill>
              </a:rPr>
              <a:t> &lt;имя процедуры&gt;(формальные параметры);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b="1" dirty="0" err="1">
                <a:solidFill>
                  <a:srgbClr val="FF0000"/>
                </a:solidFill>
              </a:rPr>
              <a:t>Var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  (локальные переменные)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b="1" dirty="0" err="1">
                <a:solidFill>
                  <a:srgbClr val="FF0000"/>
                </a:solidFill>
              </a:rPr>
              <a:t>begin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  . . .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b="1" dirty="0" err="1">
                <a:solidFill>
                  <a:srgbClr val="FF0000"/>
                </a:solidFill>
              </a:rPr>
              <a:t>end</a:t>
            </a:r>
            <a:r>
              <a:rPr lang="ru-RU" b="1" dirty="0">
                <a:solidFill>
                  <a:srgbClr val="FF0000"/>
                </a:solidFill>
              </a:rPr>
              <a:t>;</a:t>
            </a:r>
          </a:p>
          <a:p>
            <a:endParaRPr lang="ru-RU" b="1" dirty="0"/>
          </a:p>
          <a:p>
            <a:pPr marL="0" indent="0">
              <a:buNone/>
            </a:pPr>
            <a:r>
              <a:rPr lang="ru-RU" dirty="0"/>
              <a:t>Процедура вызывается по имени:</a:t>
            </a:r>
          </a:p>
          <a:p>
            <a:r>
              <a:rPr lang="ru-RU" b="1" dirty="0"/>
              <a:t>  &lt;имя процедуры&gt;</a:t>
            </a:r>
            <a:r>
              <a:rPr lang="ru-RU" dirty="0"/>
              <a:t> (фактические параметры);</a:t>
            </a:r>
          </a:p>
          <a:p>
            <a:endParaRPr lang="ru-RU" dirty="0"/>
          </a:p>
          <a:p>
            <a:r>
              <a:rPr lang="ru-RU" dirty="0"/>
              <a:t>Значение каждого фактического параметра при вызове процедуры передаётся формальному параметру. Временно управление передаётся процедуре. После завершения работы процедуры управление возвращается в основную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33213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848" y="0"/>
            <a:ext cx="10058400" cy="1609344"/>
          </a:xfrm>
        </p:spPr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Процедуры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339" y="1340768"/>
            <a:ext cx="12048661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Процедуры используются в случаях, когда в подпрограмме </a:t>
            </a:r>
            <a:r>
              <a:rPr lang="ru-RU" b="1" dirty="0">
                <a:solidFill>
                  <a:srgbClr val="C00000"/>
                </a:solidFill>
              </a:rPr>
              <a:t>необходимо получить несколько результатов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языке Паскаль существует два вида  процедур: </a:t>
            </a:r>
            <a:r>
              <a:rPr lang="ru-RU" b="1" dirty="0">
                <a:solidFill>
                  <a:srgbClr val="C00000"/>
                </a:solidFill>
              </a:rPr>
              <a:t>процедуры с параметрами и без параметров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Обращение к процедуре осуществляется по имени процедуры, за которым могут быть указаны фактические параметры.</a:t>
            </a:r>
          </a:p>
          <a:p>
            <a:pPr marL="0" indent="0">
              <a:buNone/>
            </a:pPr>
            <a:r>
              <a:rPr lang="ru-RU" dirty="0"/>
              <a:t>При вызове процедуры  устанавливается взаимно однозначное соответствие между фактическими и формальными параметрами, затем управление передается процедуре. </a:t>
            </a:r>
          </a:p>
          <a:p>
            <a:pPr marL="0" indent="0">
              <a:buNone/>
            </a:pPr>
            <a:r>
              <a:rPr lang="ru-RU" dirty="0"/>
              <a:t>После выполнения процедуры управление передается следующему, после вызова процедуры, оператору вызывающей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2195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148" y="0"/>
            <a:ext cx="10058400" cy="1609344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 1. </a:t>
            </a:r>
            <a:r>
              <a:rPr lang="ru-RU" sz="3600" dirty="0"/>
              <a:t>Процедура без параметров, которая печатает строку из 60 звездочек. 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 </a:t>
            </a:r>
            <a:r>
              <a:rPr lang="en-US" sz="2800" dirty="0">
                <a:solidFill>
                  <a:srgbClr val="002060"/>
                </a:solidFill>
              </a:rPr>
              <a:t>procedure  </a:t>
            </a:r>
            <a:r>
              <a:rPr lang="en-US" sz="2800" b="1" dirty="0" err="1">
                <a:solidFill>
                  <a:srgbClr val="002060"/>
                </a:solidFill>
              </a:rPr>
              <a:t>pr</a:t>
            </a:r>
            <a:r>
              <a:rPr lang="en-US" sz="28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    </a:t>
            </a:r>
            <a:r>
              <a:rPr lang="en-US" sz="2800" dirty="0" err="1">
                <a:solidFill>
                  <a:srgbClr val="002060"/>
                </a:solidFill>
              </a:rPr>
              <a:t>var</a:t>
            </a:r>
            <a:r>
              <a:rPr lang="en-US" sz="2800" dirty="0">
                <a:solidFill>
                  <a:srgbClr val="002060"/>
                </a:solidFill>
              </a:rPr>
              <a:t>     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 :  integer 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    begin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         for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 :=1 to 60 do write (‘ * ');    </a:t>
            </a:r>
            <a:r>
              <a:rPr lang="en-US" sz="2800" dirty="0" err="1">
                <a:solidFill>
                  <a:srgbClr val="002060"/>
                </a:solidFill>
              </a:rPr>
              <a:t>writeln</a:t>
            </a:r>
            <a:r>
              <a:rPr lang="en-US" sz="28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    end;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b="1" dirty="0" err="1"/>
              <a:t>pr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end.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9107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2. Процедура с параметрами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800" y="2209800"/>
            <a:ext cx="114681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PROCEDURE </a:t>
            </a:r>
            <a:r>
              <a:rPr lang="en-US" sz="2400" dirty="0" err="1"/>
              <a:t>Vasenka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a, b, c </a:t>
            </a:r>
            <a:r>
              <a:rPr lang="en-US" sz="2400" dirty="0"/>
              <a:t>: integer);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Чтобы вызвать процедуру: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en-US" sz="2400" dirty="0" err="1"/>
              <a:t>Vasenka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00B0F0"/>
                </a:solidFill>
              </a:rPr>
              <a:t>3, n, m</a:t>
            </a:r>
            <a:r>
              <a:rPr lang="en-US" sz="2400" dirty="0">
                <a:solidFill>
                  <a:srgbClr val="00B0F0"/>
                </a:solidFill>
              </a:rPr>
              <a:t>+1</a:t>
            </a:r>
            <a:r>
              <a:rPr lang="ru-RU" sz="2400" dirty="0"/>
              <a:t>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Здесь </a:t>
            </a:r>
            <a:r>
              <a:rPr lang="ru-RU" sz="2400" dirty="0">
                <a:solidFill>
                  <a:srgbClr val="7030A0"/>
                </a:solidFill>
              </a:rPr>
              <a:t>a, b, c </a:t>
            </a:r>
            <a:r>
              <a:rPr lang="ru-RU" sz="2400" dirty="0"/>
              <a:t>– формальные параметры, а </a:t>
            </a:r>
            <a:r>
              <a:rPr lang="ru-RU" sz="2400" dirty="0">
                <a:solidFill>
                  <a:srgbClr val="00B0F0"/>
                </a:solidFill>
              </a:rPr>
              <a:t>3, n, m</a:t>
            </a:r>
            <a:r>
              <a:rPr lang="en-US" sz="2400" dirty="0">
                <a:solidFill>
                  <a:srgbClr val="00B0F0"/>
                </a:solidFill>
              </a:rPr>
              <a:t>+1</a:t>
            </a:r>
            <a:r>
              <a:rPr lang="ru-RU" sz="2400" dirty="0">
                <a:solidFill>
                  <a:srgbClr val="00B0F0"/>
                </a:solidFill>
              </a:rPr>
              <a:t> </a:t>
            </a:r>
            <a:r>
              <a:rPr lang="ru-RU" sz="2400" dirty="0"/>
              <a:t>– фактические параметры.</a:t>
            </a:r>
          </a:p>
          <a:p>
            <a:pPr marL="0" indent="0">
              <a:buNone/>
            </a:pPr>
            <a:r>
              <a:rPr lang="ru-RU" sz="2400" dirty="0"/>
              <a:t>Таким образом, в процедуру передаются значения</a:t>
            </a:r>
            <a:r>
              <a:rPr lang="ru-RU" sz="2400" dirty="0">
                <a:solidFill>
                  <a:srgbClr val="FF0000"/>
                </a:solidFill>
              </a:rPr>
              <a:t>: a=3, b=n, c=m</a:t>
            </a:r>
            <a:r>
              <a:rPr lang="en-US" sz="2400" dirty="0">
                <a:solidFill>
                  <a:srgbClr val="FF0000"/>
                </a:solidFill>
              </a:rPr>
              <a:t>+1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477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702" y="0"/>
            <a:ext cx="11977297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Program primer;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x,y</a:t>
            </a:r>
            <a:r>
              <a:rPr lang="en-US" dirty="0">
                <a:solidFill>
                  <a:srgbClr val="7030A0"/>
                </a:solidFill>
              </a:rPr>
              <a:t>: integer;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procedure </a:t>
            </a:r>
            <a:r>
              <a:rPr lang="en-US" dirty="0" err="1">
                <a:solidFill>
                  <a:srgbClr val="0070C0"/>
                </a:solidFill>
              </a:rPr>
              <a:t>print_sum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ru-RU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70C0"/>
                </a:solidFill>
              </a:rPr>
              <a:t>integer);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sum: integer;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вводим локальную переменную. Она будет каждый раз создаваться при запуске процедуры и уничтожаться, когда процедура заканчивает работу</a:t>
            </a:r>
            <a:r>
              <a:rPr lang="en-US" sz="2400" dirty="0">
                <a:solidFill>
                  <a:srgbClr val="FF0000"/>
                </a:solidFill>
              </a:rPr>
              <a:t>}                                    </a:t>
            </a:r>
            <a:r>
              <a:rPr lang="en-US" sz="2400" dirty="0" err="1">
                <a:solidFill>
                  <a:srgbClr val="FF0000"/>
                </a:solidFill>
              </a:rPr>
              <a:t>a,b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ru-RU" sz="2400" dirty="0">
                <a:solidFill>
                  <a:srgbClr val="FF0000"/>
                </a:solidFill>
              </a:rPr>
              <a:t>входные параметры, </a:t>
            </a:r>
            <a:r>
              <a:rPr lang="en-US" sz="2400" dirty="0">
                <a:solidFill>
                  <a:srgbClr val="FF0000"/>
                </a:solidFill>
              </a:rPr>
              <a:t>sum – </a:t>
            </a:r>
            <a:r>
              <a:rPr lang="ru-RU" sz="2400" dirty="0">
                <a:solidFill>
                  <a:srgbClr val="FF0000"/>
                </a:solidFill>
              </a:rPr>
              <a:t>выходной параметр (то,      что выходит/рассчитывается в конце процедуры)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begin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sum:=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writeln</a:t>
            </a:r>
            <a:r>
              <a:rPr lang="en-US" dirty="0"/>
              <a:t> (sum);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begin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х:= 6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команды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Команды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команды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/>
              <a:t>print_sum</a:t>
            </a:r>
            <a:r>
              <a:rPr lang="en-US" dirty="0"/>
              <a:t>(25,x);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end.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Облачко с текстом: прямоугольное со скругленными углами 3"/>
          <p:cNvSpPr/>
          <p:nvPr/>
        </p:nvSpPr>
        <p:spPr>
          <a:xfrm>
            <a:off x="5135893" y="4293096"/>
            <a:ext cx="3264363" cy="1147266"/>
          </a:xfrm>
          <a:prstGeom prst="wedgeRoundRectCallout">
            <a:avLst>
              <a:gd name="adj1" fmla="val -149405"/>
              <a:gd name="adj2" fmla="val 7100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Паскаль подставит первое значение в скобках вместо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ru-RU" sz="2000" dirty="0">
                <a:solidFill>
                  <a:srgbClr val="FF0000"/>
                </a:solidFill>
              </a:rPr>
              <a:t>, второе вместо</a:t>
            </a:r>
            <a:r>
              <a:rPr lang="en-US" sz="2000" dirty="0">
                <a:solidFill>
                  <a:srgbClr val="FF0000"/>
                </a:solidFill>
              </a:rPr>
              <a:t> b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Облачко с текстом: прямоугольное со скругленными углами 5"/>
          <p:cNvSpPr/>
          <p:nvPr/>
        </p:nvSpPr>
        <p:spPr>
          <a:xfrm>
            <a:off x="8400256" y="87348"/>
            <a:ext cx="3264363" cy="1147266"/>
          </a:xfrm>
          <a:prstGeom prst="wedgeRoundRectCallout">
            <a:avLst>
              <a:gd name="adj1" fmla="val -197755"/>
              <a:gd name="adj2" fmla="val 3524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Если переменные разных типов, то </a:t>
            </a:r>
            <a:r>
              <a:rPr lang="en-US" sz="2000" dirty="0">
                <a:solidFill>
                  <a:srgbClr val="FF0000"/>
                </a:solidFill>
              </a:rPr>
              <a:t>(a: integer; b: real)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dirty="0"/>
              <a:t>Переменные, описанные в процедуре в разделе описаний переменных после слова </a:t>
            </a:r>
            <a:r>
              <a:rPr lang="ru-RU" dirty="0" err="1"/>
              <a:t>Var</a:t>
            </a:r>
            <a:r>
              <a:rPr lang="ru-RU" dirty="0"/>
              <a:t>, являются внутренними переменными процедуры, т.е. промежуточными. Они не являются исходными данными для операций внутри процедуры и не являются результатом её выполнения, а нужны лишь для хранения промежуточной информации.</a:t>
            </a:r>
          </a:p>
          <a:p>
            <a:r>
              <a:rPr lang="ru-RU" dirty="0"/>
              <a:t>Данные и результаты описываются в круглых скобках после имени процедуры. Перед описанием переменных-результатов пишут служебное слово </a:t>
            </a:r>
            <a:r>
              <a:rPr lang="ru-RU" dirty="0" err="1"/>
              <a:t>var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express(</a:t>
            </a:r>
            <a:r>
              <a:rPr lang="en-US" dirty="0">
                <a:solidFill>
                  <a:srgbClr val="FF0000"/>
                </a:solidFill>
              </a:rPr>
              <a:t>a, b, c </a:t>
            </a:r>
            <a:r>
              <a:rPr lang="en-US" dirty="0"/>
              <a:t>: real;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x, y </a:t>
            </a:r>
            <a:r>
              <a:rPr lang="en-US" dirty="0"/>
              <a:t>: real);</a:t>
            </a:r>
            <a:br>
              <a:rPr lang="en-US" dirty="0"/>
            </a:br>
            <a:r>
              <a:rPr lang="en-US" dirty="0" err="1"/>
              <a:t>var</a:t>
            </a:r>
            <a:br>
              <a:rPr lang="en-US" dirty="0"/>
            </a:br>
            <a:r>
              <a:rPr lang="en-US" dirty="0"/>
              <a:t>  z : real;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  z:=</a:t>
            </a:r>
            <a:r>
              <a:rPr lang="en-US" dirty="0">
                <a:solidFill>
                  <a:srgbClr val="FF0000"/>
                </a:solidFill>
              </a:rPr>
              <a:t>a + b + c;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F0"/>
                </a:solidFill>
              </a:rPr>
              <a:t> x:=sqr(z);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  y:=sqrt(z);</a:t>
            </a:r>
            <a:br>
              <a:rPr lang="en-US" dirty="0"/>
            </a:br>
            <a:r>
              <a:rPr lang="en-US" dirty="0"/>
              <a:t>end ;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Эту процедуру можно вызвать следующим образом: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ru-RU" b="1" dirty="0" err="1"/>
              <a:t>xpress</a:t>
            </a:r>
            <a:r>
              <a:rPr lang="ru-RU" b="1" dirty="0"/>
              <a:t>  </a:t>
            </a:r>
            <a:r>
              <a:rPr lang="ru-RU" dirty="0"/>
              <a:t>(</a:t>
            </a:r>
            <a:r>
              <a:rPr lang="ru-RU" dirty="0">
                <a:solidFill>
                  <a:srgbClr val="FF0000"/>
                </a:solidFill>
              </a:rPr>
              <a:t>8.6, 6.9, 9.5</a:t>
            </a:r>
            <a:r>
              <a:rPr lang="ru-RU" dirty="0"/>
              <a:t>, </a:t>
            </a:r>
            <a:r>
              <a:rPr lang="ru-RU" dirty="0">
                <a:solidFill>
                  <a:srgbClr val="00B0F0"/>
                </a:solidFill>
              </a:rPr>
              <a:t>x1, y1</a:t>
            </a:r>
            <a:r>
              <a:rPr lang="ru-RU" dirty="0"/>
              <a:t>);</a:t>
            </a:r>
          </a:p>
          <a:p>
            <a:r>
              <a:rPr lang="ru-RU" dirty="0"/>
              <a:t>Входные формальные параметры </a:t>
            </a:r>
            <a:r>
              <a:rPr lang="ru-RU" dirty="0">
                <a:solidFill>
                  <a:srgbClr val="FF0000"/>
                </a:solidFill>
              </a:rPr>
              <a:t>a, b, c </a:t>
            </a:r>
            <a:r>
              <a:rPr lang="ru-RU" dirty="0"/>
              <a:t>принимают значения соответствующих фактических параметров: </a:t>
            </a:r>
            <a:r>
              <a:rPr lang="ru-RU" dirty="0">
                <a:solidFill>
                  <a:srgbClr val="FF0000"/>
                </a:solidFill>
              </a:rPr>
              <a:t>a=7.6; b=6.8; c=9.5.</a:t>
            </a:r>
          </a:p>
          <a:p>
            <a:r>
              <a:rPr lang="ru-RU" dirty="0"/>
              <a:t>При этих значениях выполняется процедура. Результатом выполнения процедуры являются </a:t>
            </a:r>
            <a:r>
              <a:rPr lang="ru-RU" dirty="0">
                <a:solidFill>
                  <a:srgbClr val="00B0F0"/>
                </a:solidFill>
              </a:rPr>
              <a:t>x, y, </a:t>
            </a:r>
            <a:r>
              <a:rPr lang="ru-RU" dirty="0"/>
              <a:t>которые передают свои значения соответствующим фактическим параметрам </a:t>
            </a:r>
            <a:r>
              <a:rPr lang="ru-RU" dirty="0">
                <a:solidFill>
                  <a:srgbClr val="00B0F0"/>
                </a:solidFill>
              </a:rPr>
              <a:t>x1, y1</a:t>
            </a:r>
            <a:r>
              <a:rPr lang="ru-RU" dirty="0"/>
              <a:t>. Таким образом, в основной программе будем иметь </a:t>
            </a:r>
            <a:r>
              <a:rPr lang="ru-RU" dirty="0">
                <a:solidFill>
                  <a:srgbClr val="00B0F0"/>
                </a:solidFill>
              </a:rPr>
              <a:t>x1=625, y1=5.</a:t>
            </a:r>
          </a:p>
          <a:p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388100" y="2603500"/>
            <a:ext cx="3505200" cy="869950"/>
          </a:xfrm>
          <a:prstGeom prst="wedgeRoundRectCallout">
            <a:avLst>
              <a:gd name="adj1" fmla="val -90740"/>
              <a:gd name="adj2" fmla="val -8469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Результаты работы процедуры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743200" y="3032125"/>
            <a:ext cx="3505200" cy="869950"/>
          </a:xfrm>
          <a:prstGeom prst="wedgeRoundRectCallout">
            <a:avLst>
              <a:gd name="adj1" fmla="val -90740"/>
              <a:gd name="adj2" fmla="val -8469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Промежуточный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67274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вызывающую 2 процедуры: </a:t>
            </a:r>
          </a:p>
          <a:p>
            <a:pPr marL="0" indent="0">
              <a:buNone/>
            </a:pPr>
            <a:r>
              <a:rPr lang="ru-RU" dirty="0"/>
              <a:t>1 процедура без параметров, выводит трижды на экран текст "Так работает процедура без параметров" ; 2 процедура запрашивает у пользователя 3 числа, находит их среднее арифметическое и выводит ответ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329966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801" y="3500438"/>
            <a:ext cx="9641416" cy="2449512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/>
              <a:t>Описание алгоритма нахождения НОД вычитанием</a:t>
            </a:r>
          </a:p>
          <a:p>
            <a:r>
              <a:rPr lang="ru-RU" sz="2000" dirty="0"/>
              <a:t>Из большего числа вычитаем меньшее.</a:t>
            </a:r>
          </a:p>
          <a:p>
            <a:r>
              <a:rPr lang="ru-RU" sz="2000" dirty="0"/>
              <a:t>Если получается 0, то значит, что числа равны друг другу и являются НОД </a:t>
            </a:r>
          </a:p>
          <a:p>
            <a:pPr>
              <a:buNone/>
            </a:pPr>
            <a:r>
              <a:rPr lang="ru-RU" sz="2000" dirty="0"/>
              <a:t>(следует выйти из цикла).</a:t>
            </a:r>
          </a:p>
          <a:p>
            <a:r>
              <a:rPr lang="ru-RU" sz="2000" dirty="0"/>
              <a:t>Если результат вычитания не равен 0, то большее число заменяем на </a:t>
            </a:r>
          </a:p>
          <a:p>
            <a:pPr>
              <a:buNone/>
            </a:pPr>
            <a:r>
              <a:rPr lang="ru-RU" sz="2000" dirty="0"/>
              <a:t>результат вычитания.</a:t>
            </a:r>
          </a:p>
          <a:p>
            <a:r>
              <a:rPr lang="ru-RU" sz="2000" dirty="0"/>
              <a:t>Переходим к пункту 1.</a:t>
            </a:r>
          </a:p>
        </p:txBody>
      </p:sp>
      <p:sp>
        <p:nvSpPr>
          <p:cNvPr id="20483" name="Заголовок 2"/>
          <p:cNvSpPr>
            <a:spLocks/>
          </p:cNvSpPr>
          <p:nvPr/>
        </p:nvSpPr>
        <p:spPr bwMode="auto">
          <a:xfrm>
            <a:off x="719667" y="188914"/>
            <a:ext cx="1086273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000" b="1">
                <a:solidFill>
                  <a:schemeClr val="tx2"/>
                </a:solidFill>
                <a:latin typeface="Arial" panose="020B0604020202020204" pitchFamily="34" charset="0"/>
              </a:rPr>
              <a:t>Алгоритм Евклида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318558" y="814958"/>
            <a:ext cx="11664949" cy="26561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ru-RU" sz="2800" b="1" dirty="0"/>
              <a:t>Алгоритм Евклида</a:t>
            </a:r>
            <a:r>
              <a:rPr lang="ru-RU" sz="2800" dirty="0"/>
              <a:t> – это алгоритм нахождения наибольшего общего делителя (НОД) пары целых чисел.</a:t>
            </a:r>
            <a:br>
              <a:rPr lang="ru-RU" sz="2800" dirty="0"/>
            </a:br>
            <a:r>
              <a:rPr lang="ru-RU" sz="2800" b="1" dirty="0"/>
              <a:t>Наибольший общий делитель (НОД)</a:t>
            </a:r>
            <a:r>
              <a:rPr lang="ru-RU" sz="2800" dirty="0"/>
              <a:t> – это число, которое делит без остатка два числа и делится само без остатка на любой другой делитель данных двух чисел. Проще говоря, это самое большое число, на которое можно без остатка разделить два числа, для которых ищется НОД.</a:t>
            </a:r>
            <a:endParaRPr 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8" name="Picture 11" descr="http://www.kencosgrovestudio.com/images/euclid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217" y="3286125"/>
            <a:ext cx="211878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800" y="3500438"/>
            <a:ext cx="9696451" cy="2449512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3" name="Заголовок 2"/>
          <p:cNvSpPr>
            <a:spLocks/>
          </p:cNvSpPr>
          <p:nvPr/>
        </p:nvSpPr>
        <p:spPr bwMode="auto">
          <a:xfrm>
            <a:off x="719667" y="188914"/>
            <a:ext cx="1086273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000" b="1">
                <a:solidFill>
                  <a:schemeClr val="tx2"/>
                </a:solidFill>
                <a:latin typeface="Arial" panose="020B0604020202020204" pitchFamily="34" charset="0"/>
              </a:rPr>
              <a:t>Алгоритм Евклида</a:t>
            </a:r>
          </a:p>
        </p:txBody>
      </p:sp>
      <p:sp>
        <p:nvSpPr>
          <p:cNvPr id="6" name="Заголовок 2"/>
          <p:cNvSpPr>
            <a:spLocks/>
          </p:cNvSpPr>
          <p:nvPr/>
        </p:nvSpPr>
        <p:spPr bwMode="auto">
          <a:xfrm>
            <a:off x="719667" y="1590675"/>
            <a:ext cx="1086273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600" b="1" dirty="0">
                <a:solidFill>
                  <a:schemeClr val="tx2"/>
                </a:solidFill>
                <a:latin typeface="Arial" panose="020B0604020202020204" pitchFamily="34" charset="0"/>
              </a:rPr>
              <a:t>Процедура для нахождения НОД (наибольший общий делитель)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27051" y="3443289"/>
            <a:ext cx="9717616" cy="2289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  <a:r>
              <a:rPr lang="ru-RU" sz="2800" dirty="0"/>
              <a:t> </a:t>
            </a:r>
            <a:r>
              <a:rPr lang="ru-RU" sz="2800" dirty="0" err="1"/>
              <a:t>nod</a:t>
            </a:r>
            <a:r>
              <a:rPr lang="ru-RU" sz="2800" dirty="0"/>
              <a:t> (</a:t>
            </a:r>
            <a:r>
              <a:rPr lang="ru-RU" sz="2800" dirty="0" err="1"/>
              <a:t>a</a:t>
            </a:r>
            <a:r>
              <a:rPr lang="ru-RU" sz="2800" dirty="0"/>
              <a:t>, b: </a:t>
            </a:r>
            <a:r>
              <a:rPr lang="ru-RU" sz="2800" dirty="0" err="1"/>
              <a:t>integer</a:t>
            </a:r>
            <a:r>
              <a:rPr lang="ru-RU" sz="2800" dirty="0"/>
              <a:t>; </a:t>
            </a:r>
            <a:r>
              <a:rPr lang="ru-RU" sz="2800" dirty="0" err="1"/>
              <a:t>var</a:t>
            </a:r>
            <a:r>
              <a:rPr lang="ru-RU" sz="2800" dirty="0"/>
              <a:t> c: </a:t>
            </a:r>
            <a:r>
              <a:rPr lang="ru-RU" sz="2800" dirty="0" err="1"/>
              <a:t>integer</a:t>
            </a:r>
            <a:r>
              <a:rPr lang="ru-RU" sz="2800" dirty="0"/>
              <a:t>);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  <a:endParaRPr 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85000"/>
              </a:lnSpc>
              <a:defRPr/>
            </a:pPr>
            <a:r>
              <a:rPr lang="ru-RU" sz="2800" dirty="0"/>
              <a:t>  </a:t>
            </a:r>
            <a:r>
              <a:rPr lang="ru-RU" sz="2800" dirty="0" err="1"/>
              <a:t>while</a:t>
            </a:r>
            <a:r>
              <a:rPr lang="ru-RU" sz="2800" dirty="0"/>
              <a:t> </a:t>
            </a:r>
            <a:r>
              <a:rPr lang="ru-RU" sz="2800" dirty="0" err="1"/>
              <a:t>a</a:t>
            </a:r>
            <a:r>
              <a:rPr lang="ru-RU" sz="2800" dirty="0"/>
              <a:t>&lt;&gt;</a:t>
            </a:r>
            <a:r>
              <a:rPr lang="ru-RU" sz="2800" dirty="0" err="1"/>
              <a:t>b</a:t>
            </a:r>
            <a:r>
              <a:rPr lang="ru-RU" sz="2800" dirty="0"/>
              <a:t> </a:t>
            </a:r>
            <a:r>
              <a:rPr lang="ru-RU" sz="2800" dirty="0" err="1"/>
              <a:t>do</a:t>
            </a:r>
            <a:endParaRPr lang="ru-RU" sz="2800" dirty="0"/>
          </a:p>
          <a:p>
            <a:pPr algn="l">
              <a:lnSpc>
                <a:spcPct val="85000"/>
              </a:lnSpc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ru-RU" sz="2800" dirty="0"/>
              <a:t> </a:t>
            </a:r>
            <a:r>
              <a:rPr lang="ru-RU" sz="2800" dirty="0" err="1"/>
              <a:t>a</a:t>
            </a:r>
            <a:r>
              <a:rPr lang="ru-RU" sz="2800" dirty="0"/>
              <a:t>&gt;</a:t>
            </a:r>
            <a:r>
              <a:rPr lang="ru-RU" sz="2800" dirty="0" err="1"/>
              <a:t>b</a:t>
            </a:r>
            <a:r>
              <a:rPr lang="ru-RU" sz="2800" dirty="0"/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ru-RU" sz="2800" dirty="0"/>
              <a:t> a:=a-b </a:t>
            </a:r>
            <a:r>
              <a:rPr 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ru-RU" sz="2800" dirty="0"/>
              <a:t> b:=b-a;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800" dirty="0"/>
              <a:t>  c:=a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pic>
        <p:nvPicPr>
          <p:cNvPr id="20488" name="Picture 11" descr="http://www.kencosgrovestudio.com/images/euclid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218" y="3500439"/>
            <a:ext cx="211878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5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использования подпрограмм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571" y="2093976"/>
            <a:ext cx="11865429" cy="4078224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Программы с использованием подпрограмм позволяют реализовать один из самых прогрессивных методов программирования - структурное программирование.</a:t>
            </a:r>
          </a:p>
          <a:p>
            <a:pPr lvl="0"/>
            <a:r>
              <a:rPr lang="ru-RU" sz="2800" dirty="0"/>
              <a:t>Программа становится более читаемой.</a:t>
            </a:r>
          </a:p>
          <a:p>
            <a:pPr lvl="0"/>
            <a:r>
              <a:rPr lang="ru-RU" sz="2800" dirty="0"/>
              <a:t>Происходит экономия памяти, которая получается из-за того, что память для хранения переменных, используемых в подпрограммах, выделяется только на время работы подпрограммы.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8909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544234" y="5084764"/>
            <a:ext cx="9120717" cy="1081087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1507" name="Заголовок 2"/>
          <p:cNvSpPr>
            <a:spLocks/>
          </p:cNvSpPr>
          <p:nvPr/>
        </p:nvSpPr>
        <p:spPr bwMode="auto">
          <a:xfrm>
            <a:off x="719667" y="188914"/>
            <a:ext cx="1086273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000" b="1">
                <a:solidFill>
                  <a:schemeClr val="tx2"/>
                </a:solidFill>
              </a:rPr>
              <a:t>Варианты вызова процедуры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571751" y="5089525"/>
            <a:ext cx="8997949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Между фактическими и формальными параметрами должно быть полное соответствие по количеству, порядку следования и типу.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561418" y="150018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в качестве параметров-значений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 использованы константы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19667" y="1573213"/>
            <a:ext cx="3170767" cy="576262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nod (36, 15, z)</a:t>
            </a: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719667" y="2508251"/>
            <a:ext cx="3170767" cy="576263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nod (</a:t>
            </a:r>
            <a:r>
              <a:rPr lang="en-US" altLang="ru-RU" sz="2200">
                <a:latin typeface="Arial" panose="020B0604020202020204" pitchFamily="34" charset="0"/>
              </a:rPr>
              <a:t>x</a:t>
            </a:r>
            <a:r>
              <a:rPr lang="ru-RU" altLang="ru-RU" sz="2200">
                <a:latin typeface="Arial" panose="020B0604020202020204" pitchFamily="34" charset="0"/>
              </a:rPr>
              <a:t>, </a:t>
            </a:r>
            <a:r>
              <a:rPr lang="en-US" altLang="ru-RU" sz="2200">
                <a:latin typeface="Arial" panose="020B0604020202020204" pitchFamily="34" charset="0"/>
              </a:rPr>
              <a:t>y</a:t>
            </a:r>
            <a:r>
              <a:rPr lang="ru-RU" altLang="ru-RU" sz="2200">
                <a:latin typeface="Arial" panose="020B0604020202020204" pitchFamily="34" charset="0"/>
              </a:rPr>
              <a:t>, z)</a:t>
            </a: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4559301" y="2508250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в качестве параметров-значений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 использованы имена переменных</a:t>
            </a:r>
          </a:p>
        </p:txBody>
      </p:sp>
      <p:sp>
        <p:nvSpPr>
          <p:cNvPr id="25619" name="AutoShape 19"/>
          <p:cNvSpPr>
            <a:spLocks noChangeArrowheads="1"/>
          </p:cNvSpPr>
          <p:nvPr/>
        </p:nvSpPr>
        <p:spPr bwMode="auto">
          <a:xfrm>
            <a:off x="719667" y="3589338"/>
            <a:ext cx="3170767" cy="576262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nod (</a:t>
            </a:r>
            <a:r>
              <a:rPr lang="en-US" altLang="ru-RU" sz="2200">
                <a:latin typeface="Arial" panose="020B0604020202020204" pitchFamily="34" charset="0"/>
              </a:rPr>
              <a:t>x</a:t>
            </a:r>
            <a:r>
              <a:rPr lang="ru-RU" altLang="ru-RU" sz="2200">
                <a:latin typeface="Arial" panose="020B0604020202020204" pitchFamily="34" charset="0"/>
              </a:rPr>
              <a:t>+ </a:t>
            </a:r>
            <a:r>
              <a:rPr lang="en-US" altLang="ru-RU" sz="2200">
                <a:latin typeface="Arial" panose="020B0604020202020204" pitchFamily="34" charset="0"/>
              </a:rPr>
              <a:t>y</a:t>
            </a:r>
            <a:r>
              <a:rPr lang="ru-RU" altLang="ru-RU" sz="2200">
                <a:latin typeface="Arial" panose="020B0604020202020204" pitchFamily="34" charset="0"/>
              </a:rPr>
              <a:t>, 15, z)</a:t>
            </a:r>
          </a:p>
        </p:txBody>
      </p:sp>
      <p:sp>
        <p:nvSpPr>
          <p:cNvPr id="25620" name="AutoShape 20"/>
          <p:cNvSpPr>
            <a:spLocks noChangeArrowheads="1"/>
          </p:cNvSpPr>
          <p:nvPr/>
        </p:nvSpPr>
        <p:spPr bwMode="auto">
          <a:xfrm>
            <a:off x="4561418" y="358933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в качестве параметров-значений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Arial" panose="020B0604020202020204" pitchFamily="34" charset="0"/>
              </a:rPr>
              <a:t> использованы выражение и константа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888318" y="1931988"/>
            <a:ext cx="670983" cy="0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3888318" y="2868613"/>
            <a:ext cx="670983" cy="0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3888318" y="3949700"/>
            <a:ext cx="670983" cy="0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1714501" y="5000626"/>
            <a:ext cx="666751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6600" b="1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52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25611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71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19667" y="739775"/>
            <a:ext cx="8424333" cy="5691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r>
              <a:rPr lang="ru-RU" sz="2200" dirty="0"/>
              <a:t> n_6;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const</a:t>
            </a:r>
            <a:r>
              <a:rPr lang="ru-RU" sz="2200" dirty="0"/>
              <a:t> m: </a:t>
            </a:r>
            <a:r>
              <a:rPr lang="ru-RU" sz="2200" dirty="0" err="1"/>
              <a:t>array</a:t>
            </a:r>
            <a:r>
              <a:rPr lang="ru-RU" sz="2400" dirty="0"/>
              <a:t> </a:t>
            </a:r>
            <a:r>
              <a:rPr lang="ru-RU" sz="1600" dirty="0"/>
              <a:t>[1..6]</a:t>
            </a:r>
            <a:r>
              <a:rPr lang="ru-RU" sz="24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integer</a:t>
            </a:r>
            <a:r>
              <a:rPr lang="ru-RU" sz="2400" dirty="0"/>
              <a:t> </a:t>
            </a:r>
            <a:r>
              <a:rPr lang="ru-RU" sz="1600" dirty="0"/>
              <a:t>=(16, 32, 40, 64, 80, 128);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  <a:r>
              <a:rPr lang="ru-RU" sz="2200" dirty="0"/>
              <a:t> </a:t>
            </a:r>
            <a:r>
              <a:rPr lang="en-US" sz="2200" dirty="0"/>
              <a:t>I, x, y, z</a:t>
            </a:r>
            <a:r>
              <a:rPr lang="ru-RU" sz="2200" dirty="0"/>
              <a:t>: </a:t>
            </a:r>
            <a:r>
              <a:rPr lang="ru-RU" sz="2200" dirty="0" err="1"/>
              <a:t>integer</a:t>
            </a:r>
            <a:r>
              <a:rPr lang="ru-RU" sz="2200" dirty="0"/>
              <a:t>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  <a:r>
              <a:rPr lang="ru-RU" sz="2200" dirty="0"/>
              <a:t> </a:t>
            </a:r>
            <a:r>
              <a:rPr lang="ru-RU" sz="2200" dirty="0" err="1"/>
              <a:t>nod</a:t>
            </a:r>
            <a:r>
              <a:rPr lang="ru-RU" sz="2200" dirty="0"/>
              <a:t> (</a:t>
            </a:r>
            <a:r>
              <a:rPr lang="ru-RU" sz="2200" dirty="0" err="1"/>
              <a:t>a</a:t>
            </a:r>
            <a:r>
              <a:rPr lang="ru-RU" sz="2200" dirty="0"/>
              <a:t>, b: </a:t>
            </a:r>
            <a:r>
              <a:rPr lang="ru-RU" sz="2200" dirty="0" err="1"/>
              <a:t>integer</a:t>
            </a:r>
            <a:r>
              <a:rPr lang="ru-RU" sz="2200" dirty="0"/>
              <a:t>; </a:t>
            </a:r>
            <a:r>
              <a:rPr lang="ru-RU" sz="2200" dirty="0" err="1"/>
              <a:t>var</a:t>
            </a:r>
            <a:r>
              <a:rPr lang="ru-RU" sz="2200" dirty="0"/>
              <a:t> c: </a:t>
            </a:r>
            <a:r>
              <a:rPr lang="ru-RU" sz="2200" dirty="0" err="1"/>
              <a:t>integer</a:t>
            </a:r>
            <a:r>
              <a:rPr lang="ru-RU" sz="2200" dirty="0"/>
              <a:t>);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  <a:endParaRPr lang="ru-RU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85000"/>
              </a:lnSpc>
              <a:defRPr/>
            </a:pPr>
            <a:r>
              <a:rPr lang="ru-RU" sz="2200" dirty="0"/>
              <a:t>  </a:t>
            </a:r>
            <a:r>
              <a:rPr lang="ru-RU" sz="2200" dirty="0" err="1"/>
              <a:t>while</a:t>
            </a:r>
            <a:r>
              <a:rPr lang="ru-RU" sz="2200" dirty="0"/>
              <a:t> </a:t>
            </a:r>
            <a:r>
              <a:rPr lang="ru-RU" sz="2200" dirty="0" err="1"/>
              <a:t>a</a:t>
            </a:r>
            <a:r>
              <a:rPr lang="ru-RU" sz="2200" dirty="0"/>
              <a:t>&lt;&gt;</a:t>
            </a:r>
            <a:r>
              <a:rPr lang="ru-RU" sz="2200" dirty="0" err="1"/>
              <a:t>b</a:t>
            </a:r>
            <a:r>
              <a:rPr lang="ru-RU" sz="2200" dirty="0"/>
              <a:t> </a:t>
            </a:r>
            <a:r>
              <a:rPr lang="ru-RU" sz="2200" dirty="0" err="1"/>
              <a:t>do</a:t>
            </a:r>
            <a:endParaRPr lang="ru-RU" sz="2200" dirty="0"/>
          </a:p>
          <a:p>
            <a:pPr algn="l">
              <a:lnSpc>
                <a:spcPct val="85000"/>
              </a:lnSpc>
              <a:defRPr/>
            </a:pPr>
            <a:r>
              <a:rPr lang="ru-RU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ru-RU" sz="2200" dirty="0"/>
              <a:t> </a:t>
            </a:r>
            <a:r>
              <a:rPr lang="ru-RU" sz="2200" dirty="0" err="1"/>
              <a:t>a</a:t>
            </a:r>
            <a:r>
              <a:rPr lang="ru-RU" sz="2200" dirty="0"/>
              <a:t>&gt;</a:t>
            </a:r>
            <a:r>
              <a:rPr lang="ru-RU" sz="2200" dirty="0" err="1"/>
              <a:t>b</a:t>
            </a:r>
            <a:r>
              <a:rPr lang="ru-RU" sz="2200" dirty="0"/>
              <a:t>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ru-RU" sz="2200" dirty="0"/>
              <a:t> a:=a-b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ru-RU" sz="2200" dirty="0"/>
              <a:t> b:=b-a;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dirty="0"/>
              <a:t>  c:=a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  <a:endParaRPr lang="ru-RU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85000"/>
              </a:lnSpc>
              <a:defRPr/>
            </a:pPr>
            <a:r>
              <a:rPr lang="ru-RU" sz="2200" dirty="0"/>
              <a:t>  x:=m[1];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dirty="0"/>
              <a:t> 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ru-RU" sz="2200" dirty="0"/>
              <a:t> i:=</a:t>
            </a:r>
            <a:r>
              <a:rPr lang="ru-RU" dirty="0"/>
              <a:t>2</a:t>
            </a:r>
            <a:r>
              <a:rPr lang="ru-RU" sz="2400" dirty="0"/>
              <a:t>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</a:t>
            </a:r>
            <a:r>
              <a:rPr lang="ru-RU" sz="2400" dirty="0"/>
              <a:t> </a:t>
            </a:r>
            <a:r>
              <a:rPr lang="ru-RU" dirty="0"/>
              <a:t>6</a:t>
            </a:r>
            <a:r>
              <a:rPr lang="ru-RU" sz="2400" dirty="0"/>
              <a:t>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  <a:endParaRPr lang="ru-RU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85000"/>
              </a:lnSpc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  <a:endParaRPr lang="ru-RU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85000"/>
              </a:lnSpc>
              <a:defRPr/>
            </a:pPr>
            <a:r>
              <a:rPr lang="ru-RU" sz="2200" dirty="0"/>
              <a:t>   y:=</a:t>
            </a:r>
            <a:r>
              <a:rPr lang="en-US" sz="2200" dirty="0"/>
              <a:t>m</a:t>
            </a:r>
            <a:r>
              <a:rPr lang="ru-RU" sz="2200" dirty="0"/>
              <a:t>[i];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dirty="0"/>
              <a:t>   </a:t>
            </a:r>
            <a:r>
              <a:rPr lang="ru-RU" sz="2200" dirty="0" err="1"/>
              <a:t>nod</a:t>
            </a:r>
            <a:r>
              <a:rPr lang="ru-RU" sz="2200" dirty="0"/>
              <a:t> (</a:t>
            </a:r>
            <a:r>
              <a:rPr lang="ru-RU" sz="2200" dirty="0" err="1"/>
              <a:t>x</a:t>
            </a:r>
            <a:r>
              <a:rPr lang="ru-RU" sz="2200" dirty="0"/>
              <a:t>, </a:t>
            </a:r>
            <a:r>
              <a:rPr lang="ru-RU" sz="2200" dirty="0" err="1"/>
              <a:t>y</a:t>
            </a:r>
            <a:r>
              <a:rPr lang="ru-RU" sz="2200" dirty="0"/>
              <a:t>, </a:t>
            </a:r>
            <a:r>
              <a:rPr lang="ru-RU" sz="2200" dirty="0" err="1"/>
              <a:t>z</a:t>
            </a:r>
            <a:r>
              <a:rPr lang="ru-RU" sz="2200" dirty="0"/>
              <a:t>);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dirty="0"/>
              <a:t>   x:=z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2200" dirty="0"/>
              <a:t>;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dirty="0" err="1"/>
              <a:t>writeln</a:t>
            </a:r>
            <a:r>
              <a:rPr lang="ru-RU" sz="2400" dirty="0"/>
              <a:t> (</a:t>
            </a:r>
            <a:r>
              <a:rPr lang="ru-RU" sz="1600" dirty="0"/>
              <a:t>'НОД=',</a:t>
            </a:r>
            <a:r>
              <a:rPr lang="ru-RU" sz="2400" dirty="0"/>
              <a:t> </a:t>
            </a:r>
            <a:r>
              <a:rPr lang="en-US" sz="2200" dirty="0"/>
              <a:t>x</a:t>
            </a:r>
            <a:r>
              <a:rPr lang="ru-RU" sz="2400" dirty="0"/>
              <a:t>)</a:t>
            </a:r>
          </a:p>
          <a:p>
            <a:pPr algn="l">
              <a:lnSpc>
                <a:spcPct val="85000"/>
              </a:lnSpc>
              <a:defRPr/>
            </a:pPr>
            <a:r>
              <a:rPr lang="ru-RU" sz="2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2400" dirty="0"/>
              <a:t>.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1" y="4149725"/>
            <a:ext cx="576156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Раздел описания операторов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главной программы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27051" y="3357563"/>
            <a:ext cx="116649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808133" y="3357564"/>
            <a:ext cx="0" cy="2924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496300" y="2349500"/>
            <a:ext cx="336126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Раздел описания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подпрограммы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527051" y="1125538"/>
            <a:ext cx="116649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000751" y="836614"/>
            <a:ext cx="0" cy="3317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327651" y="765176"/>
            <a:ext cx="623993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Заголовок главной программы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8830733" y="1071563"/>
            <a:ext cx="336126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Описание констант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27051" y="1676400"/>
            <a:ext cx="116649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8113185" y="1714501"/>
            <a:ext cx="78316" cy="164306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27051" y="1390650"/>
            <a:ext cx="116649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537451" y="1428751"/>
            <a:ext cx="4559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Раздел описания переменных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143751" y="1428751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44" name="Заголовок 2"/>
          <p:cNvSpPr>
            <a:spLocks/>
          </p:cNvSpPr>
          <p:nvPr/>
        </p:nvSpPr>
        <p:spPr bwMode="auto">
          <a:xfrm>
            <a:off x="719667" y="0"/>
            <a:ext cx="1086273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600" b="1">
                <a:solidFill>
                  <a:schemeClr val="tx2"/>
                </a:solidFill>
              </a:rPr>
              <a:t>Программа с процедурой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8953500" y="1143000"/>
            <a:ext cx="0" cy="33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/>
      <p:bldP spid="27659" grpId="0"/>
      <p:bldP spid="276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 Процедуры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91, задание а, б</a:t>
            </a:r>
            <a:r>
              <a:rPr lang="en-US" dirty="0"/>
              <a:t> </a:t>
            </a:r>
            <a:r>
              <a:rPr lang="ru-RU" dirty="0"/>
              <a:t>письменно в тетради</a:t>
            </a:r>
          </a:p>
        </p:txBody>
      </p:sp>
    </p:spTree>
    <p:extLst>
      <p:ext uri="{BB962C8B-B14F-4D97-AF65-F5344CB8AC3E}">
        <p14:creationId xmlns:p14="http://schemas.microsoft.com/office/powerpoint/2010/main" val="29884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048" y="217932"/>
            <a:ext cx="10058400" cy="1609344"/>
          </a:xfrm>
        </p:spPr>
        <p:txBody>
          <a:bodyPr/>
          <a:lstStyle/>
          <a:p>
            <a:r>
              <a:rPr lang="ru-RU" dirty="0"/>
              <a:t>Функции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092708"/>
            <a:ext cx="11493500" cy="5447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Функция оформляется аналогично процедуре. </a:t>
            </a:r>
          </a:p>
          <a:p>
            <a:pPr marL="0" indent="0">
              <a:buNone/>
            </a:pPr>
            <a:r>
              <a:rPr lang="ru-RU" b="1" i="1" dirty="0"/>
              <a:t>Отличительные особенности функции: </a:t>
            </a:r>
            <a:r>
              <a:rPr lang="ru-RU" dirty="0"/>
              <a:t>она имеет </a:t>
            </a:r>
            <a:r>
              <a:rPr lang="ru-RU" dirty="0">
                <a:solidFill>
                  <a:srgbClr val="FF0000"/>
                </a:solidFill>
              </a:rPr>
              <a:t>только один результат выполнения </a:t>
            </a:r>
            <a:r>
              <a:rPr lang="ru-RU" dirty="0"/>
              <a:t>(но может иметь несколько входных параметров); </a:t>
            </a:r>
            <a:r>
              <a:rPr lang="ru-RU" dirty="0">
                <a:solidFill>
                  <a:srgbClr val="FF0000"/>
                </a:solidFill>
              </a:rPr>
              <a:t>результат обозначается именем функции и передаётся в основную программу</a:t>
            </a:r>
          </a:p>
          <a:p>
            <a:pPr marL="0" indent="0">
              <a:buNone/>
            </a:pPr>
            <a:r>
              <a:rPr lang="ru-RU" b="1" dirty="0"/>
              <a:t>Функции</a:t>
            </a:r>
            <a:r>
              <a:rPr lang="ru-RU" dirty="0"/>
              <a:t> - это процедуры особого вида, результатом работы которых является некоторое значение, подобное переменной.</a:t>
            </a:r>
          </a:p>
          <a:p>
            <a:r>
              <a:rPr lang="ru-RU" dirty="0"/>
              <a:t>Функция, как и процедура, может иметь список параметров, следующих за именем функции в круглых скобках. </a:t>
            </a:r>
            <a:r>
              <a:rPr lang="ru-RU" dirty="0">
                <a:solidFill>
                  <a:srgbClr val="FF0000"/>
                </a:solidFill>
              </a:rPr>
              <a:t>Но если имя процедуры используется только для ее вызова, то с именем функции связывается ее значение.</a:t>
            </a:r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  <a:p>
            <a:pPr marL="0" indent="0">
              <a:buNone/>
            </a:pPr>
            <a:r>
              <a:rPr lang="en-US" b="1" dirty="0" err="1"/>
              <a:t>f</a:t>
            </a:r>
            <a:r>
              <a:rPr lang="ru-RU" b="1" dirty="0" err="1"/>
              <a:t>unction</a:t>
            </a:r>
            <a:r>
              <a:rPr lang="ru-RU" dirty="0"/>
              <a:t> &lt;имя функции&gt;(формальные параметры): тип значения функции;</a:t>
            </a:r>
            <a:br>
              <a:rPr lang="ru-RU" dirty="0"/>
            </a:br>
            <a:r>
              <a:rPr lang="en-US" b="1" dirty="0"/>
              <a:t>v</a:t>
            </a:r>
            <a:r>
              <a:rPr lang="ru-RU" b="1" dirty="0" err="1"/>
              <a:t>ar</a:t>
            </a:r>
            <a:br>
              <a:rPr lang="ru-RU" dirty="0"/>
            </a:br>
            <a:r>
              <a:rPr lang="ru-RU" dirty="0"/>
              <a:t>  . . . </a:t>
            </a:r>
            <a:br>
              <a:rPr lang="ru-RU" dirty="0"/>
            </a:br>
            <a:r>
              <a:rPr lang="en-US" b="1" dirty="0"/>
              <a:t>b</a:t>
            </a:r>
            <a:r>
              <a:rPr lang="ru-RU" b="1" dirty="0" err="1"/>
              <a:t>egin</a:t>
            </a:r>
            <a:br>
              <a:rPr lang="ru-RU" dirty="0"/>
            </a:br>
            <a:r>
              <a:rPr lang="ru-RU" dirty="0"/>
              <a:t>  . . .</a:t>
            </a:r>
            <a:br>
              <a:rPr lang="ru-RU" dirty="0"/>
            </a:br>
            <a:r>
              <a:rPr lang="en-US" b="1" dirty="0" err="1"/>
              <a:t>e</a:t>
            </a:r>
            <a:r>
              <a:rPr lang="ru-RU" b="1" dirty="0" err="1"/>
              <a:t>nd</a:t>
            </a:r>
            <a:r>
              <a:rPr lang="ru-RU" b="1" dirty="0"/>
              <a:t> ;</a:t>
            </a:r>
          </a:p>
          <a:p>
            <a:endParaRPr lang="ru-RU" b="1" dirty="0"/>
          </a:p>
          <a:p>
            <a:r>
              <a:rPr lang="ru-RU" dirty="0"/>
              <a:t>Вызывается функция по её имени с указанием фактических параметров.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47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702" y="188640"/>
            <a:ext cx="11977297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 primer;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get_sum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ru-RU" dirty="0"/>
              <a:t>: </a:t>
            </a:r>
            <a:r>
              <a:rPr lang="en-US" dirty="0"/>
              <a:t>integer): integer;</a:t>
            </a:r>
          </a:p>
          <a:p>
            <a:pPr marL="0" indent="0">
              <a:buNone/>
            </a:pPr>
            <a:r>
              <a:rPr lang="en-US" dirty="0"/>
              <a:t>begin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get_sum</a:t>
            </a:r>
            <a:r>
              <a:rPr lang="en-US" dirty="0"/>
              <a:t>:=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ru-RU" dirty="0"/>
              <a:t>команды</a:t>
            </a:r>
          </a:p>
          <a:p>
            <a:pPr marL="0" indent="0">
              <a:buNone/>
            </a:pPr>
            <a:r>
              <a:rPr lang="ru-RU" dirty="0"/>
              <a:t>Команды</a:t>
            </a:r>
          </a:p>
          <a:p>
            <a:pPr marL="0" indent="0">
              <a:buNone/>
            </a:pPr>
            <a:r>
              <a:rPr lang="ru-RU" dirty="0"/>
              <a:t>команды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X:=get_sum(25,x):</a:t>
            </a:r>
          </a:p>
          <a:p>
            <a:pPr marL="0" indent="0">
              <a:buNone/>
            </a:pPr>
            <a:r>
              <a:rPr lang="en-US" dirty="0"/>
              <a:t>end.</a:t>
            </a:r>
            <a:endParaRPr lang="ru-RU" dirty="0"/>
          </a:p>
        </p:txBody>
      </p:sp>
      <p:sp>
        <p:nvSpPr>
          <p:cNvPr id="4" name="Облачко с текстом: прямоугольное со скругленными углами 3"/>
          <p:cNvSpPr/>
          <p:nvPr/>
        </p:nvSpPr>
        <p:spPr>
          <a:xfrm>
            <a:off x="4779268" y="2713782"/>
            <a:ext cx="3264363" cy="1147266"/>
          </a:xfrm>
          <a:prstGeom prst="wedgeRoundRectCallout">
            <a:avLst>
              <a:gd name="adj1" fmla="val -129890"/>
              <a:gd name="adj2" fmla="val 13684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Паскаль подставит первое значение в скобках вместо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ru-RU" sz="2000" dirty="0">
                <a:solidFill>
                  <a:srgbClr val="FF0000"/>
                </a:solidFill>
              </a:rPr>
              <a:t>, второе вместо</a:t>
            </a:r>
            <a:r>
              <a:rPr lang="en-US" sz="2000" dirty="0">
                <a:solidFill>
                  <a:srgbClr val="FF0000"/>
                </a:solidFill>
              </a:rPr>
              <a:t> b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Облачко с текстом: прямоугольное со скругленными углами 5"/>
          <p:cNvSpPr/>
          <p:nvPr/>
        </p:nvSpPr>
        <p:spPr>
          <a:xfrm>
            <a:off x="8400256" y="87348"/>
            <a:ext cx="3264363" cy="1147266"/>
          </a:xfrm>
          <a:prstGeom prst="wedgeRoundRectCallout">
            <a:avLst>
              <a:gd name="adj1" fmla="val -169706"/>
              <a:gd name="adj2" fmla="val 2795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Если переменные разных типов, то </a:t>
            </a:r>
            <a:r>
              <a:rPr lang="en-US" sz="2000" dirty="0">
                <a:solidFill>
                  <a:srgbClr val="FF0000"/>
                </a:solidFill>
              </a:rPr>
              <a:t>(a: integer; b: real)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548" y="-429768"/>
            <a:ext cx="11909552" cy="1609344"/>
          </a:xfrm>
        </p:spPr>
        <p:txBody>
          <a:bodyPr/>
          <a:lstStyle/>
          <a:p>
            <a:r>
              <a:rPr lang="ru-RU" dirty="0"/>
              <a:t>Отличие процедуры 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24408"/>
            <a:ext cx="12192000" cy="6133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Program </a:t>
            </a:r>
            <a:r>
              <a:rPr lang="en-US" dirty="0" err="1"/>
              <a:t>ProcedureAndFunction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x, y, </a:t>
            </a:r>
            <a:r>
              <a:rPr lang="en-US" dirty="0" err="1"/>
              <a:t>SumNumbers</a:t>
            </a:r>
            <a:r>
              <a:rPr lang="en-US" dirty="0"/>
              <a:t> : integer;</a:t>
            </a:r>
          </a:p>
          <a:p>
            <a:pPr marL="0" indent="0">
              <a:buNone/>
            </a:pPr>
            <a:r>
              <a:rPr lang="sv-SE" b="1" dirty="0"/>
              <a:t>Procedure </a:t>
            </a:r>
            <a:r>
              <a:rPr lang="sv-SE" dirty="0">
                <a:solidFill>
                  <a:srgbClr val="00B0F0"/>
                </a:solidFill>
              </a:rPr>
              <a:t>Summa1</a:t>
            </a:r>
            <a:r>
              <a:rPr lang="sv-SE" dirty="0"/>
              <a:t>(</a:t>
            </a:r>
            <a:r>
              <a:rPr lang="sv-SE" dirty="0">
                <a:solidFill>
                  <a:srgbClr val="FFC000"/>
                </a:solidFill>
              </a:rPr>
              <a:t>a, b: </a:t>
            </a:r>
            <a:r>
              <a:rPr lang="sv-SE" dirty="0"/>
              <a:t>integer ;</a:t>
            </a:r>
            <a:r>
              <a:rPr lang="ru-RU" dirty="0"/>
              <a:t> </a:t>
            </a:r>
            <a:r>
              <a:rPr lang="en-US" b="1" dirty="0"/>
              <a:t>v</a:t>
            </a:r>
            <a:r>
              <a:rPr lang="sv-SE" b="1" dirty="0"/>
              <a:t>ar </a:t>
            </a:r>
            <a:r>
              <a:rPr lang="sv-SE" dirty="0">
                <a:solidFill>
                  <a:srgbClr val="FF6600"/>
                </a:solidFill>
              </a:rPr>
              <a:t>Sum</a:t>
            </a:r>
            <a:r>
              <a:rPr lang="sv-SE" dirty="0"/>
              <a:t> : integer );</a:t>
            </a:r>
          </a:p>
          <a:p>
            <a:pPr marL="0" indent="0">
              <a:buNone/>
            </a:pP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Sum:=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;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(a, b : integer) : integer;</a:t>
            </a:r>
          </a:p>
          <a:p>
            <a:pPr marL="0" indent="0">
              <a:buNone/>
            </a:pP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Sum:=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;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x := 12;</a:t>
            </a:r>
          </a:p>
          <a:p>
            <a:pPr marL="0" indent="0">
              <a:buNone/>
            </a:pPr>
            <a:r>
              <a:rPr lang="en-US" dirty="0"/>
              <a:t>  y := 15;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Summa1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x, y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SumNumbers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writeln</a:t>
            </a:r>
            <a:r>
              <a:rPr lang="ru-RU" dirty="0"/>
              <a:t> ('С помощью процедуры сумма чисел равна ',</a:t>
            </a:r>
            <a:r>
              <a:rPr lang="ru-RU" dirty="0">
                <a:solidFill>
                  <a:srgbClr val="FF6600"/>
                </a:solidFill>
              </a:rPr>
              <a:t> </a:t>
            </a:r>
            <a:r>
              <a:rPr lang="ru-RU" dirty="0" err="1">
                <a:solidFill>
                  <a:srgbClr val="FF6600"/>
                </a:solidFill>
              </a:rPr>
              <a:t>SumNumbers</a:t>
            </a:r>
            <a:r>
              <a:rPr lang="ru-RU" dirty="0"/>
              <a:t>);               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writeln</a:t>
            </a:r>
            <a:r>
              <a:rPr lang="ru-RU" dirty="0"/>
              <a:t> ('С помощью функции сумма чисел равна ', </a:t>
            </a:r>
            <a:r>
              <a:rPr lang="ru-RU" dirty="0" err="1">
                <a:solidFill>
                  <a:srgbClr val="7030A0"/>
                </a:solidFill>
              </a:rPr>
              <a:t>Sum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x</a:t>
            </a:r>
            <a:r>
              <a:rPr lang="ru-RU" dirty="0">
                <a:solidFill>
                  <a:srgbClr val="7030A0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y</a:t>
            </a:r>
            <a:r>
              <a:rPr lang="ru-RU" dirty="0">
                <a:solidFill>
                  <a:srgbClr val="7030A0"/>
                </a:solidFill>
              </a:rPr>
              <a:t>)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83200" y="731441"/>
            <a:ext cx="6819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Вызов процедуры производится по ее имени. Наряду с параметрами-значениями a и b, которые подлежат сложению, в списке параметров присутствует параметр-переменная </a:t>
            </a:r>
            <a:r>
              <a:rPr lang="ru-RU" dirty="0" err="1"/>
              <a:t>Sum</a:t>
            </a:r>
            <a:r>
              <a:rPr lang="ru-RU" dirty="0"/>
              <a:t>, который содержит возвращаемое процедурой значение – сумму.</a:t>
            </a:r>
          </a:p>
          <a:p>
            <a:endParaRPr lang="ru-RU" dirty="0"/>
          </a:p>
          <a:p>
            <a:r>
              <a:rPr lang="ru-RU" dirty="0"/>
              <a:t>Функция же имеет только два параметра. Это связано с тем, что само имя функции представляет собой идентификатор параметра, значение которого после окончания работы функции равно результату вычисления. </a:t>
            </a:r>
          </a:p>
          <a:p>
            <a:endParaRPr lang="ru-RU" dirty="0"/>
          </a:p>
          <a:p>
            <a:r>
              <a:rPr lang="ru-RU" dirty="0"/>
              <a:t>Этот параметр соответствует параметру-переменной </a:t>
            </a:r>
            <a:r>
              <a:rPr lang="ru-RU" dirty="0" err="1"/>
              <a:t>Sum</a:t>
            </a:r>
            <a:r>
              <a:rPr lang="ru-RU" dirty="0"/>
              <a:t> процедуры. При объявлении функции ей в соответствие ставят определенный тип данных – тип возвращаемого функцией значения.</a:t>
            </a:r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10800000" flipV="1">
            <a:off x="1397000" y="1930398"/>
            <a:ext cx="3924301" cy="29845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 rot="10800000" flipV="1">
            <a:off x="1397000" y="3276599"/>
            <a:ext cx="4076700" cy="5969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/>
          <p:nvPr/>
        </p:nvCxnSpPr>
        <p:spPr>
          <a:xfrm rot="10800000">
            <a:off x="3746500" y="3276599"/>
            <a:ext cx="1536700" cy="11052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886450" y="6242735"/>
            <a:ext cx="4641850" cy="5232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b="1" i="1" dirty="0"/>
              <a:t>С помощью процедуры сумма чисел равна 27</a:t>
            </a:r>
          </a:p>
          <a:p>
            <a:r>
              <a:rPr lang="ru-RU" sz="1400" b="1" i="1" dirty="0"/>
              <a:t>С помощью функции сумма чисел равна 27</a:t>
            </a:r>
          </a:p>
        </p:txBody>
      </p:sp>
    </p:spTree>
    <p:extLst>
      <p:ext uri="{BB962C8B-B14F-4D97-AF65-F5344CB8AC3E}">
        <p14:creationId xmlns:p14="http://schemas.microsoft.com/office/powerpoint/2010/main" val="421813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800" y="180539"/>
            <a:ext cx="1054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Begin                                                     </a:t>
            </a:r>
            <a:r>
              <a:rPr lang="ru-RU" sz="2400" i="1" dirty="0">
                <a:solidFill>
                  <a:srgbClr val="FF0000"/>
                </a:solidFill>
              </a:rPr>
              <a:t>основная программа ближе</a:t>
            </a:r>
            <a:endParaRPr lang="en-US" sz="2400" b="1" dirty="0"/>
          </a:p>
          <a:p>
            <a:r>
              <a:rPr lang="en-US" sz="2400" b="1" dirty="0"/>
              <a:t>  </a:t>
            </a:r>
            <a:r>
              <a:rPr lang="en-US" sz="2400" dirty="0"/>
              <a:t>x := 12;</a:t>
            </a:r>
          </a:p>
          <a:p>
            <a:r>
              <a:rPr lang="en-US" sz="2400" dirty="0"/>
              <a:t>  y := 15;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Summa1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x, 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6600"/>
                </a:solidFill>
              </a:rPr>
              <a:t>SumNumbers</a:t>
            </a:r>
            <a:r>
              <a:rPr lang="en-US" sz="2400" dirty="0"/>
              <a:t>);</a:t>
            </a:r>
          </a:p>
          <a:p>
            <a:r>
              <a:rPr lang="ru-RU" sz="2400" dirty="0"/>
              <a:t>  </a:t>
            </a:r>
            <a:r>
              <a:rPr lang="ru-RU" sz="2400" dirty="0" err="1"/>
              <a:t>writeln</a:t>
            </a:r>
            <a:r>
              <a:rPr lang="ru-RU" sz="2400" dirty="0"/>
              <a:t> ('С помощью процедуры сумма чисел равна ',</a:t>
            </a:r>
            <a:r>
              <a:rPr lang="ru-RU" sz="2400" dirty="0">
                <a:solidFill>
                  <a:srgbClr val="FF6600"/>
                </a:solidFill>
              </a:rPr>
              <a:t> </a:t>
            </a:r>
            <a:r>
              <a:rPr lang="ru-RU" sz="2400" dirty="0" err="1">
                <a:solidFill>
                  <a:srgbClr val="FF6600"/>
                </a:solidFill>
              </a:rPr>
              <a:t>SumNumbers</a:t>
            </a:r>
            <a:r>
              <a:rPr lang="ru-RU" sz="2400" dirty="0"/>
              <a:t>);               </a:t>
            </a:r>
          </a:p>
          <a:p>
            <a:r>
              <a:rPr lang="ru-RU" sz="2400" dirty="0"/>
              <a:t>  </a:t>
            </a:r>
            <a:r>
              <a:rPr lang="ru-RU" sz="2400" dirty="0" err="1"/>
              <a:t>writeln</a:t>
            </a:r>
            <a:r>
              <a:rPr lang="ru-RU" sz="2400" dirty="0"/>
              <a:t> ('С помощью функции сумма чисел равна ', </a:t>
            </a:r>
            <a:r>
              <a:rPr lang="ru-RU" sz="2400" dirty="0" err="1">
                <a:solidFill>
                  <a:srgbClr val="7030A0"/>
                </a:solidFill>
              </a:rPr>
              <a:t>Sum</a:t>
            </a:r>
            <a:r>
              <a:rPr lang="ru-RU" sz="2400" dirty="0">
                <a:solidFill>
                  <a:srgbClr val="7030A0"/>
                </a:solidFill>
              </a:rPr>
              <a:t>(</a:t>
            </a:r>
            <a:r>
              <a:rPr lang="en-US" sz="2400" dirty="0">
                <a:solidFill>
                  <a:srgbClr val="7030A0"/>
                </a:solidFill>
              </a:rPr>
              <a:t>x</a:t>
            </a:r>
            <a:r>
              <a:rPr lang="ru-RU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7030A0"/>
                </a:solidFill>
              </a:rPr>
              <a:t>y</a:t>
            </a:r>
            <a:r>
              <a:rPr lang="ru-RU" sz="2400" dirty="0">
                <a:solidFill>
                  <a:srgbClr val="7030A0"/>
                </a:solidFill>
              </a:rPr>
              <a:t>)</a:t>
            </a:r>
            <a:r>
              <a:rPr lang="ru-RU" sz="2400" dirty="0"/>
              <a:t>);</a:t>
            </a:r>
          </a:p>
          <a:p>
            <a:r>
              <a:rPr lang="en-US" sz="2400" b="1" dirty="0"/>
              <a:t>End</a:t>
            </a:r>
            <a:r>
              <a:rPr lang="en-US" sz="24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9150" y="3367445"/>
            <a:ext cx="4641850" cy="5232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b="1" i="1" dirty="0"/>
              <a:t>С помощью процедуры сумма чисел равна 27</a:t>
            </a:r>
          </a:p>
          <a:p>
            <a:r>
              <a:rPr lang="ru-RU" sz="1400" b="1" i="1" dirty="0"/>
              <a:t>С помощью функции сумма чисел равна 27</a:t>
            </a:r>
          </a:p>
        </p:txBody>
      </p:sp>
    </p:spTree>
    <p:extLst>
      <p:ext uri="{BB962C8B-B14F-4D97-AF65-F5344CB8AC3E}">
        <p14:creationId xmlns:p14="http://schemas.microsoft.com/office/powerpoint/2010/main" val="379082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2400"/>
            <a:ext cx="12039600" cy="57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Объявление функции</a:t>
            </a:r>
          </a:p>
          <a:p>
            <a:pPr marL="0" indent="0">
              <a:buNone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Sum(a, b : integer) : integer;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/>
              <a:t>внешне похоже на объявление переменной </a:t>
            </a:r>
            <a:r>
              <a:rPr lang="ru-RU" dirty="0" err="1"/>
              <a:t>Sum</a:t>
            </a:r>
            <a:r>
              <a:rPr lang="ru-RU" dirty="0"/>
              <a:t> типа </a:t>
            </a:r>
            <a:r>
              <a:rPr lang="ru-RU" dirty="0" err="1"/>
              <a:t>integer</a:t>
            </a:r>
            <a:r>
              <a:rPr lang="ru-RU" dirty="0"/>
              <a:t>. Тип функции объявляется следом за списком параметров – после закрывающейся скобки этого списка и двоеточия.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ВЫВОД:</a:t>
            </a:r>
          </a:p>
          <a:p>
            <a:pPr marL="0" indent="0">
              <a:buNone/>
            </a:pPr>
            <a:r>
              <a:rPr lang="ru-RU" dirty="0"/>
              <a:t>Оформлять подпрограмму как функцию целесообразно только в том случае, если она имеет один выходной параметр. Если же последовательность команд ориентирована на выполнение некоторого действия (выдача информации на экран и т.п.), целесообразно оформлять ее как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308137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738688"/>
            <a:ext cx="4224867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Заголовок 2"/>
          <p:cNvSpPr>
            <a:spLocks/>
          </p:cNvSpPr>
          <p:nvPr/>
        </p:nvSpPr>
        <p:spPr bwMode="auto">
          <a:xfrm>
            <a:off x="624418" y="188913"/>
            <a:ext cx="1156758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Функция поиска максимального из 2-х</a:t>
            </a:r>
            <a:r>
              <a:rPr lang="ru-RU" altLang="ru-RU" sz="3600" b="1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19667" y="765175"/>
            <a:ext cx="835236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r>
              <a:rPr lang="ru-RU" sz="2400" dirty="0"/>
              <a:t> </a:t>
            </a:r>
            <a:r>
              <a:rPr lang="ru-RU" sz="2400" dirty="0" err="1"/>
              <a:t>n_</a:t>
            </a:r>
            <a:r>
              <a:rPr lang="en-US" sz="2400" dirty="0"/>
              <a:t>7</a:t>
            </a:r>
            <a:r>
              <a:rPr lang="ru-RU" sz="2400" dirty="0"/>
              <a:t>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  <a:r>
              <a:rPr lang="ru-RU" sz="2400" dirty="0"/>
              <a:t> </a:t>
            </a:r>
            <a:r>
              <a:rPr lang="ru-RU" sz="2400" dirty="0" err="1"/>
              <a:t>a</a:t>
            </a:r>
            <a:r>
              <a:rPr lang="ru-RU" sz="2400" dirty="0"/>
              <a:t>, </a:t>
            </a:r>
            <a:r>
              <a:rPr lang="ru-RU" sz="2400" dirty="0" err="1"/>
              <a:t>b</a:t>
            </a:r>
            <a:r>
              <a:rPr lang="ru-RU" sz="2400" dirty="0"/>
              <a:t>, </a:t>
            </a:r>
            <a:r>
              <a:rPr lang="ru-RU" sz="2400" dirty="0" err="1"/>
              <a:t>c</a:t>
            </a:r>
            <a:r>
              <a:rPr lang="ru-RU" sz="2400" dirty="0"/>
              <a:t>, </a:t>
            </a:r>
            <a:r>
              <a:rPr lang="ru-RU" sz="2400" dirty="0" err="1"/>
              <a:t>d</a:t>
            </a:r>
            <a:r>
              <a:rPr lang="ru-RU" sz="2400" dirty="0"/>
              <a:t>, f: </a:t>
            </a:r>
            <a:r>
              <a:rPr lang="ru-RU" sz="2400" dirty="0" err="1"/>
              <a:t>integer</a:t>
            </a:r>
            <a:r>
              <a:rPr lang="ru-RU" sz="2400" dirty="0"/>
              <a:t>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function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max</a:t>
            </a:r>
            <a:r>
              <a:rPr lang="ru-RU" sz="2400" dirty="0"/>
              <a:t> (</a:t>
            </a:r>
            <a:r>
              <a:rPr lang="ru-RU" sz="2400" dirty="0" err="1"/>
              <a:t>x</a:t>
            </a:r>
            <a:r>
              <a:rPr lang="ru-RU" sz="2400" dirty="0"/>
              <a:t>, y: </a:t>
            </a:r>
            <a:r>
              <a:rPr lang="ru-RU" sz="2400" dirty="0" err="1"/>
              <a:t>integer</a:t>
            </a:r>
            <a:r>
              <a:rPr lang="ru-RU" sz="2400" dirty="0"/>
              <a:t>): </a:t>
            </a:r>
            <a:r>
              <a:rPr lang="ru-RU" sz="2400" dirty="0" err="1"/>
              <a:t>integer</a:t>
            </a:r>
            <a:r>
              <a:rPr lang="ru-RU" sz="2400" dirty="0"/>
              <a:t>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  <a:endParaRPr lang="ru-RU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ru-RU" sz="2400" dirty="0"/>
              <a:t> </a:t>
            </a:r>
            <a:r>
              <a:rPr lang="ru-RU" sz="2400" dirty="0" err="1"/>
              <a:t>x</a:t>
            </a:r>
            <a:r>
              <a:rPr lang="ru-RU" sz="2400" dirty="0"/>
              <a:t>&gt;</a:t>
            </a:r>
            <a:r>
              <a:rPr lang="ru-RU" sz="2400" dirty="0" err="1"/>
              <a:t>y</a:t>
            </a:r>
            <a:r>
              <a:rPr lang="ru-RU" sz="2400" dirty="0"/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max</a:t>
            </a:r>
            <a:r>
              <a:rPr lang="ru-RU" sz="2400" dirty="0" err="1"/>
              <a:t>:=x</a:t>
            </a:r>
            <a:r>
              <a:rPr lang="ru-RU" sz="2400" dirty="0"/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max</a:t>
            </a:r>
            <a:r>
              <a:rPr lang="ru-RU" sz="2400" dirty="0" err="1"/>
              <a:t>:=y</a:t>
            </a:r>
            <a:r>
              <a:rPr lang="ru-RU" sz="2400" dirty="0"/>
              <a:t>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  <a:endParaRPr lang="ru-RU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  <a:defRPr/>
            </a:pPr>
            <a:r>
              <a:rPr lang="ru-RU" sz="2400" dirty="0"/>
              <a:t>  </a:t>
            </a:r>
            <a:r>
              <a:rPr lang="ru-RU" sz="2400" dirty="0" err="1"/>
              <a:t>readln</a:t>
            </a:r>
            <a:r>
              <a:rPr lang="ru-RU" sz="2400" dirty="0"/>
              <a:t> (</a:t>
            </a:r>
            <a:r>
              <a:rPr lang="ru-RU" sz="2400" dirty="0" err="1"/>
              <a:t>a</a:t>
            </a:r>
            <a:r>
              <a:rPr lang="ru-RU" sz="2400" dirty="0"/>
              <a:t>, </a:t>
            </a:r>
            <a:r>
              <a:rPr lang="ru-RU" sz="2400" dirty="0" err="1"/>
              <a:t>b</a:t>
            </a:r>
            <a:r>
              <a:rPr lang="ru-RU" sz="2400" dirty="0"/>
              <a:t>, </a:t>
            </a:r>
            <a:r>
              <a:rPr lang="ru-RU" sz="2400" dirty="0" err="1"/>
              <a:t>c</a:t>
            </a:r>
            <a:r>
              <a:rPr lang="ru-RU" sz="2400" dirty="0"/>
              <a:t>, </a:t>
            </a:r>
            <a:r>
              <a:rPr lang="ru-RU" sz="2400" dirty="0" err="1"/>
              <a:t>d</a:t>
            </a:r>
            <a:r>
              <a:rPr lang="ru-RU" sz="2400" dirty="0"/>
              <a:t>);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dirty="0"/>
              <a:t>  f:= </a:t>
            </a:r>
            <a:r>
              <a:rPr lang="ru-RU" sz="2400" dirty="0" err="1">
                <a:solidFill>
                  <a:srgbClr val="FF0000"/>
                </a:solidFill>
              </a:rPr>
              <a:t>max</a:t>
            </a:r>
            <a:r>
              <a:rPr lang="ru-RU" sz="2400" dirty="0"/>
              <a:t>(</a:t>
            </a:r>
            <a:r>
              <a:rPr lang="ru-RU" sz="2400" dirty="0" err="1">
                <a:solidFill>
                  <a:srgbClr val="FF0000"/>
                </a:solidFill>
              </a:rPr>
              <a:t>max</a:t>
            </a:r>
            <a:r>
              <a:rPr lang="ru-RU" sz="2400" dirty="0"/>
              <a:t>(</a:t>
            </a:r>
            <a:r>
              <a:rPr lang="ru-RU" sz="2400" dirty="0" err="1"/>
              <a:t>a</a:t>
            </a:r>
            <a:r>
              <a:rPr lang="ru-RU" sz="2400" dirty="0"/>
              <a:t>, </a:t>
            </a:r>
            <a:r>
              <a:rPr lang="ru-RU" sz="2400" dirty="0" err="1"/>
              <a:t>b</a:t>
            </a:r>
            <a:r>
              <a:rPr lang="ru-RU" sz="2400" dirty="0"/>
              <a:t>), </a:t>
            </a:r>
            <a:r>
              <a:rPr lang="ru-RU" sz="2400" dirty="0" err="1">
                <a:solidFill>
                  <a:srgbClr val="FF0000"/>
                </a:solidFill>
              </a:rPr>
              <a:t>max</a:t>
            </a:r>
            <a:r>
              <a:rPr lang="ru-RU" sz="2400" dirty="0"/>
              <a:t>(</a:t>
            </a:r>
            <a:r>
              <a:rPr lang="ru-RU" sz="2400" dirty="0" err="1"/>
              <a:t>c</a:t>
            </a:r>
            <a:r>
              <a:rPr lang="ru-RU" sz="2400" dirty="0"/>
              <a:t>, </a:t>
            </a:r>
            <a:r>
              <a:rPr lang="ru-RU" sz="2400" dirty="0" err="1"/>
              <a:t>d</a:t>
            </a:r>
            <a:r>
              <a:rPr lang="ru-RU" sz="2400" dirty="0"/>
              <a:t>));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dirty="0"/>
              <a:t>  </a:t>
            </a:r>
            <a:r>
              <a:rPr lang="ru-RU" sz="2400" dirty="0" err="1"/>
              <a:t>writeln</a:t>
            </a:r>
            <a:r>
              <a:rPr lang="ru-RU" sz="2400" dirty="0"/>
              <a:t> ('</a:t>
            </a:r>
            <a:r>
              <a:rPr lang="ru-RU" sz="2400" dirty="0" err="1"/>
              <a:t>f=</a:t>
            </a:r>
            <a:r>
              <a:rPr lang="ru-RU" sz="2400" dirty="0"/>
              <a:t>', </a:t>
            </a:r>
            <a:r>
              <a:rPr lang="ru-RU" sz="2400" dirty="0" err="1"/>
              <a:t>f</a:t>
            </a:r>
            <a:r>
              <a:rPr lang="ru-RU" sz="2400" dirty="0"/>
              <a:t>);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527051" y="1196975"/>
            <a:ext cx="112331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24418" y="2781300"/>
            <a:ext cx="112331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624418" y="1517650"/>
            <a:ext cx="112331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559300" y="90805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6864351" y="1268414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8496300" y="1557338"/>
            <a:ext cx="0" cy="12239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344833" y="2852738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232401" y="836613"/>
            <a:ext cx="614468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5AB4"/>
                </a:solidFill>
                <a:latin typeface="Arial" panose="020B0604020202020204" pitchFamily="34" charset="0"/>
              </a:rPr>
              <a:t>Заголовок главной программы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7247467" y="1196976"/>
            <a:ext cx="422486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5AB4"/>
                </a:solidFill>
                <a:latin typeface="Arial" panose="020B0604020202020204" pitchFamily="34" charset="0"/>
              </a:rPr>
              <a:t>Описание переменных 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8688918" y="1773239"/>
            <a:ext cx="297603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5AB4"/>
                </a:solidFill>
                <a:latin typeface="Arial" panose="020B0604020202020204" pitchFamily="34" charset="0"/>
              </a:rPr>
              <a:t>Раздел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5AB4"/>
                </a:solidFill>
                <a:latin typeface="Arial" panose="020B0604020202020204" pitchFamily="34" charset="0"/>
              </a:rPr>
              <a:t>описания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5AB4"/>
                </a:solidFill>
                <a:latin typeface="Arial" panose="020B0604020202020204" pitchFamily="34" charset="0"/>
              </a:rPr>
              <a:t>подпрограммы 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7344834" y="2881314"/>
            <a:ext cx="45127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5AB4"/>
                </a:solidFill>
                <a:latin typeface="Arial" panose="020B0604020202020204" pitchFamily="34" charset="0"/>
              </a:rPr>
              <a:t>Раздел операторов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5AB4"/>
                </a:solidFill>
                <a:latin typeface="Arial" panose="020B0604020202020204" pitchFamily="34" charset="0"/>
              </a:rPr>
              <a:t>главной программы (поиск максимального из 4-х чисел)</a:t>
            </a:r>
            <a:r>
              <a:rPr lang="ru-RU" altLang="ru-RU" sz="1800" i="1">
                <a:solidFill>
                  <a:srgbClr val="005AB4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24418" y="4508500"/>
            <a:ext cx="1123314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6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1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1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1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1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1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1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1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/>
      <p:bldP spid="420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9" t="15549" r="18333" b="3485"/>
          <a:stretch/>
        </p:blipFill>
        <p:spPr bwMode="auto">
          <a:xfrm>
            <a:off x="2298700" y="-2"/>
            <a:ext cx="7213600" cy="680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09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99" y="484632"/>
            <a:ext cx="11778343" cy="6132068"/>
          </a:xfrm>
        </p:spPr>
        <p:txBody>
          <a:bodyPr>
            <a:normAutofit/>
          </a:bodyPr>
          <a:lstStyle/>
          <a:p>
            <a:r>
              <a:rPr lang="ru-RU" sz="3200" dirty="0"/>
              <a:t>Вызов подпрограммы происходит при каждом употреблении ее имени в основной (или вызывающей) программе. </a:t>
            </a:r>
          </a:p>
          <a:p>
            <a:r>
              <a:rPr lang="ru-RU" sz="3200" dirty="0"/>
              <a:t>При вызове подпрограммы выполнение основной программы приостанавливается, и управление передается в подпрограмму, где выполняются команды, заданные в ней. </a:t>
            </a:r>
          </a:p>
          <a:p>
            <a:r>
              <a:rPr lang="ru-RU" sz="3200" dirty="0"/>
              <a:t>Подпрограмма завершается, если выполнены все ее операторы до завершающего слова </a:t>
            </a:r>
            <a:r>
              <a:rPr lang="ru-RU" sz="3200" dirty="0" err="1"/>
              <a:t>End</a:t>
            </a:r>
            <a:r>
              <a:rPr lang="ru-RU" sz="3200" dirty="0"/>
              <a:t> или по специальной команде выхода из подпрограммы </a:t>
            </a:r>
            <a:r>
              <a:rPr lang="ru-RU" sz="3200" dirty="0" err="1"/>
              <a:t>Exit</a:t>
            </a:r>
            <a:r>
              <a:rPr lang="ru-RU" sz="3200" dirty="0"/>
              <a:t>. </a:t>
            </a:r>
          </a:p>
          <a:p>
            <a:endParaRPr lang="ru-RU" sz="3200" dirty="0"/>
          </a:p>
          <a:p>
            <a:r>
              <a:rPr lang="ru-RU" sz="3200" dirty="0"/>
              <a:t>По окончании работы подпрограммы управление возвращается основной программе, а именно,  первой команде, следующей за обращением к этой подпрограмме.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801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248" y="-455168"/>
            <a:ext cx="10058400" cy="1609344"/>
          </a:xfrm>
        </p:spPr>
        <p:txBody>
          <a:bodyPr/>
          <a:lstStyle/>
          <a:p>
            <a:r>
              <a:rPr lang="ru-RU" u="sng" dirty="0"/>
              <a:t>Пример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748" y="787908"/>
            <a:ext cx="11909552" cy="5650992"/>
          </a:xfrm>
        </p:spPr>
        <p:txBody>
          <a:bodyPr/>
          <a:lstStyle/>
          <a:p>
            <a:r>
              <a:rPr lang="ru-RU" dirty="0"/>
              <a:t>Пусть требуется найти (x! - y!) * d!.</a:t>
            </a:r>
          </a:p>
          <a:p>
            <a:r>
              <a:rPr lang="ru-RU" dirty="0"/>
              <a:t>Напомним, что n! представляет собой произведение n чисел натурального ряда: n! = 1*2*3*......*n</a:t>
            </a:r>
          </a:p>
          <a:p>
            <a:r>
              <a:rPr lang="en-US" dirty="0"/>
              <a:t>Function factorial(n: integer): integer;</a:t>
            </a:r>
            <a:br>
              <a:rPr lang="en-US" dirty="0"/>
            </a:br>
            <a:r>
              <a:rPr lang="en-US" dirty="0" err="1"/>
              <a:t>Var</a:t>
            </a:r>
            <a:br>
              <a:rPr lang="en-US" dirty="0"/>
            </a:br>
            <a:r>
              <a:rPr lang="en-US" dirty="0"/>
              <a:t>  p, i: integer;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  p:=1;</a:t>
            </a:r>
            <a:br>
              <a:rPr lang="en-US" dirty="0"/>
            </a:br>
            <a:r>
              <a:rPr lang="en-US" dirty="0"/>
              <a:t>  for i:=2 to n do</a:t>
            </a:r>
            <a:br>
              <a:rPr lang="en-US" dirty="0"/>
            </a:br>
            <a:r>
              <a:rPr lang="en-US" dirty="0"/>
              <a:t>    p:=p*i;</a:t>
            </a:r>
            <a:br>
              <a:rPr lang="en-US" dirty="0"/>
            </a:br>
            <a:r>
              <a:rPr lang="en-US" dirty="0"/>
              <a:t>  factorial:=p;</a:t>
            </a:r>
            <a:br>
              <a:rPr lang="en-US" dirty="0"/>
            </a:br>
            <a:r>
              <a:rPr lang="en-US" dirty="0"/>
              <a:t>End;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Вызвать данную функцию можно так: f := (</a:t>
            </a:r>
            <a:r>
              <a:rPr lang="en-US" dirty="0"/>
              <a:t>factorial</a:t>
            </a:r>
            <a:r>
              <a:rPr lang="ru-RU" dirty="0"/>
              <a:t>(x) - </a:t>
            </a:r>
            <a:r>
              <a:rPr lang="en-US" dirty="0"/>
              <a:t>factorial</a:t>
            </a:r>
            <a:r>
              <a:rPr lang="ru-RU" dirty="0"/>
              <a:t>(y)) * </a:t>
            </a:r>
            <a:r>
              <a:rPr lang="en-US" dirty="0"/>
              <a:t>factorial</a:t>
            </a:r>
            <a:r>
              <a:rPr lang="ru-RU" dirty="0"/>
              <a:t>(d).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7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714" y="484632"/>
            <a:ext cx="11974286" cy="1609344"/>
          </a:xfrm>
        </p:spPr>
        <p:txBody>
          <a:bodyPr>
            <a:normAutofit fontScale="90000"/>
          </a:bodyPr>
          <a:lstStyle/>
          <a:p>
            <a:r>
              <a:rPr lang="ru-RU" dirty="0"/>
              <a:t>В языке </a:t>
            </a:r>
            <a:r>
              <a:rPr lang="ru-RU" dirty="0" err="1"/>
              <a:t>Pascal</a:t>
            </a:r>
            <a:r>
              <a:rPr lang="ru-RU" dirty="0"/>
              <a:t> определяются два типа подпрограмм - процедуры и функции.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93976"/>
            <a:ext cx="11560629" cy="5889171"/>
          </a:xfrm>
        </p:spPr>
        <p:txBody>
          <a:bodyPr>
            <a:normAutofit/>
          </a:bodyPr>
          <a:lstStyle/>
          <a:p>
            <a:r>
              <a:rPr lang="ru-RU" sz="4000" dirty="0"/>
              <a:t>Основное различие между процедурой и функцией состоит в том, что </a:t>
            </a:r>
            <a:r>
              <a:rPr lang="ru-RU" sz="4000" i="1" dirty="0">
                <a:solidFill>
                  <a:srgbClr val="7030A0"/>
                </a:solidFill>
              </a:rPr>
              <a:t>процедура только выполняет какую-либо законченную последовательность действий</a:t>
            </a:r>
            <a:r>
              <a:rPr lang="ru-RU" sz="4000" dirty="0"/>
              <a:t>, не возвращая результата работы в основную программу</a:t>
            </a:r>
            <a:r>
              <a:rPr lang="ru-RU" sz="4000" dirty="0">
                <a:solidFill>
                  <a:srgbClr val="7030A0"/>
                </a:solidFill>
              </a:rPr>
              <a:t>, </a:t>
            </a:r>
            <a:r>
              <a:rPr lang="ru-RU" sz="4000" i="1" dirty="0">
                <a:solidFill>
                  <a:srgbClr val="7030A0"/>
                </a:solidFill>
              </a:rPr>
              <a:t>а функция и выполняет действия и возвращает результат (выдает численное значение </a:t>
            </a:r>
            <a:r>
              <a:rPr lang="en-US" sz="4000" i="1" dirty="0">
                <a:solidFill>
                  <a:srgbClr val="7030A0"/>
                </a:solidFill>
              </a:rPr>
              <a:t>function:=</a:t>
            </a:r>
            <a:r>
              <a:rPr lang="ru-RU" sz="4000" i="1" dirty="0">
                <a:solidFill>
                  <a:srgbClr val="7030A0"/>
                </a:solidFill>
              </a:rPr>
              <a:t>значение ).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5495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171" y="484632"/>
            <a:ext cx="12017829" cy="1609344"/>
          </a:xfrm>
        </p:spPr>
        <p:txBody>
          <a:bodyPr>
            <a:normAutofit fontScale="90000"/>
          </a:bodyPr>
          <a:lstStyle/>
          <a:p>
            <a:r>
              <a:rPr lang="ru-RU" dirty="0"/>
              <a:t>Все переменные, которые использует подпрограмма, могут быть либо глобальными, либо локальными.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171" y="2121408"/>
            <a:ext cx="12017829" cy="4050792"/>
          </a:xfrm>
        </p:spPr>
        <p:txBody>
          <a:bodyPr>
            <a:normAutofit/>
          </a:bodyPr>
          <a:lstStyle/>
          <a:p>
            <a:r>
              <a:rPr lang="ru-RU" sz="2800" dirty="0"/>
              <a:t> </a:t>
            </a:r>
            <a:r>
              <a:rPr lang="ru-RU" sz="2800" b="1" dirty="0"/>
              <a:t>Глобальными</a:t>
            </a:r>
            <a:r>
              <a:rPr lang="ru-RU" sz="2800" dirty="0"/>
              <a:t> называются переменные, объявленные в основной программе и доступные как программе, так и всем ее подпрограммам.</a:t>
            </a:r>
          </a:p>
          <a:p>
            <a:r>
              <a:rPr lang="ru-RU" sz="2800" b="1" dirty="0"/>
              <a:t>Локальными</a:t>
            </a:r>
            <a:r>
              <a:rPr lang="ru-RU" sz="2800" dirty="0"/>
              <a:t> называются переменные, объявленные внутри подпрограммы и доступные только ей самой.</a:t>
            </a:r>
          </a:p>
          <a:p>
            <a:pPr marL="0" indent="0">
              <a:buNone/>
            </a:pPr>
            <a:r>
              <a:rPr lang="ru-RU" sz="2800" dirty="0"/>
              <a:t>Обмен информацией между основной программой и подпрограммой может осуществляться только с помощью глобальных переменных и с помощью параметров подпрограммы.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789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171" y="484632"/>
            <a:ext cx="12017829" cy="5687568"/>
          </a:xfrm>
        </p:spPr>
        <p:txBody>
          <a:bodyPr>
            <a:normAutofit/>
          </a:bodyPr>
          <a:lstStyle/>
          <a:p>
            <a:r>
              <a:rPr lang="ru-RU" sz="3200" dirty="0"/>
              <a:t>Подпрограмма может использовать любые глобальные переменные кроме тех, которые имеют те же имена, что и ее локальные переменные. </a:t>
            </a:r>
          </a:p>
          <a:p>
            <a:r>
              <a:rPr lang="ru-RU" sz="3200" dirty="0"/>
              <a:t>Если в подпрограмме описана локальная переменная, имя которой совпадает с именем некоторой глобальной переменной, то данная глобальная переменная становится недоступной в этой подпрограмме, и при указании идентификатора переменной произойдет обращение к локальной переменой подпрограммы, а не одноименной глобальной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6351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локальные переменные?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00" y="2121408"/>
            <a:ext cx="11963400" cy="4050792"/>
          </a:xfrm>
        </p:spPr>
        <p:txBody>
          <a:bodyPr>
            <a:normAutofit/>
          </a:bodyPr>
          <a:lstStyle/>
          <a:p>
            <a:r>
              <a:rPr lang="ru-RU" sz="2400" dirty="0"/>
              <a:t>Процедура должна быть, по возможности, независима от основной программы, поэтому все переменные, нужные только в пределах процедуры, должны описываться как локальные. </a:t>
            </a:r>
          </a:p>
          <a:p>
            <a:endParaRPr lang="ru-RU" sz="2400" dirty="0"/>
          </a:p>
          <a:p>
            <a:r>
              <a:rPr lang="ru-RU" sz="2400" dirty="0"/>
              <a:t>Общение основной программы с подпрограммой должно, как правило, идти через список параметров процедуры, что придает подпрограммам необходимую гибкость. </a:t>
            </a:r>
          </a:p>
          <a:p>
            <a:r>
              <a:rPr lang="ru-RU" sz="2400" dirty="0"/>
              <a:t>Вместе с тем, излишне большое число параметров, передаваемое в подпрограмму при ее вызове, замедляет работу программы, поэтому не следует пренебрегать использованием в подпрограммах глобальных переменных.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952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991" y="0"/>
            <a:ext cx="10058400" cy="1609344"/>
          </a:xfrm>
        </p:spPr>
        <p:txBody>
          <a:bodyPr/>
          <a:lstStyle/>
          <a:p>
            <a:r>
              <a:rPr lang="ru-RU" dirty="0"/>
              <a:t>Структура подпрограмм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990" y="1272322"/>
            <a:ext cx="11993009" cy="4050792"/>
          </a:xfrm>
        </p:spPr>
        <p:txBody>
          <a:bodyPr>
            <a:normAutofit/>
          </a:bodyPr>
          <a:lstStyle/>
          <a:p>
            <a:r>
              <a:rPr lang="ru-RU" sz="2400" dirty="0"/>
              <a:t>Подпрограмма должна быть описана до того, как будет использована в программе или другой подпрограмме.</a:t>
            </a:r>
          </a:p>
          <a:p>
            <a:r>
              <a:rPr lang="ru-RU" sz="2400" b="1" dirty="0"/>
              <a:t>Процедуры и функции объявляются в разделе описания вслед за разделом переменных.</a:t>
            </a:r>
          </a:p>
          <a:p>
            <a:r>
              <a:rPr lang="ru-RU" sz="2400" dirty="0"/>
              <a:t>Общая структура программы выглядит так:</a:t>
            </a:r>
          </a:p>
          <a:p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8989" y="345611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Рrogram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n1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b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</a:t>
            </a:r>
            <a:r>
              <a:rPr lang="ru-RU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{описание переменных}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b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</a:t>
            </a:r>
            <a:r>
              <a:rPr 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Procedure</a:t>
            </a: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{описание процедур}</a:t>
            </a:r>
            <a:b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</a:t>
            </a:r>
            <a:r>
              <a:rPr 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{описание функций}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b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Begin</a:t>
            </a:r>
            <a:b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. . .</a:t>
            </a:r>
            <a:b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. . .</a:t>
            </a:r>
            <a:b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ru-RU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3188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Формальные и фактические параметры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171" y="1197429"/>
            <a:ext cx="12017829" cy="5355771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Формальные параметры подпрограммы указывают, с какими аргументами следует обращаться к этой подпрограмме (количество аргументов, их последовательность, типы). Они задаются в заголовке подпрограммы в виде списка, разбитого на группы. Разделителем групп является знак точка с запятой (;). В каждую группу  включаются  параметры одного типа, принадлежащие к одной  категории.</a:t>
            </a:r>
          </a:p>
          <a:p>
            <a:r>
              <a:rPr lang="ru-RU" sz="2400" dirty="0"/>
              <a:t>Имена параметров могут быть любыми, в том числе и совпадать с именами объектов программы. Необходимо лишь помнить, что в этом случае объект основной программы с таким именем становится недоступным для непосредственного использования подпрограммой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При обращении к подпрограмме формальные параметры заменяются соответствующими фактическими вызывающей программой или подпрограммой.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  <a:p>
            <a:r>
              <a:rPr lang="en-US" sz="2400" i="1" dirty="0">
                <a:solidFill>
                  <a:srgbClr val="FF0000"/>
                </a:solidFill>
              </a:rPr>
              <a:t>function Max( A: array[ 1..100 ] of real ): real;</a:t>
            </a:r>
            <a:endParaRPr lang="ru-RU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5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3474</TotalTime>
  <Words>2605</Words>
  <Application>Microsoft Office PowerPoint</Application>
  <PresentationFormat>Широкоэкранный</PresentationFormat>
  <Paragraphs>265</Paragraphs>
  <Slides>30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Bookman Old Style</vt:lpstr>
      <vt:lpstr>Calibri</vt:lpstr>
      <vt:lpstr>Cambria</vt:lpstr>
      <vt:lpstr>Century Gothic</vt:lpstr>
      <vt:lpstr>Courier New</vt:lpstr>
      <vt:lpstr>Wingdings</vt:lpstr>
      <vt:lpstr>Дерево</vt:lpstr>
      <vt:lpstr>Подпрограмма - это отдельная функционально независимая часть программы</vt:lpstr>
      <vt:lpstr>Плюсы использования подпрограмм</vt:lpstr>
      <vt:lpstr>Презентация PowerPoint</vt:lpstr>
      <vt:lpstr>В языке Pascal определяются два типа подпрограмм - процедуры и функции.</vt:lpstr>
      <vt:lpstr>Все переменные, которые использует подпрограмма, могут быть либо глобальными, либо локальными. </vt:lpstr>
      <vt:lpstr>Презентация PowerPoint</vt:lpstr>
      <vt:lpstr>Зачем нужны локальные переменные?</vt:lpstr>
      <vt:lpstr>Структура подпрограмм</vt:lpstr>
      <vt:lpstr>Формальные и фактические параметры </vt:lpstr>
      <vt:lpstr>Локальные и глобальные переменные</vt:lpstr>
      <vt:lpstr>Процедуры</vt:lpstr>
      <vt:lpstr>Процедуры</vt:lpstr>
      <vt:lpstr>Пример 1. Процедура без параметров, которая печатает строку из 60 звездочек.  </vt:lpstr>
      <vt:lpstr>Пример 2. Процедура с параметрами</vt:lpstr>
      <vt:lpstr>Презентация PowerPoint</vt:lpstr>
      <vt:lpstr>Презентация PowerPoint</vt:lpstr>
      <vt:lpstr>ДЗ </vt:lpstr>
      <vt:lpstr>Презентация PowerPoint</vt:lpstr>
      <vt:lpstr>Презентация PowerPoint</vt:lpstr>
      <vt:lpstr>Презентация PowerPoint</vt:lpstr>
      <vt:lpstr>Презентация PowerPoint</vt:lpstr>
      <vt:lpstr>ДЗ Процедуры</vt:lpstr>
      <vt:lpstr>Функции </vt:lpstr>
      <vt:lpstr>Презентация PowerPoint</vt:lpstr>
      <vt:lpstr>Отличие процедуры и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Процедуры и функции</dc:title>
  <dc:creator>123</dc:creator>
  <cp:lastModifiedBy>Alex</cp:lastModifiedBy>
  <cp:revision>52</cp:revision>
  <dcterms:created xsi:type="dcterms:W3CDTF">2017-01-17T17:45:49Z</dcterms:created>
  <dcterms:modified xsi:type="dcterms:W3CDTF">2024-05-19T12:07:13Z</dcterms:modified>
</cp:coreProperties>
</file>