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314" r:id="rId4"/>
    <p:sldId id="320" r:id="rId5"/>
    <p:sldId id="319" r:id="rId6"/>
    <p:sldId id="318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7" r:id="rId27"/>
    <p:sldId id="348" r:id="rId28"/>
    <p:sldId id="349" r:id="rId29"/>
    <p:sldId id="340" r:id="rId30"/>
    <p:sldId id="341" r:id="rId31"/>
    <p:sldId id="342" r:id="rId32"/>
    <p:sldId id="343" r:id="rId33"/>
    <p:sldId id="344" r:id="rId34"/>
    <p:sldId id="350" r:id="rId35"/>
    <p:sldId id="309" r:id="rId36"/>
    <p:sldId id="345" r:id="rId37"/>
    <p:sldId id="346" r:id="rId38"/>
    <p:sldId id="264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1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3C740-C824-49EA-B32C-7F5AFA19FFF2}" type="datetimeFigureOut">
              <a:rPr lang="ru-RU" smtClean="0"/>
              <a:t>17.09.2024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352D-0F42-41E1-B5FD-072701256C9D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05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3C740-C824-49EA-B32C-7F5AFA19FFF2}" type="datetimeFigureOut">
              <a:rPr lang="ru-RU" smtClean="0"/>
              <a:t>17.09.2024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352D-0F42-41E1-B5FD-072701256C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7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3C740-C824-49EA-B32C-7F5AFA19FFF2}" type="datetimeFigureOut">
              <a:rPr lang="ru-RU" smtClean="0"/>
              <a:t>17.09.2024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352D-0F42-41E1-B5FD-072701256C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227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3C740-C824-49EA-B32C-7F5AFA19FFF2}" type="datetimeFigureOut">
              <a:rPr lang="ru-RU" smtClean="0"/>
              <a:t>17.09.2024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352D-0F42-41E1-B5FD-072701256C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125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3C740-C824-49EA-B32C-7F5AFA19FFF2}" type="datetimeFigureOut">
              <a:rPr lang="ru-RU" smtClean="0"/>
              <a:t>17.09.2024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352D-0F42-41E1-B5FD-072701256C9D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288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3C740-C824-49EA-B32C-7F5AFA19FFF2}" type="datetimeFigureOut">
              <a:rPr lang="ru-RU" smtClean="0"/>
              <a:t>17.09.2024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352D-0F42-41E1-B5FD-072701256C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258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3C740-C824-49EA-B32C-7F5AFA19FFF2}" type="datetimeFigureOut">
              <a:rPr lang="ru-RU" smtClean="0"/>
              <a:t>17.09.2024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352D-0F42-41E1-B5FD-072701256C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781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3C740-C824-49EA-B32C-7F5AFA19FFF2}" type="datetimeFigureOut">
              <a:rPr lang="ru-RU" smtClean="0"/>
              <a:t>17.09.2024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352D-0F42-41E1-B5FD-072701256C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731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3C740-C824-49EA-B32C-7F5AFA19FFF2}" type="datetimeFigureOut">
              <a:rPr lang="ru-RU" smtClean="0"/>
              <a:t>17.09.2024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352D-0F42-41E1-B5FD-072701256C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88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493C740-C824-49EA-B32C-7F5AFA19FFF2}" type="datetimeFigureOut">
              <a:rPr lang="ru-RU" smtClean="0"/>
              <a:t>17.09.2024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79352D-0F42-41E1-B5FD-072701256C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5678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3C740-C824-49EA-B32C-7F5AFA19FFF2}" type="datetimeFigureOut">
              <a:rPr lang="ru-RU" smtClean="0"/>
              <a:t>17.09.2024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352D-0F42-41E1-B5FD-072701256C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8053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493C740-C824-49EA-B32C-7F5AFA19FFF2}" type="datetimeFigureOut">
              <a:rPr lang="ru-RU" smtClean="0"/>
              <a:t>17.09.2024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79352D-0F42-41E1-B5FD-072701256C9D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72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testing.ru/testing/levels/system.html" TargetMode="External"/><Relationship Id="rId7" Type="http://schemas.openxmlformats.org/officeDocument/2006/relationships/hyperlink" Target="http://www.protesting.ru/testing/types/security.html" TargetMode="External"/><Relationship Id="rId2" Type="http://schemas.openxmlformats.org/officeDocument/2006/relationships/hyperlink" Target="http://www.protesting.ru/testing/testlevel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rotesting.ru/testing/types/interoperability.html" TargetMode="External"/><Relationship Id="rId5" Type="http://schemas.openxmlformats.org/officeDocument/2006/relationships/hyperlink" Target="http://www.protesting.ru/testing/types/functional.html" TargetMode="Externa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testing.ru/testing/levels/integration.html" TargetMode="External"/><Relationship Id="rId2" Type="http://schemas.openxmlformats.org/officeDocument/2006/relationships/hyperlink" Target="http://www.protesting.ru/testing/types/functional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testing.ru/testing/types/smoke.html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testing.ru/testing/types/functional.htm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rotesting.ru/testing/types/security.html" TargetMode="External"/><Relationship Id="rId4" Type="http://schemas.openxmlformats.org/officeDocument/2006/relationships/hyperlink" Target="http://www.protesting.ru/testing/types/interoperability.html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testing.ru/testing/types/functional.htm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rotesting.ru/testing/types/security.html" TargetMode="External"/><Relationship Id="rId4" Type="http://schemas.openxmlformats.org/officeDocument/2006/relationships/hyperlink" Target="http://www.protesting.ru/testing/types/interoperability.html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BEB8A3-7142-48EA-B4AB-12CE63A5D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1959" y="619300"/>
            <a:ext cx="10058400" cy="3566160"/>
          </a:xfrm>
        </p:spPr>
        <p:txBody>
          <a:bodyPr>
            <a:normAutofit/>
          </a:bodyPr>
          <a:lstStyle/>
          <a:p>
            <a:r>
              <a:rPr lang="ru-RU" dirty="0"/>
              <a:t>Виды и уровни тестирования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4E68025D-A0CC-4B57-B728-A79941968A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3486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F385DB-CF3E-4FC1-AD97-634A0D385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41" y="135774"/>
            <a:ext cx="10058400" cy="1450757"/>
          </a:xfrm>
        </p:spPr>
        <p:txBody>
          <a:bodyPr/>
          <a:lstStyle/>
          <a:p>
            <a:r>
              <a:rPr lang="ru-RU" dirty="0"/>
              <a:t>Типы тестирования ПО. Функциональное тестирование</a:t>
            </a:r>
          </a:p>
        </p:txBody>
      </p:sp>
      <p:sp>
        <p:nvSpPr>
          <p:cNvPr id="9" name="Google Shape;204;p27">
            <a:extLst>
              <a:ext uri="{FF2B5EF4-FFF2-40B4-BE49-F238E27FC236}">
                <a16:creationId xmlns:a16="http://schemas.microsoft.com/office/drawing/2014/main" id="{3E2A919B-D4EF-41E5-AB6C-B056B8FF265B}"/>
              </a:ext>
            </a:extLst>
          </p:cNvPr>
          <p:cNvSpPr txBox="1"/>
          <p:nvPr/>
        </p:nvSpPr>
        <p:spPr>
          <a:xfrm>
            <a:off x="502050" y="1845276"/>
            <a:ext cx="9533182" cy="1706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675" tIns="100675" rIns="100675" bIns="1006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2"/>
              <a:buFont typeface="Times New Roman"/>
              <a:buNone/>
            </a:pPr>
            <a:r>
              <a:rPr lang="en" sz="1762" b="0" i="0" u="none" strike="noStrike" cap="none" dirty="0">
                <a:solidFill>
                  <a:schemeClr val="dk1"/>
                </a:solidFill>
                <a:highlight>
                  <a:srgbClr val="FAFC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Функциональные тесты базируются на функциях, а также взаимодействии с другими системами, и могут быть представлены на всех </a:t>
            </a:r>
            <a:r>
              <a:rPr lang="en" sz="1762" b="1" i="0" u="sng" strike="noStrike" cap="none" dirty="0">
                <a:solidFill>
                  <a:schemeClr val="hlink"/>
                </a:solidFill>
                <a:highlight>
                  <a:srgbClr val="FAFC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2"/>
              </a:rPr>
              <a:t>уровнях тестирования</a:t>
            </a:r>
            <a:r>
              <a:rPr lang="en" sz="1762" b="1" i="0" u="none" strike="noStrike" cap="none" dirty="0">
                <a:solidFill>
                  <a:srgbClr val="000000"/>
                </a:solidFill>
                <a:highlight>
                  <a:srgbClr val="FAFC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компонентном, </a:t>
            </a:r>
            <a:r>
              <a:rPr lang="en" sz="1762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интеграционном, </a:t>
            </a:r>
            <a:r>
              <a:rPr lang="en" sz="1762" b="1" i="0" u="sng" strike="noStrike" cap="none" dirty="0">
                <a:solidFill>
                  <a:schemeClr val="hlink"/>
                </a:solidFill>
                <a:highlight>
                  <a:srgbClr val="FAFC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системном</a:t>
            </a:r>
            <a:r>
              <a:rPr lang="en" sz="1762" b="1" i="0" u="none" strike="noStrike" cap="none" dirty="0">
                <a:solidFill>
                  <a:srgbClr val="000000"/>
                </a:solidFill>
                <a:highlight>
                  <a:srgbClr val="FAFC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и приемочно</a:t>
            </a:r>
            <a:r>
              <a:rPr lang="en" sz="1762" b="1" i="0" u="none" strike="noStrike" cap="none" dirty="0">
                <a:solidFill>
                  <a:schemeClr val="dk1"/>
                </a:solidFill>
                <a:highlight>
                  <a:srgbClr val="FAFC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м</a:t>
            </a:r>
            <a:r>
              <a:rPr lang="en" sz="1762" b="0" i="0" u="none" strike="noStrike" cap="none" dirty="0">
                <a:solidFill>
                  <a:schemeClr val="dk1"/>
                </a:solidFill>
                <a:highlight>
                  <a:srgbClr val="FAFC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Функциональные виды тестирования рассматривают внешнее поведение системы, т.е. </a:t>
            </a:r>
            <a:r>
              <a:rPr lang="en" sz="1762" b="1" i="0" u="none" strike="noStrike" cap="none" dirty="0">
                <a:solidFill>
                  <a:schemeClr val="dk1"/>
                </a:solidFill>
                <a:highlight>
                  <a:srgbClr val="FAFC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функции, которые описывают, «что» система делает.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3"/>
              <a:buFont typeface="Times New Roman"/>
              <a:buNone/>
            </a:pPr>
            <a:endParaRPr sz="2643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205;p27">
            <a:extLst>
              <a:ext uri="{FF2B5EF4-FFF2-40B4-BE49-F238E27FC236}">
                <a16:creationId xmlns:a16="http://schemas.microsoft.com/office/drawing/2014/main" id="{EFA586D0-A9B2-4731-BD71-B1F21AEA8B31}"/>
              </a:ext>
            </a:extLst>
          </p:cNvPr>
          <p:cNvSpPr txBox="1"/>
          <p:nvPr/>
        </p:nvSpPr>
        <p:spPr>
          <a:xfrm>
            <a:off x="2778671" y="3352309"/>
            <a:ext cx="6776515" cy="53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675" tIns="100675" rIns="100675" bIns="1006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2"/>
              <a:buFont typeface="Times New Roman"/>
              <a:buNone/>
            </a:pPr>
            <a:r>
              <a:rPr lang="en" sz="1762" b="1" i="0" u="none" strike="noStrike" cap="none">
                <a:solidFill>
                  <a:schemeClr val="dk1"/>
                </a:solidFill>
                <a:highlight>
                  <a:srgbClr val="FAFC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Самые распространенные виды функциональных тестов</a:t>
            </a:r>
            <a:r>
              <a:rPr lang="en" sz="1762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3"/>
              <a:buFont typeface="Times New Roman"/>
              <a:buNone/>
            </a:pPr>
            <a:endParaRPr sz="2643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" name="Google Shape;206;p27">
            <a:extLst>
              <a:ext uri="{FF2B5EF4-FFF2-40B4-BE49-F238E27FC236}">
                <a16:creationId xmlns:a16="http://schemas.microsoft.com/office/drawing/2014/main" id="{FAD88A66-34AC-4747-B2A5-0B5AC19E4F7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86822" y="3900030"/>
            <a:ext cx="7160212" cy="194351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207;p27">
            <a:extLst>
              <a:ext uri="{FF2B5EF4-FFF2-40B4-BE49-F238E27FC236}">
                <a16:creationId xmlns:a16="http://schemas.microsoft.com/office/drawing/2014/main" id="{056D2303-E884-4232-AFB8-FBD8187721D9}"/>
              </a:ext>
            </a:extLst>
          </p:cNvPr>
          <p:cNvSpPr txBox="1"/>
          <p:nvPr/>
        </p:nvSpPr>
        <p:spPr>
          <a:xfrm>
            <a:off x="3207275" y="3983955"/>
            <a:ext cx="6525096" cy="642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675" tIns="100675" rIns="100675" bIns="1006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FAFCFF"/>
              </a:buClr>
              <a:buSzPts val="1762"/>
              <a:buFont typeface="Times New Roman"/>
              <a:buNone/>
            </a:pPr>
            <a:r>
              <a:rPr lang="en" sz="1762" b="1" i="0" u="none" strike="noStrike" cap="none">
                <a:solidFill>
                  <a:srgbClr val="FAF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Функциональное тестирование (Functional testing)</a:t>
            </a:r>
            <a:endParaRPr sz="1762" b="1" i="0" u="sng" strike="noStrike" cap="none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  <a:hlinkClick r:id="rId5"/>
            </a:endParaRPr>
          </a:p>
        </p:txBody>
      </p:sp>
      <p:sp>
        <p:nvSpPr>
          <p:cNvPr id="13" name="Google Shape;208;p27">
            <a:extLst>
              <a:ext uri="{FF2B5EF4-FFF2-40B4-BE49-F238E27FC236}">
                <a16:creationId xmlns:a16="http://schemas.microsoft.com/office/drawing/2014/main" id="{464F4F7D-FE63-457E-A02A-3894E5EC2FFE}"/>
              </a:ext>
            </a:extLst>
          </p:cNvPr>
          <p:cNvSpPr txBox="1"/>
          <p:nvPr/>
        </p:nvSpPr>
        <p:spPr>
          <a:xfrm>
            <a:off x="2955856" y="4648698"/>
            <a:ext cx="6776515" cy="642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675" tIns="100675" rIns="100675" bIns="1006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FAFCFF"/>
              </a:buClr>
              <a:buSzPts val="1762"/>
              <a:buFont typeface="Times New Roman"/>
              <a:buNone/>
            </a:pPr>
            <a:r>
              <a:rPr lang="en" sz="1762" b="1" i="0" u="none" strike="noStrike" cap="none">
                <a:solidFill>
                  <a:srgbClr val="FAF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Тестирование взаимодействия (Interoperability Testing)</a:t>
            </a:r>
            <a:endParaRPr sz="1762" b="1" i="0" u="sng" strike="noStrike" cap="none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  <a:hlinkClick r:id="rId6"/>
            </a:endParaRPr>
          </a:p>
        </p:txBody>
      </p:sp>
      <p:sp>
        <p:nvSpPr>
          <p:cNvPr id="14" name="Google Shape;209;p27">
            <a:extLst>
              <a:ext uri="{FF2B5EF4-FFF2-40B4-BE49-F238E27FC236}">
                <a16:creationId xmlns:a16="http://schemas.microsoft.com/office/drawing/2014/main" id="{7105D49F-7B44-4B9A-8800-F14939C36262}"/>
              </a:ext>
            </a:extLst>
          </p:cNvPr>
          <p:cNvSpPr txBox="1"/>
          <p:nvPr/>
        </p:nvSpPr>
        <p:spPr>
          <a:xfrm>
            <a:off x="2637940" y="5259694"/>
            <a:ext cx="7212335" cy="583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675" tIns="100675" rIns="100675" bIns="1006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2"/>
              <a:buFont typeface="Times New Roman"/>
              <a:buNone/>
            </a:pPr>
            <a:r>
              <a:rPr lang="en" sz="1652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Тестирование безопасности (Security and Access Control Testing)</a:t>
            </a:r>
            <a:endParaRPr sz="1652" b="1" i="0" u="sng" strike="noStrike" cap="none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  <a:hlinkClick r:id="rId7"/>
            </a:endParaRPr>
          </a:p>
        </p:txBody>
      </p:sp>
    </p:spTree>
    <p:extLst>
      <p:ext uri="{BB962C8B-B14F-4D97-AF65-F5344CB8AC3E}">
        <p14:creationId xmlns:p14="http://schemas.microsoft.com/office/powerpoint/2010/main" val="822476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8B0E0-0AE4-4CA4-A4C1-AEA886D90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3" y="116920"/>
            <a:ext cx="10180948" cy="1259393"/>
          </a:xfrm>
        </p:spPr>
        <p:txBody>
          <a:bodyPr>
            <a:normAutofit fontScale="90000"/>
          </a:bodyPr>
          <a:lstStyle/>
          <a:p>
            <a:r>
              <a:rPr lang="ru-RU" dirty="0"/>
              <a:t>Типы тестирования ПО. Функциональное тестирование. Виды</a:t>
            </a:r>
          </a:p>
        </p:txBody>
      </p:sp>
      <p:sp>
        <p:nvSpPr>
          <p:cNvPr id="4" name="Google Shape;218;p28">
            <a:extLst>
              <a:ext uri="{FF2B5EF4-FFF2-40B4-BE49-F238E27FC236}">
                <a16:creationId xmlns:a16="http://schemas.microsoft.com/office/drawing/2014/main" id="{C284D0C5-3AFB-4AF0-894C-A455D8DC87D7}"/>
              </a:ext>
            </a:extLst>
          </p:cNvPr>
          <p:cNvSpPr txBox="1"/>
          <p:nvPr/>
        </p:nvSpPr>
        <p:spPr>
          <a:xfrm>
            <a:off x="371551" y="1899258"/>
            <a:ext cx="7093715" cy="38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675" tIns="100675" rIns="100675" bIns="1006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3"/>
              <a:buFont typeface="Times New Roman"/>
              <a:buNone/>
            </a:pPr>
            <a:r>
              <a:rPr lang="en" sz="1983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Функциональное тестирование </a:t>
            </a:r>
            <a:r>
              <a:rPr lang="en" sz="1983" b="1" i="0" u="sng" strike="noStrike" cap="none">
                <a:solidFill>
                  <a:schemeClr val="hlink"/>
                </a:solidFill>
                <a:highlight>
                  <a:srgbClr val="FAFC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2"/>
              </a:rPr>
              <a:t>(Functional testing)</a:t>
            </a:r>
            <a:r>
              <a:rPr lang="en" sz="1983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основывается на знании о поведении системы, которое описывается в проектной документации.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1"/>
              <a:buFont typeface="Times New Roman"/>
              <a:buNone/>
            </a:pPr>
            <a:endParaRPr sz="1101" b="0" i="0" u="none" strike="noStrike" cap="none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1"/>
              <a:buFont typeface="Times New Roman"/>
              <a:buNone/>
            </a:pPr>
            <a:endParaRPr sz="1101" b="0" i="0" u="none" strike="noStrike" cap="none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3"/>
              <a:buFont typeface="Times New Roman"/>
              <a:buNone/>
            </a:pPr>
            <a:r>
              <a:rPr lang="en" sz="1983" b="1" i="0" u="none" strike="noStrike" cap="none">
                <a:solidFill>
                  <a:schemeClr val="dk1"/>
                </a:solidFill>
                <a:highlight>
                  <a:srgbClr val="FAFC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Тестирование </a:t>
            </a:r>
            <a:r>
              <a:rPr lang="en" sz="2643" b="1" i="0" u="none" strike="noStrike" cap="none">
                <a:solidFill>
                  <a:schemeClr val="dk1"/>
                </a:solidFill>
                <a:highlight>
                  <a:srgbClr val="FAFC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взаимодействия</a:t>
            </a:r>
            <a:r>
              <a:rPr lang="en" sz="1983" b="1" i="0" u="none" strike="noStrike" cap="none">
                <a:solidFill>
                  <a:schemeClr val="dk1"/>
                </a:solidFill>
                <a:highlight>
                  <a:srgbClr val="FAFC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83" b="0" i="0" u="none" strike="noStrike" cap="none">
                <a:solidFill>
                  <a:schemeClr val="dk1"/>
                </a:solidFill>
                <a:highlight>
                  <a:srgbClr val="FAFC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983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Interoperability Testing</a:t>
            </a:r>
            <a:r>
              <a:rPr lang="en" sz="198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- функциональное тестирование, проверяющее способность приложения взаимодействовать с одним и более компонентами или системами, и включающее в себя тестирование </a:t>
            </a:r>
            <a:r>
              <a:rPr lang="en" sz="1983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совместимости</a:t>
            </a:r>
            <a:r>
              <a:rPr lang="en" sz="198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(compatibility testing) и </a:t>
            </a:r>
            <a:r>
              <a:rPr lang="en" sz="1983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интеграционное</a:t>
            </a:r>
            <a:r>
              <a:rPr lang="en" sz="198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тестирование (</a:t>
            </a:r>
            <a:r>
              <a:rPr lang="en" sz="1983" b="0" i="0" u="sng" strike="noStrike" cap="none">
                <a:solidFill>
                  <a:schemeClr val="hlink"/>
                </a:solidFill>
                <a:highlight>
                  <a:srgbClr val="FAFC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integration testing</a:t>
            </a:r>
            <a:r>
              <a:rPr lang="en" sz="1983" b="0" i="0" u="none" strike="noStrike" cap="none">
                <a:solidFill>
                  <a:schemeClr val="dk1"/>
                </a:solidFill>
                <a:highlight>
                  <a:srgbClr val="FAFC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3"/>
              <a:buFont typeface="Times New Roman"/>
              <a:buNone/>
            </a:pPr>
            <a:endParaRPr sz="1983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Google Shape;221;p28">
            <a:extLst>
              <a:ext uri="{FF2B5EF4-FFF2-40B4-BE49-F238E27FC236}">
                <a16:creationId xmlns:a16="http://schemas.microsoft.com/office/drawing/2014/main" id="{9E032021-3CE5-4F67-9AA3-78108DFC095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89462" y="3956902"/>
            <a:ext cx="2720128" cy="2040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220;p28">
            <a:extLst>
              <a:ext uri="{FF2B5EF4-FFF2-40B4-BE49-F238E27FC236}">
                <a16:creationId xmlns:a16="http://schemas.microsoft.com/office/drawing/2014/main" id="{B7C9037A-BB24-4033-A85E-6401041863B9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954877" y="1784824"/>
            <a:ext cx="2389298" cy="20401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7450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74A05E5-0A08-40FB-80EA-193961875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280" y="91017"/>
            <a:ext cx="10058400" cy="1449387"/>
          </a:xfrm>
        </p:spPr>
        <p:txBody>
          <a:bodyPr>
            <a:normAutofit/>
          </a:bodyPr>
          <a:lstStyle/>
          <a:p>
            <a:r>
              <a:rPr lang="ru-RU" dirty="0"/>
              <a:t>Типы тестирования ПО. Функциональное тестирование. Виды</a:t>
            </a:r>
          </a:p>
        </p:txBody>
      </p:sp>
      <p:sp>
        <p:nvSpPr>
          <p:cNvPr id="5" name="Google Shape;229;p29">
            <a:extLst>
              <a:ext uri="{FF2B5EF4-FFF2-40B4-BE49-F238E27FC236}">
                <a16:creationId xmlns:a16="http://schemas.microsoft.com/office/drawing/2014/main" id="{AB6B744F-86B0-4CCD-BC36-C65C804D1A53}"/>
              </a:ext>
            </a:extLst>
          </p:cNvPr>
          <p:cNvSpPr txBox="1"/>
          <p:nvPr/>
        </p:nvSpPr>
        <p:spPr>
          <a:xfrm>
            <a:off x="1167423" y="1840685"/>
            <a:ext cx="7318399" cy="1680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675" tIns="100675" rIns="100675" bIns="1006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2"/>
              <a:buFont typeface="Times New Roman"/>
              <a:buNone/>
            </a:pPr>
            <a:r>
              <a:rPr lang="en" sz="1762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Тестирование безопасности</a:t>
            </a:r>
            <a:r>
              <a:rPr lang="en" sz="1762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вид тестирования, используемый для проверки безопасности системы, для анализа рисков, связанных с обеспечением защиты приложения, атак хакеров, вирусов, несанкционированного доступа к конфиденциальным данным.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61"/>
              </a:spcBef>
              <a:spcAft>
                <a:spcPts val="0"/>
              </a:spcAft>
              <a:buClr>
                <a:srgbClr val="000000"/>
              </a:buClr>
              <a:buSzPts val="1983"/>
              <a:buFont typeface="Times New Roman"/>
              <a:buNone/>
            </a:pPr>
            <a:endParaRPr sz="1983" b="1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1"/>
              <a:buFont typeface="Times New Roman"/>
              <a:buNone/>
            </a:pPr>
            <a:endParaRPr sz="1101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3"/>
              <a:buFont typeface="Times New Roman"/>
              <a:buNone/>
            </a:pPr>
            <a:endParaRPr sz="2643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230;p29">
            <a:extLst>
              <a:ext uri="{FF2B5EF4-FFF2-40B4-BE49-F238E27FC236}">
                <a16:creationId xmlns:a16="http://schemas.microsoft.com/office/drawing/2014/main" id="{411BFDFD-6C35-4E5D-8B36-A0A85BF91BC4}"/>
              </a:ext>
            </a:extLst>
          </p:cNvPr>
          <p:cNvSpPr txBox="1"/>
          <p:nvPr/>
        </p:nvSpPr>
        <p:spPr>
          <a:xfrm>
            <a:off x="1259940" y="3407110"/>
            <a:ext cx="6449733" cy="539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675" tIns="100675" rIns="100675" bIns="1006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2"/>
              <a:buFont typeface="Times New Roman"/>
              <a:buNone/>
            </a:pPr>
            <a:r>
              <a:rPr lang="en" sz="1762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Принципы безопасности программного обеспечения: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2"/>
              <a:buFont typeface="Times New Roman"/>
              <a:buNone/>
            </a:pPr>
            <a:endParaRPr sz="1762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231;p29">
            <a:extLst>
              <a:ext uri="{FF2B5EF4-FFF2-40B4-BE49-F238E27FC236}">
                <a16:creationId xmlns:a16="http://schemas.microsoft.com/office/drawing/2014/main" id="{4FE64724-3F14-460A-A776-EBB5CB48865D}"/>
              </a:ext>
            </a:extLst>
          </p:cNvPr>
          <p:cNvSpPr txBox="1"/>
          <p:nvPr/>
        </p:nvSpPr>
        <p:spPr>
          <a:xfrm>
            <a:off x="1251161" y="3778334"/>
            <a:ext cx="9764639" cy="1410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675" tIns="100675" rIns="100675" bIns="1006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3560" marR="0" lvl="0" indent="-36386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2"/>
              <a:buFont typeface="Times New Roman"/>
              <a:buAutoNum type="arabicPeriod"/>
            </a:pPr>
            <a:r>
              <a:rPr lang="en" sz="1762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Конфиденциальность</a:t>
            </a:r>
            <a:r>
              <a:rPr lang="en" sz="176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(сокрытие определенных ресурсов или информации).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3560" marR="0" lvl="0" indent="-363860" algn="just" rtl="0">
              <a:lnSpc>
                <a:spcPct val="115000"/>
              </a:lnSpc>
              <a:spcBef>
                <a:spcPts val="1542"/>
              </a:spcBef>
              <a:spcAft>
                <a:spcPts val="0"/>
              </a:spcAft>
              <a:buClr>
                <a:schemeClr val="dk1"/>
              </a:buClr>
              <a:buSzPts val="1762"/>
              <a:buFont typeface="Times New Roman"/>
              <a:buAutoNum type="arabicPeriod"/>
            </a:pPr>
            <a:r>
              <a:rPr lang="en" sz="1762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Целостность</a:t>
            </a:r>
            <a:r>
              <a:rPr lang="en" sz="176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(критерии: доверие, повреждение и восстановление).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3560" marR="0" lvl="0" indent="-363860" algn="just" rtl="0">
              <a:lnSpc>
                <a:spcPct val="115000"/>
              </a:lnSpc>
              <a:spcBef>
                <a:spcPts val="1983"/>
              </a:spcBef>
              <a:spcAft>
                <a:spcPts val="0"/>
              </a:spcAft>
              <a:buClr>
                <a:schemeClr val="dk1"/>
              </a:buClr>
              <a:buSzPts val="1762"/>
              <a:buFont typeface="Times New Roman"/>
              <a:buAutoNum type="arabicPeriod"/>
            </a:pPr>
            <a:r>
              <a:rPr lang="en" sz="1762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Доступность</a:t>
            </a:r>
            <a:r>
              <a:rPr lang="en" sz="176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(представляет собой требования о том, что ресурсы должны быть доступны авторизованному пользователю, внутреннему объекту или устройству, как правило, чем более критичен ресурс, тем выше уровень доступности должен быть).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233;p29">
            <a:extLst>
              <a:ext uri="{FF2B5EF4-FFF2-40B4-BE49-F238E27FC236}">
                <a16:creationId xmlns:a16="http://schemas.microsoft.com/office/drawing/2014/main" id="{29942940-E216-43C7-AA0C-02C199BEDDF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60508" y="1668814"/>
            <a:ext cx="2264069" cy="22640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42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82F548D-CB12-4E4D-B38F-68A7EC6E5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ru-RU" dirty="0"/>
              <a:t>Типы тестирования ПО. Нефункциональное тестирование</a:t>
            </a:r>
          </a:p>
        </p:txBody>
      </p:sp>
      <p:sp>
        <p:nvSpPr>
          <p:cNvPr id="22" name="Google Shape;242;p30">
            <a:extLst>
              <a:ext uri="{FF2B5EF4-FFF2-40B4-BE49-F238E27FC236}">
                <a16:creationId xmlns:a16="http://schemas.microsoft.com/office/drawing/2014/main" id="{C29FF79C-3DB7-46C1-BE07-AA855524A4A2}"/>
              </a:ext>
            </a:extLst>
          </p:cNvPr>
          <p:cNvSpPr txBox="1"/>
          <p:nvPr/>
        </p:nvSpPr>
        <p:spPr>
          <a:xfrm>
            <a:off x="5595865" y="2407408"/>
            <a:ext cx="8246209" cy="53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675" tIns="100675" rIns="100675" bIns="1006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2"/>
              <a:buFont typeface="Times New Roman"/>
              <a:buNone/>
            </a:pPr>
            <a:r>
              <a:rPr lang="en" sz="1762" b="1" i="0" u="none" strike="noStrike" cap="none" dirty="0">
                <a:solidFill>
                  <a:schemeClr val="dk1"/>
                </a:solidFill>
                <a:highlight>
                  <a:srgbClr val="FAFC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Самые распространенные виды нефункциональных тестов</a:t>
            </a:r>
            <a:r>
              <a:rPr lang="en" sz="1762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3"/>
              <a:buFont typeface="Times New Roman"/>
              <a:buNone/>
            </a:pPr>
            <a:endParaRPr sz="2643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" name="Google Shape;243;p30">
            <a:extLst>
              <a:ext uri="{FF2B5EF4-FFF2-40B4-BE49-F238E27FC236}">
                <a16:creationId xmlns:a16="http://schemas.microsoft.com/office/drawing/2014/main" id="{09E14E89-35C0-4233-92D2-634B7BF8C6D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45430" y="2987328"/>
            <a:ext cx="6336399" cy="3221301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4;p30">
            <a:extLst>
              <a:ext uri="{FF2B5EF4-FFF2-40B4-BE49-F238E27FC236}">
                <a16:creationId xmlns:a16="http://schemas.microsoft.com/office/drawing/2014/main" id="{A711BB38-2E99-494F-9490-104AD21A851E}"/>
              </a:ext>
            </a:extLst>
          </p:cNvPr>
          <p:cNvSpPr txBox="1"/>
          <p:nvPr/>
        </p:nvSpPr>
        <p:spPr>
          <a:xfrm>
            <a:off x="5595865" y="3063229"/>
            <a:ext cx="6385963" cy="642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675" tIns="100675" rIns="100675" bIns="1006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62"/>
              <a:buFont typeface="Times New Roman"/>
              <a:buNone/>
            </a:pPr>
            <a:r>
              <a:rPr lang="en" sz="1762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Тестирование пользовательского интерфейса (UI/GUI)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45;p30">
            <a:extLst>
              <a:ext uri="{FF2B5EF4-FFF2-40B4-BE49-F238E27FC236}">
                <a16:creationId xmlns:a16="http://schemas.microsoft.com/office/drawing/2014/main" id="{B5C42F1D-338F-42FE-9BA9-801249DD0390}"/>
              </a:ext>
            </a:extLst>
          </p:cNvPr>
          <p:cNvSpPr txBox="1"/>
          <p:nvPr/>
        </p:nvSpPr>
        <p:spPr>
          <a:xfrm>
            <a:off x="5688301" y="3550208"/>
            <a:ext cx="6547756" cy="642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675" tIns="100675" rIns="100675" bIns="1006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62"/>
              <a:buFont typeface="Times New Roman"/>
              <a:buNone/>
            </a:pPr>
            <a:r>
              <a:rPr lang="en" sz="1762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Тестирование удобства пользования (Usability testing)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46;p30">
            <a:extLst>
              <a:ext uri="{FF2B5EF4-FFF2-40B4-BE49-F238E27FC236}">
                <a16:creationId xmlns:a16="http://schemas.microsoft.com/office/drawing/2014/main" id="{DCE7DE91-BD57-4AE4-8B4F-DECB9DCAEE61}"/>
              </a:ext>
            </a:extLst>
          </p:cNvPr>
          <p:cNvSpPr txBox="1"/>
          <p:nvPr/>
        </p:nvSpPr>
        <p:spPr>
          <a:xfrm>
            <a:off x="6024004" y="4096221"/>
            <a:ext cx="6336400" cy="642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675" tIns="100675" rIns="100675" bIns="1006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62"/>
              <a:buFont typeface="Times New Roman"/>
              <a:buNone/>
            </a:pPr>
            <a:r>
              <a:rPr lang="en" sz="1762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Тестирование локализации (localization testing)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47;p30">
            <a:extLst>
              <a:ext uri="{FF2B5EF4-FFF2-40B4-BE49-F238E27FC236}">
                <a16:creationId xmlns:a16="http://schemas.microsoft.com/office/drawing/2014/main" id="{91FC34F2-F596-4406-AF52-41928C91450B}"/>
              </a:ext>
            </a:extLst>
          </p:cNvPr>
          <p:cNvSpPr txBox="1"/>
          <p:nvPr/>
        </p:nvSpPr>
        <p:spPr>
          <a:xfrm>
            <a:off x="5856152" y="4599776"/>
            <a:ext cx="6547867" cy="642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675" tIns="100675" rIns="100675" bIns="1006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2"/>
              <a:buFont typeface="Times New Roman"/>
              <a:buNone/>
            </a:pPr>
            <a:r>
              <a:rPr lang="en" sz="1652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Конфигурационное тестирование (configuration testing)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48;p30">
            <a:extLst>
              <a:ext uri="{FF2B5EF4-FFF2-40B4-BE49-F238E27FC236}">
                <a16:creationId xmlns:a16="http://schemas.microsoft.com/office/drawing/2014/main" id="{31F5FCF9-7E37-493B-AE3D-15A977C1845F}"/>
              </a:ext>
            </a:extLst>
          </p:cNvPr>
          <p:cNvSpPr txBox="1"/>
          <p:nvPr/>
        </p:nvSpPr>
        <p:spPr>
          <a:xfrm>
            <a:off x="5688300" y="5145790"/>
            <a:ext cx="6547867" cy="642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675" tIns="100675" rIns="100675" bIns="1006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32"/>
              <a:buFont typeface="Times New Roman"/>
              <a:buNone/>
            </a:pPr>
            <a:r>
              <a:rPr lang="en" sz="1432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Тестирование производительности (Performance and Load testing)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49;p30">
            <a:extLst>
              <a:ext uri="{FF2B5EF4-FFF2-40B4-BE49-F238E27FC236}">
                <a16:creationId xmlns:a16="http://schemas.microsoft.com/office/drawing/2014/main" id="{2048A1E7-4EA9-4F80-8C70-3520924632AE}"/>
              </a:ext>
            </a:extLst>
          </p:cNvPr>
          <p:cNvSpPr txBox="1"/>
          <p:nvPr/>
        </p:nvSpPr>
        <p:spPr>
          <a:xfrm>
            <a:off x="6107930" y="5649345"/>
            <a:ext cx="6547867" cy="642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675" tIns="100675" rIns="100675" bIns="1006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62"/>
              <a:buFont typeface="Times New Roman"/>
              <a:buNone/>
            </a:pPr>
            <a:r>
              <a:rPr lang="en" sz="1762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Тестирование инсталляции (Installation testing)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2"/>
              <a:buFont typeface="Times New Roman"/>
              <a:buNone/>
            </a:pPr>
            <a:endParaRPr sz="1652" b="1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" name="Google Shape;241;p30">
            <a:extLst>
              <a:ext uri="{FF2B5EF4-FFF2-40B4-BE49-F238E27FC236}">
                <a16:creationId xmlns:a16="http://schemas.microsoft.com/office/drawing/2014/main" id="{4935F637-9F6E-405A-9EED-7BAD36C21091}"/>
              </a:ext>
            </a:extLst>
          </p:cNvPr>
          <p:cNvSpPr txBox="1"/>
          <p:nvPr/>
        </p:nvSpPr>
        <p:spPr>
          <a:xfrm>
            <a:off x="376207" y="1851631"/>
            <a:ext cx="4595255" cy="1854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675" tIns="100675" rIns="100675" bIns="1006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3"/>
              <a:buFont typeface="Times New Roman"/>
              <a:buNone/>
            </a:pPr>
            <a:r>
              <a:rPr lang="ru-RU" sz="1983" dirty="0">
                <a:solidFill>
                  <a:schemeClr val="dk1"/>
                </a:solidFill>
                <a:highlight>
                  <a:srgbClr val="FAFCFF"/>
                </a:highlight>
                <a:latin typeface="Times New Roman"/>
                <a:cs typeface="Times New Roman"/>
              </a:rPr>
              <a:t>Определение</a:t>
            </a:r>
            <a:r>
              <a:rPr lang="ru-RU" sz="2000" b="0" dirty="0">
                <a:latin typeface="+mj-lt"/>
              </a:rPr>
              <a:t> </a:t>
            </a:r>
            <a:r>
              <a:rPr lang="ru-RU" sz="1983" dirty="0">
                <a:solidFill>
                  <a:schemeClr val="dk1"/>
                </a:solidFill>
                <a:highlight>
                  <a:srgbClr val="FAFCFF"/>
                </a:highlight>
                <a:latin typeface="Times New Roman"/>
                <a:cs typeface="Times New Roman"/>
              </a:rPr>
              <a:t>нефункциональных особенностей приложения, которые могут быть измерены различными величинами</a:t>
            </a:r>
            <a:r>
              <a:rPr lang="en-US" sz="1983" dirty="0">
                <a:solidFill>
                  <a:schemeClr val="dk1"/>
                </a:solidFill>
                <a:highlight>
                  <a:srgbClr val="FAFCFF"/>
                </a:highlight>
                <a:latin typeface="Times New Roman"/>
                <a:cs typeface="Times New Roman"/>
              </a:rPr>
              <a:t> (</a:t>
            </a:r>
            <a:r>
              <a:rPr lang="ru-RU" sz="1983" dirty="0">
                <a:solidFill>
                  <a:schemeClr val="dk1"/>
                </a:solidFill>
                <a:highlight>
                  <a:srgbClr val="FAFCFF"/>
                </a:highlight>
                <a:latin typeface="Times New Roman"/>
                <a:cs typeface="Times New Roman"/>
              </a:rPr>
              <a:t>"Как" система работает</a:t>
            </a:r>
            <a:r>
              <a:rPr lang="en-US" sz="2000" b="0" dirty="0">
                <a:latin typeface="+mj-lt"/>
              </a:rPr>
              <a:t>).</a:t>
            </a:r>
            <a:endParaRPr lang="ru-RU" sz="2643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59772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97EE70-7ED4-4F34-B561-FC6A5EF45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853" y="21682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ru-RU" dirty="0"/>
              <a:t>Типы тестирования ПО. Нефункциональное тестирование. Виды</a:t>
            </a:r>
          </a:p>
        </p:txBody>
      </p:sp>
      <p:sp>
        <p:nvSpPr>
          <p:cNvPr id="4" name="Google Shape;258;p31">
            <a:extLst>
              <a:ext uri="{FF2B5EF4-FFF2-40B4-BE49-F238E27FC236}">
                <a16:creationId xmlns:a16="http://schemas.microsoft.com/office/drawing/2014/main" id="{24FD2DB5-9830-4163-86DB-47A161569032}"/>
              </a:ext>
            </a:extLst>
          </p:cNvPr>
          <p:cNvSpPr txBox="1"/>
          <p:nvPr/>
        </p:nvSpPr>
        <p:spPr>
          <a:xfrm>
            <a:off x="921939" y="1737360"/>
            <a:ext cx="7175328" cy="536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675" tIns="100675" rIns="100675" bIns="1006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3"/>
              <a:buFont typeface="Times New Roman"/>
              <a:buNone/>
            </a:pPr>
            <a:r>
              <a:rPr lang="en" sz="1983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Тестирование пользовательского интерфейса (GUI/UI)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2"/>
              <a:buFont typeface="Times New Roman"/>
              <a:buNone/>
            </a:pPr>
            <a:endParaRPr sz="1762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2"/>
              <a:buFont typeface="Times New Roman"/>
              <a:buNone/>
            </a:pPr>
            <a:endParaRPr sz="1322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259;p31">
            <a:extLst>
              <a:ext uri="{FF2B5EF4-FFF2-40B4-BE49-F238E27FC236}">
                <a16:creationId xmlns:a16="http://schemas.microsoft.com/office/drawing/2014/main" id="{E807F7CB-BD3D-4AA4-9234-4E857C258117}"/>
              </a:ext>
            </a:extLst>
          </p:cNvPr>
          <p:cNvSpPr txBox="1"/>
          <p:nvPr/>
        </p:nvSpPr>
        <p:spPr>
          <a:xfrm>
            <a:off x="921939" y="2394610"/>
            <a:ext cx="8848228" cy="782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675" tIns="100675" rIns="100675" bIns="1006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3560" marR="0" lvl="0" indent="-36386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2"/>
              <a:buFont typeface="Times New Roman"/>
              <a:buChar char="●"/>
            </a:pPr>
            <a:r>
              <a:rPr lang="en" sz="176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Тестирование с различными разрешениями экрана;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3560" marR="0" lvl="0" indent="-36386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2"/>
              <a:buFont typeface="Times New Roman"/>
              <a:buChar char="●"/>
            </a:pPr>
            <a:r>
              <a:rPr lang="en" sz="176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Тестирование на соответствие стандартам графических интерфейсов;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261;p31">
            <a:extLst>
              <a:ext uri="{FF2B5EF4-FFF2-40B4-BE49-F238E27FC236}">
                <a16:creationId xmlns:a16="http://schemas.microsoft.com/office/drawing/2014/main" id="{57E1C1EF-931E-4D0C-8303-FBAC0B9F4CF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86798" y="3110563"/>
            <a:ext cx="4461092" cy="303182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62;p31">
            <a:extLst>
              <a:ext uri="{FF2B5EF4-FFF2-40B4-BE49-F238E27FC236}">
                <a16:creationId xmlns:a16="http://schemas.microsoft.com/office/drawing/2014/main" id="{675AEBFB-FB4F-46FE-A809-7B2CD6D22C19}"/>
              </a:ext>
            </a:extLst>
          </p:cNvPr>
          <p:cNvSpPr txBox="1"/>
          <p:nvPr/>
        </p:nvSpPr>
        <p:spPr>
          <a:xfrm>
            <a:off x="921939" y="3065246"/>
            <a:ext cx="5264859" cy="269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675" tIns="100675" rIns="100675" bIns="1006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3560" marR="0" lvl="0" indent="-36386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2"/>
              <a:buFont typeface="Times New Roman"/>
              <a:buChar char="●"/>
            </a:pPr>
            <a:r>
              <a:rPr lang="en" sz="176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Тестирование в ограниченных условиях, например, в условиях нехватки памяти;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3560" marR="0" lvl="0" indent="-36386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2"/>
              <a:buFont typeface="Times New Roman"/>
              <a:buChar char="●"/>
            </a:pPr>
            <a:r>
              <a:rPr lang="en" sz="176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Тестирование графического интерфейса пользователя на целевых устройствах;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3560" marR="0" lvl="0" indent="-36386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2"/>
              <a:buFont typeface="Times New Roman"/>
              <a:buChar char="●"/>
            </a:pPr>
            <a:r>
              <a:rPr lang="en" sz="176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Тестирование локализованных версий: точность перевода, проверка длины названий элементов интерфейса и т.д.;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0309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71;p32">
            <a:extLst>
              <a:ext uri="{FF2B5EF4-FFF2-40B4-BE49-F238E27FC236}">
                <a16:creationId xmlns:a16="http://schemas.microsoft.com/office/drawing/2014/main" id="{6BCCF82F-03F4-41F6-8EBC-A07B95BDB7A5}"/>
              </a:ext>
            </a:extLst>
          </p:cNvPr>
          <p:cNvSpPr txBox="1"/>
          <p:nvPr/>
        </p:nvSpPr>
        <p:spPr>
          <a:xfrm>
            <a:off x="869777" y="1737360"/>
            <a:ext cx="6402484" cy="1184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675" tIns="100675" rIns="100675" bIns="1006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2"/>
              <a:buFont typeface="Arial"/>
              <a:buNone/>
            </a:pPr>
            <a:r>
              <a:rPr lang="en" sz="1542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Тестирование удобства пользования (usability testing) - </a:t>
            </a:r>
            <a:r>
              <a:rPr lang="en" sz="1542" b="0" i="0" u="none" strike="noStrike" cap="none">
                <a:solidFill>
                  <a:srgbClr val="2A2A2A"/>
                </a:solidFill>
                <a:highlight>
                  <a:srgbClr val="FAFCFF"/>
                </a:highlight>
                <a:latin typeface="Arial"/>
                <a:ea typeface="Arial"/>
                <a:cs typeface="Arial"/>
                <a:sym typeface="Arial"/>
              </a:rPr>
              <a:t>это вид тестирования, направленный на установление степени удобства использования, обучаемости, понятности и привлекательности для пользователей разрабатываемого продукта.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2"/>
              <a:buFont typeface="Times New Roman"/>
              <a:buNone/>
            </a:pPr>
            <a:endParaRPr sz="1762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2"/>
              <a:buFont typeface="Times New Roman"/>
              <a:buNone/>
            </a:pPr>
            <a:endParaRPr sz="1322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272;p32">
            <a:extLst>
              <a:ext uri="{FF2B5EF4-FFF2-40B4-BE49-F238E27FC236}">
                <a16:creationId xmlns:a16="http://schemas.microsoft.com/office/drawing/2014/main" id="{65900B44-877F-461D-BD37-B5B07BE2EA83}"/>
              </a:ext>
            </a:extLst>
          </p:cNvPr>
          <p:cNvSpPr txBox="1"/>
          <p:nvPr/>
        </p:nvSpPr>
        <p:spPr>
          <a:xfrm>
            <a:off x="869777" y="3009435"/>
            <a:ext cx="9646845" cy="2977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675" tIns="100675" rIns="100675" bIns="1006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542"/>
              <a:buFont typeface="Arial"/>
              <a:buNone/>
            </a:pPr>
            <a:r>
              <a:rPr lang="en" sz="1542" b="0" i="0" u="none" strike="noStrike" cap="none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rPr>
              <a:t>Приложение оценивается по следующим пунктам: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3560" marR="0" lvl="0" indent="-351160" algn="just" rtl="0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>
                <a:srgbClr val="2A2A2A"/>
              </a:buClr>
              <a:buSzPts val="1542"/>
              <a:buFont typeface="Arial"/>
              <a:buNone/>
            </a:pPr>
            <a:r>
              <a:rPr lang="en" sz="1542" b="1" i="0" u="none" strike="noStrike" cap="none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rPr>
              <a:t>производительность, эффективность</a:t>
            </a:r>
            <a:r>
              <a:rPr lang="en" sz="1542" b="0" i="0" u="none" strike="noStrike" cap="none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" sz="1542" b="1" i="0" u="none" strike="noStrike" cap="none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rPr>
              <a:t>efficiency</a:t>
            </a:r>
            <a:r>
              <a:rPr lang="en" sz="1542" b="0" i="0" u="none" strike="noStrike" cap="none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rPr>
              <a:t>) - сколько времени и шагов понадобится пользователю для завершения основных задач приложения, например, размещение новости, регистрации, покупка и т.д.? (</a:t>
            </a:r>
            <a:r>
              <a:rPr lang="en" sz="1542" b="0" i="1" u="none" strike="noStrike" cap="none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rPr>
              <a:t>меньше - лучше</a:t>
            </a:r>
            <a:r>
              <a:rPr lang="en" sz="1542" b="0" i="0" u="none" strike="noStrike" cap="none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3560" marR="0" lvl="0" indent="-3511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542"/>
              <a:buFont typeface="Arial"/>
              <a:buNone/>
            </a:pPr>
            <a:r>
              <a:rPr lang="en" sz="1542" b="1" i="0" u="none" strike="noStrike" cap="none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rPr>
              <a:t>правильность</a:t>
            </a:r>
            <a:r>
              <a:rPr lang="en" sz="1542" b="0" i="0" u="none" strike="noStrike" cap="none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" sz="1542" b="1" i="0" u="none" strike="noStrike" cap="none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rPr>
              <a:t>accuracy</a:t>
            </a:r>
            <a:r>
              <a:rPr lang="en" sz="1542" b="0" i="0" u="none" strike="noStrike" cap="none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rPr>
              <a:t>) - сколько ошибок сделал пользователь во время работы с приложением? (</a:t>
            </a:r>
            <a:r>
              <a:rPr lang="en" sz="1542" b="0" i="1" u="none" strike="noStrike" cap="none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rPr>
              <a:t>меньше - лучше</a:t>
            </a:r>
            <a:r>
              <a:rPr lang="en" sz="1542" b="0" i="0" u="none" strike="noStrike" cap="none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3560" marR="0" lvl="0" indent="-3511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542"/>
              <a:buFont typeface="Arial"/>
              <a:buNone/>
            </a:pPr>
            <a:r>
              <a:rPr lang="en" sz="1542" b="1" i="0" u="none" strike="noStrike" cap="none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rPr>
              <a:t>активизация в памяти</a:t>
            </a:r>
            <a:r>
              <a:rPr lang="en" sz="1542" b="0" i="0" u="none" strike="noStrike" cap="none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" sz="1542" b="1" i="0" u="none" strike="noStrike" cap="none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rPr>
              <a:t>recall</a:t>
            </a:r>
            <a:r>
              <a:rPr lang="en" sz="1542" b="0" i="0" u="none" strike="noStrike" cap="none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rPr>
              <a:t>) – как много пользователь помнит о работе приложения после приостановки работы с ним на длительный период времени? (</a:t>
            </a:r>
            <a:r>
              <a:rPr lang="en" sz="1542" b="0" i="1" u="none" strike="noStrike" cap="none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rPr>
              <a:t>повторное выполнение операций после перерыва должно проходить быстрее чем у нового пользователя</a:t>
            </a:r>
            <a:r>
              <a:rPr lang="en" sz="1542" b="0" i="0" u="none" strike="noStrike" cap="none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3560" marR="0" lvl="0" indent="-3511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542"/>
              <a:buFont typeface="Arial"/>
              <a:buNone/>
            </a:pPr>
            <a:r>
              <a:rPr lang="en" sz="1542" b="1" i="0" u="none" strike="noStrike" cap="none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rPr>
              <a:t>эмоциональная реакция</a:t>
            </a:r>
            <a:r>
              <a:rPr lang="en" sz="1542" b="0" i="0" u="none" strike="noStrike" cap="none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" sz="1542" b="1" i="0" u="none" strike="noStrike" cap="none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rPr>
              <a:t>emotional response</a:t>
            </a:r>
            <a:r>
              <a:rPr lang="en" sz="1542" b="0" i="0" u="none" strike="noStrike" cap="none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rPr>
              <a:t>) – как пользователь себя чувствует после завершения задачи - растерян, испытал стресс? Порекомендует ли пользователь систему своим друзьям? (</a:t>
            </a:r>
            <a:r>
              <a:rPr lang="en" sz="1542" b="0" i="1" u="none" strike="noStrike" cap="none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rPr>
              <a:t>положительная реакция - лучше</a:t>
            </a:r>
            <a:r>
              <a:rPr lang="en" sz="1542" b="0" i="0" u="none" strike="noStrike" cap="none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2"/>
              <a:buFont typeface="Times New Roman"/>
              <a:buNone/>
            </a:pPr>
            <a:endParaRPr sz="154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2"/>
              <a:buFont typeface="Times New Roman"/>
              <a:buNone/>
            </a:pPr>
            <a:endParaRPr sz="1542" b="0" i="0" u="none" strike="noStrike" cap="none">
              <a:solidFill>
                <a:srgbClr val="2A2A2A"/>
              </a:solidFill>
              <a:highlight>
                <a:srgbClr val="FAFC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2"/>
              <a:buFont typeface="Times New Roman"/>
              <a:buNone/>
            </a:pPr>
            <a:endParaRPr sz="154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1C8BA4-3583-4861-B24A-37721F6A9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999" y="239937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ru-RU" dirty="0"/>
              <a:t>Типы тестирования ПО. Нефункциональное тестирование. Виды</a:t>
            </a:r>
          </a:p>
        </p:txBody>
      </p:sp>
      <p:pic>
        <p:nvPicPr>
          <p:cNvPr id="7" name="Google Shape;285;p33">
            <a:extLst>
              <a:ext uri="{FF2B5EF4-FFF2-40B4-BE49-F238E27FC236}">
                <a16:creationId xmlns:a16="http://schemas.microsoft.com/office/drawing/2014/main" id="{C0A69D6E-03CB-4D25-9F73-41ED04F5355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26154" y="1269867"/>
            <a:ext cx="4209238" cy="21198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1228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F83CBE-DD8E-49ED-9196-8E39562F9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128" y="90598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ru-RU" dirty="0"/>
              <a:t>Типы тестирования ПО. Нефункциональное тестирование. Виды</a:t>
            </a:r>
          </a:p>
        </p:txBody>
      </p:sp>
      <p:sp>
        <p:nvSpPr>
          <p:cNvPr id="8" name="Google Shape;281;p33">
            <a:extLst>
              <a:ext uri="{FF2B5EF4-FFF2-40B4-BE49-F238E27FC236}">
                <a16:creationId xmlns:a16="http://schemas.microsoft.com/office/drawing/2014/main" id="{2197F2F5-63D5-4998-8284-4B6FDC797FE7}"/>
              </a:ext>
            </a:extLst>
          </p:cNvPr>
          <p:cNvSpPr txBox="1"/>
          <p:nvPr/>
        </p:nvSpPr>
        <p:spPr>
          <a:xfrm>
            <a:off x="3992293" y="1884351"/>
            <a:ext cx="6808235" cy="1394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675" tIns="100675" rIns="100675" bIns="1006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2"/>
              <a:buFont typeface="Times New Roman"/>
              <a:buNone/>
            </a:pPr>
            <a:r>
              <a:rPr lang="en" sz="1762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Тестирование локализации</a:t>
            </a:r>
            <a:r>
              <a:rPr lang="en" sz="1762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(localization testing) - это процесс тестирования локализованной версии программного продукта.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2"/>
              <a:buFont typeface="Times New Roman"/>
              <a:buNone/>
            </a:pPr>
            <a:r>
              <a:rPr lang="en" sz="1762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 теста локализации</a:t>
            </a:r>
            <a:r>
              <a:rPr lang="en" sz="1762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убедиться, что приложение поддерживает многоязыковый интерфейс и функции.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282;p33">
            <a:extLst>
              <a:ext uri="{FF2B5EF4-FFF2-40B4-BE49-F238E27FC236}">
                <a16:creationId xmlns:a16="http://schemas.microsoft.com/office/drawing/2014/main" id="{147493C5-4E9A-45B4-A787-30DC6396F1F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0332" y="1737360"/>
            <a:ext cx="2069085" cy="175531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284;p33">
            <a:extLst>
              <a:ext uri="{FF2B5EF4-FFF2-40B4-BE49-F238E27FC236}">
                <a16:creationId xmlns:a16="http://schemas.microsoft.com/office/drawing/2014/main" id="{AF529ADF-F402-472B-9086-326CC86654AC}"/>
              </a:ext>
            </a:extLst>
          </p:cNvPr>
          <p:cNvSpPr txBox="1"/>
          <p:nvPr/>
        </p:nvSpPr>
        <p:spPr>
          <a:xfrm>
            <a:off x="742128" y="3621705"/>
            <a:ext cx="4116331" cy="219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675" tIns="100675" rIns="100675" bIns="1006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3"/>
              <a:buFont typeface="Times New Roman"/>
              <a:buNone/>
            </a:pPr>
            <a:r>
              <a:rPr lang="en" sz="1983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Необходимо обращать внимание на:</a:t>
            </a:r>
            <a:r>
              <a:rPr lang="en" sz="1983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3560" marR="0" lvl="0" indent="-3892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3"/>
              <a:buFont typeface="Times New Roman"/>
              <a:buChar char="●"/>
            </a:pPr>
            <a:r>
              <a:rPr lang="en" sz="1983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перевод на другой язык,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3560" marR="0" lvl="0" indent="-3892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3"/>
              <a:buFont typeface="Times New Roman"/>
              <a:buChar char="●"/>
            </a:pPr>
            <a:r>
              <a:rPr lang="en" sz="1983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формат дат и чисел,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3560" marR="0" lvl="0" indent="-3892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3"/>
              <a:buFont typeface="Times New Roman"/>
              <a:buChar char="●"/>
            </a:pPr>
            <a:r>
              <a:rPr lang="en" sz="1983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порядок имени и фамилии,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3560" marR="0" lvl="0" indent="-3892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3"/>
              <a:buFont typeface="Times New Roman"/>
              <a:buChar char="●"/>
            </a:pPr>
            <a:r>
              <a:rPr lang="en" sz="1983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валюты и т.д.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2"/>
              <a:buFont typeface="Times New Roman"/>
              <a:buNone/>
            </a:pPr>
            <a:endParaRPr sz="1762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97077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572417-2385-4EE4-BBD5-E723BD1D2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183" y="146716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ru-RU" dirty="0"/>
              <a:t>Типы тестирования ПО. Нефункциональное тестирование. Виды</a:t>
            </a:r>
          </a:p>
        </p:txBody>
      </p:sp>
      <p:sp>
        <p:nvSpPr>
          <p:cNvPr id="4" name="Google Shape;293;p34">
            <a:extLst>
              <a:ext uri="{FF2B5EF4-FFF2-40B4-BE49-F238E27FC236}">
                <a16:creationId xmlns:a16="http://schemas.microsoft.com/office/drawing/2014/main" id="{BDA4D491-BF62-4A37-A7F9-4C9373F0B1BB}"/>
              </a:ext>
            </a:extLst>
          </p:cNvPr>
          <p:cNvSpPr txBox="1"/>
          <p:nvPr/>
        </p:nvSpPr>
        <p:spPr>
          <a:xfrm>
            <a:off x="1036320" y="1711440"/>
            <a:ext cx="9446943" cy="1945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675" tIns="100675" rIns="100675" bIns="1006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2"/>
              <a:buFont typeface="Arial"/>
              <a:buNone/>
            </a:pPr>
            <a:r>
              <a:rPr lang="en" sz="1762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Конфигурационное тестирование или тестирование портируемости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2"/>
              <a:buFont typeface="Arial"/>
              <a:buNone/>
            </a:pPr>
            <a:r>
              <a:rPr lang="en" sz="1762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762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Configuration Testing </a:t>
            </a:r>
            <a:r>
              <a:rPr lang="en" sz="1762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или</a:t>
            </a:r>
            <a:r>
              <a:rPr lang="en" sz="17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762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Portability testing</a:t>
            </a:r>
            <a:r>
              <a:rPr lang="en" sz="1762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— специальный вид тестирования, направленный на проверку взаимодействия программного обеспечения с окружением, в которое оно будет установлено (Аппаратные и Программные средства), а так же с позиции конечного пользователя и конфигурации его рабочей станции.</a:t>
            </a:r>
            <a:r>
              <a:rPr lang="en" sz="1762" b="0" i="0" u="none" strike="noStrike" cap="none">
                <a:solidFill>
                  <a:srgbClr val="47474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2"/>
              <a:buFont typeface="Times New Roman"/>
              <a:buNone/>
            </a:pPr>
            <a:endParaRPr sz="1762" b="1" i="0" u="none" strike="noStrike" cap="non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295;p34">
            <a:extLst>
              <a:ext uri="{FF2B5EF4-FFF2-40B4-BE49-F238E27FC236}">
                <a16:creationId xmlns:a16="http://schemas.microsoft.com/office/drawing/2014/main" id="{6EEA7A62-7E6F-4F34-A315-BF4BABA846C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8459" y="3656933"/>
            <a:ext cx="2860388" cy="233816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96;p34">
            <a:extLst>
              <a:ext uri="{FF2B5EF4-FFF2-40B4-BE49-F238E27FC236}">
                <a16:creationId xmlns:a16="http://schemas.microsoft.com/office/drawing/2014/main" id="{97284BB8-0777-4094-B0C6-F110C0054138}"/>
              </a:ext>
            </a:extLst>
          </p:cNvPr>
          <p:cNvSpPr txBox="1"/>
          <p:nvPr/>
        </p:nvSpPr>
        <p:spPr>
          <a:xfrm>
            <a:off x="949518" y="3429000"/>
            <a:ext cx="7069595" cy="271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675" tIns="100675" rIns="100675" bIns="1006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2"/>
              <a:buFont typeface="Arial"/>
              <a:buNone/>
            </a:pPr>
            <a:r>
              <a:rPr lang="en" sz="1762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Можно выделить 2 цели конфигурационного тестирования: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3560" marR="0" lvl="0" indent="-3638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2"/>
              <a:buFont typeface="Arial"/>
              <a:buChar char="●"/>
            </a:pPr>
            <a:r>
              <a:rPr lang="en" sz="17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Определить оптимальную конфигурацию оборудования, обеспечивающую требуемые характеристики производительности и времени реакции тестируемой системы.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3560" marR="0" lvl="0" indent="-3638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2"/>
              <a:buFont typeface="Arial"/>
              <a:buChar char="●"/>
            </a:pPr>
            <a:r>
              <a:rPr lang="en" sz="17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Проверить объект тестирования на совместимость с объявленным в спецификации оборудованием, операционными системами и программными продуктами третьих фирм.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0106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6F7187-DFCB-4338-B4C5-46703B215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Типы тестирования ПО. Нефункциональное тестирование. Виды</a:t>
            </a:r>
          </a:p>
        </p:txBody>
      </p:sp>
      <p:sp>
        <p:nvSpPr>
          <p:cNvPr id="4" name="Google Shape;305;p35">
            <a:extLst>
              <a:ext uri="{FF2B5EF4-FFF2-40B4-BE49-F238E27FC236}">
                <a16:creationId xmlns:a16="http://schemas.microsoft.com/office/drawing/2014/main" id="{E4DEE49F-1F44-4199-BDBA-60FD267FDD50}"/>
              </a:ext>
            </a:extLst>
          </p:cNvPr>
          <p:cNvSpPr txBox="1"/>
          <p:nvPr/>
        </p:nvSpPr>
        <p:spPr>
          <a:xfrm>
            <a:off x="938187" y="1865995"/>
            <a:ext cx="6496653" cy="1095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675" tIns="100675" rIns="100675" bIns="1006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762"/>
              <a:buFont typeface="Arial"/>
              <a:buNone/>
            </a:pPr>
            <a:r>
              <a:rPr lang="en" sz="1762" b="1" i="0" u="none" strike="noStrike" cap="none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rPr>
              <a:t>Уровни проведения конфигурационного тестирования: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3560" marR="0" lvl="0" indent="-363860" algn="just" rtl="0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762"/>
              <a:buFont typeface="Arial"/>
              <a:buChar char="●"/>
            </a:pPr>
            <a:r>
              <a:rPr lang="en" sz="1762" b="0" i="0" u="none" strike="noStrike" cap="none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rPr>
              <a:t>Серверный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3560" marR="0" lvl="0" indent="-363860" algn="just" rtl="0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762"/>
              <a:buFont typeface="Arial"/>
              <a:buChar char="●"/>
            </a:pPr>
            <a:r>
              <a:rPr lang="en" sz="1762" b="0" i="0" u="none" strike="noStrike" cap="none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rPr>
              <a:t>Клиентский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2"/>
              <a:buFont typeface="Times New Roman"/>
              <a:buNone/>
            </a:pPr>
            <a:endParaRPr sz="1322" b="0" i="0" u="none" strike="noStrike" cap="none">
              <a:solidFill>
                <a:srgbClr val="2A2A2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306;p35">
            <a:extLst>
              <a:ext uri="{FF2B5EF4-FFF2-40B4-BE49-F238E27FC236}">
                <a16:creationId xmlns:a16="http://schemas.microsoft.com/office/drawing/2014/main" id="{14348879-44AE-4F61-B579-FCB1D311E212}"/>
              </a:ext>
            </a:extLst>
          </p:cNvPr>
          <p:cNvSpPr txBox="1"/>
          <p:nvPr/>
        </p:nvSpPr>
        <p:spPr>
          <a:xfrm>
            <a:off x="938187" y="2961326"/>
            <a:ext cx="8246209" cy="1981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675" tIns="100675" rIns="100675" bIns="1006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762"/>
              <a:buFont typeface="Arial"/>
              <a:buNone/>
            </a:pPr>
            <a:r>
              <a:rPr lang="en" sz="1762" b="1" i="0" u="none" strike="noStrike" cap="none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rPr>
              <a:t>На серверном уровне </a:t>
            </a:r>
            <a:r>
              <a:rPr lang="en" sz="1762" b="0" i="0" u="none" strike="noStrike" cap="none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rPr>
              <a:t>тестируется взаимодействие выпускаемого программного обеспечения с окружением, в которое оно будет установлено: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3560" marR="0" lvl="0" indent="-36386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762"/>
              <a:buFont typeface="Arial"/>
              <a:buChar char="●"/>
            </a:pPr>
            <a:r>
              <a:rPr lang="en" sz="1762" b="0" i="0" u="none" strike="noStrike" cap="none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rPr>
              <a:t>Аппаратные средства (тип и количество процессоров, объем памяти, характеристики сети / сетевых адаптеров и т.д.)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3560" marR="0" lvl="0" indent="-36386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762"/>
              <a:buFont typeface="Arial"/>
              <a:buChar char="●"/>
            </a:pPr>
            <a:r>
              <a:rPr lang="en" sz="1762" b="0" i="0" u="none" strike="noStrike" cap="none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rPr>
              <a:t>Программные средства (ОС, драйвера и библиотеки, стороннее ПО, влияющее на работу приложения и т.д.)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2"/>
              <a:buFont typeface="Times New Roman"/>
              <a:buNone/>
            </a:pPr>
            <a:endParaRPr sz="154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307;p35">
            <a:extLst>
              <a:ext uri="{FF2B5EF4-FFF2-40B4-BE49-F238E27FC236}">
                <a16:creationId xmlns:a16="http://schemas.microsoft.com/office/drawing/2014/main" id="{4052AC66-3541-4043-914A-69D67C5379DF}"/>
              </a:ext>
            </a:extLst>
          </p:cNvPr>
          <p:cNvSpPr txBox="1"/>
          <p:nvPr/>
        </p:nvSpPr>
        <p:spPr>
          <a:xfrm>
            <a:off x="938188" y="4943165"/>
            <a:ext cx="9674600" cy="1048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675" tIns="100675" rIns="100675" bIns="1006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542"/>
              <a:buFont typeface="Arial"/>
              <a:buNone/>
            </a:pPr>
            <a:r>
              <a:rPr lang="en" sz="1542" b="0" i="0" u="none" strike="noStrike" cap="none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rPr>
              <a:t>Основной упор здесь делается на тестирование с целью определения оптимальной конфигурации оборудования, удовлетворяющего требуемым характеристикам качества (эффективность, портативность, удобство сопровождения, надежность).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267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2A8C8C-97F8-45AB-B054-2F09DCB0B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5" y="226292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ru-RU" dirty="0"/>
              <a:t>Типы тестирования ПО. Нефункциональное тестирование. Виды</a:t>
            </a:r>
          </a:p>
        </p:txBody>
      </p:sp>
      <p:sp>
        <p:nvSpPr>
          <p:cNvPr id="4" name="Google Shape;316;p36">
            <a:extLst>
              <a:ext uri="{FF2B5EF4-FFF2-40B4-BE49-F238E27FC236}">
                <a16:creationId xmlns:a16="http://schemas.microsoft.com/office/drawing/2014/main" id="{C4E5E66A-13CC-468C-8CB4-C8889B7308A9}"/>
              </a:ext>
            </a:extLst>
          </p:cNvPr>
          <p:cNvSpPr txBox="1"/>
          <p:nvPr/>
        </p:nvSpPr>
        <p:spPr>
          <a:xfrm>
            <a:off x="779336" y="1825241"/>
            <a:ext cx="6410414" cy="1095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675" tIns="100675" rIns="100675" bIns="1006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762"/>
              <a:buFont typeface="Arial"/>
              <a:buNone/>
            </a:pPr>
            <a:r>
              <a:rPr lang="en" sz="1762" b="1" i="0" u="none" strike="noStrike" cap="none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rPr>
              <a:t>Уровни проведения конфигурационного тестирования: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3560" marR="0" lvl="0" indent="-363860" algn="just" rtl="0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762"/>
              <a:buFont typeface="Arial"/>
              <a:buChar char="●"/>
            </a:pPr>
            <a:r>
              <a:rPr lang="en" sz="1762" b="0" i="0" u="none" strike="noStrike" cap="none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rPr>
              <a:t>Серверный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3560" marR="0" lvl="0" indent="-363860" algn="just" rtl="0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762"/>
              <a:buFont typeface="Arial"/>
              <a:buChar char="●"/>
            </a:pPr>
            <a:r>
              <a:rPr lang="en" sz="1762" b="0" i="0" u="none" strike="noStrike" cap="none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rPr>
              <a:t>Клиентский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2"/>
              <a:buFont typeface="Times New Roman"/>
              <a:buNone/>
            </a:pPr>
            <a:endParaRPr sz="1322" b="0" i="0" u="none" strike="noStrike" cap="none">
              <a:solidFill>
                <a:srgbClr val="2A2A2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317;p36">
            <a:extLst>
              <a:ext uri="{FF2B5EF4-FFF2-40B4-BE49-F238E27FC236}">
                <a16:creationId xmlns:a16="http://schemas.microsoft.com/office/drawing/2014/main" id="{23328C2C-1768-4DA6-A3EE-1ACE1A1409C3}"/>
              </a:ext>
            </a:extLst>
          </p:cNvPr>
          <p:cNvSpPr txBox="1"/>
          <p:nvPr/>
        </p:nvSpPr>
        <p:spPr>
          <a:xfrm>
            <a:off x="809625" y="3068764"/>
            <a:ext cx="9377555" cy="290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675" tIns="100675" rIns="100675" bIns="1006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2"/>
              <a:buFont typeface="Arial"/>
              <a:buNone/>
            </a:pPr>
            <a:r>
              <a:rPr lang="en" sz="1762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 клиентском уровне</a:t>
            </a:r>
            <a:r>
              <a:rPr lang="en" sz="1762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программное обеспечение тестируется с позиции конечного пользователя и конфигурации его рабочей станции: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3560" marR="0" lvl="0" indent="-36386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2"/>
              <a:buFont typeface="Arial"/>
              <a:buAutoNum type="arabicPeriod"/>
            </a:pPr>
            <a:r>
              <a:rPr lang="en" sz="1762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Тип, версия и битность операционной системы (подобный вид тестирования называется </a:t>
            </a:r>
            <a:r>
              <a:rPr lang="en" sz="1762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кросс-платформенное тестирование</a:t>
            </a:r>
            <a:r>
              <a:rPr lang="en" sz="1762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3560" marR="0" lvl="0" indent="-36386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2"/>
              <a:buFont typeface="Arial"/>
              <a:buAutoNum type="arabicPeriod"/>
            </a:pPr>
            <a:r>
              <a:rPr lang="en" sz="1762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Тип и версия Web-барузера, в случае если тестируется Web-приложение (подобный вид тестирования называется </a:t>
            </a:r>
            <a:r>
              <a:rPr lang="en" sz="1762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кросс-браузерное тестирование</a:t>
            </a:r>
            <a:r>
              <a:rPr lang="en" sz="1762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3560" marR="0" lvl="0" indent="-36386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2"/>
              <a:buFont typeface="Arial"/>
              <a:buAutoNum type="arabicPeriod"/>
            </a:pPr>
            <a:r>
              <a:rPr lang="en" sz="1762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Тестирование работы при различных версиях драйверов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3560" marR="0" lvl="0" indent="-36386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2"/>
              <a:buFont typeface="Arial"/>
              <a:buAutoNum type="arabicPeriod"/>
            </a:pPr>
            <a:r>
              <a:rPr lang="en" sz="1762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Тип и модель видеоадаптера (при тестировании игр это очень важно</a:t>
            </a:r>
            <a:r>
              <a:rPr lang="en" sz="1762" dirty="0"/>
              <a:t>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2"/>
              <a:buFont typeface="Times New Roman"/>
              <a:buNone/>
            </a:pPr>
            <a:endParaRPr sz="1762" b="1" i="0" u="none" strike="noStrike" cap="none" dirty="0">
              <a:solidFill>
                <a:srgbClr val="2A2A2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2"/>
              <a:buFont typeface="Times New Roman"/>
              <a:buNone/>
            </a:pPr>
            <a:endParaRPr sz="1542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9600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70B6F0-99FD-4D5A-862A-E21786E41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чем мы сегодня поговорим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8CBACB-6FF8-4F89-8BE1-48E7DD371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Принципы тестирования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Верификация и валидация. Отличия. Примеры.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Уровни тестирования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Классификация видов тестирования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Как тестировать в условиях отсутствия требований?</a:t>
            </a:r>
          </a:p>
        </p:txBody>
      </p:sp>
    </p:spTree>
    <p:extLst>
      <p:ext uri="{BB962C8B-B14F-4D97-AF65-F5344CB8AC3E}">
        <p14:creationId xmlns:p14="http://schemas.microsoft.com/office/powerpoint/2010/main" val="3429095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26;p37">
            <a:extLst>
              <a:ext uri="{FF2B5EF4-FFF2-40B4-BE49-F238E27FC236}">
                <a16:creationId xmlns:a16="http://schemas.microsoft.com/office/drawing/2014/main" id="{54FF485D-2389-4F93-8DE1-46424FF819B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28599" y="3625713"/>
            <a:ext cx="1042821" cy="87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327;p37">
            <a:extLst>
              <a:ext uri="{FF2B5EF4-FFF2-40B4-BE49-F238E27FC236}">
                <a16:creationId xmlns:a16="http://schemas.microsoft.com/office/drawing/2014/main" id="{522A1059-4280-4194-AD45-38FFF466DBD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8579" y="2825794"/>
            <a:ext cx="942844" cy="799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328;p37">
            <a:extLst>
              <a:ext uri="{FF2B5EF4-FFF2-40B4-BE49-F238E27FC236}">
                <a16:creationId xmlns:a16="http://schemas.microsoft.com/office/drawing/2014/main" id="{8F935EE6-B9A1-4039-B517-A811D97146D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8579" y="1768251"/>
            <a:ext cx="1060885" cy="105755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30;p37">
            <a:extLst>
              <a:ext uri="{FF2B5EF4-FFF2-40B4-BE49-F238E27FC236}">
                <a16:creationId xmlns:a16="http://schemas.microsoft.com/office/drawing/2014/main" id="{4048F847-95A7-45AD-9142-4BD5ED2DBEC0}"/>
              </a:ext>
            </a:extLst>
          </p:cNvPr>
          <p:cNvSpPr txBox="1"/>
          <p:nvPr/>
        </p:nvSpPr>
        <p:spPr>
          <a:xfrm>
            <a:off x="736765" y="668413"/>
            <a:ext cx="9700373" cy="942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675" tIns="100675" rIns="100675" bIns="1006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2"/>
              <a:buFont typeface="Times New Roman"/>
              <a:buNone/>
            </a:pPr>
            <a:r>
              <a:rPr lang="en" sz="1762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Тестирование производительности </a:t>
            </a:r>
            <a:r>
              <a:rPr lang="en" sz="1762" b="1" i="0" u="none" strike="noStrike" cap="none" dirty="0">
                <a:solidFill>
                  <a:srgbClr val="2A2A2A"/>
                </a:solidFill>
                <a:highlight>
                  <a:srgbClr val="FAFC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(Performance and Load Testing) </a:t>
            </a:r>
            <a:r>
              <a:rPr lang="en" sz="1983" b="0" i="0" u="none" strike="noStrike" cap="none" dirty="0">
                <a:solidFill>
                  <a:srgbClr val="2A2A2A"/>
                </a:solidFill>
                <a:highlight>
                  <a:srgbClr val="FAFC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 это автоматизированное тестирование, имитирующее работу определенного количества пользователей на каком-либо общем (разделяемом ими) ресурсе.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2"/>
              <a:buFont typeface="Times New Roman"/>
              <a:buNone/>
            </a:pPr>
            <a:endParaRPr sz="1322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331;p37">
            <a:extLst>
              <a:ext uri="{FF2B5EF4-FFF2-40B4-BE49-F238E27FC236}">
                <a16:creationId xmlns:a16="http://schemas.microsoft.com/office/drawing/2014/main" id="{EB59ABFD-7B2E-44C7-9B3C-24E655E05A16}"/>
              </a:ext>
            </a:extLst>
          </p:cNvPr>
          <p:cNvSpPr txBox="1"/>
          <p:nvPr/>
        </p:nvSpPr>
        <p:spPr>
          <a:xfrm>
            <a:off x="2189444" y="1753126"/>
            <a:ext cx="8246209" cy="3351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675" tIns="100675" rIns="100675" bIns="1006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2"/>
              <a:buFont typeface="Times New Roman"/>
              <a:buNone/>
            </a:pPr>
            <a:r>
              <a:rPr lang="en" sz="1762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Нагрузочное тестирование  </a:t>
            </a:r>
            <a:r>
              <a:rPr lang="en" sz="1762" b="1" i="0" u="none" strike="noStrike" cap="none" dirty="0">
                <a:solidFill>
                  <a:srgbClr val="2A2A2A"/>
                </a:solidFill>
                <a:highlight>
                  <a:srgbClr val="FAFC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762" b="1" i="0" u="none" strike="noStrike" cap="none" dirty="0">
                <a:solidFill>
                  <a:srgbClr val="2A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Load testing</a:t>
            </a:r>
            <a:r>
              <a:rPr lang="en" sz="1762" b="1" i="0" u="none" strike="noStrike" cap="none" dirty="0">
                <a:solidFill>
                  <a:srgbClr val="2A2A2A"/>
                </a:solidFill>
                <a:highlight>
                  <a:srgbClr val="FAFC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 - </a:t>
            </a:r>
            <a:r>
              <a:rPr lang="en" sz="1983" b="0" i="0" u="none" strike="noStrike" cap="none" dirty="0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проводится для того, чтобы оценить поведение приложения под заданной ожидаемой нагрузкой.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762"/>
              <a:buFont typeface="Times New Roman"/>
              <a:buNone/>
            </a:pPr>
            <a:r>
              <a:rPr lang="en" sz="1762" b="1" i="0" u="none" strike="noStrike" cap="none" dirty="0">
                <a:solidFill>
                  <a:srgbClr val="2A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Объемное тестирование</a:t>
            </a:r>
            <a:r>
              <a:rPr lang="en" sz="1762" b="0" i="0" u="none" strike="noStrike" cap="none" dirty="0">
                <a:solidFill>
                  <a:srgbClr val="2A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62" b="0" i="0" u="none" strike="noStrike" cap="none" dirty="0">
                <a:solidFill>
                  <a:srgbClr val="2A2A2A"/>
                </a:solidFill>
                <a:highlight>
                  <a:srgbClr val="FAFC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762" b="1" i="0" u="none" strike="noStrike" cap="none" dirty="0">
                <a:solidFill>
                  <a:srgbClr val="2A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Volume Testing</a:t>
            </a:r>
            <a:r>
              <a:rPr lang="en" sz="1762" b="0" i="0" u="none" strike="noStrike" cap="none" dirty="0">
                <a:solidFill>
                  <a:srgbClr val="2A2A2A"/>
                </a:solidFill>
                <a:highlight>
                  <a:srgbClr val="FAFC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" sz="1983" b="0" i="0" u="none" strike="noStrike" cap="none" dirty="0">
                <a:solidFill>
                  <a:srgbClr val="2A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для получения оценки производительности при увеличении объемов данных в базе данных приложения.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762"/>
              <a:buFont typeface="Times New Roman"/>
              <a:buNone/>
            </a:pPr>
            <a:r>
              <a:rPr lang="en" sz="1762" b="1" i="0" u="none" strike="noStrike" cap="none" dirty="0">
                <a:solidFill>
                  <a:srgbClr val="2A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Стрессовое тестирование</a:t>
            </a:r>
            <a:r>
              <a:rPr lang="en" sz="1762" b="0" i="0" u="none" strike="noStrike" cap="none" dirty="0">
                <a:solidFill>
                  <a:srgbClr val="2A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62" b="0" i="0" u="none" strike="noStrike" cap="none" dirty="0">
                <a:solidFill>
                  <a:srgbClr val="2A2A2A"/>
                </a:solidFill>
                <a:highlight>
                  <a:srgbClr val="FAFC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762" b="1" i="0" u="none" strike="noStrike" cap="none" dirty="0">
                <a:solidFill>
                  <a:srgbClr val="2A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Stress Testing</a:t>
            </a:r>
            <a:r>
              <a:rPr lang="en" sz="1762" b="0" i="0" u="none" strike="noStrike" cap="none" dirty="0">
                <a:solidFill>
                  <a:srgbClr val="2A2A2A"/>
                </a:solidFill>
                <a:highlight>
                  <a:srgbClr val="FAFC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 - </a:t>
            </a:r>
            <a:r>
              <a:rPr lang="en" sz="1983" b="0" i="0" u="none" strike="noStrike" cap="none" dirty="0">
                <a:solidFill>
                  <a:srgbClr val="2A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насколько приложение работоспособно в условиях стресса и также оценить способность системы к регенерации, т.е. к возвращению к нормальному состоянию после прекращения воздействия стресса.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762"/>
              <a:buFont typeface="Times New Roman"/>
              <a:buNone/>
            </a:pPr>
            <a:r>
              <a:rPr lang="en" sz="1762" b="1" i="0" u="none" strike="noStrike" cap="none" dirty="0">
                <a:solidFill>
                  <a:srgbClr val="2A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Тестирование стабильности</a:t>
            </a:r>
            <a:r>
              <a:rPr lang="en" sz="1762" b="0" i="0" u="none" strike="noStrike" cap="none" dirty="0">
                <a:solidFill>
                  <a:srgbClr val="2A2A2A"/>
                </a:solidFill>
                <a:highlight>
                  <a:srgbClr val="FAFC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" sz="1762" b="1" i="0" u="none" strike="noStrike" cap="none" dirty="0">
                <a:solidFill>
                  <a:srgbClr val="2A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Stability/Reliability Testing</a:t>
            </a:r>
            <a:r>
              <a:rPr lang="en" sz="1762" b="0" i="0" u="none" strike="noStrike" cap="none" dirty="0">
                <a:solidFill>
                  <a:srgbClr val="2A2A2A"/>
                </a:solidFill>
                <a:highlight>
                  <a:srgbClr val="FAFC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 - </a:t>
            </a:r>
            <a:r>
              <a:rPr lang="en" sz="1983" b="0" i="0" u="none" strike="noStrike" cap="none" dirty="0">
                <a:solidFill>
                  <a:srgbClr val="2A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проверка работоспособности приложения при длительном (многочасовом) тестировании со средним уровнем нагрузки.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3"/>
              <a:buFont typeface="Times New Roman"/>
              <a:buNone/>
            </a:pPr>
            <a:endParaRPr sz="1983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" name="Google Shape;333;p37">
            <a:extLst>
              <a:ext uri="{FF2B5EF4-FFF2-40B4-BE49-F238E27FC236}">
                <a16:creationId xmlns:a16="http://schemas.microsoft.com/office/drawing/2014/main" id="{D9FF1326-C54A-4DAA-A46E-F7B980921AD3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18170" t="15223" r="46003"/>
          <a:stretch/>
        </p:blipFill>
        <p:spPr>
          <a:xfrm>
            <a:off x="1028579" y="4499069"/>
            <a:ext cx="942843" cy="7788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7058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0B7513-E599-4ACA-8B03-458AE6EFE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531" y="171548"/>
            <a:ext cx="10058400" cy="1450757"/>
          </a:xfrm>
        </p:spPr>
        <p:txBody>
          <a:bodyPr/>
          <a:lstStyle/>
          <a:p>
            <a:r>
              <a:rPr lang="ru-RU" dirty="0"/>
              <a:t>Типы тестирования. Нефункциональное тестирование</a:t>
            </a:r>
          </a:p>
        </p:txBody>
      </p:sp>
      <p:sp>
        <p:nvSpPr>
          <p:cNvPr id="4" name="Google Shape;341;p38">
            <a:extLst>
              <a:ext uri="{FF2B5EF4-FFF2-40B4-BE49-F238E27FC236}">
                <a16:creationId xmlns:a16="http://schemas.microsoft.com/office/drawing/2014/main" id="{173B02CB-404A-44DD-99F6-D0CCB6D617F7}"/>
              </a:ext>
            </a:extLst>
          </p:cNvPr>
          <p:cNvSpPr txBox="1"/>
          <p:nvPr/>
        </p:nvSpPr>
        <p:spPr>
          <a:xfrm>
            <a:off x="751555" y="1719727"/>
            <a:ext cx="6595446" cy="536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675" tIns="100675" rIns="100675" bIns="1006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3"/>
              <a:buFont typeface="Times New Roman"/>
              <a:buNone/>
            </a:pPr>
            <a:r>
              <a:rPr lang="en" sz="1983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Тестирование инсталляции </a:t>
            </a:r>
            <a:r>
              <a:rPr lang="en" sz="1762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(Installation testing)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342;p38">
            <a:extLst>
              <a:ext uri="{FF2B5EF4-FFF2-40B4-BE49-F238E27FC236}">
                <a16:creationId xmlns:a16="http://schemas.microsoft.com/office/drawing/2014/main" id="{576D7717-278C-472F-BBF2-8E65F31A1F12}"/>
              </a:ext>
            </a:extLst>
          </p:cNvPr>
          <p:cNvSpPr txBox="1"/>
          <p:nvPr/>
        </p:nvSpPr>
        <p:spPr>
          <a:xfrm>
            <a:off x="751555" y="2165900"/>
            <a:ext cx="9439012" cy="741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675" tIns="100675" rIns="100675" bIns="1006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2"/>
              <a:buFont typeface="Times New Roman"/>
              <a:buNone/>
            </a:pPr>
            <a:r>
              <a:rPr lang="en" sz="1762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Тестирование процедуры инсталляции продукта разделяется на несколько частей: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343;p38">
            <a:extLst>
              <a:ext uri="{FF2B5EF4-FFF2-40B4-BE49-F238E27FC236}">
                <a16:creationId xmlns:a16="http://schemas.microsoft.com/office/drawing/2014/main" id="{EAD0B4FD-116A-444F-BA69-246244C74D7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25216" y="2772442"/>
            <a:ext cx="3385669" cy="252581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44;p38">
            <a:extLst>
              <a:ext uri="{FF2B5EF4-FFF2-40B4-BE49-F238E27FC236}">
                <a16:creationId xmlns:a16="http://schemas.microsoft.com/office/drawing/2014/main" id="{1D738E99-A4B7-46A3-B52D-9EF291463386}"/>
              </a:ext>
            </a:extLst>
          </p:cNvPr>
          <p:cNvSpPr txBox="1"/>
          <p:nvPr/>
        </p:nvSpPr>
        <p:spPr>
          <a:xfrm>
            <a:off x="804531" y="2577599"/>
            <a:ext cx="6420326" cy="3239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675" tIns="100675" rIns="100675" bIns="1006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3560" marR="0" lvl="0" indent="-36386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2"/>
              <a:buFont typeface="Times New Roman"/>
              <a:buChar char="●"/>
            </a:pPr>
            <a:r>
              <a:rPr lang="en" sz="176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Формальное тестирование программы установки (графический интерфейс пользователя, общее удобство пользования, соответствие стандартам);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3560" marR="0" lvl="0" indent="-36386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2"/>
              <a:buFont typeface="Times New Roman"/>
              <a:buChar char="●"/>
            </a:pPr>
            <a:r>
              <a:rPr lang="en" sz="176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Функциональное тестирование программы установки;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3560" marR="0" lvl="0" indent="-36386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2"/>
              <a:buFont typeface="Times New Roman"/>
              <a:buChar char="●"/>
            </a:pPr>
            <a:r>
              <a:rPr lang="en" sz="176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Тестирование механизма лицензирования и способности противостоять взлому;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3560" marR="0" lvl="0" indent="-36386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2"/>
              <a:buFont typeface="Times New Roman"/>
              <a:buChar char="●"/>
            </a:pPr>
            <a:r>
              <a:rPr lang="en" sz="176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Проверка успешной инсталляции и настройки;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3560" marR="0" lvl="0" indent="-36386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2"/>
              <a:buFont typeface="Times New Roman"/>
              <a:buChar char="●"/>
            </a:pPr>
            <a:r>
              <a:rPr lang="en" sz="176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Проверка стабильности работы приложения после установки;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3560" marR="0" lvl="0" indent="-36386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2"/>
              <a:buFont typeface="Times New Roman"/>
              <a:buChar char="●"/>
            </a:pPr>
            <a:r>
              <a:rPr lang="en" sz="176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Тестирование обновления приложения;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3560" marR="0" lvl="0" indent="-36386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2"/>
              <a:buFont typeface="Times New Roman"/>
              <a:buChar char="●"/>
            </a:pPr>
            <a:r>
              <a:rPr lang="en" sz="176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Тест удаления программного обеспечения.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3"/>
              <a:buFont typeface="Times New Roman"/>
              <a:buNone/>
            </a:pPr>
            <a:endParaRPr sz="1983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67521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52;p39">
            <a:extLst>
              <a:ext uri="{FF2B5EF4-FFF2-40B4-BE49-F238E27FC236}">
                <a16:creationId xmlns:a16="http://schemas.microsoft.com/office/drawing/2014/main" id="{843FE860-93D7-4E1E-B8BD-D438131A0CF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19178" y="934683"/>
            <a:ext cx="3036502" cy="303650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0315D0-5279-4E22-ADB2-AC1262A1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тестирования. Структурное тестирование</a:t>
            </a:r>
          </a:p>
        </p:txBody>
      </p:sp>
      <p:sp>
        <p:nvSpPr>
          <p:cNvPr id="6" name="Google Shape;354;p39">
            <a:extLst>
              <a:ext uri="{FF2B5EF4-FFF2-40B4-BE49-F238E27FC236}">
                <a16:creationId xmlns:a16="http://schemas.microsoft.com/office/drawing/2014/main" id="{4FC91039-1193-4CDF-B5FD-E6EC91069A6C}"/>
              </a:ext>
            </a:extLst>
          </p:cNvPr>
          <p:cNvSpPr txBox="1"/>
          <p:nvPr/>
        </p:nvSpPr>
        <p:spPr>
          <a:xfrm>
            <a:off x="1097280" y="2110803"/>
            <a:ext cx="6724310" cy="165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675" tIns="100675" rIns="100675" bIns="1006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3"/>
              <a:buFont typeface="Times New Roman"/>
              <a:buNone/>
            </a:pPr>
            <a:r>
              <a:rPr lang="en" sz="1983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Структурное</a:t>
            </a:r>
            <a:r>
              <a:rPr lang="en" sz="198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83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тестирование</a:t>
            </a:r>
            <a:r>
              <a:rPr lang="en" sz="198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основывается на детальном изучении логики программы и подборе тестов, обеспечивающих максимально возможное число проверяемых операторов, логических ветвлений и условий.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3"/>
              <a:buFont typeface="Times New Roman"/>
              <a:buNone/>
            </a:pPr>
            <a:endParaRPr sz="1983" b="1" i="0" u="none" strike="noStrike" cap="none">
              <a:solidFill>
                <a:schemeClr val="dk1"/>
              </a:solidFill>
              <a:highlight>
                <a:srgbClr val="FAFC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3"/>
              <a:buFont typeface="Times New Roman"/>
              <a:buNone/>
            </a:pPr>
            <a:endParaRPr sz="2643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355;p39">
            <a:extLst>
              <a:ext uri="{FF2B5EF4-FFF2-40B4-BE49-F238E27FC236}">
                <a16:creationId xmlns:a16="http://schemas.microsoft.com/office/drawing/2014/main" id="{0CBF7A1F-3A8C-4A3C-9B2C-16A067EC7F24}"/>
              </a:ext>
            </a:extLst>
          </p:cNvPr>
          <p:cNvSpPr txBox="1"/>
          <p:nvPr/>
        </p:nvSpPr>
        <p:spPr>
          <a:xfrm>
            <a:off x="1092682" y="4446709"/>
            <a:ext cx="9443639" cy="165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675" tIns="100675" rIns="100675" bIns="1006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3"/>
              <a:buFont typeface="Times New Roman"/>
              <a:buNone/>
            </a:pPr>
            <a:r>
              <a:rPr lang="en" sz="198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Структурные методы тестирования лучше всего использовать после методов разработки тестов на основе спецификации, чтобы измерить тщательность тестирования, используя измерения покрытия структуры программы.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27272"/>
              </a:lnSpc>
              <a:spcBef>
                <a:spcPts val="1101"/>
              </a:spcBef>
              <a:spcAft>
                <a:spcPts val="0"/>
              </a:spcAft>
              <a:buClr>
                <a:srgbClr val="000000"/>
              </a:buClr>
              <a:buSzPts val="1762"/>
              <a:buFont typeface="Times New Roman"/>
              <a:buNone/>
            </a:pPr>
            <a:endParaRPr sz="1762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356;p39">
            <a:extLst>
              <a:ext uri="{FF2B5EF4-FFF2-40B4-BE49-F238E27FC236}">
                <a16:creationId xmlns:a16="http://schemas.microsoft.com/office/drawing/2014/main" id="{8BD5E7D0-BF01-4457-9B0B-867623C046B5}"/>
              </a:ext>
            </a:extLst>
          </p:cNvPr>
          <p:cNvSpPr txBox="1"/>
          <p:nvPr/>
        </p:nvSpPr>
        <p:spPr>
          <a:xfrm>
            <a:off x="1092682" y="3766521"/>
            <a:ext cx="9639906" cy="678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675" tIns="100675" rIns="100675" bIns="1006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2"/>
              <a:buFont typeface="Times New Roman"/>
              <a:buNone/>
            </a:pPr>
            <a:r>
              <a:rPr lang="en" sz="1652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Структурное тестирование может выполняться на всех уровнях тестирования.</a:t>
            </a:r>
            <a:r>
              <a:rPr lang="en" sz="165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7126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E7A09B-270D-4F87-84D2-6B807FB3B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956" y="286603"/>
            <a:ext cx="10058400" cy="1450757"/>
          </a:xfrm>
        </p:spPr>
        <p:txBody>
          <a:bodyPr/>
          <a:lstStyle/>
          <a:p>
            <a:r>
              <a:rPr lang="ru-RU" dirty="0"/>
              <a:t>Типы тестирования. Тестирование изменений</a:t>
            </a:r>
          </a:p>
        </p:txBody>
      </p:sp>
      <p:pic>
        <p:nvPicPr>
          <p:cNvPr id="11" name="Google Shape;364;p40">
            <a:extLst>
              <a:ext uri="{FF2B5EF4-FFF2-40B4-BE49-F238E27FC236}">
                <a16:creationId xmlns:a16="http://schemas.microsoft.com/office/drawing/2014/main" id="{BDFC5D8F-DF18-447A-A1C6-A017FAC6CD7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58661" y="3949280"/>
            <a:ext cx="5012774" cy="206281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366;p40">
            <a:extLst>
              <a:ext uri="{FF2B5EF4-FFF2-40B4-BE49-F238E27FC236}">
                <a16:creationId xmlns:a16="http://schemas.microsoft.com/office/drawing/2014/main" id="{FB2321D3-3497-48FD-A5CC-3E1F16A66BBA}"/>
              </a:ext>
            </a:extLst>
          </p:cNvPr>
          <p:cNvSpPr txBox="1"/>
          <p:nvPr/>
        </p:nvSpPr>
        <p:spPr>
          <a:xfrm>
            <a:off x="1340643" y="1737360"/>
            <a:ext cx="9619420" cy="1265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675" tIns="100675" rIns="100675" bIns="1006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2"/>
              <a:buFont typeface="Times New Roman"/>
              <a:buNone/>
            </a:pPr>
            <a:r>
              <a:rPr lang="en" sz="1762" b="0" i="0" u="none" strike="noStrike" cap="none">
                <a:solidFill>
                  <a:srgbClr val="000000"/>
                </a:solidFill>
                <a:highlight>
                  <a:srgbClr val="FAFC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После проведения необходимых изменений, таких как исправление дефекта, разработка новой функциональности, программное обеспечение должно быть перетестировано для подтверждения того факта, что проблема была действительно решена или новая функциональность не привела к новым дефектам или полному отказу системы.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2"/>
              <a:buFont typeface="Times New Roman"/>
              <a:buNone/>
            </a:pPr>
            <a:r>
              <a:rPr lang="en" sz="1762" b="1" i="0" u="none" strike="noStrike" cap="none">
                <a:solidFill>
                  <a:schemeClr val="dk1"/>
                </a:solidFill>
                <a:highlight>
                  <a:srgbClr val="FAFC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3"/>
              <a:buFont typeface="Times New Roman"/>
              <a:buNone/>
            </a:pPr>
            <a:endParaRPr sz="2643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367;p40">
            <a:extLst>
              <a:ext uri="{FF2B5EF4-FFF2-40B4-BE49-F238E27FC236}">
                <a16:creationId xmlns:a16="http://schemas.microsoft.com/office/drawing/2014/main" id="{E0668214-5660-4AFB-A3CE-1949DCF19E84}"/>
              </a:ext>
            </a:extLst>
          </p:cNvPr>
          <p:cNvSpPr txBox="1"/>
          <p:nvPr/>
        </p:nvSpPr>
        <p:spPr>
          <a:xfrm>
            <a:off x="1340643" y="3124958"/>
            <a:ext cx="9510713" cy="824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675" tIns="100675" rIns="100675" bIns="1006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762"/>
              <a:buFont typeface="Times New Roman"/>
              <a:buNone/>
            </a:pPr>
            <a:r>
              <a:rPr lang="en" sz="1762" b="1" i="0" u="none" strike="noStrike" cap="none" dirty="0">
                <a:solidFill>
                  <a:srgbClr val="2A2A2A"/>
                </a:solidFill>
                <a:highlight>
                  <a:srgbClr val="FAFC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Виды тестирования, которые необходимо проводить для подтверждения работоспособности приложения или правильности  исправления дефекта:</a:t>
            </a:r>
            <a:r>
              <a:rPr lang="en" sz="1762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3"/>
              <a:buFont typeface="Times New Roman"/>
              <a:buNone/>
            </a:pPr>
            <a:endParaRPr sz="2643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368;p40">
            <a:extLst>
              <a:ext uri="{FF2B5EF4-FFF2-40B4-BE49-F238E27FC236}">
                <a16:creationId xmlns:a16="http://schemas.microsoft.com/office/drawing/2014/main" id="{70472F49-BAA4-459D-9ECB-7985532C5583}"/>
              </a:ext>
            </a:extLst>
          </p:cNvPr>
          <p:cNvSpPr txBox="1"/>
          <p:nvPr/>
        </p:nvSpPr>
        <p:spPr>
          <a:xfrm>
            <a:off x="3539003" y="4047799"/>
            <a:ext cx="2498280" cy="77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675" tIns="100675" rIns="100675" bIns="1006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22"/>
              <a:buFont typeface="Times New Roman"/>
              <a:buNone/>
            </a:pPr>
            <a:r>
              <a:rPr lang="en" sz="1322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Дымовое тестирование (Smoke Testing)</a:t>
            </a:r>
            <a:endParaRPr sz="1322" b="1" i="0" u="none" strike="noStrike" cap="none">
              <a:solidFill>
                <a:srgbClr val="FAFC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369;p40">
            <a:extLst>
              <a:ext uri="{FF2B5EF4-FFF2-40B4-BE49-F238E27FC236}">
                <a16:creationId xmlns:a16="http://schemas.microsoft.com/office/drawing/2014/main" id="{83DE6D73-842D-4072-85E8-24FB615BCA87}"/>
              </a:ext>
            </a:extLst>
          </p:cNvPr>
          <p:cNvSpPr txBox="1"/>
          <p:nvPr/>
        </p:nvSpPr>
        <p:spPr>
          <a:xfrm>
            <a:off x="6055219" y="4084276"/>
            <a:ext cx="2498280" cy="775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675" tIns="100675" rIns="100675" bIns="1006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FCFF"/>
              </a:buClr>
              <a:buSzPts val="1322"/>
              <a:buFont typeface="Times New Roman"/>
              <a:buNone/>
            </a:pPr>
            <a:r>
              <a:rPr lang="en" sz="1322" b="1" i="0" u="none" strike="noStrike" cap="none">
                <a:solidFill>
                  <a:srgbClr val="FAF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Тестирование сборки (Build Verification Test)</a:t>
            </a:r>
            <a:endParaRPr sz="1322" b="1" i="0" u="sng" strike="noStrike" cap="none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  <a:hlinkClick r:id="rId3"/>
            </a:endParaRPr>
          </a:p>
          <a:p>
            <a:pPr marL="0" marR="0" lvl="0" indent="0" algn="just" rtl="0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2"/>
              <a:buFont typeface="Times New Roman"/>
              <a:buNone/>
            </a:pPr>
            <a:endParaRPr sz="1322" b="1" i="0" u="none" strike="noStrike" cap="none">
              <a:solidFill>
                <a:srgbClr val="FAFC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370;p40">
            <a:extLst>
              <a:ext uri="{FF2B5EF4-FFF2-40B4-BE49-F238E27FC236}">
                <a16:creationId xmlns:a16="http://schemas.microsoft.com/office/drawing/2014/main" id="{E54C98BC-1A63-409C-BE8C-40D6B3A675EA}"/>
              </a:ext>
            </a:extLst>
          </p:cNvPr>
          <p:cNvSpPr txBox="1"/>
          <p:nvPr/>
        </p:nvSpPr>
        <p:spPr>
          <a:xfrm>
            <a:off x="3578326" y="5040904"/>
            <a:ext cx="2498280" cy="775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675" tIns="100675" rIns="100675" bIns="1006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FAFCFF"/>
              </a:buClr>
              <a:buSzPts val="1322"/>
              <a:buFont typeface="Times New Roman"/>
              <a:buNone/>
            </a:pPr>
            <a:r>
              <a:rPr lang="en" sz="1322" b="1" i="0" u="none" strike="noStrike" cap="none" dirty="0">
                <a:solidFill>
                  <a:srgbClr val="FAF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Повторное (подтверждающее) тестирование (Re-testing)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2"/>
              <a:buFont typeface="Times New Roman"/>
              <a:buNone/>
            </a:pPr>
            <a:endParaRPr sz="1322" b="1" i="0" u="sng" strike="noStrike" cap="none" dirty="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  <a:hlinkClick r:id="rId3"/>
            </a:endParaRPr>
          </a:p>
          <a:p>
            <a:pPr marL="0" marR="0" lvl="0" indent="0" algn="just" rtl="0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2"/>
              <a:buFont typeface="Times New Roman"/>
              <a:buNone/>
            </a:pPr>
            <a:endParaRPr sz="1322" b="1" i="0" u="none" strike="noStrike" cap="none" dirty="0">
              <a:solidFill>
                <a:srgbClr val="FAFC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Google Shape;371;p40">
            <a:extLst>
              <a:ext uri="{FF2B5EF4-FFF2-40B4-BE49-F238E27FC236}">
                <a16:creationId xmlns:a16="http://schemas.microsoft.com/office/drawing/2014/main" id="{7CA94EB1-F812-4BA2-A6E4-ABDDD4671DEF}"/>
              </a:ext>
            </a:extLst>
          </p:cNvPr>
          <p:cNvSpPr txBox="1"/>
          <p:nvPr/>
        </p:nvSpPr>
        <p:spPr>
          <a:xfrm>
            <a:off x="6092813" y="5055470"/>
            <a:ext cx="2498280" cy="775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675" tIns="100675" rIns="100675" bIns="1006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FAFCFF"/>
              </a:buClr>
              <a:buSzPts val="1322"/>
              <a:buFont typeface="Times New Roman"/>
              <a:buNone/>
            </a:pPr>
            <a:r>
              <a:rPr lang="en" sz="1322" b="1" i="0" u="none" strike="noStrike" cap="none">
                <a:solidFill>
                  <a:srgbClr val="FAF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Регрессионное тестирование (Regression Testing)</a:t>
            </a:r>
            <a:endParaRPr sz="1322" b="1" i="0" u="sng" strike="noStrike" cap="none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  <a:hlinkClick r:id="rId3"/>
            </a:endParaRPr>
          </a:p>
          <a:p>
            <a:pPr marL="0" marR="0" lvl="0" indent="0" algn="just" rtl="0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2"/>
              <a:buFont typeface="Times New Roman"/>
              <a:buNone/>
            </a:pPr>
            <a:endParaRPr sz="1322" b="1" i="0" u="none" strike="noStrike" cap="none">
              <a:solidFill>
                <a:srgbClr val="FAFC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26002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49468D-17D4-4BDF-BE20-5074B274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тестирования. Тестирование изменений. Виды</a:t>
            </a:r>
          </a:p>
        </p:txBody>
      </p:sp>
      <p:sp>
        <p:nvSpPr>
          <p:cNvPr id="4" name="Google Shape;380;p41">
            <a:extLst>
              <a:ext uri="{FF2B5EF4-FFF2-40B4-BE49-F238E27FC236}">
                <a16:creationId xmlns:a16="http://schemas.microsoft.com/office/drawing/2014/main" id="{6A331F6C-C17B-4D86-8A37-3CF391657942}"/>
              </a:ext>
            </a:extLst>
          </p:cNvPr>
          <p:cNvSpPr txBox="1"/>
          <p:nvPr/>
        </p:nvSpPr>
        <p:spPr>
          <a:xfrm>
            <a:off x="709499" y="1544226"/>
            <a:ext cx="6574961" cy="1971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675" tIns="100675" rIns="100675" bIns="1006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3"/>
              <a:buFont typeface="Times New Roman"/>
              <a:buNone/>
            </a:pPr>
            <a:r>
              <a:rPr lang="en" sz="1983" b="1" i="0" u="none" strike="noStrike" cap="none" dirty="0">
                <a:solidFill>
                  <a:schemeClr val="dk1"/>
                </a:solidFill>
                <a:highlight>
                  <a:srgbClr val="FAFC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Дымовое тестирование или Smoke Testing - </a:t>
            </a:r>
            <a:r>
              <a:rPr lang="en" sz="1983" b="0" i="0" u="none" strike="noStrike" cap="none" dirty="0">
                <a:solidFill>
                  <a:srgbClr val="2A2A2A"/>
                </a:solidFill>
                <a:highlight>
                  <a:srgbClr val="FAFC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короткий цикл тестов, выполняемый для подтверждения того, что после сборки кода (нового или исправленного) устанавливаемое приложение стартует и выполняет основные функции.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381;p41">
            <a:extLst>
              <a:ext uri="{FF2B5EF4-FFF2-40B4-BE49-F238E27FC236}">
                <a16:creationId xmlns:a16="http://schemas.microsoft.com/office/drawing/2014/main" id="{CCB86D82-030F-404B-A450-55D34DD874E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99955" y="1526030"/>
            <a:ext cx="3094765" cy="24758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383;p41">
            <a:extLst>
              <a:ext uri="{FF2B5EF4-FFF2-40B4-BE49-F238E27FC236}">
                <a16:creationId xmlns:a16="http://schemas.microsoft.com/office/drawing/2014/main" id="{EED36EC4-E2F1-424E-A342-96765575BB33}"/>
              </a:ext>
            </a:extLst>
          </p:cNvPr>
          <p:cNvSpPr txBox="1"/>
          <p:nvPr/>
        </p:nvSpPr>
        <p:spPr>
          <a:xfrm>
            <a:off x="1529629" y="5113931"/>
            <a:ext cx="9464125" cy="115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675" tIns="100675" rIns="100675" bIns="1006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3"/>
              <a:buFont typeface="Times New Roman"/>
              <a:buNone/>
            </a:pPr>
            <a:r>
              <a:rPr lang="en" sz="1983" b="1" i="0" u="none" strike="noStrike" cap="none" dirty="0">
                <a:solidFill>
                  <a:srgbClr val="000000"/>
                </a:solidFill>
                <a:highlight>
                  <a:srgbClr val="FAFC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Тестирование сборки (Build verification testing) </a:t>
            </a:r>
            <a:r>
              <a:rPr lang="en" sz="1983" b="0" i="0" u="none" strike="noStrike" cap="none" dirty="0">
                <a:solidFill>
                  <a:srgbClr val="2A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тестирование, направленное на определение соответствия выпущенной версии критериям качества для начала тестирования.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12"/>
              </a:spcBef>
              <a:spcAft>
                <a:spcPts val="0"/>
              </a:spcAft>
              <a:buClr>
                <a:schemeClr val="dk1"/>
              </a:buClr>
              <a:buSzPts val="1762"/>
              <a:buFont typeface="Times New Roman"/>
              <a:buNone/>
            </a:pPr>
            <a:r>
              <a:rPr lang="en" sz="1762" b="1" i="0" u="none" strike="noStrike" cap="none" dirty="0">
                <a:solidFill>
                  <a:schemeClr val="dk1"/>
                </a:solidFill>
                <a:highlight>
                  <a:srgbClr val="FAFC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3"/>
              <a:buFont typeface="Times New Roman"/>
              <a:buNone/>
            </a:pPr>
            <a:endParaRPr sz="2643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383;p41">
            <a:extLst>
              <a:ext uri="{FF2B5EF4-FFF2-40B4-BE49-F238E27FC236}">
                <a16:creationId xmlns:a16="http://schemas.microsoft.com/office/drawing/2014/main" id="{A18B9EB6-B8CE-41A8-9B1D-608A629545D4}"/>
              </a:ext>
            </a:extLst>
          </p:cNvPr>
          <p:cNvSpPr txBox="1"/>
          <p:nvPr/>
        </p:nvSpPr>
        <p:spPr>
          <a:xfrm>
            <a:off x="209877" y="3429000"/>
            <a:ext cx="9464125" cy="115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675" tIns="100675" rIns="100675" bIns="1006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>
              <a:spcBef>
                <a:spcPts val="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ru-RU" sz="1983" b="1" i="0" u="none" strike="noStrike" cap="none" dirty="0">
                <a:solidFill>
                  <a:srgbClr val="000000"/>
                </a:solidFill>
                <a:highlight>
                  <a:srgbClr val="FAFC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Санитарное тестирование </a:t>
            </a:r>
            <a:r>
              <a:rPr lang="en" sz="1983" b="1" i="0" u="none" strike="noStrike" cap="none" dirty="0">
                <a:solidFill>
                  <a:srgbClr val="000000"/>
                </a:solidFill>
                <a:highlight>
                  <a:srgbClr val="FAFC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983" b="1" dirty="0">
                <a:highlight>
                  <a:srgbClr val="FAFCFF"/>
                </a:highlight>
                <a:latin typeface="Times New Roman"/>
                <a:cs typeface="Times New Roman"/>
              </a:rPr>
              <a:t>sanity testing</a:t>
            </a:r>
            <a:r>
              <a:rPr lang="en" sz="1983" b="1" i="0" u="none" strike="noStrike" cap="none" dirty="0">
                <a:solidFill>
                  <a:srgbClr val="000000"/>
                </a:solidFill>
                <a:highlight>
                  <a:srgbClr val="FAFC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1800" b="0" dirty="0">
                <a:latin typeface="+mj-lt"/>
              </a:rPr>
              <a:t>–</a:t>
            </a:r>
            <a:r>
              <a:rPr lang="en-US" sz="19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узконаправленное тестирование достаточное для доказательства того, что конкретная функция работает согласно заявленным в спецификации требованиям. </a:t>
            </a:r>
            <a:r>
              <a:rPr lang="ru-RU" sz="19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Отличие санитарного тестирования от дымового – санитарное направлено «вглубь» проверяемого функционала, дымовое направлено «вширь» для покрытия тестами большего функционала в кратчайшие сроки</a:t>
            </a:r>
            <a:endParaRPr lang="en-US" sz="198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12"/>
              </a:spcBef>
              <a:spcAft>
                <a:spcPts val="0"/>
              </a:spcAft>
              <a:buClr>
                <a:schemeClr val="dk1"/>
              </a:buClr>
              <a:buSzPts val="1762"/>
              <a:buFont typeface="Times New Roman"/>
              <a:buNone/>
            </a:pPr>
            <a:r>
              <a:rPr lang="en" sz="1980" b="1" i="0" u="none" strike="noStrike" cap="none" dirty="0">
                <a:solidFill>
                  <a:schemeClr val="dk1"/>
                </a:solidFill>
                <a:highlight>
                  <a:srgbClr val="FAFCFF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endParaRPr sz="198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3"/>
              <a:buFont typeface="Times New Roman"/>
              <a:buNone/>
            </a:pPr>
            <a:endParaRPr sz="2643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60274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AF6A76-12B5-45E1-B975-F3A796D3E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тестирования. Тестирование изменений. Виды</a:t>
            </a:r>
          </a:p>
        </p:txBody>
      </p:sp>
      <p:sp>
        <p:nvSpPr>
          <p:cNvPr id="5" name="Google Shape;392;p42">
            <a:extLst>
              <a:ext uri="{FF2B5EF4-FFF2-40B4-BE49-F238E27FC236}">
                <a16:creationId xmlns:a16="http://schemas.microsoft.com/office/drawing/2014/main" id="{F80ADBF9-AC1C-4A4E-96F6-61A625152139}"/>
              </a:ext>
            </a:extLst>
          </p:cNvPr>
          <p:cNvSpPr txBox="1"/>
          <p:nvPr/>
        </p:nvSpPr>
        <p:spPr>
          <a:xfrm>
            <a:off x="1164900" y="1737360"/>
            <a:ext cx="5226531" cy="2235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675" tIns="100675" rIns="100675" bIns="1006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3"/>
              <a:buFont typeface="Times New Roman"/>
              <a:buNone/>
            </a:pPr>
            <a:r>
              <a:rPr lang="en" sz="1983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Повторное (подтверждающее) тестирование (Re-testing) - </a:t>
            </a:r>
            <a:r>
              <a:rPr lang="en" sz="1983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после того, как дефект обнаружен и исправлен, программу необходимо перепроверить, чтобы убедиться, что исходный дефект успешно устранен. Это называется подтверждением.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393;p42">
            <a:extLst>
              <a:ext uri="{FF2B5EF4-FFF2-40B4-BE49-F238E27FC236}">
                <a16:creationId xmlns:a16="http://schemas.microsoft.com/office/drawing/2014/main" id="{C883DA11-9890-42AF-8350-AA88C6FFA19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3733" t="13944" r="11791" b="4878"/>
          <a:stretch/>
        </p:blipFill>
        <p:spPr>
          <a:xfrm>
            <a:off x="6633324" y="1870174"/>
            <a:ext cx="4300262" cy="19696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95;p42">
            <a:extLst>
              <a:ext uri="{FF2B5EF4-FFF2-40B4-BE49-F238E27FC236}">
                <a16:creationId xmlns:a16="http://schemas.microsoft.com/office/drawing/2014/main" id="{3C0B76BD-75E6-4198-8EE8-0D254D5A7873}"/>
              </a:ext>
            </a:extLst>
          </p:cNvPr>
          <p:cNvSpPr txBox="1"/>
          <p:nvPr/>
        </p:nvSpPr>
        <p:spPr>
          <a:xfrm>
            <a:off x="3559017" y="3972628"/>
            <a:ext cx="7249011" cy="1931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675" tIns="100675" rIns="100675" bIns="1006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3"/>
              <a:buFont typeface="Times New Roman"/>
              <a:buNone/>
            </a:pPr>
            <a:r>
              <a:rPr lang="en" sz="1983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Регрессионное тестирование (Regression Testing) - </a:t>
            </a:r>
            <a:r>
              <a:rPr lang="en" sz="1762" b="0" i="0" u="none" strike="noStrike" cap="none" dirty="0">
                <a:solidFill>
                  <a:srgbClr val="2A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направлены на проверку изменений, сделанных в приложении или окружающей среде (починка дефекта, слияние кода, миграция на другую операционную систему, базу данных, веб-сервер или сервер приложения), для подтверждения того факта, что существующая ранее функциональность работает как и прежде.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18" name="Picture 2" descr="Регрессионное тестирование программного обеспечения - Getbug">
            <a:extLst>
              <a:ext uri="{FF2B5EF4-FFF2-40B4-BE49-F238E27FC236}">
                <a16:creationId xmlns:a16="http://schemas.microsoft.com/office/drawing/2014/main" id="{D31F169F-4081-42E1-8123-5DDB46CB1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27" y="3885924"/>
            <a:ext cx="217170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3265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05;p27">
            <a:extLst>
              <a:ext uri="{FF2B5EF4-FFF2-40B4-BE49-F238E27FC236}">
                <a16:creationId xmlns:a16="http://schemas.microsoft.com/office/drawing/2014/main" id="{A7FCF523-565E-4F38-8346-8AB9D796BD87}"/>
              </a:ext>
            </a:extLst>
          </p:cNvPr>
          <p:cNvSpPr txBox="1"/>
          <p:nvPr/>
        </p:nvSpPr>
        <p:spPr>
          <a:xfrm>
            <a:off x="2489832" y="1993612"/>
            <a:ext cx="6776515" cy="53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675" tIns="100675" rIns="100675" bIns="1006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2"/>
              <a:buFont typeface="Times New Roman"/>
              <a:buNone/>
            </a:pPr>
            <a:r>
              <a:rPr lang="ru-RU" sz="2800" b="1" i="0" u="none" strike="noStrike" cap="none" dirty="0">
                <a:solidFill>
                  <a:schemeClr val="dk1"/>
                </a:solidFill>
                <a:highlight>
                  <a:srgbClr val="FAFC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По уровню автоматизации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3"/>
              <a:buFont typeface="Times New Roman"/>
              <a:buNone/>
            </a:pPr>
            <a:endParaRPr sz="2643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Google Shape;206;p27">
            <a:extLst>
              <a:ext uri="{FF2B5EF4-FFF2-40B4-BE49-F238E27FC236}">
                <a16:creationId xmlns:a16="http://schemas.microsoft.com/office/drawing/2014/main" id="{940C2042-EA39-4CEB-9AE9-8735C3717A4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10434" y="2834801"/>
            <a:ext cx="7160212" cy="194351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07;p27">
            <a:extLst>
              <a:ext uri="{FF2B5EF4-FFF2-40B4-BE49-F238E27FC236}">
                <a16:creationId xmlns:a16="http://schemas.microsoft.com/office/drawing/2014/main" id="{339CEC1D-8D9C-41E0-AC7E-85AC12D04B8A}"/>
              </a:ext>
            </a:extLst>
          </p:cNvPr>
          <p:cNvSpPr txBox="1"/>
          <p:nvPr/>
        </p:nvSpPr>
        <p:spPr>
          <a:xfrm>
            <a:off x="2489832" y="2886782"/>
            <a:ext cx="6525096" cy="642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675" tIns="100675" rIns="100675" bIns="1006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FAFCFF"/>
              </a:buClr>
              <a:buSzPts val="1762"/>
              <a:buFont typeface="Times New Roman"/>
              <a:buNone/>
            </a:pPr>
            <a:r>
              <a:rPr lang="ru-RU" sz="1762" b="1" i="0" u="none" strike="noStrike" cap="none" dirty="0">
                <a:solidFill>
                  <a:srgbClr val="FAF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Ручное тестирование</a:t>
            </a:r>
            <a:endParaRPr lang="ru-RU" sz="1762" b="1" i="0" u="sng" strike="noStrike" cap="none" dirty="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  <a:hlinkClick r:id="rId3"/>
            </a:endParaRPr>
          </a:p>
        </p:txBody>
      </p:sp>
      <p:sp>
        <p:nvSpPr>
          <p:cNvPr id="7" name="Google Shape;208;p27">
            <a:extLst>
              <a:ext uri="{FF2B5EF4-FFF2-40B4-BE49-F238E27FC236}">
                <a16:creationId xmlns:a16="http://schemas.microsoft.com/office/drawing/2014/main" id="{117AAACF-D5FB-4539-A75B-8D8608522675}"/>
              </a:ext>
            </a:extLst>
          </p:cNvPr>
          <p:cNvSpPr txBox="1"/>
          <p:nvPr/>
        </p:nvSpPr>
        <p:spPr>
          <a:xfrm>
            <a:off x="2489832" y="3526197"/>
            <a:ext cx="6776515" cy="642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675" tIns="100675" rIns="100675" bIns="1006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FAFCFF"/>
              </a:buClr>
              <a:buSzPts val="1762"/>
              <a:buFont typeface="Times New Roman"/>
              <a:buNone/>
            </a:pPr>
            <a:r>
              <a:rPr lang="ru-RU" sz="1762" b="1" i="0" u="none" strike="noStrike" cap="none" dirty="0">
                <a:solidFill>
                  <a:srgbClr val="FAF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Автоматизированное тестирование</a:t>
            </a:r>
            <a:endParaRPr lang="en-US" sz="1762" b="1" i="0" u="sng" strike="noStrike" cap="none" dirty="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  <a:hlinkClick r:id="rId4"/>
            </a:endParaRPr>
          </a:p>
        </p:txBody>
      </p:sp>
      <p:sp>
        <p:nvSpPr>
          <p:cNvPr id="8" name="Google Shape;209;p27">
            <a:extLst>
              <a:ext uri="{FF2B5EF4-FFF2-40B4-BE49-F238E27FC236}">
                <a16:creationId xmlns:a16="http://schemas.microsoft.com/office/drawing/2014/main" id="{8DE206B2-0293-41D2-95F1-74D1B827EDFB}"/>
              </a:ext>
            </a:extLst>
          </p:cNvPr>
          <p:cNvSpPr txBox="1"/>
          <p:nvPr/>
        </p:nvSpPr>
        <p:spPr>
          <a:xfrm>
            <a:off x="2489832" y="4194465"/>
            <a:ext cx="7212335" cy="583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675" tIns="100675" rIns="100675" bIns="1006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2"/>
              <a:buFont typeface="Times New Roman"/>
              <a:buNone/>
            </a:pPr>
            <a:r>
              <a:rPr lang="ru-RU" sz="1652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Смешанное тестирование</a:t>
            </a:r>
            <a:endParaRPr lang="en-US" sz="1652" b="1" i="0" u="sng" strike="noStrike" cap="none" dirty="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  <a:hlinkClick r:id="rId5"/>
            </a:endParaRPr>
          </a:p>
        </p:txBody>
      </p:sp>
    </p:spTree>
    <p:extLst>
      <p:ext uri="{BB962C8B-B14F-4D97-AF65-F5344CB8AC3E}">
        <p14:creationId xmlns:p14="http://schemas.microsoft.com/office/powerpoint/2010/main" val="2175352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E46BD5-16D4-4987-9D3C-77D02BD7D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89" y="266177"/>
            <a:ext cx="10058400" cy="1450757"/>
          </a:xfrm>
        </p:spPr>
        <p:txBody>
          <a:bodyPr/>
          <a:lstStyle/>
          <a:p>
            <a:r>
              <a:rPr lang="ru-RU" dirty="0"/>
              <a:t>Тестирование по уровню автоматизации. Виды</a:t>
            </a:r>
          </a:p>
        </p:txBody>
      </p:sp>
      <p:sp>
        <p:nvSpPr>
          <p:cNvPr id="4" name="Google Shape;418;p44">
            <a:extLst>
              <a:ext uri="{FF2B5EF4-FFF2-40B4-BE49-F238E27FC236}">
                <a16:creationId xmlns:a16="http://schemas.microsoft.com/office/drawing/2014/main" id="{F86DB3D2-15C1-43AE-8229-7E2167CC2BB7}"/>
              </a:ext>
            </a:extLst>
          </p:cNvPr>
          <p:cNvSpPr txBox="1"/>
          <p:nvPr/>
        </p:nvSpPr>
        <p:spPr>
          <a:xfrm>
            <a:off x="480139" y="1867763"/>
            <a:ext cx="9494193" cy="1166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675" tIns="100675" rIns="100675" bIns="1006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>
              <a:spcBef>
                <a:spcPts val="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ru-RU" sz="198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Ручное тестирование</a:t>
            </a:r>
            <a:r>
              <a:rPr lang="en-US" sz="198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8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98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manual</a:t>
            </a:r>
            <a:r>
              <a:rPr lang="en-US" sz="198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8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ru-RU" sz="198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198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тестирование, в котором тест-кейсы выполняются человеком вручную без использования средств автоматизации</a:t>
            </a:r>
            <a:endParaRPr lang="en-US" sz="198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418;p44">
            <a:extLst>
              <a:ext uri="{FF2B5EF4-FFF2-40B4-BE49-F238E27FC236}">
                <a16:creationId xmlns:a16="http://schemas.microsoft.com/office/drawing/2014/main" id="{63793D9F-9B76-4A99-960D-4E16932FBB92}"/>
              </a:ext>
            </a:extLst>
          </p:cNvPr>
          <p:cNvSpPr txBox="1"/>
          <p:nvPr/>
        </p:nvSpPr>
        <p:spPr>
          <a:xfrm>
            <a:off x="480138" y="2658045"/>
            <a:ext cx="9494193" cy="1166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675" tIns="100675" rIns="100675" bIns="1006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>
              <a:spcBef>
                <a:spcPts val="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Автоматизированное тестирование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automated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набор техник, подходов и инструментальных средств, позволяющий исключить человека из выполнения некоторых задач в процессе тестирования.</a:t>
            </a:r>
            <a:endParaRPr lang="en-US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4DAA11-F815-46ED-B806-1C2EC6FE402B}"/>
              </a:ext>
            </a:extLst>
          </p:cNvPr>
          <p:cNvSpPr txBox="1"/>
          <p:nvPr/>
        </p:nvSpPr>
        <p:spPr>
          <a:xfrm>
            <a:off x="480138" y="3974970"/>
            <a:ext cx="92860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>
              <a:spcBef>
                <a:spcPts val="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Смешанное тестирование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testing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здесь ручной подход сочетается с автоматизированным. </a:t>
            </a:r>
          </a:p>
        </p:txBody>
      </p:sp>
    </p:spTree>
    <p:extLst>
      <p:ext uri="{BB962C8B-B14F-4D97-AF65-F5344CB8AC3E}">
        <p14:creationId xmlns:p14="http://schemas.microsoft.com/office/powerpoint/2010/main" val="1872825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E46BD5-16D4-4987-9D3C-77D02BD7D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89" y="266177"/>
            <a:ext cx="10058400" cy="1450757"/>
          </a:xfrm>
        </p:spPr>
        <p:txBody>
          <a:bodyPr/>
          <a:lstStyle/>
          <a:p>
            <a:r>
              <a:rPr lang="ru-RU" dirty="0"/>
              <a:t>Тестирование по позитивности сценария. Виды</a:t>
            </a:r>
          </a:p>
        </p:txBody>
      </p:sp>
      <p:sp>
        <p:nvSpPr>
          <p:cNvPr id="4" name="Google Shape;418;p44">
            <a:extLst>
              <a:ext uri="{FF2B5EF4-FFF2-40B4-BE49-F238E27FC236}">
                <a16:creationId xmlns:a16="http://schemas.microsoft.com/office/drawing/2014/main" id="{F86DB3D2-15C1-43AE-8229-7E2167CC2BB7}"/>
              </a:ext>
            </a:extLst>
          </p:cNvPr>
          <p:cNvSpPr txBox="1"/>
          <p:nvPr/>
        </p:nvSpPr>
        <p:spPr>
          <a:xfrm>
            <a:off x="361989" y="1905470"/>
            <a:ext cx="9494193" cy="1166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675" tIns="100675" rIns="100675" bIns="1006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>
              <a:spcBef>
                <a:spcPts val="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Позитивное тестирование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направлено на исследование приложения в ситуации, когда все действия выполняются строго по инструкции без каких бы то ни было ошибок, отклонений, ввода неверных данных и т.д.  </a:t>
            </a:r>
            <a:endParaRPr lang="en-US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418;p44">
            <a:extLst>
              <a:ext uri="{FF2B5EF4-FFF2-40B4-BE49-F238E27FC236}">
                <a16:creationId xmlns:a16="http://schemas.microsoft.com/office/drawing/2014/main" id="{E4834FC4-C880-4803-A5A8-1DA69568985D}"/>
              </a:ext>
            </a:extLst>
          </p:cNvPr>
          <p:cNvSpPr txBox="1"/>
          <p:nvPr/>
        </p:nvSpPr>
        <p:spPr>
          <a:xfrm>
            <a:off x="361988" y="3260102"/>
            <a:ext cx="9494193" cy="1450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675" tIns="100675" rIns="100675" bIns="1006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>
              <a:spcBef>
                <a:spcPts val="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Негативное тестирование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направлено на исследование работы приложения в ситуациях, когда с ним выполняются (некорректные) операции и/или используются данные, потенциально приводящие к ошибкам (классика жанра — деление на ноль).  </a:t>
            </a:r>
          </a:p>
        </p:txBody>
      </p:sp>
    </p:spTree>
    <p:extLst>
      <p:ext uri="{BB962C8B-B14F-4D97-AF65-F5344CB8AC3E}">
        <p14:creationId xmlns:p14="http://schemas.microsoft.com/office/powerpoint/2010/main" val="16747195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03;p43">
            <a:extLst>
              <a:ext uri="{FF2B5EF4-FFF2-40B4-BE49-F238E27FC236}">
                <a16:creationId xmlns:a16="http://schemas.microsoft.com/office/drawing/2014/main" id="{9CA5541D-B9FA-439C-86C7-F697C9A6B7D4}"/>
              </a:ext>
            </a:extLst>
          </p:cNvPr>
          <p:cNvSpPr txBox="1"/>
          <p:nvPr/>
        </p:nvSpPr>
        <p:spPr>
          <a:xfrm>
            <a:off x="2779443" y="2029810"/>
            <a:ext cx="6633113" cy="756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675" tIns="100675" rIns="100675" bIns="1006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65"/>
              <a:buFont typeface="Times New Roman"/>
              <a:buNone/>
            </a:pPr>
            <a:r>
              <a:rPr lang="en" sz="3965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Методы тестирования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607EA6BA-D232-4B71-BFB9-BA799605BF17}"/>
              </a:ext>
            </a:extLst>
          </p:cNvPr>
          <p:cNvSpPr/>
          <p:nvPr/>
        </p:nvSpPr>
        <p:spPr>
          <a:xfrm>
            <a:off x="3596325" y="3429000"/>
            <a:ext cx="2177591" cy="2132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Статический метод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FC42C99-DC1D-4CA2-897B-BA8E6BB26A51}"/>
              </a:ext>
            </a:extLst>
          </p:cNvPr>
          <p:cNvSpPr/>
          <p:nvPr/>
        </p:nvSpPr>
        <p:spPr>
          <a:xfrm>
            <a:off x="6385091" y="3429000"/>
            <a:ext cx="2177591" cy="21328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Динамический метод</a:t>
            </a:r>
          </a:p>
        </p:txBody>
      </p:sp>
    </p:spTree>
    <p:extLst>
      <p:ext uri="{BB962C8B-B14F-4D97-AF65-F5344CB8AC3E}">
        <p14:creationId xmlns:p14="http://schemas.microsoft.com/office/powerpoint/2010/main" val="1402048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48AB39-9ED4-46D4-B38D-52902900A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428" y="150830"/>
            <a:ext cx="7198308" cy="1159496"/>
          </a:xfrm>
        </p:spPr>
        <p:txBody>
          <a:bodyPr>
            <a:normAutofit/>
          </a:bodyPr>
          <a:lstStyle/>
          <a:p>
            <a:r>
              <a:rPr lang="ru-RU" sz="3600" dirty="0"/>
              <a:t>Уровни тестирования. Интеграционное тестирование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403ABA-65D1-4D9D-BA70-5AE79BE34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428" y="1845734"/>
            <a:ext cx="6858943" cy="4023360"/>
          </a:xfrm>
        </p:spPr>
        <p:txBody>
          <a:bodyPr/>
          <a:lstStyle/>
          <a:p>
            <a:r>
              <a:rPr lang="ru-RU" b="1" dirty="0"/>
              <a:t>Интеграционные тесты – </a:t>
            </a:r>
            <a:r>
              <a:rPr lang="ru-RU" dirty="0"/>
              <a:t>тесты, проверяющие корректность взаимодействия отдельных модулей друг с другом</a:t>
            </a:r>
          </a:p>
          <a:p>
            <a:r>
              <a:rPr lang="ru-RU" b="1" dirty="0"/>
              <a:t>Компонентный интеграционный уровень (</a:t>
            </a:r>
            <a:r>
              <a:rPr lang="ru-RU" b="1" dirty="0" err="1"/>
              <a:t>Component</a:t>
            </a:r>
            <a:r>
              <a:rPr lang="ru-RU" b="1" dirty="0"/>
              <a:t> </a:t>
            </a:r>
            <a:r>
              <a:rPr lang="ru-RU" b="1" dirty="0" err="1"/>
              <a:t>Integration</a:t>
            </a:r>
            <a:r>
              <a:rPr lang="ru-RU" b="1" dirty="0"/>
              <a:t> </a:t>
            </a:r>
            <a:r>
              <a:rPr lang="ru-RU" b="1" dirty="0" err="1"/>
              <a:t>testing</a:t>
            </a:r>
            <a:r>
              <a:rPr lang="ru-RU" b="1" dirty="0"/>
              <a:t>) - </a:t>
            </a:r>
            <a:r>
              <a:rPr lang="ru-RU" dirty="0"/>
              <a:t>проверяется взаимодействие между компонентами системы после проведения компонентного тестирования.</a:t>
            </a:r>
            <a:br>
              <a:rPr lang="ru-RU" dirty="0"/>
            </a:br>
            <a:br>
              <a:rPr lang="ru-RU" dirty="0"/>
            </a:br>
            <a:r>
              <a:rPr lang="ru-RU" b="1" dirty="0"/>
              <a:t>Системный интеграционный уровень (System </a:t>
            </a:r>
            <a:r>
              <a:rPr lang="ru-RU" b="1" dirty="0" err="1"/>
              <a:t>Integration</a:t>
            </a:r>
            <a:r>
              <a:rPr lang="ru-RU" b="1" dirty="0"/>
              <a:t> </a:t>
            </a:r>
            <a:r>
              <a:rPr lang="ru-RU" b="1" dirty="0" err="1"/>
              <a:t>Testing</a:t>
            </a:r>
            <a:r>
              <a:rPr lang="ru-RU" b="1" dirty="0"/>
              <a:t>) - </a:t>
            </a:r>
            <a:r>
              <a:rPr lang="ru-RU" dirty="0"/>
              <a:t>проверяется взаимодействие между разными системами после проведения системного тестирования.</a:t>
            </a:r>
          </a:p>
        </p:txBody>
      </p:sp>
      <p:pic>
        <p:nvPicPr>
          <p:cNvPr id="2052" name="Picture 4" descr="С чего начинаются тесты">
            <a:extLst>
              <a:ext uri="{FF2B5EF4-FFF2-40B4-BE49-F238E27FC236}">
                <a16:creationId xmlns:a16="http://schemas.microsoft.com/office/drawing/2014/main" id="{BE70E2FD-C7BE-4D6A-B6F4-3F082E5CD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543" y="1695841"/>
            <a:ext cx="4535421" cy="346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935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381A62-46F5-4ECE-8C25-90AFD5735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00" y="0"/>
            <a:ext cx="10283073" cy="1170006"/>
          </a:xfrm>
        </p:spPr>
        <p:txBody>
          <a:bodyPr>
            <a:normAutofit fontScale="90000"/>
          </a:bodyPr>
          <a:lstStyle/>
          <a:p>
            <a:r>
              <a:rPr lang="ru-RU" dirty="0"/>
              <a:t>Методы тестирования. Статический метод</a:t>
            </a:r>
          </a:p>
        </p:txBody>
      </p:sp>
      <p:sp>
        <p:nvSpPr>
          <p:cNvPr id="4" name="Google Shape;414;p44">
            <a:extLst>
              <a:ext uri="{FF2B5EF4-FFF2-40B4-BE49-F238E27FC236}">
                <a16:creationId xmlns:a16="http://schemas.microsoft.com/office/drawing/2014/main" id="{6C90D60B-52A5-43B2-91E5-0943ED019ED5}"/>
              </a:ext>
            </a:extLst>
          </p:cNvPr>
          <p:cNvSpPr txBox="1"/>
          <p:nvPr/>
        </p:nvSpPr>
        <p:spPr>
          <a:xfrm>
            <a:off x="347458" y="1074867"/>
            <a:ext cx="7345802" cy="659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675" tIns="100675" rIns="100675" bIns="1006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3"/>
              <a:buFont typeface="Times New Roman"/>
              <a:buNone/>
            </a:pPr>
            <a:r>
              <a:rPr lang="en" sz="1983" b="1" i="0" u="none" strike="noStrike" cap="none">
                <a:solidFill>
                  <a:srgbClr val="000000"/>
                </a:solidFill>
                <a:highlight>
                  <a:srgbClr val="FAFC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Рецензирование </a:t>
            </a:r>
            <a:r>
              <a:rPr lang="en" sz="1983" b="0" i="0" u="none" strike="noStrike" cap="none">
                <a:solidFill>
                  <a:srgbClr val="000000"/>
                </a:solidFill>
                <a:highlight>
                  <a:srgbClr val="FAFC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 вид тестирования ПО (включая код), который может проводиться перед динамическим тестированием. Осуществляется без запуска приложения.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12"/>
              </a:spcBef>
              <a:spcAft>
                <a:spcPts val="0"/>
              </a:spcAft>
              <a:buClr>
                <a:srgbClr val="000000"/>
              </a:buClr>
              <a:buSzPts val="1983"/>
              <a:buFont typeface="Times New Roman"/>
              <a:buNone/>
            </a:pPr>
            <a:endParaRPr sz="1983" b="0" i="0" u="none" strike="noStrike" cap="none">
              <a:solidFill>
                <a:srgbClr val="2A2A2A"/>
              </a:solidFill>
              <a:highlight>
                <a:srgbClr val="FAFC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2"/>
              <a:buFont typeface="Times New Roman"/>
              <a:buNone/>
            </a:pPr>
            <a:r>
              <a:rPr lang="en" sz="1762" b="1" i="0" u="none" strike="noStrike" cap="none">
                <a:solidFill>
                  <a:schemeClr val="dk1"/>
                </a:solidFill>
                <a:highlight>
                  <a:srgbClr val="FAFC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3"/>
              <a:buFont typeface="Times New Roman"/>
              <a:buNone/>
            </a:pPr>
            <a:endParaRPr sz="2643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415;p44">
            <a:extLst>
              <a:ext uri="{FF2B5EF4-FFF2-40B4-BE49-F238E27FC236}">
                <a16:creationId xmlns:a16="http://schemas.microsoft.com/office/drawing/2014/main" id="{AB53B450-2482-4F2D-9B1E-2ABBF53D9A7A}"/>
              </a:ext>
            </a:extLst>
          </p:cNvPr>
          <p:cNvSpPr txBox="1"/>
          <p:nvPr/>
        </p:nvSpPr>
        <p:spPr>
          <a:xfrm>
            <a:off x="347458" y="2277849"/>
            <a:ext cx="9705990" cy="1170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675" tIns="100675" rIns="100675" bIns="1006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983"/>
              <a:buFont typeface="Times New Roman"/>
              <a:buNone/>
            </a:pPr>
            <a:r>
              <a:rPr lang="en" sz="1983" b="0" i="0" u="none" strike="noStrike" cap="none" dirty="0">
                <a:solidFill>
                  <a:srgbClr val="2A2A2A"/>
                </a:solidFill>
                <a:highlight>
                  <a:srgbClr val="FAFC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Может проводится для любого продукта, связанного с разработкой ПО: спецификации требований и дизайна, код, планы тестирования, руководства пользования и т.п.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3"/>
              <a:buFont typeface="Times New Roman"/>
              <a:buNone/>
            </a:pPr>
            <a:r>
              <a:rPr lang="en" sz="1983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 время рецензирования могут быть найдены упущения, например, в требованиях, которые маловероятно найти во время динамического тестирования.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418;p44">
            <a:extLst>
              <a:ext uri="{FF2B5EF4-FFF2-40B4-BE49-F238E27FC236}">
                <a16:creationId xmlns:a16="http://schemas.microsoft.com/office/drawing/2014/main" id="{046E387F-3576-45A0-9797-BFA4B1B707C1}"/>
              </a:ext>
            </a:extLst>
          </p:cNvPr>
          <p:cNvSpPr txBox="1"/>
          <p:nvPr/>
        </p:nvSpPr>
        <p:spPr>
          <a:xfrm>
            <a:off x="347458" y="3676332"/>
            <a:ext cx="9494193" cy="1862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675" tIns="100675" rIns="100675" bIns="1006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3"/>
              <a:buFont typeface="Times New Roman"/>
              <a:buNone/>
            </a:pPr>
            <a:r>
              <a:rPr lang="en" sz="1983" b="1" i="0" u="none" strike="noStrike" cap="none" dirty="0">
                <a:solidFill>
                  <a:schemeClr val="dk1"/>
                </a:solidFill>
                <a:highlight>
                  <a:srgbClr val="FAFC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Статический анализ</a:t>
            </a:r>
            <a:r>
              <a:rPr lang="en" sz="1983" b="0" i="0" u="none" strike="noStrike" cap="none" dirty="0">
                <a:solidFill>
                  <a:schemeClr val="dk1"/>
                </a:solidFill>
                <a:highlight>
                  <a:srgbClr val="FAFC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en" sz="1983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это исследование ПО с помощью специального инструмента без его запуска. Инструментальные средства статического анализа анализируют</a:t>
            </a:r>
            <a:r>
              <a:rPr lang="en" sz="1983" b="0" i="0" u="none" strike="noStrike" cap="none" dirty="0">
                <a:solidFill>
                  <a:srgbClr val="2A2A2A"/>
                </a:solidFill>
                <a:highlight>
                  <a:srgbClr val="FAFC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код программы, сгенерированный код, например HTML, XML.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212"/>
              </a:spcBef>
              <a:spcAft>
                <a:spcPts val="0"/>
              </a:spcAft>
              <a:buClr>
                <a:schemeClr val="dk1"/>
              </a:buClr>
              <a:buSzPts val="1983"/>
              <a:buFont typeface="Times New Roman"/>
              <a:buNone/>
            </a:pPr>
            <a:r>
              <a:rPr lang="en" sz="1983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Типичные дефекты, которые могут быть найдены при статическом анализе: переменные, которые не используются или некорректно объявлены, невыполняемые ветки кода, пропущенная или неверная логика (например, бесконечные циклы), отклонение от стандартов программирования, нарушение синтаксиса и тд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3"/>
              <a:buFont typeface="Times New Roman"/>
              <a:buNone/>
            </a:pPr>
            <a:endParaRPr sz="1983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12"/>
              </a:spcBef>
              <a:spcAft>
                <a:spcPts val="0"/>
              </a:spcAft>
              <a:buClr>
                <a:srgbClr val="000000"/>
              </a:buClr>
              <a:buSzPts val="1983"/>
              <a:buFont typeface="Times New Roman"/>
              <a:buNone/>
            </a:pPr>
            <a:endParaRPr sz="1983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" name="Google Shape;416;p44">
            <a:extLst>
              <a:ext uri="{FF2B5EF4-FFF2-40B4-BE49-F238E27FC236}">
                <a16:creationId xmlns:a16="http://schemas.microsoft.com/office/drawing/2014/main" id="{04C26A6A-CFB7-4BFA-A2AF-7DED3C3AE41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2356485">
            <a:off x="9240706" y="1156199"/>
            <a:ext cx="2328942" cy="16994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04275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F56F0E-7B4B-4942-8965-4C37A6B6E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03" y="-435670"/>
            <a:ext cx="12178044" cy="1450757"/>
          </a:xfrm>
        </p:spPr>
        <p:txBody>
          <a:bodyPr/>
          <a:lstStyle/>
          <a:p>
            <a:r>
              <a:rPr lang="ru-RU" dirty="0"/>
              <a:t>Методы тестирования. Динамический метод</a:t>
            </a:r>
          </a:p>
        </p:txBody>
      </p:sp>
      <p:pic>
        <p:nvPicPr>
          <p:cNvPr id="4" name="Google Shape;427;p45">
            <a:extLst>
              <a:ext uri="{FF2B5EF4-FFF2-40B4-BE49-F238E27FC236}">
                <a16:creationId xmlns:a16="http://schemas.microsoft.com/office/drawing/2014/main" id="{72F8C808-F330-4B11-AE39-4930FA14F72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74369" y="1882064"/>
            <a:ext cx="3966680" cy="260854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428;p45">
            <a:extLst>
              <a:ext uri="{FF2B5EF4-FFF2-40B4-BE49-F238E27FC236}">
                <a16:creationId xmlns:a16="http://schemas.microsoft.com/office/drawing/2014/main" id="{6C7C800A-48D9-4575-9BAF-B6845BB06DF9}"/>
              </a:ext>
            </a:extLst>
          </p:cNvPr>
          <p:cNvSpPr txBox="1"/>
          <p:nvPr/>
        </p:nvSpPr>
        <p:spPr>
          <a:xfrm>
            <a:off x="538715" y="1015087"/>
            <a:ext cx="5892651" cy="304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675" tIns="100675" rIns="100675" bIns="1006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3"/>
              <a:buFont typeface="Times New Roman"/>
              <a:buNone/>
            </a:pPr>
            <a:r>
              <a:rPr lang="en" sz="1983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Методы черного ящика (black box testing)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3"/>
              <a:buFont typeface="Times New Roman"/>
              <a:buNone/>
            </a:pPr>
            <a:r>
              <a:rPr lang="en" sz="1983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Функциональное тестирование. </a:t>
            </a:r>
            <a:r>
              <a:rPr lang="en" sz="1983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Тестирование на соответствие программного продукта требованиям без знания внутренней структуры реализации системы.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3"/>
              <a:buFont typeface="Times New Roman"/>
              <a:buNone/>
            </a:pPr>
            <a:r>
              <a:rPr lang="en" sz="1983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Методы белого ящика (white/glass box testing)</a:t>
            </a:r>
            <a:r>
              <a:rPr lang="en" sz="1983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3"/>
              <a:buFont typeface="Times New Roman"/>
              <a:buNone/>
            </a:pPr>
            <a:r>
              <a:rPr lang="en" sz="1983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Структурное тестирование. </a:t>
            </a:r>
            <a:r>
              <a:rPr lang="en" sz="1983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Тестирование на соответствие программного продукта требованиям со знанием внутренней структуры реализации системы (есть в наличии исходный код и технические спецификации). Позволяет проводить локализацию ошибок, анализ надежности и устойчивости, существенно повышая качество системы.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429;p45">
            <a:extLst>
              <a:ext uri="{FF2B5EF4-FFF2-40B4-BE49-F238E27FC236}">
                <a16:creationId xmlns:a16="http://schemas.microsoft.com/office/drawing/2014/main" id="{D655A99F-6E28-49F6-B13A-2935CEEA5965}"/>
              </a:ext>
            </a:extLst>
          </p:cNvPr>
          <p:cNvSpPr txBox="1"/>
          <p:nvPr/>
        </p:nvSpPr>
        <p:spPr>
          <a:xfrm>
            <a:off x="538715" y="5127820"/>
            <a:ext cx="9651140" cy="960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675" tIns="100675" rIns="100675" bIns="1006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3"/>
              <a:buFont typeface="Times New Roman"/>
              <a:buNone/>
            </a:pPr>
            <a:r>
              <a:rPr lang="en" sz="1983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Методы серого ящика (grey box testing) </a:t>
            </a:r>
            <a:r>
              <a:rPr lang="en" sz="1983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Комбинирование методов белого и черного ящика. При тестировании серого ящика разработчик теста имеет доступ к исходному коду, но при непосредственном выполнении тестов доступ к коду, как правило, не требуется.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88534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05;p27">
            <a:extLst>
              <a:ext uri="{FF2B5EF4-FFF2-40B4-BE49-F238E27FC236}">
                <a16:creationId xmlns:a16="http://schemas.microsoft.com/office/drawing/2014/main" id="{F25619B1-FE1C-4BE5-B6AE-B8ED919BE88E}"/>
              </a:ext>
            </a:extLst>
          </p:cNvPr>
          <p:cNvSpPr txBox="1"/>
          <p:nvPr/>
        </p:nvSpPr>
        <p:spPr>
          <a:xfrm>
            <a:off x="2489831" y="1993612"/>
            <a:ext cx="6776515" cy="53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675" tIns="100675" rIns="100675" bIns="1006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2"/>
              <a:buFont typeface="Times New Roman"/>
              <a:buNone/>
            </a:pPr>
            <a:r>
              <a:rPr lang="ru-RU" sz="2800" b="1" i="0" u="none" strike="noStrike" cap="none" dirty="0">
                <a:solidFill>
                  <a:schemeClr val="dk1"/>
                </a:solidFill>
                <a:highlight>
                  <a:srgbClr val="FAFC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Подходы к тестированию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3"/>
              <a:buFont typeface="Times New Roman"/>
              <a:buNone/>
            </a:pPr>
            <a:endParaRPr sz="2643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Google Shape;206;p27">
            <a:extLst>
              <a:ext uri="{FF2B5EF4-FFF2-40B4-BE49-F238E27FC236}">
                <a16:creationId xmlns:a16="http://schemas.microsoft.com/office/drawing/2014/main" id="{2DCBDD07-60AD-490C-A2F1-46912739A81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10434" y="2834801"/>
            <a:ext cx="7160212" cy="194351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07;p27">
            <a:extLst>
              <a:ext uri="{FF2B5EF4-FFF2-40B4-BE49-F238E27FC236}">
                <a16:creationId xmlns:a16="http://schemas.microsoft.com/office/drawing/2014/main" id="{D7537040-9E5F-4774-800B-C7A375499550}"/>
              </a:ext>
            </a:extLst>
          </p:cNvPr>
          <p:cNvSpPr txBox="1"/>
          <p:nvPr/>
        </p:nvSpPr>
        <p:spPr>
          <a:xfrm>
            <a:off x="2489832" y="2886782"/>
            <a:ext cx="6525096" cy="642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675" tIns="100675" rIns="100675" bIns="1006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FAFCFF"/>
              </a:buClr>
              <a:buSzPts val="1762"/>
              <a:buFont typeface="Times New Roman"/>
              <a:buNone/>
            </a:pPr>
            <a:r>
              <a:rPr lang="ru-RU" sz="1762" b="1" i="0" u="none" strike="noStrike" cap="none" dirty="0">
                <a:solidFill>
                  <a:srgbClr val="FAF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Сценарное тестирование</a:t>
            </a:r>
            <a:endParaRPr lang="ru-RU" sz="1762" b="1" i="0" u="sng" strike="noStrike" cap="none" dirty="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  <a:hlinkClick r:id="rId3"/>
            </a:endParaRPr>
          </a:p>
        </p:txBody>
      </p:sp>
      <p:sp>
        <p:nvSpPr>
          <p:cNvPr id="7" name="Google Shape;208;p27">
            <a:extLst>
              <a:ext uri="{FF2B5EF4-FFF2-40B4-BE49-F238E27FC236}">
                <a16:creationId xmlns:a16="http://schemas.microsoft.com/office/drawing/2014/main" id="{3EF3EF18-E714-4D2A-850C-B3874D61C656}"/>
              </a:ext>
            </a:extLst>
          </p:cNvPr>
          <p:cNvSpPr txBox="1"/>
          <p:nvPr/>
        </p:nvSpPr>
        <p:spPr>
          <a:xfrm>
            <a:off x="2489832" y="3526197"/>
            <a:ext cx="6776515" cy="642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675" tIns="100675" rIns="100675" bIns="1006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FAFCFF"/>
              </a:buClr>
              <a:buSzPts val="1762"/>
              <a:buFont typeface="Times New Roman"/>
              <a:buNone/>
            </a:pPr>
            <a:r>
              <a:rPr lang="ru-RU" sz="1762" b="1" i="0" u="none" strike="noStrike" cap="none" dirty="0">
                <a:solidFill>
                  <a:srgbClr val="FAF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Исследовательское тестирование</a:t>
            </a:r>
            <a:endParaRPr lang="en-US" sz="1762" b="1" i="0" u="sng" strike="noStrike" cap="none" dirty="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  <a:hlinkClick r:id="rId4"/>
            </a:endParaRPr>
          </a:p>
        </p:txBody>
      </p:sp>
      <p:sp>
        <p:nvSpPr>
          <p:cNvPr id="8" name="Google Shape;209;p27">
            <a:extLst>
              <a:ext uri="{FF2B5EF4-FFF2-40B4-BE49-F238E27FC236}">
                <a16:creationId xmlns:a16="http://schemas.microsoft.com/office/drawing/2014/main" id="{1BEBE935-B0C4-4067-9A09-7E29D7DBD36E}"/>
              </a:ext>
            </a:extLst>
          </p:cNvPr>
          <p:cNvSpPr txBox="1"/>
          <p:nvPr/>
        </p:nvSpPr>
        <p:spPr>
          <a:xfrm>
            <a:off x="2489832" y="4194465"/>
            <a:ext cx="7212335" cy="583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675" tIns="100675" rIns="100675" bIns="1006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2"/>
              <a:buFont typeface="Times New Roman"/>
              <a:buNone/>
            </a:pPr>
            <a:r>
              <a:rPr lang="en-US" sz="1652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Ad-hoc </a:t>
            </a:r>
            <a:r>
              <a:rPr lang="ru-RU" sz="1652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тестирование</a:t>
            </a:r>
            <a:endParaRPr lang="en-US" sz="1652" b="1" i="0" u="sng" strike="noStrike" cap="none" dirty="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  <a:hlinkClick r:id="rId5"/>
            </a:endParaRPr>
          </a:p>
        </p:txBody>
      </p:sp>
    </p:spTree>
    <p:extLst>
      <p:ext uri="{BB962C8B-B14F-4D97-AF65-F5344CB8AC3E}">
        <p14:creationId xmlns:p14="http://schemas.microsoft.com/office/powerpoint/2010/main" val="10292386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56D8F9-675E-4E5A-932A-773A6D438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031" y="59746"/>
            <a:ext cx="10058400" cy="1450757"/>
          </a:xfrm>
        </p:spPr>
        <p:txBody>
          <a:bodyPr/>
          <a:lstStyle/>
          <a:p>
            <a:r>
              <a:rPr lang="ru-RU" dirty="0"/>
              <a:t>Подходы к тестированию</a:t>
            </a:r>
          </a:p>
        </p:txBody>
      </p:sp>
      <p:pic>
        <p:nvPicPr>
          <p:cNvPr id="4" name="Google Shape;449;p47">
            <a:extLst>
              <a:ext uri="{FF2B5EF4-FFF2-40B4-BE49-F238E27FC236}">
                <a16:creationId xmlns:a16="http://schemas.microsoft.com/office/drawing/2014/main" id="{18BFF929-7155-4908-B565-4DAD74881E5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282749" y="4592545"/>
            <a:ext cx="1722682" cy="1727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450;p47">
            <a:extLst>
              <a:ext uri="{FF2B5EF4-FFF2-40B4-BE49-F238E27FC236}">
                <a16:creationId xmlns:a16="http://schemas.microsoft.com/office/drawing/2014/main" id="{2E7CC2DA-80E8-457C-B0DF-2A6365B5CF0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39173" y="1097150"/>
            <a:ext cx="2287612" cy="191396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52;p47">
            <a:extLst>
              <a:ext uri="{FF2B5EF4-FFF2-40B4-BE49-F238E27FC236}">
                <a16:creationId xmlns:a16="http://schemas.microsoft.com/office/drawing/2014/main" id="{7D2D8358-6D9E-4393-98CC-1C931B54682D}"/>
              </a:ext>
            </a:extLst>
          </p:cNvPr>
          <p:cNvSpPr txBox="1"/>
          <p:nvPr/>
        </p:nvSpPr>
        <p:spPr>
          <a:xfrm>
            <a:off x="979759" y="1882245"/>
            <a:ext cx="8058202" cy="375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675" tIns="100675" rIns="100675" bIns="1006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2"/>
              <a:buFont typeface="Times New Roman"/>
              <a:buNone/>
            </a:pPr>
            <a:r>
              <a:rPr lang="en" sz="1762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Сценарное тестирование (scenario testing): </a:t>
            </a:r>
            <a:r>
              <a:rPr lang="en" sz="176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есть документация (функциональные спецификации, спецификации требований, руководства пользователя и т.д.), первоначально осуществляется анализ и проектирование тестовых сценариев и тестовых случаев на основании документации, тестирование выполняется по созданным тест-кейсам.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212"/>
              </a:spcBef>
              <a:spcAft>
                <a:spcPts val="0"/>
              </a:spcAft>
              <a:buClr>
                <a:schemeClr val="dk1"/>
              </a:buClr>
              <a:buSzPts val="1762"/>
              <a:buFont typeface="Times New Roman"/>
              <a:buNone/>
            </a:pPr>
            <a:r>
              <a:rPr lang="en" sz="1762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Исследовательское тестирование (</a:t>
            </a:r>
            <a:r>
              <a:rPr lang="en" sz="1762" b="1" i="0" u="none" strike="noStrike" cap="non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exploratory testing</a:t>
            </a:r>
            <a:r>
              <a:rPr lang="en" sz="1762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): </a:t>
            </a:r>
            <a:r>
              <a:rPr lang="en" sz="176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нет документации, </a:t>
            </a:r>
            <a:r>
              <a:rPr lang="en" sz="1762" b="0" i="0" u="none" strike="noStrike" cap="non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проектирование и выполнение тест-кейсов происходит одновременно, по мере тестирования составляется пользовательский сценарий.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212"/>
              </a:spcBef>
              <a:spcAft>
                <a:spcPts val="0"/>
              </a:spcAft>
              <a:buClr>
                <a:schemeClr val="dk1"/>
              </a:buClr>
              <a:buSzPts val="1762"/>
              <a:buFont typeface="Times New Roman"/>
              <a:buNone/>
            </a:pPr>
            <a:r>
              <a:rPr lang="en" sz="1762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Ad-hoc тестирование (Ad-hoc testing): </a:t>
            </a:r>
            <a:r>
              <a:rPr lang="en" sz="176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нет документации, нет тест-кейсов и они не проектируются, </a:t>
            </a:r>
            <a:r>
              <a:rPr lang="en" sz="1762" b="0" i="0" u="none" strike="noStrike" cap="non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пользователь о приложении не знает ничего, </a:t>
            </a:r>
            <a:r>
              <a:rPr lang="en" sz="176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негативное тестирование, </a:t>
            </a:r>
            <a:r>
              <a:rPr lang="en" sz="1762" b="0" i="0" u="none" strike="noStrike" cap="non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тесты придумываются на лету.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454;p47">
            <a:extLst>
              <a:ext uri="{FF2B5EF4-FFF2-40B4-BE49-F238E27FC236}">
                <a16:creationId xmlns:a16="http://schemas.microsoft.com/office/drawing/2014/main" id="{789C5BB7-8957-42E3-AAAC-607DBE0CE59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31847" y="2452740"/>
            <a:ext cx="2424486" cy="27697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00421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E46BD5-16D4-4987-9D3C-77D02BD7D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89" y="266177"/>
            <a:ext cx="10058400" cy="1450757"/>
          </a:xfrm>
        </p:spPr>
        <p:txBody>
          <a:bodyPr/>
          <a:lstStyle/>
          <a:p>
            <a:r>
              <a:rPr lang="ru-RU" dirty="0"/>
              <a:t>Тестирование по типу приложения. Виды</a:t>
            </a:r>
          </a:p>
        </p:txBody>
      </p:sp>
      <p:sp>
        <p:nvSpPr>
          <p:cNvPr id="4" name="Google Shape;418;p44">
            <a:extLst>
              <a:ext uri="{FF2B5EF4-FFF2-40B4-BE49-F238E27FC236}">
                <a16:creationId xmlns:a16="http://schemas.microsoft.com/office/drawing/2014/main" id="{F86DB3D2-15C1-43AE-8229-7E2167CC2BB7}"/>
              </a:ext>
            </a:extLst>
          </p:cNvPr>
          <p:cNvSpPr txBox="1"/>
          <p:nvPr/>
        </p:nvSpPr>
        <p:spPr>
          <a:xfrm>
            <a:off x="361986" y="1809630"/>
            <a:ext cx="9494193" cy="1166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675" tIns="100675" rIns="100675" bIns="1006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>
              <a:spcBef>
                <a:spcPts val="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веб-приложений (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web-applications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совместимости (в особенности — кросс-браузерного тестирования), производительности, автоматизации тестирования с использованием широкого спектра инструментальных средств. </a:t>
            </a:r>
          </a:p>
        </p:txBody>
      </p:sp>
      <p:sp>
        <p:nvSpPr>
          <p:cNvPr id="6" name="Google Shape;418;p44">
            <a:extLst>
              <a:ext uri="{FF2B5EF4-FFF2-40B4-BE49-F238E27FC236}">
                <a16:creationId xmlns:a16="http://schemas.microsoft.com/office/drawing/2014/main" id="{E4834FC4-C880-4803-A5A8-1DA69568985D}"/>
              </a:ext>
            </a:extLst>
          </p:cNvPr>
          <p:cNvSpPr txBox="1"/>
          <p:nvPr/>
        </p:nvSpPr>
        <p:spPr>
          <a:xfrm>
            <a:off x="361983" y="3177044"/>
            <a:ext cx="9494193" cy="1450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675" tIns="100675" rIns="100675" bIns="1006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>
              <a:spcBef>
                <a:spcPts val="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мобильных приложений (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mobile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повышенное внимание к тестированию совместимости, оптимизации производительности (в том числе клиентской части с точки зрения снижения энергопотребления), автоматизации тестирования с применением эмуляторов мобильных устройств. </a:t>
            </a:r>
          </a:p>
        </p:txBody>
      </p:sp>
      <p:sp>
        <p:nvSpPr>
          <p:cNvPr id="5" name="Google Shape;418;p44">
            <a:extLst>
              <a:ext uri="{FF2B5EF4-FFF2-40B4-BE49-F238E27FC236}">
                <a16:creationId xmlns:a16="http://schemas.microsoft.com/office/drawing/2014/main" id="{39F67AC9-E2B6-4F4A-81F3-BE58012C8EE5}"/>
              </a:ext>
            </a:extLst>
          </p:cNvPr>
          <p:cNvSpPr txBox="1"/>
          <p:nvPr/>
        </p:nvSpPr>
        <p:spPr>
          <a:xfrm>
            <a:off x="361984" y="4585760"/>
            <a:ext cx="9494193" cy="1450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675" tIns="100675" rIns="100675" bIns="1006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>
              <a:spcBef>
                <a:spcPts val="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настольных приложений (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desktop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самым классическим среди всех перечисленных в данной классификации, и его особенности зависят от предметной области приложения, нюансов архитектуры, ключевых показателей качества и т.д.</a:t>
            </a:r>
          </a:p>
        </p:txBody>
      </p:sp>
      <p:pic>
        <p:nvPicPr>
          <p:cNvPr id="11266" name="Picture 2" descr="Web ] Урок 1. Web-приложение: понятие, компоненты и принципы работы.">
            <a:extLst>
              <a:ext uri="{FF2B5EF4-FFF2-40B4-BE49-F238E27FC236}">
                <a16:creationId xmlns:a16="http://schemas.microsoft.com/office/drawing/2014/main" id="{9C8EE9F9-1F97-4251-852A-9A013323DA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15" t="8171" r="21419" b="10623"/>
          <a:stretch/>
        </p:blipFill>
        <p:spPr bwMode="auto">
          <a:xfrm>
            <a:off x="9737723" y="918512"/>
            <a:ext cx="2028737" cy="18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Что такое мобильное приложение: определение, виды, применение">
            <a:extLst>
              <a:ext uri="{FF2B5EF4-FFF2-40B4-BE49-F238E27FC236}">
                <a16:creationId xmlns:a16="http://schemas.microsoft.com/office/drawing/2014/main" id="{CC5B8C56-419C-44DE-906A-1082B9CB19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12" t="7834" r="7768" b="5979"/>
          <a:stretch/>
        </p:blipFill>
        <p:spPr bwMode="auto">
          <a:xfrm>
            <a:off x="9737723" y="2888184"/>
            <a:ext cx="1977993" cy="187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Загрузите приложение Asana для мобильных устройств и компьютеров • Asana">
            <a:extLst>
              <a:ext uri="{FF2B5EF4-FFF2-40B4-BE49-F238E27FC236}">
                <a16:creationId xmlns:a16="http://schemas.microsoft.com/office/drawing/2014/main" id="{80DCD605-FC42-4E97-A9FB-51EDE5C45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290" y="4829118"/>
            <a:ext cx="2302726" cy="154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1099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0836E3-56D3-47DE-81E5-421444E49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Принципы тестирования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C970A9-7536-421F-A023-5606F69A7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 </a:t>
            </a:r>
            <a:r>
              <a:rPr lang="ru-RU" i="0" dirty="0">
                <a:solidFill>
                  <a:srgbClr val="111111"/>
                </a:solidFill>
                <a:effectLst/>
                <a:latin typeface="-apple-system"/>
              </a:rPr>
              <a:t>Тестирование демонстрирует наличие дефектов</a:t>
            </a:r>
          </a:p>
          <a:p>
            <a:r>
              <a:rPr lang="ru-RU" dirty="0">
                <a:solidFill>
                  <a:srgbClr val="111111"/>
                </a:solidFill>
                <a:latin typeface="-apple-system"/>
              </a:rPr>
              <a:t>2. </a:t>
            </a:r>
            <a:r>
              <a:rPr lang="ru-RU" i="0" dirty="0">
                <a:solidFill>
                  <a:srgbClr val="111111"/>
                </a:solidFill>
                <a:effectLst/>
                <a:latin typeface="-apple-system"/>
              </a:rPr>
              <a:t>Исчерпывающее тестирование невозможно </a:t>
            </a:r>
            <a:endParaRPr lang="en-US" i="0" dirty="0">
              <a:solidFill>
                <a:srgbClr val="111111"/>
              </a:solidFill>
              <a:effectLst/>
              <a:latin typeface="-apple-system"/>
            </a:endParaRPr>
          </a:p>
          <a:p>
            <a:r>
              <a:rPr lang="en-US" dirty="0">
                <a:solidFill>
                  <a:srgbClr val="111111"/>
                </a:solidFill>
                <a:latin typeface="-apple-system"/>
              </a:rPr>
              <a:t>3. </a:t>
            </a:r>
            <a:r>
              <a:rPr lang="ru-RU" i="0" dirty="0">
                <a:solidFill>
                  <a:srgbClr val="111111"/>
                </a:solidFill>
                <a:effectLst/>
                <a:latin typeface="-apple-system"/>
              </a:rPr>
              <a:t>Раннее тестирование</a:t>
            </a:r>
          </a:p>
          <a:p>
            <a:r>
              <a:rPr lang="ru-RU" dirty="0">
                <a:solidFill>
                  <a:srgbClr val="111111"/>
                </a:solidFill>
                <a:latin typeface="-apple-system"/>
              </a:rPr>
              <a:t>4. </a:t>
            </a:r>
            <a:r>
              <a:rPr lang="ru-RU" i="0" dirty="0">
                <a:solidFill>
                  <a:srgbClr val="111111"/>
                </a:solidFill>
                <a:effectLst/>
                <a:latin typeface="-apple-system"/>
              </a:rPr>
              <a:t>Скопление дефектов</a:t>
            </a:r>
            <a:endParaRPr lang="ru-RU" dirty="0">
              <a:solidFill>
                <a:srgbClr val="111111"/>
              </a:solidFill>
              <a:latin typeface="-apple-system"/>
            </a:endParaRPr>
          </a:p>
          <a:p>
            <a:r>
              <a:rPr lang="ru-RU" dirty="0">
                <a:solidFill>
                  <a:srgbClr val="111111"/>
                </a:solidFill>
                <a:latin typeface="-apple-system"/>
              </a:rPr>
              <a:t>5. </a:t>
            </a:r>
            <a:r>
              <a:rPr lang="ru-RU" i="0" dirty="0">
                <a:solidFill>
                  <a:srgbClr val="111111"/>
                </a:solidFill>
                <a:effectLst/>
                <a:latin typeface="-apple-system"/>
              </a:rPr>
              <a:t>Парадокс пестицида</a:t>
            </a:r>
          </a:p>
          <a:p>
            <a:r>
              <a:rPr lang="ru-RU" dirty="0">
                <a:solidFill>
                  <a:srgbClr val="111111"/>
                </a:solidFill>
                <a:latin typeface="-apple-system"/>
              </a:rPr>
              <a:t>6. </a:t>
            </a:r>
            <a:r>
              <a:rPr lang="ru-RU" i="0" dirty="0">
                <a:solidFill>
                  <a:srgbClr val="111111"/>
                </a:solidFill>
                <a:effectLst/>
                <a:latin typeface="-apple-system"/>
              </a:rPr>
              <a:t>Тестирование зависит от контекста </a:t>
            </a:r>
            <a:endParaRPr lang="ru-RU" dirty="0">
              <a:solidFill>
                <a:srgbClr val="111111"/>
              </a:solidFill>
              <a:latin typeface="-apple-system"/>
            </a:endParaRPr>
          </a:p>
          <a:p>
            <a:r>
              <a:rPr lang="ru-RU" dirty="0">
                <a:solidFill>
                  <a:srgbClr val="111111"/>
                </a:solidFill>
                <a:latin typeface="-apple-system"/>
              </a:rPr>
              <a:t>7. </a:t>
            </a:r>
            <a:r>
              <a:rPr lang="ru-RU" i="0" dirty="0">
                <a:solidFill>
                  <a:srgbClr val="111111"/>
                </a:solidFill>
                <a:effectLst/>
                <a:latin typeface="-apple-system"/>
              </a:rPr>
              <a:t>Заблуждение об отсутствии ошибок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126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29CA313-E283-49AD-805B-0D6AAB95D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4" y="564528"/>
            <a:ext cx="1180147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7376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59CFC5-19F5-448D-8427-ED93AF71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без требований</a:t>
            </a:r>
          </a:p>
        </p:txBody>
      </p:sp>
    </p:spTree>
    <p:extLst>
      <p:ext uri="{BB962C8B-B14F-4D97-AF65-F5344CB8AC3E}">
        <p14:creationId xmlns:p14="http://schemas.microsoft.com/office/powerpoint/2010/main" val="11602451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AE4A6C-B115-4BC8-9323-6D090BC2A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78" y="-526024"/>
            <a:ext cx="10058400" cy="1450757"/>
          </a:xfrm>
        </p:spPr>
        <p:txBody>
          <a:bodyPr/>
          <a:lstStyle/>
          <a:p>
            <a:r>
              <a:rPr lang="ru-RU" dirty="0"/>
              <a:t>Задания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C1C55E-46C4-40B2-8F35-A5F747454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617" y="1036948"/>
            <a:ext cx="11425562" cy="520405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1</a:t>
            </a:r>
            <a:r>
              <a:rPr lang="en-US" dirty="0"/>
              <a:t>. </a:t>
            </a:r>
            <a:r>
              <a:rPr lang="ru-RU" dirty="0"/>
              <a:t>Протестировать лифт. Для выполнения данного задания используем как подсказку картинку по типам тестирования карандаша. Описать какие тесты будут применены для пройденных сегодня видов тестирования.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3. Описать, какие </a:t>
            </a:r>
            <a:r>
              <a:rPr lang="en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Уровни, Типы, Виды, Методы, Подходы к тестированию Вы бы использовали </a:t>
            </a:r>
            <a:r>
              <a:rPr lang="ru-RU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 проверке сайта интернет – магазина.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По каждой классификации описываем свои мысли. Пример - </a:t>
            </a:r>
            <a:r>
              <a:rPr lang="en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Безопасность: Сессия должна иметь ограниченное время жизни из соображений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безопасности, а в приложении бесконечное время жизни сессии, пока не закроешь 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браузер.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Если по какой-либо из классификаций тестирования проверка невозможна, то указываем это с добавлением комментария. Пример - </a:t>
            </a:r>
            <a:r>
              <a:rPr lang="en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Тестирование инсталляции не проводится, так как это web-приложение</a:t>
            </a:r>
            <a:endParaRPr lang="ru-RU"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</a:rPr>
              <a:t>Формат отчета на Ваше усмотрение. 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5614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18;p21">
            <a:extLst>
              <a:ext uri="{FF2B5EF4-FFF2-40B4-BE49-F238E27FC236}">
                <a16:creationId xmlns:a16="http://schemas.microsoft.com/office/drawing/2014/main" id="{FA7FE8BE-1214-40C6-9A8B-52553E43617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4137" t="5021" r="3294" b="9149"/>
          <a:stretch/>
        </p:blipFill>
        <p:spPr>
          <a:xfrm>
            <a:off x="800779" y="1829426"/>
            <a:ext cx="3484711" cy="1999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20;p21">
            <a:extLst>
              <a:ext uri="{FF2B5EF4-FFF2-40B4-BE49-F238E27FC236}">
                <a16:creationId xmlns:a16="http://schemas.microsoft.com/office/drawing/2014/main" id="{967777E7-188C-465B-ABCE-368AB3DAEFE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043" t="2125" r="4655" b="7800"/>
          <a:stretch/>
        </p:blipFill>
        <p:spPr>
          <a:xfrm>
            <a:off x="4511394" y="1829426"/>
            <a:ext cx="3255815" cy="1998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21;p21">
            <a:extLst>
              <a:ext uri="{FF2B5EF4-FFF2-40B4-BE49-F238E27FC236}">
                <a16:creationId xmlns:a16="http://schemas.microsoft.com/office/drawing/2014/main" id="{2B4E8556-428B-4EAE-8F9A-97C410ACFEC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215" t="5017" r="2183" b="4572"/>
          <a:stretch/>
        </p:blipFill>
        <p:spPr>
          <a:xfrm>
            <a:off x="8172222" y="1829426"/>
            <a:ext cx="3077501" cy="199902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22;p21">
            <a:extLst>
              <a:ext uri="{FF2B5EF4-FFF2-40B4-BE49-F238E27FC236}">
                <a16:creationId xmlns:a16="http://schemas.microsoft.com/office/drawing/2014/main" id="{E60668B6-623B-409F-891C-13AF9048CED9}"/>
              </a:ext>
            </a:extLst>
          </p:cNvPr>
          <p:cNvSpPr txBox="1"/>
          <p:nvPr/>
        </p:nvSpPr>
        <p:spPr>
          <a:xfrm>
            <a:off x="8167462" y="4028899"/>
            <a:ext cx="3077501" cy="1999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675" tIns="100675" rIns="100675" bIns="1006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212"/>
              <a:buFont typeface="Times New Roman"/>
              <a:buNone/>
            </a:pPr>
            <a:r>
              <a:rPr lang="en" sz="1212" b="1" i="0" u="none" strike="noStrike" cap="none" dirty="0">
                <a:solidFill>
                  <a:srgbClr val="2A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Большой взрыв</a:t>
            </a:r>
            <a:r>
              <a:rPr lang="en" sz="1212" b="0" i="0" u="none" strike="noStrike" cap="none" dirty="0">
                <a:solidFill>
                  <a:srgbClr val="2A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" sz="1212" b="0" i="1" u="none" strike="noStrike" cap="none" dirty="0">
                <a:solidFill>
                  <a:srgbClr val="2A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"Big Bang" Integration</a:t>
            </a:r>
            <a:r>
              <a:rPr lang="en" sz="1212" b="0" i="0" u="none" strike="noStrike" cap="none" dirty="0">
                <a:solidFill>
                  <a:srgbClr val="2A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212"/>
              <a:buFont typeface="Times New Roman"/>
              <a:buNone/>
            </a:pPr>
            <a:r>
              <a:rPr lang="en" sz="1212" b="0" i="0" u="none" strike="noStrike" cap="none" dirty="0">
                <a:solidFill>
                  <a:srgbClr val="2A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Все разработанные модули собираются вместе в виде законченной системы или ее основной части, и затем проводится интеграционное тестирование.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212"/>
              <a:buFont typeface="Times New Roman"/>
              <a:buNone/>
            </a:pPr>
            <a:r>
              <a:rPr lang="en" sz="1212" b="0" i="0" u="none" strike="noStrike" cap="none" dirty="0">
                <a:solidFill>
                  <a:srgbClr val="2A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Подход </a:t>
            </a:r>
            <a:r>
              <a:rPr lang="en" sz="1212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"Big Bang" </a:t>
            </a:r>
            <a:r>
              <a:rPr lang="en" sz="1212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очень хорош для экономии времени. Но в тоже время при таком подходе довольно тяжело локализовывать ошибки</a:t>
            </a:r>
            <a:r>
              <a:rPr lang="en" sz="1212" b="0" i="0" u="none" strike="noStrike" cap="none" dirty="0">
                <a:solidFill>
                  <a:srgbClr val="2A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23;p21">
            <a:extLst>
              <a:ext uri="{FF2B5EF4-FFF2-40B4-BE49-F238E27FC236}">
                <a16:creationId xmlns:a16="http://schemas.microsoft.com/office/drawing/2014/main" id="{728393C9-586C-4350-8354-59342C50C974}"/>
              </a:ext>
            </a:extLst>
          </p:cNvPr>
          <p:cNvSpPr txBox="1"/>
          <p:nvPr/>
        </p:nvSpPr>
        <p:spPr>
          <a:xfrm>
            <a:off x="740513" y="4028899"/>
            <a:ext cx="3605244" cy="199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675" tIns="100675" rIns="100675" bIns="1006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212"/>
              <a:buFont typeface="Times New Roman"/>
              <a:buNone/>
            </a:pPr>
            <a:r>
              <a:rPr lang="en" sz="1212" b="1" i="0" u="none" strike="noStrike" cap="none" dirty="0">
                <a:solidFill>
                  <a:srgbClr val="2A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Снизу вверх</a:t>
            </a:r>
            <a:r>
              <a:rPr lang="en" sz="1212" b="0" i="0" u="none" strike="noStrike" cap="none" dirty="0">
                <a:solidFill>
                  <a:srgbClr val="2A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" sz="1212" b="0" i="1" u="none" strike="noStrike" cap="none" dirty="0">
                <a:solidFill>
                  <a:srgbClr val="2A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Bottom Up Integration</a:t>
            </a:r>
            <a:r>
              <a:rPr lang="en" sz="1212" b="0" i="0" u="none" strike="noStrike" cap="none" dirty="0">
                <a:solidFill>
                  <a:srgbClr val="2A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212"/>
              <a:buFont typeface="Times New Roman"/>
              <a:buNone/>
            </a:pPr>
            <a:r>
              <a:rPr lang="en" sz="1212" b="0" i="0" u="none" strike="noStrike" cap="none" dirty="0">
                <a:solidFill>
                  <a:srgbClr val="2A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Все низкоуровневые модули, процедуры или функции собираются воедино и затем тестируются. После чего собирается следующий уровень модулей для проведения интеграционного тестирования.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212"/>
              <a:buFont typeface="Times New Roman"/>
              <a:buNone/>
            </a:pPr>
            <a:r>
              <a:rPr lang="en" sz="1212" b="0" i="0" u="none" strike="noStrike" cap="none" dirty="0">
                <a:solidFill>
                  <a:srgbClr val="2A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Cчитается полезным, если все или практически все модули, разрабатываемого уровня, готовы.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2"/>
              <a:buFont typeface="Times New Roman"/>
              <a:buNone/>
            </a:pPr>
            <a:endParaRPr sz="1322" b="0" i="0" u="none" strike="noStrike" cap="none" dirty="0">
              <a:solidFill>
                <a:srgbClr val="2A2A2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24;p21">
            <a:extLst>
              <a:ext uri="{FF2B5EF4-FFF2-40B4-BE49-F238E27FC236}">
                <a16:creationId xmlns:a16="http://schemas.microsoft.com/office/drawing/2014/main" id="{9445B2A6-14B3-4864-ACFC-DEDC1DF0A950}"/>
              </a:ext>
            </a:extLst>
          </p:cNvPr>
          <p:cNvSpPr txBox="1"/>
          <p:nvPr/>
        </p:nvSpPr>
        <p:spPr>
          <a:xfrm>
            <a:off x="4597918" y="4028899"/>
            <a:ext cx="3317383" cy="199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675" tIns="100675" rIns="100675" bIns="1006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212"/>
              <a:buFont typeface="Times New Roman"/>
              <a:buNone/>
            </a:pPr>
            <a:r>
              <a:rPr lang="en" sz="1212" b="1" i="0" u="none" strike="noStrike" cap="none" dirty="0">
                <a:solidFill>
                  <a:srgbClr val="2A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Сверху вниз</a:t>
            </a:r>
            <a:r>
              <a:rPr lang="en" sz="1212" b="0" i="0" u="none" strike="noStrike" cap="none" dirty="0">
                <a:solidFill>
                  <a:srgbClr val="2A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" sz="1212" b="0" i="1" u="none" strike="noStrike" cap="none" dirty="0">
                <a:solidFill>
                  <a:srgbClr val="2A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 Down Integration</a:t>
            </a:r>
            <a:r>
              <a:rPr lang="en" sz="1212" b="0" i="0" u="none" strike="noStrike" cap="none" dirty="0">
                <a:solidFill>
                  <a:srgbClr val="2A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212"/>
              <a:buFont typeface="Times New Roman"/>
              <a:buNone/>
            </a:pPr>
            <a:r>
              <a:rPr lang="en" sz="1212" b="0" i="0" u="none" strike="noStrike" cap="none" dirty="0">
                <a:solidFill>
                  <a:srgbClr val="2A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Вначале тестируются все высокоуровневые модули, и постепенно один за другим добавляются низкоуровневые.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212"/>
              <a:buFont typeface="Times New Roman"/>
              <a:buNone/>
            </a:pPr>
            <a:r>
              <a:rPr lang="en" sz="1212" b="0" i="0" u="none" strike="noStrike" cap="none" dirty="0">
                <a:solidFill>
                  <a:srgbClr val="2A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Все модули более низкого уровня симулируются заглушками с аналогичной функциональностью, затем по мере готовности они заменяются реальными активными компонентами.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7ECCE712-121E-4EA4-8FFF-00C2FB300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779" y="169683"/>
            <a:ext cx="7198308" cy="1159496"/>
          </a:xfrm>
        </p:spPr>
        <p:txBody>
          <a:bodyPr>
            <a:normAutofit fontScale="90000"/>
          </a:bodyPr>
          <a:lstStyle/>
          <a:p>
            <a:r>
              <a:rPr lang="ru-RU" sz="3600" dirty="0"/>
              <a:t>Уровни тестирования. Интеграционное тестирование. Подходы</a:t>
            </a:r>
          </a:p>
        </p:txBody>
      </p:sp>
    </p:spTree>
    <p:extLst>
      <p:ext uri="{BB962C8B-B14F-4D97-AF65-F5344CB8AC3E}">
        <p14:creationId xmlns:p14="http://schemas.microsoft.com/office/powerpoint/2010/main" val="2220212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F305842-0092-487C-83A0-BCB61AA26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1102027"/>
            <a:ext cx="4451350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327EF6-8E47-43C1-A11E-B0F87A2FB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37" y="263527"/>
            <a:ext cx="10058400" cy="1450757"/>
          </a:xfrm>
        </p:spPr>
        <p:txBody>
          <a:bodyPr/>
          <a:lstStyle/>
          <a:p>
            <a:r>
              <a:rPr lang="ru-RU" dirty="0"/>
              <a:t>Уровни тестирования. Системное тестирование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DDB568-A3FF-428E-B8A9-2EBCAF802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03" y="1845733"/>
            <a:ext cx="8408708" cy="4272263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Основной задачей системного тестирования является проверка как функциональных, так и не функциональных требований в системе </a:t>
            </a:r>
            <a:r>
              <a:rPr lang="ru-RU" b="1" dirty="0"/>
              <a:t>в целом.</a:t>
            </a:r>
            <a:br>
              <a:rPr lang="ru-RU" b="1" dirty="0"/>
            </a:br>
            <a:endParaRPr lang="ru-RU" b="1" dirty="0"/>
          </a:p>
          <a:p>
            <a:r>
              <a:rPr lang="ru-RU" dirty="0"/>
              <a:t>Для минимизации рисков, связанных с особенностями поведения системы в той или иной среде, во время тестирования следует использовать окружение максимально приближенное к тому, на которое будет установлен продукт.</a:t>
            </a:r>
            <a:br>
              <a:rPr lang="ru-RU" dirty="0"/>
            </a:br>
            <a:endParaRPr lang="ru-RU" dirty="0"/>
          </a:p>
          <a:p>
            <a:r>
              <a:rPr lang="ru-RU" dirty="0"/>
              <a:t>При этом выявляются дефекты, такие как неверное использование ресурсов системы, непредусмотренные комбинации данных пользовательского уровня, несовместимость с окружением, непредусмотренные сценарии использования, отсутствующая или неверная функциональность, неудобство использования и т.д.</a:t>
            </a:r>
            <a:br>
              <a:rPr lang="ru-RU" dirty="0"/>
            </a:br>
            <a:endParaRPr lang="ru-RU" dirty="0"/>
          </a:p>
          <a:p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586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A3F660-C0BE-456D-B926-D3D54EF93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862" y="235029"/>
            <a:ext cx="10058400" cy="1450757"/>
          </a:xfrm>
        </p:spPr>
        <p:txBody>
          <a:bodyPr/>
          <a:lstStyle/>
          <a:p>
            <a:r>
              <a:rPr lang="ru-RU" dirty="0"/>
              <a:t>Уровни тестирования. Системное тестирование</a:t>
            </a:r>
          </a:p>
        </p:txBody>
      </p:sp>
      <p:sp>
        <p:nvSpPr>
          <p:cNvPr id="6" name="Google Shape;150;p23">
            <a:extLst>
              <a:ext uri="{FF2B5EF4-FFF2-40B4-BE49-F238E27FC236}">
                <a16:creationId xmlns:a16="http://schemas.microsoft.com/office/drawing/2014/main" id="{7E6D4412-6672-460C-B245-CF4E577D94B7}"/>
              </a:ext>
            </a:extLst>
          </p:cNvPr>
          <p:cNvSpPr txBox="1"/>
          <p:nvPr/>
        </p:nvSpPr>
        <p:spPr>
          <a:xfrm>
            <a:off x="503343" y="1737360"/>
            <a:ext cx="6434204" cy="1971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675" tIns="100675" rIns="100675" bIns="1006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983"/>
              <a:buFont typeface="Times New Roman"/>
              <a:buNone/>
            </a:pPr>
            <a:r>
              <a:rPr lang="en" sz="1983" b="1" i="0" u="none" strike="noStrike" cap="none" dirty="0">
                <a:solidFill>
                  <a:srgbClr val="2A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базе требований (</a:t>
            </a:r>
            <a:r>
              <a:rPr lang="en" sz="1983" b="1" i="1" u="none" strike="noStrike" cap="none" dirty="0">
                <a:solidFill>
                  <a:srgbClr val="2A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 based</a:t>
            </a:r>
            <a:r>
              <a:rPr lang="en" sz="1983" b="1" i="0" u="none" strike="noStrike" cap="none" dirty="0">
                <a:solidFill>
                  <a:srgbClr val="2A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3"/>
              <a:buFont typeface="Times New Roman"/>
              <a:buNone/>
            </a:pPr>
            <a:r>
              <a:rPr lang="en" sz="1983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Форма содержит поля: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3"/>
              <a:buFont typeface="Times New Roman"/>
              <a:buNone/>
            </a:pPr>
            <a:r>
              <a:rPr lang="en" sz="1983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Пользователь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3"/>
              <a:buFont typeface="Times New Roman"/>
              <a:buNone/>
            </a:pPr>
            <a:r>
              <a:rPr lang="en" sz="1983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Полное имя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3"/>
              <a:buFont typeface="Times New Roman"/>
              <a:buNone/>
            </a:pPr>
            <a:r>
              <a:rPr lang="en" sz="1983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Описание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3"/>
              <a:buFont typeface="Times New Roman"/>
              <a:buNone/>
            </a:pPr>
            <a:r>
              <a:rPr lang="en" sz="1983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Пароль/подтверждение пароля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3"/>
              <a:buFont typeface="Times New Roman"/>
              <a:buNone/>
            </a:pPr>
            <a:endParaRPr sz="1983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153;p23">
            <a:extLst>
              <a:ext uri="{FF2B5EF4-FFF2-40B4-BE49-F238E27FC236}">
                <a16:creationId xmlns:a16="http://schemas.microsoft.com/office/drawing/2014/main" id="{13DB13FF-F98D-493E-8E07-A2213E11BC74}"/>
              </a:ext>
            </a:extLst>
          </p:cNvPr>
          <p:cNvSpPr txBox="1"/>
          <p:nvPr/>
        </p:nvSpPr>
        <p:spPr>
          <a:xfrm>
            <a:off x="2418487" y="4187037"/>
            <a:ext cx="7628660" cy="1830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675" tIns="100675" rIns="100675" bIns="1006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983"/>
              <a:buFont typeface="Times New Roman"/>
              <a:buNone/>
            </a:pPr>
            <a:r>
              <a:rPr lang="en" sz="1983" b="1" i="0" u="none" strike="noStrike" cap="none" dirty="0">
                <a:solidFill>
                  <a:srgbClr val="2A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базе случаев использования (</a:t>
            </a:r>
            <a:r>
              <a:rPr lang="en" sz="1983" b="1" i="1" u="none" strike="noStrike" cap="none" dirty="0">
                <a:solidFill>
                  <a:srgbClr val="2A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case based</a:t>
            </a:r>
            <a:r>
              <a:rPr lang="en" sz="1983" b="1" i="0" u="none" strike="noStrike" cap="none" dirty="0">
                <a:solidFill>
                  <a:srgbClr val="2A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3"/>
              <a:buFont typeface="Times New Roman"/>
              <a:buNone/>
            </a:pPr>
            <a:r>
              <a:rPr lang="en" sz="1983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Начало работы в системе: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3"/>
              <a:buFont typeface="Times New Roman"/>
              <a:buNone/>
            </a:pPr>
            <a:r>
              <a:rPr lang="en" sz="1983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Администратор заводит новых пользователей, указав необходимые данные. Система делает проверку на уникальность логина и пароля и создает запись. Если логин не уникален, система выдает сообщение и предлагает либо изменить логин, либо отменить создание пользователя.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152;p23">
            <a:extLst>
              <a:ext uri="{FF2B5EF4-FFF2-40B4-BE49-F238E27FC236}">
                <a16:creationId xmlns:a16="http://schemas.microsoft.com/office/drawing/2014/main" id="{CD9F4715-21B5-4C5F-926A-11E45E2C006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05637" y="960408"/>
            <a:ext cx="3283020" cy="32266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5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BF838A-7715-42D8-9DBB-60523B7D4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90" y="7815"/>
            <a:ext cx="10058400" cy="1450757"/>
          </a:xfrm>
        </p:spPr>
        <p:txBody>
          <a:bodyPr/>
          <a:lstStyle/>
          <a:p>
            <a:r>
              <a:rPr lang="ru-RU" dirty="0"/>
              <a:t>Уровни тестирования. Приемочное тестирование</a:t>
            </a:r>
          </a:p>
        </p:txBody>
      </p:sp>
      <p:sp>
        <p:nvSpPr>
          <p:cNvPr id="5" name="Google Shape;164;p24">
            <a:extLst>
              <a:ext uri="{FF2B5EF4-FFF2-40B4-BE49-F238E27FC236}">
                <a16:creationId xmlns:a16="http://schemas.microsoft.com/office/drawing/2014/main" id="{F282210B-8984-4789-A729-037D94E5DE0F}"/>
              </a:ext>
            </a:extLst>
          </p:cNvPr>
          <p:cNvSpPr txBox="1"/>
          <p:nvPr/>
        </p:nvSpPr>
        <p:spPr>
          <a:xfrm>
            <a:off x="451224" y="1336510"/>
            <a:ext cx="9674600" cy="1982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675" tIns="100675" rIns="100675" bIns="1006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762"/>
              <a:buFont typeface="Times New Roman"/>
              <a:buNone/>
            </a:pPr>
            <a:r>
              <a:rPr lang="en" sz="1762" b="0" i="0" u="none" strike="noStrike" cap="none" dirty="0">
                <a:solidFill>
                  <a:srgbClr val="2A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Формальный процесс тестирования, который проверяет </a:t>
            </a:r>
            <a:r>
              <a:rPr lang="en" sz="1762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работоспособность системы, частей системы или отдельных нефункциональных характеристик системы</a:t>
            </a:r>
            <a:r>
              <a:rPr lang="en" sz="1762" b="0" i="0" u="none" strike="noStrike" cap="none" dirty="0">
                <a:solidFill>
                  <a:srgbClr val="2A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 проводится с целью: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3560" marR="0" lvl="0" indent="-36386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762"/>
              <a:buFont typeface="Times New Roman"/>
              <a:buNone/>
            </a:pPr>
            <a:r>
              <a:rPr lang="en" sz="1762" b="0" i="0" u="none" strike="noStrike" cap="none" dirty="0">
                <a:solidFill>
                  <a:srgbClr val="2A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определения, удовлетворяет ли система приемочным критериям;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3560" marR="0" lvl="0" indent="-36386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762"/>
              <a:buFont typeface="Times New Roman"/>
              <a:buNone/>
            </a:pPr>
            <a:r>
              <a:rPr lang="en" sz="1762" b="0" i="0" u="none" strike="noStrike" cap="none" dirty="0">
                <a:solidFill>
                  <a:srgbClr val="2A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вынесения решения заказчиком или другим уполномоченным лицом, принимается приложение или нет.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65;p24">
            <a:extLst>
              <a:ext uri="{FF2B5EF4-FFF2-40B4-BE49-F238E27FC236}">
                <a16:creationId xmlns:a16="http://schemas.microsoft.com/office/drawing/2014/main" id="{DF2975B0-A8BB-4CA3-B681-B297CA9D6B72}"/>
              </a:ext>
            </a:extLst>
          </p:cNvPr>
          <p:cNvSpPr txBox="1"/>
          <p:nvPr/>
        </p:nvSpPr>
        <p:spPr>
          <a:xfrm>
            <a:off x="361990" y="3090077"/>
            <a:ext cx="3632931" cy="10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675" tIns="100675" rIns="100675" bIns="1006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2"/>
              <a:buFont typeface="Times New Roman"/>
              <a:buNone/>
            </a:pPr>
            <a:r>
              <a:rPr lang="en" sz="1762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Поиск дефектов не является главной целью приемочного тестирования.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66;p24">
            <a:extLst>
              <a:ext uri="{FF2B5EF4-FFF2-40B4-BE49-F238E27FC236}">
                <a16:creationId xmlns:a16="http://schemas.microsoft.com/office/drawing/2014/main" id="{1AEB0F94-7DB6-4F0F-8462-6BFB90916254}"/>
              </a:ext>
            </a:extLst>
          </p:cNvPr>
          <p:cNvSpPr txBox="1"/>
          <p:nvPr/>
        </p:nvSpPr>
        <p:spPr>
          <a:xfrm>
            <a:off x="451224" y="4272665"/>
            <a:ext cx="3821599" cy="135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675" tIns="100675" rIns="100675" bIns="1006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983"/>
              <a:buFont typeface="Times New Roman"/>
              <a:buNone/>
            </a:pPr>
            <a:r>
              <a:rPr lang="en" sz="1983" b="1" i="0" u="none" strike="noStrike" cap="none" dirty="0">
                <a:solidFill>
                  <a:srgbClr val="2A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Фаза приемочного тестирования</a:t>
            </a:r>
            <a:r>
              <a:rPr lang="en" sz="1983" b="0" i="0" u="none" strike="noStrike" cap="none" dirty="0">
                <a:solidFill>
                  <a:srgbClr val="2A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длится до тех пор, пока заказчик не выносит решение об отправлении приложения на доработку или выдаче приложения.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4" name="Picture 2" descr="7 Приемочное тестирование. Идеальный программист. Как стать профессионалом  разработки ПО">
            <a:extLst>
              <a:ext uri="{FF2B5EF4-FFF2-40B4-BE49-F238E27FC236}">
                <a16:creationId xmlns:a16="http://schemas.microsoft.com/office/drawing/2014/main" id="{C6D8449A-8234-46F2-8820-EBF6D9928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802" y="3165010"/>
            <a:ext cx="5548558" cy="296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732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73;p25">
            <a:extLst>
              <a:ext uri="{FF2B5EF4-FFF2-40B4-BE49-F238E27FC236}">
                <a16:creationId xmlns:a16="http://schemas.microsoft.com/office/drawing/2014/main" id="{06E967BA-596B-4E2D-8817-30C35F99805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34438" y="1864499"/>
            <a:ext cx="1188509" cy="123576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75;p25">
            <a:extLst>
              <a:ext uri="{FF2B5EF4-FFF2-40B4-BE49-F238E27FC236}">
                <a16:creationId xmlns:a16="http://schemas.microsoft.com/office/drawing/2014/main" id="{4E0B04AE-0007-4549-A5D2-47BDB2BD85B8}"/>
              </a:ext>
            </a:extLst>
          </p:cNvPr>
          <p:cNvSpPr txBox="1"/>
          <p:nvPr/>
        </p:nvSpPr>
        <p:spPr>
          <a:xfrm>
            <a:off x="626379" y="1337590"/>
            <a:ext cx="6224720" cy="885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675" tIns="100675" rIns="100675" bIns="1006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2"/>
              <a:buFont typeface="Times New Roman"/>
              <a:buNone/>
            </a:pPr>
            <a:r>
              <a:rPr lang="en" sz="1762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Пользовательское - </a:t>
            </a:r>
            <a:r>
              <a:rPr lang="en" sz="1762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проверяет готовность системы для использования в бизнесе.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2"/>
              <a:buFont typeface="Times New Roman"/>
              <a:buNone/>
            </a:pPr>
            <a:endParaRPr sz="1762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2"/>
              <a:buFont typeface="Times New Roman"/>
              <a:buNone/>
            </a:pPr>
            <a:endParaRPr sz="1762" b="0" i="0" u="none" strike="noStrike" cap="none" dirty="0">
              <a:solidFill>
                <a:srgbClr val="2A2A2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176;p25">
            <a:extLst>
              <a:ext uri="{FF2B5EF4-FFF2-40B4-BE49-F238E27FC236}">
                <a16:creationId xmlns:a16="http://schemas.microsoft.com/office/drawing/2014/main" id="{F485FBC4-7E31-49CE-90EA-DC7595E48115}"/>
              </a:ext>
            </a:extLst>
          </p:cNvPr>
          <p:cNvSpPr txBox="1"/>
          <p:nvPr/>
        </p:nvSpPr>
        <p:spPr>
          <a:xfrm>
            <a:off x="626379" y="2140524"/>
            <a:ext cx="8419017" cy="885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675" tIns="100675" rIns="100675" bIns="1006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2"/>
              <a:buFont typeface="Times New Roman"/>
              <a:buNone/>
            </a:pPr>
            <a:r>
              <a:rPr lang="en" sz="1762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Эксплуатационное - </a:t>
            </a:r>
            <a:r>
              <a:rPr lang="en" sz="1762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приемочное тестирование, проводимое системными администраторами (тестирование резервного копирования\восстановления, восстановление после сбоев, управление пользователями и пр.)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2"/>
              <a:buFont typeface="Times New Roman"/>
              <a:buNone/>
            </a:pPr>
            <a:endParaRPr sz="1762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3"/>
              <a:buFont typeface="Times New Roman"/>
              <a:buNone/>
            </a:pPr>
            <a:endParaRPr sz="1983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177;p25">
            <a:extLst>
              <a:ext uri="{FF2B5EF4-FFF2-40B4-BE49-F238E27FC236}">
                <a16:creationId xmlns:a16="http://schemas.microsoft.com/office/drawing/2014/main" id="{B194AB6B-2CFC-44C0-88F0-41FBE5F8A91F}"/>
              </a:ext>
            </a:extLst>
          </p:cNvPr>
          <p:cNvSpPr txBox="1"/>
          <p:nvPr/>
        </p:nvSpPr>
        <p:spPr>
          <a:xfrm>
            <a:off x="675900" y="3320978"/>
            <a:ext cx="8419017" cy="921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675" tIns="100675" rIns="100675" bIns="1006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2"/>
              <a:buFont typeface="Times New Roman"/>
              <a:buNone/>
            </a:pPr>
            <a:r>
              <a:rPr lang="en" sz="1762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Контрактное и правовое - </a:t>
            </a:r>
            <a:r>
              <a:rPr lang="en" sz="1762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выполняется для проверки требований, предъявляемых контрактом к разрабатываемому ПО.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179;p25">
            <a:extLst>
              <a:ext uri="{FF2B5EF4-FFF2-40B4-BE49-F238E27FC236}">
                <a16:creationId xmlns:a16="http://schemas.microsoft.com/office/drawing/2014/main" id="{38D42A77-4254-4E14-BF5B-03FBBC7BD8F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16487" y="3295441"/>
            <a:ext cx="1059646" cy="1059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80;p25">
            <a:extLst>
              <a:ext uri="{FF2B5EF4-FFF2-40B4-BE49-F238E27FC236}">
                <a16:creationId xmlns:a16="http://schemas.microsoft.com/office/drawing/2014/main" id="{D135D0C4-8B3F-467C-8725-8458491899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60735" y="1047278"/>
            <a:ext cx="1331000" cy="105964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81;p25">
            <a:extLst>
              <a:ext uri="{FF2B5EF4-FFF2-40B4-BE49-F238E27FC236}">
                <a16:creationId xmlns:a16="http://schemas.microsoft.com/office/drawing/2014/main" id="{6ABB6C54-0B86-4227-95B4-C19A8701D1C4}"/>
              </a:ext>
            </a:extLst>
          </p:cNvPr>
          <p:cNvSpPr txBox="1"/>
          <p:nvPr/>
        </p:nvSpPr>
        <p:spPr>
          <a:xfrm>
            <a:off x="675900" y="4242180"/>
            <a:ext cx="8596120" cy="459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675" tIns="100675" rIns="100675" bIns="1006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2"/>
              <a:buFont typeface="Times New Roman"/>
              <a:buNone/>
            </a:pPr>
            <a:r>
              <a:rPr lang="en" sz="1762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Альфа и бета тестирование (или тестирование в условиях эксплуатации):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82;p25">
            <a:extLst>
              <a:ext uri="{FF2B5EF4-FFF2-40B4-BE49-F238E27FC236}">
                <a16:creationId xmlns:a16="http://schemas.microsoft.com/office/drawing/2014/main" id="{C10C16D5-5A60-46EB-8BFD-3CC6F76971A2}"/>
              </a:ext>
            </a:extLst>
          </p:cNvPr>
          <p:cNvSpPr txBox="1"/>
          <p:nvPr/>
        </p:nvSpPr>
        <p:spPr>
          <a:xfrm>
            <a:off x="675900" y="4877104"/>
            <a:ext cx="8596120" cy="1059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675" tIns="100675" rIns="100675" bIns="1006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3"/>
              <a:buFont typeface="Times New Roman"/>
              <a:buNone/>
            </a:pPr>
            <a:r>
              <a:rPr lang="en" sz="1983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Альфа-тестирование</a:t>
            </a:r>
            <a:r>
              <a:rPr lang="en" sz="198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выполняется организацией, разрабатывающей продукт, но не группой разработчиков.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3"/>
              <a:buFont typeface="Times New Roman"/>
              <a:buNone/>
            </a:pPr>
            <a:r>
              <a:rPr lang="en" sz="1983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Бета-тестирование</a:t>
            </a:r>
            <a:r>
              <a:rPr lang="en" sz="198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выполняется покупателями или потенциальными заказчиками на их собственных мощностях.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3"/>
              <a:buFont typeface="Times New Roman"/>
              <a:buNone/>
            </a:pPr>
            <a:endParaRPr sz="1983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" name="Google Shape;183;p25">
            <a:extLst>
              <a:ext uri="{FF2B5EF4-FFF2-40B4-BE49-F238E27FC236}">
                <a16:creationId xmlns:a16="http://schemas.microsoft.com/office/drawing/2014/main" id="{FC5176F1-C390-448F-9C59-265424F9DC5A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517137" y="4877104"/>
            <a:ext cx="1258346" cy="105964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C4056BA1-71DF-4286-9CC0-101FA0F43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12" y="53937"/>
            <a:ext cx="9470167" cy="1329096"/>
          </a:xfrm>
        </p:spPr>
        <p:txBody>
          <a:bodyPr>
            <a:normAutofit fontScale="90000"/>
          </a:bodyPr>
          <a:lstStyle/>
          <a:p>
            <a:r>
              <a:rPr lang="ru-RU" dirty="0"/>
              <a:t>Уровни тестирования. Приемочное тестирование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2521710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0112FE-A98D-4429-A9B3-BA0C1EFAC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77" y="0"/>
            <a:ext cx="7631941" cy="1023723"/>
          </a:xfrm>
        </p:spPr>
        <p:txBody>
          <a:bodyPr/>
          <a:lstStyle/>
          <a:p>
            <a:r>
              <a:rPr lang="ru-RU" dirty="0"/>
              <a:t>Виды тестирования ПО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5BCECC5-FB5A-4600-80E2-D32A955DC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2" y="1093509"/>
            <a:ext cx="11519555" cy="499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619442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7562</TotalTime>
  <Words>2869</Words>
  <Application>Microsoft Office PowerPoint</Application>
  <PresentationFormat>Широкоэкранный</PresentationFormat>
  <Paragraphs>213</Paragraphs>
  <Slides>38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5" baseType="lpstr">
      <vt:lpstr>-apple-system</vt:lpstr>
      <vt:lpstr>Arial</vt:lpstr>
      <vt:lpstr>Calibri</vt:lpstr>
      <vt:lpstr>Calibri Light</vt:lpstr>
      <vt:lpstr>Times New Roman</vt:lpstr>
      <vt:lpstr>Verdana</vt:lpstr>
      <vt:lpstr>Ретро</vt:lpstr>
      <vt:lpstr>Виды и уровни тестирования</vt:lpstr>
      <vt:lpstr>О чем мы сегодня поговорим</vt:lpstr>
      <vt:lpstr>Уровни тестирования. Интеграционное тестирование</vt:lpstr>
      <vt:lpstr>Уровни тестирования. Интеграционное тестирование. Подходы</vt:lpstr>
      <vt:lpstr>Уровни тестирования. Системное тестирование</vt:lpstr>
      <vt:lpstr>Уровни тестирования. Системное тестирование</vt:lpstr>
      <vt:lpstr>Уровни тестирования. Приемочное тестирование</vt:lpstr>
      <vt:lpstr>Уровни тестирования. Приемочное тестирование</vt:lpstr>
      <vt:lpstr>Виды тестирования ПО</vt:lpstr>
      <vt:lpstr>Типы тестирования ПО. Функциональное тестирование</vt:lpstr>
      <vt:lpstr>Типы тестирования ПО. Функциональное тестирование. Виды</vt:lpstr>
      <vt:lpstr>Типы тестирования ПО. Функциональное тестирование. Виды</vt:lpstr>
      <vt:lpstr>Типы тестирования ПО. Нефункциональное тестирование</vt:lpstr>
      <vt:lpstr>Типы тестирования ПО. Нефункциональное тестирование. Виды</vt:lpstr>
      <vt:lpstr>Типы тестирования ПО. Нефункциональное тестирование. Виды</vt:lpstr>
      <vt:lpstr>Типы тестирования ПО. Нефункциональное тестирование. Виды</vt:lpstr>
      <vt:lpstr>Типы тестирования ПО. Нефункциональное тестирование. Виды</vt:lpstr>
      <vt:lpstr>Типы тестирования ПО. Нефункциональное тестирование. Виды</vt:lpstr>
      <vt:lpstr>Типы тестирования ПО. Нефункциональное тестирование. Виды</vt:lpstr>
      <vt:lpstr>Презентация PowerPoint</vt:lpstr>
      <vt:lpstr>Типы тестирования. Нефункциональное тестирование</vt:lpstr>
      <vt:lpstr>Типы тестирования. Структурное тестирование</vt:lpstr>
      <vt:lpstr>Типы тестирования. Тестирование изменений</vt:lpstr>
      <vt:lpstr>Типы тестирования. Тестирование изменений. Виды</vt:lpstr>
      <vt:lpstr>Типы тестирования. Тестирование изменений. Виды</vt:lpstr>
      <vt:lpstr>Презентация PowerPoint</vt:lpstr>
      <vt:lpstr>Тестирование по уровню автоматизации. Виды</vt:lpstr>
      <vt:lpstr>Тестирование по позитивности сценария. Виды</vt:lpstr>
      <vt:lpstr>Презентация PowerPoint</vt:lpstr>
      <vt:lpstr>Методы тестирования. Статический метод</vt:lpstr>
      <vt:lpstr>Методы тестирования. Динамический метод</vt:lpstr>
      <vt:lpstr>Презентация PowerPoint</vt:lpstr>
      <vt:lpstr>Подходы к тестированию</vt:lpstr>
      <vt:lpstr>Тестирование по типу приложения. Виды</vt:lpstr>
      <vt:lpstr>Принципы тестирования</vt:lpstr>
      <vt:lpstr>Презентация PowerPoint</vt:lpstr>
      <vt:lpstr>Тестирование без требований</vt:lpstr>
      <vt:lpstr>Задания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Anastasia</dc:creator>
  <cp:lastModifiedBy>Petr</cp:lastModifiedBy>
  <cp:revision>120</cp:revision>
  <dcterms:created xsi:type="dcterms:W3CDTF">2022-02-17T21:05:58Z</dcterms:created>
  <dcterms:modified xsi:type="dcterms:W3CDTF">2024-09-17T09:30:05Z</dcterms:modified>
</cp:coreProperties>
</file>