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4" r:id="rId3"/>
    <p:sldId id="290" r:id="rId4"/>
    <p:sldId id="284" r:id="rId5"/>
    <p:sldId id="291" r:id="rId6"/>
    <p:sldId id="292" r:id="rId7"/>
    <p:sldId id="293" r:id="rId8"/>
    <p:sldId id="276" r:id="rId9"/>
    <p:sldId id="286" r:id="rId10"/>
    <p:sldId id="287" r:id="rId11"/>
    <p:sldId id="289" r:id="rId12"/>
    <p:sldId id="294" r:id="rId13"/>
    <p:sldId id="295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ECE48-BAEC-4BD3-AFA0-AD1FFB7D6A52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38FA6-97EE-4339-B43D-F13094AEE0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6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38FA6-97EE-4339-B43D-F13094AEE00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56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38FA6-97EE-4339-B43D-F13094AEE00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56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38FA6-97EE-4339-B43D-F13094AEE00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3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774-597E-4E99-844B-2DDF2BAF1464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E488F-87D6-4D51-BE0A-904A14355F2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774-597E-4E99-844B-2DDF2BAF1464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E488F-87D6-4D51-BE0A-904A14355F2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774-597E-4E99-844B-2DDF2BAF1464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E488F-87D6-4D51-BE0A-904A14355F2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774-597E-4E99-844B-2DDF2BAF1464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E488F-87D6-4D51-BE0A-904A14355F2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774-597E-4E99-844B-2DDF2BAF1464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E488F-87D6-4D51-BE0A-904A14355F2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774-597E-4E99-844B-2DDF2BAF1464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E488F-87D6-4D51-BE0A-904A14355F2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774-597E-4E99-844B-2DDF2BAF1464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E488F-87D6-4D51-BE0A-904A14355F2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774-597E-4E99-844B-2DDF2BAF1464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E488F-87D6-4D51-BE0A-904A14355F2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774-597E-4E99-844B-2DDF2BAF1464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E488F-87D6-4D51-BE0A-904A14355F2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774-597E-4E99-844B-2DDF2BAF1464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E488F-87D6-4D51-BE0A-904A14355F2B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8774-597E-4E99-844B-2DDF2BAF1464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E488F-87D6-4D51-BE0A-904A14355F2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FB8774-597E-4E99-844B-2DDF2BAF1464}" type="datetimeFigureOut">
              <a:rPr lang="ru-RU" smtClean="0"/>
              <a:t>21.10.2016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23E488F-87D6-4D51-BE0A-904A14355F2B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980728"/>
            <a:ext cx="8316416" cy="5472608"/>
          </a:xfrm>
        </p:spPr>
        <p:txBody>
          <a:bodyPr>
            <a:normAutofit fontScale="25000" lnSpcReduction="20000"/>
          </a:bodyPr>
          <a:lstStyle/>
          <a:p>
            <a:r>
              <a:rPr lang="ru-RU" sz="8000" b="1" dirty="0">
                <a:solidFill>
                  <a:schemeClr val="accent1"/>
                </a:solidFill>
              </a:rPr>
              <a:t>Дефект</a:t>
            </a:r>
            <a:r>
              <a:rPr lang="ru-RU" sz="8000" b="1" dirty="0"/>
              <a:t> </a:t>
            </a:r>
            <a:r>
              <a:rPr lang="ru-RU" sz="8000" dirty="0"/>
              <a:t>– несоответствие продукта заявленным требованиям заказчика.</a:t>
            </a:r>
          </a:p>
          <a:p>
            <a:r>
              <a:rPr lang="ru-RU" sz="8000" dirty="0"/>
              <a:t>Выделяют следующие </a:t>
            </a:r>
            <a:r>
              <a:rPr lang="ru-RU" sz="8000" b="1" dirty="0">
                <a:solidFill>
                  <a:schemeClr val="accent1"/>
                </a:solidFill>
              </a:rPr>
              <a:t>виды дефектов</a:t>
            </a:r>
            <a:r>
              <a:rPr lang="ru-RU" sz="8000" dirty="0"/>
              <a:t>:</a:t>
            </a:r>
          </a:p>
          <a:p>
            <a:pPr lvl="0"/>
            <a:r>
              <a:rPr lang="ru-RU" sz="8000" b="1" dirty="0" smtClean="0">
                <a:solidFill>
                  <a:schemeClr val="accent1"/>
                </a:solidFill>
              </a:rPr>
              <a:t>Функциональные ошибки</a:t>
            </a:r>
            <a:r>
              <a:rPr lang="ru-RU" sz="8000" dirty="0" smtClean="0"/>
              <a:t> </a:t>
            </a:r>
            <a:r>
              <a:rPr lang="ru-RU" sz="8000" dirty="0"/>
              <a:t>(ПО работает не так, как задумано). Например, не сохраняются изменения в профиле. </a:t>
            </a:r>
          </a:p>
          <a:p>
            <a:pPr lvl="0"/>
            <a:r>
              <a:rPr lang="ru-RU" sz="8000" b="1" dirty="0">
                <a:solidFill>
                  <a:schemeClr val="accent1"/>
                </a:solidFill>
              </a:rPr>
              <a:t>Визуальные ошибки</a:t>
            </a:r>
            <a:r>
              <a:rPr lang="ru-RU" sz="8000" dirty="0"/>
              <a:t> (ПО не выглядит не так, как задумано). Например, текст вылезает за установленные границы.</a:t>
            </a:r>
          </a:p>
          <a:p>
            <a:pPr lvl="0"/>
            <a:r>
              <a:rPr lang="ru-RU" sz="8000" b="1" dirty="0" smtClean="0">
                <a:solidFill>
                  <a:schemeClr val="accent1"/>
                </a:solidFill>
              </a:rPr>
              <a:t>Логические ошибки</a:t>
            </a:r>
            <a:r>
              <a:rPr lang="ru-RU" sz="8000" dirty="0" smtClean="0"/>
              <a:t> </a:t>
            </a:r>
            <a:r>
              <a:rPr lang="ru-RU" sz="8000" dirty="0"/>
              <a:t>(ПО работает не так, как задумано с точки зрения логики). Например, можно сделать заказ, не указав адрес доставки.</a:t>
            </a:r>
          </a:p>
          <a:p>
            <a:pPr lvl="0"/>
            <a:r>
              <a:rPr lang="ru-RU" sz="8000" b="1" dirty="0">
                <a:solidFill>
                  <a:schemeClr val="accent1"/>
                </a:solidFill>
              </a:rPr>
              <a:t>Ошибки контента</a:t>
            </a:r>
            <a:r>
              <a:rPr lang="ru-RU" sz="8000" dirty="0"/>
              <a:t> (орфографические и пунктуационные ошибки). Например, неправильная конвертация валют по курсу.</a:t>
            </a:r>
          </a:p>
          <a:p>
            <a:pPr lvl="0"/>
            <a:r>
              <a:rPr lang="ru-RU" sz="8000" b="1" dirty="0" smtClean="0">
                <a:solidFill>
                  <a:schemeClr val="accent1"/>
                </a:solidFill>
              </a:rPr>
              <a:t>Ошибки удобства использования</a:t>
            </a:r>
            <a:r>
              <a:rPr lang="ru-RU" sz="8000" dirty="0" smtClean="0"/>
              <a:t> </a:t>
            </a:r>
            <a:r>
              <a:rPr lang="ru-RU" sz="8000" dirty="0"/>
              <a:t>(ПО работает ни настолько удобно, как это требует функционал). Например, отсутствует подсветка или текста ошибки при некорректном заполненных полях формы.</a:t>
            </a:r>
          </a:p>
          <a:p>
            <a:pPr lvl="0"/>
            <a:r>
              <a:rPr lang="ru-RU" sz="8000" b="1" dirty="0" smtClean="0">
                <a:solidFill>
                  <a:schemeClr val="accent1"/>
                </a:solidFill>
              </a:rPr>
              <a:t>Ошибки </a:t>
            </a:r>
            <a:r>
              <a:rPr lang="ru-RU" sz="8000" b="1" dirty="0">
                <a:solidFill>
                  <a:schemeClr val="accent1"/>
                </a:solidFill>
              </a:rPr>
              <a:t>безопасности</a:t>
            </a:r>
            <a:r>
              <a:rPr lang="ru-RU" sz="8000" dirty="0">
                <a:solidFill>
                  <a:schemeClr val="accent1"/>
                </a:solidFill>
              </a:rPr>
              <a:t>.</a:t>
            </a:r>
            <a:r>
              <a:rPr lang="ru-RU" sz="8000" dirty="0"/>
              <a:t> Например, #</a:t>
            </a:r>
            <a:r>
              <a:rPr lang="en-US" sz="8000" dirty="0"/>
              <a:t>XSS</a:t>
            </a:r>
            <a:r>
              <a:rPr lang="ru-RU" sz="8000" dirty="0"/>
              <a:t>-уязвимости, #</a:t>
            </a:r>
            <a:r>
              <a:rPr lang="en-US" sz="8000" dirty="0"/>
              <a:t>SQL</a:t>
            </a:r>
            <a:r>
              <a:rPr lang="ru-RU" sz="8000" dirty="0"/>
              <a:t> инъекции.</a:t>
            </a:r>
          </a:p>
          <a:p>
            <a:endParaRPr lang="ru-RU" sz="2000" dirty="0" smtClean="0"/>
          </a:p>
          <a:p>
            <a:endParaRPr lang="ru-RU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95673"/>
            <a:ext cx="8757096" cy="641039"/>
          </a:xfrm>
        </p:spPr>
        <p:txBody>
          <a:bodyPr/>
          <a:lstStyle/>
          <a:p>
            <a:pPr marL="182880" indent="0" algn="ctr">
              <a:buNone/>
            </a:pPr>
            <a:r>
              <a:rPr lang="ru-RU" sz="2800" dirty="0">
                <a:effectLst/>
              </a:rPr>
              <a:t>Определение дефекта. Типы дефектов</a:t>
            </a:r>
            <a:r>
              <a:rPr lang="ru-RU" sz="2800" dirty="0" smtClean="0">
                <a:effectLst/>
              </a:rPr>
              <a:t>.</a:t>
            </a:r>
            <a:r>
              <a:rPr lang="ru-RU" sz="2800" dirty="0">
                <a:effectLst/>
              </a:rPr>
              <a:t/>
            </a:r>
            <a:br>
              <a:rPr lang="ru-RU" sz="2800" dirty="0">
                <a:effectLst/>
              </a:rPr>
            </a:br>
            <a:r>
              <a:rPr lang="ru-RU" sz="2800" dirty="0" smtClean="0">
                <a:latin typeface="Arial Black" panose="020B0A04020102020204" pitchFamily="34" charset="0"/>
              </a:rPr>
              <a:t/>
            </a:r>
            <a:br>
              <a:rPr lang="ru-RU" sz="2800" dirty="0" smtClean="0">
                <a:latin typeface="Arial Black" panose="020B0A04020102020204" pitchFamily="34" charset="0"/>
              </a:rPr>
            </a:br>
            <a:endParaRPr lang="ru-RU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568952" cy="720080"/>
          </a:xfrm>
        </p:spPr>
        <p:txBody>
          <a:bodyPr/>
          <a:lstStyle/>
          <a:p>
            <a:pPr marL="0" indent="0" algn="ctr">
              <a:buNone/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методики оценки </a:t>
            </a: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тестового 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покрытия</a:t>
            </a:r>
            <a:r>
              <a:rPr lang="ru-RU" sz="2600" dirty="0">
                <a:effectLst/>
              </a:rPr>
              <a:t>. </a:t>
            </a:r>
            <a:endParaRPr lang="ru-RU" sz="26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620688"/>
            <a:ext cx="8820472" cy="676875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dirty="0"/>
              <a:t>Выделяют </a:t>
            </a:r>
            <a:r>
              <a:rPr lang="ru-RU" b="1" dirty="0">
                <a:solidFill>
                  <a:schemeClr val="accent1"/>
                </a:solidFill>
              </a:rPr>
              <a:t>основные методики оценки тестового покрытия</a:t>
            </a:r>
            <a:r>
              <a:rPr lang="ru-RU" dirty="0">
                <a:solidFill>
                  <a:schemeClr val="accent1"/>
                </a:solidFill>
              </a:rPr>
              <a:t>:</a:t>
            </a:r>
          </a:p>
          <a:p>
            <a:pPr marL="45720" lv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Покрытие требований</a:t>
            </a:r>
            <a:r>
              <a:rPr lang="ru-RU" dirty="0"/>
              <a:t> – оценка покрытия тестами функциональных и нефункциональных требований к продукту путем построения матриц трассировки. Можно обнаружить белые пятна требований, не покрытые тестовыми случаями, либо лишние тестовые случаи.</a:t>
            </a:r>
          </a:p>
          <a:p>
            <a:pPr marL="45720" lv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Покрытие кода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– оценка покрытия исполняемого кода тестами, путем отслеживания непроверенных в процессе тестирования частей программного обеспечения. Эффективно применяется только для тестирования методом белого ящика. Для метода черного ящика этот вид слишком дорог из-за трудоемкости.</a:t>
            </a:r>
          </a:p>
          <a:p>
            <a:pPr marL="45720" lv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Тестовое покрытие на базе потока управления</a:t>
            </a:r>
            <a:r>
              <a:rPr lang="ru-RU" b="1" dirty="0"/>
              <a:t> ­–</a:t>
            </a:r>
            <a:r>
              <a:rPr lang="ru-RU" dirty="0"/>
              <a:t> оценка покрытия, основанная на определении путей выполнения кода программного модуля и создания выполняемых тест кейсов для покрытия этих путей. Применяется как для метода белого ящика</a:t>
            </a:r>
            <a:r>
              <a:rPr lang="ru-RU" dirty="0" smtClean="0"/>
              <a:t>, </a:t>
            </a:r>
            <a:r>
              <a:rPr lang="ru-RU" dirty="0"/>
              <a:t>так и для черного ящика.</a:t>
            </a: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9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3808" y="0"/>
            <a:ext cx="9145016" cy="720080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методики оценки тестового покрытия</a:t>
            </a:r>
            <a:r>
              <a:rPr lang="ru-RU" sz="2800" dirty="0">
                <a:effectLst/>
              </a:rPr>
              <a:t>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476672"/>
            <a:ext cx="8820472" cy="691276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b="1" dirty="0"/>
              <a:t>Покрытие требований</a:t>
            </a:r>
            <a:r>
              <a:rPr lang="ru-RU" dirty="0"/>
              <a:t> </a:t>
            </a:r>
            <a:r>
              <a:rPr lang="ru-RU" sz="2000" dirty="0"/>
              <a:t>рассчитывается по формуле (1</a:t>
            </a:r>
            <a:r>
              <a:rPr lang="ru-RU" sz="2000" dirty="0" smtClean="0"/>
              <a:t>):</a:t>
            </a:r>
            <a:endParaRPr lang="ru-RU" sz="2000" dirty="0"/>
          </a:p>
          <a:p>
            <a:pPr marL="45720" indent="0"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Tcov</a:t>
            </a:r>
            <a:r>
              <a:rPr lang="ru-RU" b="1" dirty="0" smtClean="0">
                <a:solidFill>
                  <a:schemeClr val="accent1"/>
                </a:solidFill>
              </a:rPr>
              <a:t>(тестовое </a:t>
            </a:r>
            <a:r>
              <a:rPr lang="ru-RU" b="1" dirty="0">
                <a:solidFill>
                  <a:schemeClr val="accent1"/>
                </a:solidFill>
              </a:rPr>
              <a:t>покрытие) = (</a:t>
            </a:r>
            <a:r>
              <a:rPr lang="en-US" b="1" dirty="0">
                <a:solidFill>
                  <a:schemeClr val="accent1"/>
                </a:solidFill>
              </a:rPr>
              <a:t>L</a:t>
            </a:r>
            <a:r>
              <a:rPr lang="ru-RU" b="1" dirty="0">
                <a:solidFill>
                  <a:schemeClr val="accent1"/>
                </a:solidFill>
              </a:rPr>
              <a:t>с</a:t>
            </a:r>
            <a:r>
              <a:rPr lang="en-US" b="1" dirty="0" err="1">
                <a:solidFill>
                  <a:schemeClr val="accent1"/>
                </a:solidFill>
              </a:rPr>
              <a:t>ov</a:t>
            </a:r>
            <a:r>
              <a:rPr lang="ru-RU" b="1" dirty="0">
                <a:solidFill>
                  <a:schemeClr val="accent1"/>
                </a:solidFill>
              </a:rPr>
              <a:t>/</a:t>
            </a:r>
            <a:r>
              <a:rPr lang="en-US" b="1" dirty="0" err="1">
                <a:solidFill>
                  <a:schemeClr val="accent1"/>
                </a:solidFill>
              </a:rPr>
              <a:t>Ltotal</a:t>
            </a:r>
            <a:r>
              <a:rPr lang="ru-RU" b="1" dirty="0">
                <a:solidFill>
                  <a:schemeClr val="accent1"/>
                </a:solidFill>
              </a:rPr>
              <a:t>)*100% (1)</a:t>
            </a:r>
            <a:endParaRPr lang="ru-RU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r>
              <a:rPr lang="ru-RU" sz="2000" dirty="0"/>
              <a:t>где </a:t>
            </a:r>
            <a:r>
              <a:rPr lang="en-US" sz="2000" dirty="0"/>
              <a:t>L</a:t>
            </a:r>
            <a:r>
              <a:rPr lang="ru-RU" sz="2000" dirty="0"/>
              <a:t>с</a:t>
            </a:r>
            <a:r>
              <a:rPr lang="en-US" sz="2000" dirty="0" err="1"/>
              <a:t>ov</a:t>
            </a:r>
            <a:r>
              <a:rPr lang="ru-RU" sz="2000" dirty="0"/>
              <a:t> – количество требований, проверяемых тестовыми случаями, </a:t>
            </a:r>
            <a:r>
              <a:rPr lang="en-US" sz="2000" dirty="0"/>
              <a:t>Ltotal</a:t>
            </a:r>
            <a:r>
              <a:rPr lang="ru-RU" sz="2000" dirty="0"/>
              <a:t> – общее количество требований.</a:t>
            </a:r>
          </a:p>
          <a:p>
            <a:pPr marL="45720" indent="0">
              <a:buNone/>
            </a:pPr>
            <a:r>
              <a:rPr lang="ru-RU" sz="2000" dirty="0"/>
              <a:t>Для измерения покрытия требований, необходимо проанализировать требования к продукту и разбить их на пункты. Опционально каждый пункт связывается с тест кейсами, проверяющими его. Совокупность этих связей является матрицей трассировки. Проследив связи, можно понять какие именно требования проверяет тестовый случай.</a:t>
            </a:r>
          </a:p>
          <a:p>
            <a:pPr marL="45720" indent="0">
              <a:buNone/>
            </a:pPr>
            <a:r>
              <a:rPr lang="ru-RU" b="1" dirty="0"/>
              <a:t>Покрытие кода</a:t>
            </a:r>
            <a:r>
              <a:rPr lang="ru-RU" sz="2000" dirty="0"/>
              <a:t> рассчитывается как: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 cover</a:t>
            </a:r>
            <a:r>
              <a:rPr lang="ru-RU" b="1" dirty="0">
                <a:solidFill>
                  <a:schemeClr val="accent1"/>
                </a:solidFill>
              </a:rPr>
              <a:t> (покрытие кода) = (</a:t>
            </a:r>
            <a:r>
              <a:rPr lang="en-US" b="1" dirty="0" err="1">
                <a:solidFill>
                  <a:schemeClr val="accent1"/>
                </a:solidFill>
              </a:rPr>
              <a:t>Ltc</a:t>
            </a:r>
            <a:r>
              <a:rPr lang="ru-RU" b="1" dirty="0">
                <a:solidFill>
                  <a:schemeClr val="accent1"/>
                </a:solidFill>
              </a:rPr>
              <a:t>/</a:t>
            </a:r>
            <a:r>
              <a:rPr lang="en-US" b="1" dirty="0" err="1">
                <a:solidFill>
                  <a:schemeClr val="accent1"/>
                </a:solidFill>
              </a:rPr>
              <a:t>Lcode</a:t>
            </a:r>
            <a:r>
              <a:rPr lang="ru-RU" b="1" dirty="0">
                <a:solidFill>
                  <a:schemeClr val="accent1"/>
                </a:solidFill>
              </a:rPr>
              <a:t>)*100% (2)</a:t>
            </a:r>
            <a:endParaRPr lang="ru-RU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r>
              <a:rPr lang="ru-RU" sz="2000" dirty="0"/>
              <a:t>где </a:t>
            </a:r>
            <a:r>
              <a:rPr lang="en-US" sz="2000" dirty="0" err="1"/>
              <a:t>Ltc</a:t>
            </a:r>
            <a:r>
              <a:rPr lang="ru-RU" sz="2000" dirty="0"/>
              <a:t> – количество строк кода, покрытых тестами, </a:t>
            </a:r>
            <a:r>
              <a:rPr lang="en-US" sz="2000" dirty="0" err="1"/>
              <a:t>Lcode</a:t>
            </a:r>
            <a:r>
              <a:rPr lang="ru-RU" sz="2000" dirty="0"/>
              <a:t> – общее количество строк кода.</a:t>
            </a:r>
          </a:p>
          <a:p>
            <a:pPr marL="45720" indent="0">
              <a:buNone/>
            </a:pPr>
            <a:r>
              <a:rPr lang="ru-RU" sz="2000" dirty="0"/>
              <a:t>Данные расчёты (2) применяются только для тестирования белым ящиком, когда все известно.</a:t>
            </a:r>
          </a:p>
          <a:p>
            <a:pPr marL="45720" indent="0">
              <a:buNone/>
            </a:pPr>
            <a:r>
              <a:rPr lang="ru-RU" sz="2000" dirty="0"/>
              <a:t> </a:t>
            </a:r>
          </a:p>
          <a:p>
            <a:pPr marL="45720" indent="0">
              <a:buNone/>
            </a:pPr>
            <a:endParaRPr lang="ru-RU" sz="2000" dirty="0"/>
          </a:p>
          <a:p>
            <a:pPr marL="4572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15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820472" cy="720080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Тестовое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покрытие на базе анализа потока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управления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Градации уровней тестового покрытия</a:t>
            </a:r>
            <a:b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820472" cy="655272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000" dirty="0" smtClean="0"/>
              <a:t>На </a:t>
            </a:r>
            <a:r>
              <a:rPr lang="ru-RU" sz="2000" dirty="0"/>
              <a:t>базе анализа потока управления выделяют </a:t>
            </a:r>
            <a:r>
              <a:rPr lang="ru-RU" sz="2000" b="1" dirty="0">
                <a:solidFill>
                  <a:schemeClr val="accent1"/>
                </a:solidFill>
              </a:rPr>
              <a:t>следующую градацию уровней</a:t>
            </a:r>
            <a:r>
              <a:rPr lang="ru-RU" sz="2000" dirty="0">
                <a:solidFill>
                  <a:schemeClr val="accent1"/>
                </a:solidFill>
              </a:rPr>
              <a:t>:</a:t>
            </a:r>
          </a:p>
          <a:p>
            <a:pPr marL="45720" indent="0">
              <a:buNone/>
            </a:pPr>
            <a:endParaRPr lang="ru-RU" sz="2000" dirty="0"/>
          </a:p>
          <a:p>
            <a:pPr marL="45720" indent="0">
              <a:buNone/>
            </a:pPr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9" y="1556792"/>
            <a:ext cx="9026889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4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568952" cy="720080"/>
          </a:xfrm>
        </p:spPr>
        <p:txBody>
          <a:bodyPr/>
          <a:lstStyle/>
          <a:p>
            <a:pPr marL="0" indent="0" algn="ctr">
              <a:buNone/>
            </a:pPr>
            <a:r>
              <a:rPr lang="ru-RU" sz="2700" dirty="0">
                <a:effectLst/>
              </a:rPr>
              <a:t>Назначение информации о тестовом покрытии.</a:t>
            </a:r>
            <a:endParaRPr lang="ru-RU" sz="27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692696"/>
            <a:ext cx="8820472" cy="669674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dirty="0" smtClean="0">
                <a:solidFill>
                  <a:schemeClr val="accent1"/>
                </a:solidFill>
              </a:rPr>
              <a:t>Информация </a:t>
            </a:r>
            <a:r>
              <a:rPr lang="ru-RU" dirty="0">
                <a:solidFill>
                  <a:schemeClr val="accent1"/>
                </a:solidFill>
              </a:rPr>
              <a:t>о тестовом покрытии необходима для:</a:t>
            </a:r>
          </a:p>
          <a:p>
            <a:pPr marL="45720" indent="0">
              <a:buNone/>
            </a:pPr>
            <a:r>
              <a:rPr lang="ru-RU" dirty="0">
                <a:solidFill>
                  <a:schemeClr val="accent1"/>
                </a:solidFill>
              </a:rPr>
              <a:t>1. </a:t>
            </a:r>
            <a:r>
              <a:rPr lang="ru-RU" dirty="0"/>
              <a:t>Оценки достаточности тестового покрытия. Качество некоторых продуктов можно бесконечно улучшать, а другие могут ограничиваться уровнем тестового покрытия, поскольку нет средств или это экономически неэффективно. </a:t>
            </a:r>
          </a:p>
          <a:p>
            <a:pPr marL="45720" indent="0">
              <a:buNone/>
            </a:pPr>
            <a:r>
              <a:rPr lang="ru-RU" dirty="0">
                <a:solidFill>
                  <a:schemeClr val="accent1"/>
                </a:solidFill>
              </a:rPr>
              <a:t>2. </a:t>
            </a:r>
            <a:r>
              <a:rPr lang="ru-RU" dirty="0"/>
              <a:t>Последующая постановка задач для тест-дизайнеров для покрытия белых пятен в тестировании (оценка критичности, нужно ли проверять все тестовые случаи).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accent1"/>
                </a:solidFill>
              </a:rPr>
              <a:t>3. </a:t>
            </a:r>
            <a:r>
              <a:rPr lang="ru-RU" dirty="0"/>
              <a:t>Устранение лишних тестовых случаев.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accent1"/>
                </a:solidFill>
              </a:rPr>
              <a:t>4. </a:t>
            </a:r>
            <a:r>
              <a:rPr lang="ru-RU" dirty="0"/>
              <a:t>Формирование тестовых наборов. Для разных видов тестирования выбираются наиболее важные тестовые наборы.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accent1"/>
                </a:solidFill>
              </a:rPr>
              <a:t>5. </a:t>
            </a:r>
            <a:r>
              <a:rPr lang="ru-RU" dirty="0"/>
              <a:t>Оценка корреляции находимых дефектов с уровнем тестового покрытия.</a:t>
            </a:r>
          </a:p>
          <a:p>
            <a:pPr marL="45720" indent="0">
              <a:buNone/>
            </a:pPr>
            <a:endParaRPr lang="ru-RU" sz="2000" dirty="0"/>
          </a:p>
          <a:p>
            <a:pPr marL="4572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931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3529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/>
              <a:t>Правила оформления дефектов</a:t>
            </a:r>
            <a:r>
              <a:rPr lang="ru-RU" sz="2800" dirty="0" smtClean="0">
                <a:effectLst/>
                <a:latin typeface="Arial Black" panose="020B0A04020102020204" pitchFamily="34" charset="0"/>
              </a:rPr>
              <a:t>.</a:t>
            </a:r>
            <a:endParaRPr lang="ru-RU" sz="280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908720"/>
            <a:ext cx="8136904" cy="5400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Правила оформления дефектов</a:t>
            </a:r>
            <a:r>
              <a:rPr lang="ru-RU" dirty="0"/>
              <a:t> в документации: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Один дефект – один отчёт.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Говорящие названия дефектов.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/>
              <a:t>Понятное описание фактического и ожидаемого результата (Принцип «Что, где и когда»).</a:t>
            </a:r>
          </a:p>
          <a:p>
            <a:pPr marL="45720" indent="0">
              <a:buNone/>
            </a:pPr>
            <a:r>
              <a:rPr lang="ru-RU" dirty="0"/>
              <a:t>Выделяют </a:t>
            </a:r>
            <a:r>
              <a:rPr lang="ru-RU" b="1" dirty="0">
                <a:solidFill>
                  <a:schemeClr val="accent1"/>
                </a:solidFill>
              </a:rPr>
              <a:t>4 основных условия при описании дефектов</a:t>
            </a:r>
            <a:r>
              <a:rPr lang="ru-RU" dirty="0"/>
              <a:t>:</a:t>
            </a:r>
          </a:p>
          <a:p>
            <a:pPr marL="45720" lv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Предусловия воспроизведения</a:t>
            </a:r>
            <a:r>
              <a:rPr lang="ru-RU" dirty="0"/>
              <a:t> – состояние системы, влияющее на воспроизведение ошибки.</a:t>
            </a:r>
          </a:p>
          <a:p>
            <a:pPr marL="45720" lv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Последовательность действий </a:t>
            </a:r>
            <a:r>
              <a:rPr lang="ru-RU" dirty="0"/>
              <a:t>для воспроизведения ошибки.</a:t>
            </a:r>
          </a:p>
          <a:p>
            <a:pPr marL="45720" lv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Фактический результат</a:t>
            </a:r>
            <a:r>
              <a:rPr lang="ru-RU" dirty="0">
                <a:solidFill>
                  <a:schemeClr val="accent1"/>
                </a:solidFill>
              </a:rPr>
              <a:t>,</a:t>
            </a:r>
            <a:r>
              <a:rPr lang="ru-RU" dirty="0"/>
              <a:t> отражающий суть дефекта.</a:t>
            </a:r>
          </a:p>
          <a:p>
            <a:pPr marL="45720" lv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Ожидаемый результат.</a:t>
            </a:r>
            <a:endParaRPr lang="ru-RU" dirty="0">
              <a:solidFill>
                <a:schemeClr val="accent1"/>
              </a:solidFill>
            </a:endParaRP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3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3529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 smtClean="0"/>
              <a:t> </a:t>
            </a:r>
            <a:r>
              <a:rPr lang="ru-RU" sz="2800" dirty="0"/>
              <a:t>Артефакты </a:t>
            </a:r>
            <a:r>
              <a:rPr lang="ru-RU" sz="2800" dirty="0" smtClean="0"/>
              <a:t>тестирования.</a:t>
            </a:r>
            <a:endParaRPr lang="ru-RU" sz="280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908720"/>
            <a:ext cx="8136904" cy="5400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Выделяют </a:t>
            </a:r>
            <a:r>
              <a:rPr lang="ru-RU" dirty="0"/>
              <a:t>следующие </a:t>
            </a:r>
            <a:r>
              <a:rPr lang="ru-RU" b="1" dirty="0">
                <a:solidFill>
                  <a:schemeClr val="accent1"/>
                </a:solidFill>
              </a:rPr>
              <a:t>артефакты тестирования</a:t>
            </a:r>
            <a:r>
              <a:rPr lang="ru-RU" dirty="0">
                <a:solidFill>
                  <a:schemeClr val="accent1"/>
                </a:solidFill>
              </a:rPr>
              <a:t>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 smtClean="0"/>
              <a:t> Окружение </a:t>
            </a:r>
            <a:r>
              <a:rPr lang="ru-RU" dirty="0"/>
              <a:t>и условия воспроизведения.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 smtClean="0"/>
              <a:t> Скриншоты</a:t>
            </a:r>
            <a:r>
              <a:rPr lang="ru-RU" dirty="0"/>
              <a:t>, видео.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 </a:t>
            </a:r>
            <a:r>
              <a:rPr lang="ru-RU" dirty="0" err="1" smtClean="0"/>
              <a:t>Логи</a:t>
            </a:r>
            <a:r>
              <a:rPr lang="ru-RU" dirty="0"/>
              <a:t>, артефакты работы ПО.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ru-RU" dirty="0" smtClean="0"/>
              <a:t> Атрибуты </a:t>
            </a:r>
            <a:r>
              <a:rPr lang="ru-RU" dirty="0"/>
              <a:t>ошибки важных компонент.</a:t>
            </a:r>
          </a:p>
          <a:p>
            <a:pPr marL="45720" indent="0">
              <a:buNone/>
            </a:pPr>
            <a:r>
              <a:rPr lang="ru-RU" b="1" dirty="0"/>
              <a:t>Основные типы документации</a:t>
            </a:r>
            <a:r>
              <a:rPr lang="ru-RU" dirty="0"/>
              <a:t> делятся в соответствие с двумя периодами тестирования:</a:t>
            </a:r>
          </a:p>
          <a:p>
            <a:pPr marL="45720" indent="0">
              <a:buNone/>
            </a:pPr>
            <a:r>
              <a:rPr lang="ru-RU" b="1" dirty="0"/>
              <a:t>1 период. До тестирования.</a:t>
            </a:r>
            <a:r>
              <a:rPr lang="ru-RU" dirty="0"/>
              <a:t> Этот период включает тестовый план.</a:t>
            </a:r>
          </a:p>
          <a:p>
            <a:pPr marL="45720" indent="0">
              <a:buNone/>
            </a:pPr>
            <a:r>
              <a:rPr lang="ru-RU" b="1" dirty="0"/>
              <a:t>2 период. После тестирования.</a:t>
            </a:r>
            <a:r>
              <a:rPr lang="ru-RU" dirty="0"/>
              <a:t> Подводятся итоги тестирования</a:t>
            </a:r>
            <a:r>
              <a:rPr lang="ru-RU" dirty="0" smtClean="0"/>
              <a:t>. Создается отчет о тестировании.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7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3529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 smtClean="0">
                <a:effectLst/>
                <a:latin typeface="Arial Black" panose="020B0A04020102020204" pitchFamily="34" charset="0"/>
              </a:rPr>
              <a:t>Тестовая документация.</a:t>
            </a:r>
            <a:endParaRPr lang="ru-RU" sz="280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9036496" cy="597666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552728" cy="49996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719572" y="764703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Выделяют иерархию детализации тестового плана.</a:t>
            </a:r>
          </a:p>
        </p:txBody>
      </p:sp>
    </p:spTree>
    <p:extLst>
      <p:ext uri="{BB962C8B-B14F-4D97-AF65-F5344CB8AC3E}">
        <p14:creationId xmlns:p14="http://schemas.microsoft.com/office/powerpoint/2010/main" val="14814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352928" cy="576064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 smtClean="0">
                <a:effectLst/>
                <a:latin typeface="Arial Black" panose="020B0A04020102020204" pitchFamily="34" charset="0"/>
              </a:rPr>
              <a:t>План тестирования</a:t>
            </a:r>
            <a:r>
              <a:rPr lang="ru-RU" sz="2800" dirty="0" smtClean="0">
                <a:effectLst/>
                <a:latin typeface="Arial Black" panose="020B0A04020102020204" pitchFamily="34" charset="0"/>
              </a:rPr>
              <a:t>.</a:t>
            </a:r>
            <a:endParaRPr lang="ru-RU" sz="280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9036496" cy="597666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b="1" dirty="0" smtClean="0">
                <a:solidFill>
                  <a:schemeClr val="accent1"/>
                </a:solidFill>
              </a:rPr>
              <a:t>Тест-план</a:t>
            </a:r>
            <a:r>
              <a:rPr lang="ru-RU" b="1" dirty="0" smtClean="0"/>
              <a:t> </a:t>
            </a:r>
            <a:r>
              <a:rPr lang="ru-RU" dirty="0"/>
              <a:t>должен быть подробным и отвечать на следующие вопросы:</a:t>
            </a:r>
          </a:p>
          <a:p>
            <a:pPr marL="45720" indent="0">
              <a:buNone/>
            </a:pPr>
            <a:r>
              <a:rPr lang="ru-RU" dirty="0"/>
              <a:t>1.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b="1" dirty="0">
                <a:solidFill>
                  <a:schemeClr val="accent1"/>
                </a:solidFill>
              </a:rPr>
              <a:t>Что тестируем?</a:t>
            </a:r>
            <a:r>
              <a:rPr lang="ru-RU" dirty="0"/>
              <a:t> </a:t>
            </a:r>
            <a:r>
              <a:rPr lang="ru-RU" dirty="0" smtClean="0"/>
              <a:t>Необходимо </a:t>
            </a:r>
            <a:r>
              <a:rPr lang="ru-RU" dirty="0"/>
              <a:t>выделить все необходимые требования для покрытия тестами</a:t>
            </a:r>
            <a:r>
              <a:rPr lang="ru-RU" dirty="0" smtClean="0"/>
              <a:t>. </a:t>
            </a:r>
            <a:endParaRPr lang="ru-RU" dirty="0"/>
          </a:p>
          <a:p>
            <a:pPr marL="45720" indent="0">
              <a:buNone/>
            </a:pPr>
            <a:r>
              <a:rPr lang="ru-RU" dirty="0"/>
              <a:t>2.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b="1" dirty="0">
                <a:solidFill>
                  <a:schemeClr val="accent1"/>
                </a:solidFill>
              </a:rPr>
              <a:t>Где тестируем?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Список функций и описание тестируемой системы и её компонент в отдельности. Необходимо выделить все критерии, определяющие локации проведения будущих </a:t>
            </a:r>
            <a:r>
              <a:rPr lang="ru-RU" dirty="0" smtClean="0"/>
              <a:t>тестов, тестовые площадки.</a:t>
            </a:r>
            <a:endParaRPr lang="ru-RU" dirty="0"/>
          </a:p>
          <a:p>
            <a:pPr marL="45720" indent="0">
              <a:buNone/>
            </a:pPr>
            <a:r>
              <a:rPr lang="ru-RU" dirty="0"/>
              <a:t>3. </a:t>
            </a:r>
            <a:r>
              <a:rPr lang="ru-RU" b="1" dirty="0">
                <a:solidFill>
                  <a:schemeClr val="accent1"/>
                </a:solidFill>
              </a:rPr>
              <a:t>Когда тестируем?</a:t>
            </a:r>
            <a:r>
              <a:rPr lang="ru-RU" dirty="0"/>
              <a:t> Необходимо определиться, на каком этапе будет осуществлять тестирование, а также последовательность испытаний во времени. Выделяют следующие этапы тестирования:</a:t>
            </a:r>
          </a:p>
          <a:p>
            <a:pPr marL="45720" indent="0">
              <a:buNone/>
            </a:pPr>
            <a:endParaRPr lang="ru-RU" dirty="0"/>
          </a:p>
        </p:txBody>
      </p:sp>
      <p:pic>
        <p:nvPicPr>
          <p:cNvPr id="4" name="Рисунок 3" descr="C:\Users\AS\Desktop\ДОклады Сергеева\Документ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69160"/>
            <a:ext cx="8712968" cy="172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05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720080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>
                <a:effectLst/>
                <a:latin typeface="Arial Black" panose="020B0A04020102020204" pitchFamily="34" charset="0"/>
              </a:rPr>
              <a:t>План тестирования.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8640960" cy="57606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400" dirty="0" smtClean="0"/>
              <a:t>4</a:t>
            </a:r>
            <a:r>
              <a:rPr lang="ru-RU" sz="2400" dirty="0"/>
              <a:t>. </a:t>
            </a:r>
            <a:r>
              <a:rPr lang="ru-RU" sz="2400" b="1" dirty="0">
                <a:solidFill>
                  <a:schemeClr val="accent1"/>
                </a:solidFill>
              </a:rPr>
              <a:t>Как будем тестировать?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  <a:r>
              <a:rPr lang="ru-RU" sz="2400" dirty="0" smtClean="0"/>
              <a:t>Необходимо определить </a:t>
            </a:r>
            <a:r>
              <a:rPr lang="ru-RU" sz="2400" dirty="0"/>
              <a:t>стратегию </a:t>
            </a:r>
            <a:r>
              <a:rPr lang="ru-RU" sz="2400" dirty="0" smtClean="0"/>
              <a:t>тестирования и распределить ресурсы, </a:t>
            </a:r>
            <a:r>
              <a:rPr lang="ru-RU" sz="2400" dirty="0"/>
              <a:t>а именно: какие виды тестирования будут применяться в ходе испытаний. Необходимо использовать контрольные списки, содержащие необходимые проверки в рамках тестирования. Пронумерованный контрольный список позволяет делегировать пункты и распределять задачи между командой.</a:t>
            </a:r>
          </a:p>
          <a:p>
            <a:pPr marL="45720" indent="0">
              <a:buNone/>
            </a:pPr>
            <a:r>
              <a:rPr lang="ru-RU" sz="2400" dirty="0" smtClean="0">
                <a:solidFill>
                  <a:schemeClr val="accent1"/>
                </a:solidFill>
              </a:rPr>
              <a:t>Чек-лист(</a:t>
            </a:r>
            <a:r>
              <a:rPr lang="en-US" sz="2400" dirty="0" smtClean="0">
                <a:solidFill>
                  <a:schemeClr val="accent1"/>
                </a:solidFill>
              </a:rPr>
              <a:t>check-list)</a:t>
            </a:r>
            <a:r>
              <a:rPr lang="en-US" sz="2400" dirty="0" smtClean="0"/>
              <a:t> – </a:t>
            </a:r>
            <a:r>
              <a:rPr lang="ru-RU" sz="2400" dirty="0" smtClean="0"/>
              <a:t>содержит список</a:t>
            </a:r>
          </a:p>
          <a:p>
            <a:pPr marL="45720" indent="0">
              <a:buNone/>
            </a:pPr>
            <a:r>
              <a:rPr lang="ru-RU" sz="2400" dirty="0" smtClean="0"/>
              <a:t>проверок, необходимых в рамках </a:t>
            </a:r>
          </a:p>
          <a:p>
            <a:pPr marL="45720" indent="0">
              <a:buNone/>
            </a:pPr>
            <a:r>
              <a:rPr lang="ru-RU" sz="2400" dirty="0" smtClean="0"/>
              <a:t>проведения тестирования.</a:t>
            </a:r>
            <a:endParaRPr lang="ru-RU" sz="2400" dirty="0" smtClean="0"/>
          </a:p>
          <a:p>
            <a:pPr marL="45720" indent="0">
              <a:buNone/>
            </a:pPr>
            <a:endParaRPr lang="ru-RU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ru-RU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64882"/>
            <a:ext cx="2585095" cy="311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720080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Уровни тестирования.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548680"/>
            <a:ext cx="8136904" cy="57606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ru-RU" sz="2800" dirty="0" smtClean="0"/>
          </a:p>
          <a:p>
            <a:pPr marL="45720" lvl="0" indent="0">
              <a:buNone/>
            </a:pPr>
            <a:endParaRPr lang="ru-RU" sz="2800" dirty="0"/>
          </a:p>
          <a:p>
            <a:pPr>
              <a:buFont typeface="Wingdings" panose="05000000000000000000" pitchFamily="2" charset="2"/>
              <a:buChar char="§"/>
            </a:pP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9298"/>
            <a:ext cx="8328001" cy="661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2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568952" cy="720080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Тестовый случай (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Test case)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7528" y="548680"/>
            <a:ext cx="8820472" cy="691276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000" b="1" dirty="0">
                <a:solidFill>
                  <a:schemeClr val="accent1"/>
                </a:solidFill>
              </a:rPr>
              <a:t>Тест-дизайн</a:t>
            </a:r>
            <a:r>
              <a:rPr lang="ru-RU" sz="2000" dirty="0"/>
              <a:t> – это этап процесса тестирования ПО, на котором проектируются и создаются тестовые случаи в соответствии с ранее установленными критериями качества и целями тестирования. </a:t>
            </a:r>
          </a:p>
          <a:p>
            <a:pPr marL="45720" indent="0">
              <a:buNone/>
            </a:pPr>
            <a:r>
              <a:rPr lang="ru-RU" sz="2000" b="1" dirty="0" smtClean="0">
                <a:solidFill>
                  <a:schemeClr val="accent1"/>
                </a:solidFill>
              </a:rPr>
              <a:t>Тестовый </a:t>
            </a:r>
            <a:r>
              <a:rPr lang="ru-RU" sz="2000" b="1" dirty="0">
                <a:solidFill>
                  <a:schemeClr val="accent1"/>
                </a:solidFill>
              </a:rPr>
              <a:t>случай </a:t>
            </a:r>
            <a:r>
              <a:rPr lang="ru-RU" sz="2000" dirty="0"/>
              <a:t>описывает последовательность шагов, условий и параметров, необходимых для проверки объекта тестирования</a:t>
            </a:r>
            <a:r>
              <a:rPr lang="ru-RU" sz="2000" dirty="0" smtClean="0"/>
              <a:t>.</a:t>
            </a:r>
            <a:endParaRPr lang="ru-RU" sz="2000" dirty="0"/>
          </a:p>
          <a:p>
            <a:pPr marL="45720" indent="0">
              <a:buNone/>
            </a:pPr>
            <a:r>
              <a:rPr lang="ru-RU" sz="2000" dirty="0"/>
              <a:t>Выделяют следующую </a:t>
            </a:r>
            <a:r>
              <a:rPr lang="ru-RU" sz="2000" b="1" dirty="0">
                <a:solidFill>
                  <a:schemeClr val="accent1"/>
                </a:solidFill>
              </a:rPr>
              <a:t>структуру тестового случая</a:t>
            </a:r>
            <a:r>
              <a:rPr lang="ru-RU" sz="2000" dirty="0" smtClean="0">
                <a:solidFill>
                  <a:schemeClr val="accent1"/>
                </a:solidFill>
              </a:rPr>
              <a:t>.</a:t>
            </a:r>
          </a:p>
          <a:p>
            <a:pPr marL="45720" indent="0">
              <a:buNone/>
            </a:pPr>
            <a:endParaRPr lang="ru-RU" sz="2000" dirty="0"/>
          </a:p>
          <a:p>
            <a:pPr marL="45720" indent="0">
              <a:buNone/>
            </a:pPr>
            <a:endParaRPr lang="ru-RU" sz="2000" dirty="0" smtClean="0"/>
          </a:p>
          <a:p>
            <a:pPr marL="45720" indent="0">
              <a:buNone/>
            </a:pPr>
            <a:endParaRPr lang="ru-RU" sz="2000" dirty="0"/>
          </a:p>
          <a:p>
            <a:pPr marL="45720" indent="0">
              <a:buNone/>
            </a:pPr>
            <a:endParaRPr lang="ru-RU" sz="2000" dirty="0" smtClean="0"/>
          </a:p>
          <a:p>
            <a:pPr marL="45720" indent="0">
              <a:buNone/>
            </a:pPr>
            <a:endParaRPr lang="ru-RU" sz="2000" dirty="0" smtClean="0"/>
          </a:p>
          <a:p>
            <a:pPr marL="45720" indent="0">
              <a:buNone/>
            </a:pPr>
            <a:endParaRPr lang="ru-RU" sz="2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56" y="2708920"/>
            <a:ext cx="861156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568952" cy="720080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Структура тестового случая.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05064"/>
            <a:ext cx="248947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9512" y="548680"/>
            <a:ext cx="86044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1.</a:t>
            </a:r>
            <a:r>
              <a:rPr lang="ru-RU" sz="2400" dirty="0"/>
              <a:t> </a:t>
            </a:r>
            <a:r>
              <a:rPr lang="ru-RU" sz="2400" b="1" dirty="0"/>
              <a:t>Предусловие.</a:t>
            </a:r>
            <a:r>
              <a:rPr lang="ru-RU" sz="2400" dirty="0"/>
              <a:t> Список действий, которые приводят систему к состоянию пригодному для проведения основной проверки. Либо список условий, выполнение которых говорит о том, что система находится в пригодном для проведения основного теста состояния.</a:t>
            </a:r>
          </a:p>
          <a:p>
            <a:r>
              <a:rPr lang="ru-RU" sz="2400" dirty="0"/>
              <a:t>2. </a:t>
            </a:r>
            <a:r>
              <a:rPr lang="ru-RU" sz="2400" b="1" dirty="0"/>
              <a:t>Тестовые сценарии/шаги воспроизведения.</a:t>
            </a:r>
            <a:r>
              <a:rPr lang="ru-RU" sz="2400" dirty="0"/>
              <a:t> Список действий, переводящих систему из одного состояния в другое, для получения результата, на основании которого можно сделать вывод о удовлетворении реализации, поставленным требованиям.</a:t>
            </a:r>
          </a:p>
          <a:p>
            <a:r>
              <a:rPr lang="ru-RU" sz="2400" dirty="0"/>
              <a:t>3. </a:t>
            </a:r>
            <a:r>
              <a:rPr lang="ru-RU" sz="2400" b="1" dirty="0"/>
              <a:t>Ожидаемый результат.</a:t>
            </a:r>
            <a:endParaRPr lang="ru-RU" sz="2400" dirty="0"/>
          </a:p>
          <a:p>
            <a:r>
              <a:rPr lang="ru-RU" sz="2400" dirty="0"/>
              <a:t>4. </a:t>
            </a:r>
            <a:r>
              <a:rPr lang="ru-RU" sz="2400" b="1" dirty="0"/>
              <a:t>Фактический результат.</a:t>
            </a:r>
            <a:endParaRPr lang="ru-RU" sz="2400" dirty="0"/>
          </a:p>
          <a:p>
            <a:r>
              <a:rPr lang="ru-RU" sz="2400" dirty="0"/>
              <a:t>5. </a:t>
            </a:r>
            <a:r>
              <a:rPr lang="ru-RU" sz="2400" b="1" dirty="0"/>
              <a:t>Послесловие.</a:t>
            </a:r>
            <a:r>
              <a:rPr lang="ru-RU" sz="2400" dirty="0"/>
              <a:t> Список действий, </a:t>
            </a:r>
            <a:endParaRPr lang="ru-RU" sz="2400" dirty="0" smtClean="0"/>
          </a:p>
          <a:p>
            <a:r>
              <a:rPr lang="ru-RU" sz="2400" dirty="0" smtClean="0"/>
              <a:t>переводящих </a:t>
            </a:r>
            <a:r>
              <a:rPr lang="ru-RU" sz="2400" dirty="0"/>
              <a:t>систему в первоначальное </a:t>
            </a:r>
            <a:endParaRPr lang="ru-RU" sz="2400" dirty="0" smtClean="0"/>
          </a:p>
          <a:p>
            <a:r>
              <a:rPr lang="ru-RU" sz="2400" dirty="0" smtClean="0"/>
              <a:t>состояние </a:t>
            </a:r>
            <a:r>
              <a:rPr lang="ru-RU" sz="2400" dirty="0"/>
              <a:t>(состояние до проведения </a:t>
            </a:r>
            <a:r>
              <a:rPr lang="ru-RU" sz="2400" dirty="0" smtClean="0"/>
              <a:t>теста). </a:t>
            </a:r>
          </a:p>
          <a:p>
            <a:r>
              <a:rPr lang="ru-RU" sz="2400" dirty="0" smtClean="0"/>
              <a:t>Не </a:t>
            </a:r>
            <a:r>
              <a:rPr lang="ru-RU" sz="2400" dirty="0"/>
              <a:t>является обязательной частью.</a:t>
            </a:r>
          </a:p>
        </p:txBody>
      </p:sp>
    </p:spTree>
    <p:extLst>
      <p:ext uri="{BB962C8B-B14F-4D97-AF65-F5344CB8AC3E}">
        <p14:creationId xmlns:p14="http://schemas.microsoft.com/office/powerpoint/2010/main" val="29489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7642</TotalTime>
  <Words>1013</Words>
  <Application>Microsoft Office PowerPoint</Application>
  <PresentationFormat>Экран (4:3)</PresentationFormat>
  <Paragraphs>87</Paragraphs>
  <Slides>13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Воздушный поток</vt:lpstr>
      <vt:lpstr>Определение дефекта. Типы дефектов.  </vt:lpstr>
      <vt:lpstr>Правила оформления дефектов.</vt:lpstr>
      <vt:lpstr> Артефакты тестирования.</vt:lpstr>
      <vt:lpstr>Тестовая документация.</vt:lpstr>
      <vt:lpstr>План тестирования.</vt:lpstr>
      <vt:lpstr>План тестирования.</vt:lpstr>
      <vt:lpstr>Уровни тестирования.</vt:lpstr>
      <vt:lpstr>Тестовый случай (Test case). </vt:lpstr>
      <vt:lpstr>Структура тестового случая.</vt:lpstr>
      <vt:lpstr>Основные методики оценки тестового покрытия. </vt:lpstr>
      <vt:lpstr>Основные методики оценки тестового покрытия.</vt:lpstr>
      <vt:lpstr>Тестовое покрытие на базе анализа потока управления. Градации уровней тестового покрытия </vt:lpstr>
      <vt:lpstr>Назначение информации о тестовом покрытии.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Ekaterina</dc:creator>
  <cp:lastModifiedBy>Ekaterina</cp:lastModifiedBy>
  <cp:revision>119</cp:revision>
  <dcterms:created xsi:type="dcterms:W3CDTF">2015-09-09T16:44:13Z</dcterms:created>
  <dcterms:modified xsi:type="dcterms:W3CDTF">2016-10-26T03:02:16Z</dcterms:modified>
</cp:coreProperties>
</file>