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67"/>
  </p:notesMasterIdLst>
  <p:sldIdLst>
    <p:sldId id="384" r:id="rId2"/>
    <p:sldId id="383" r:id="rId3"/>
    <p:sldId id="385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310" r:id="rId20"/>
    <p:sldId id="387" r:id="rId21"/>
    <p:sldId id="386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1" r:id="rId35"/>
    <p:sldId id="402" r:id="rId36"/>
    <p:sldId id="403" r:id="rId37"/>
    <p:sldId id="404" r:id="rId38"/>
    <p:sldId id="405" r:id="rId39"/>
    <p:sldId id="406" r:id="rId40"/>
    <p:sldId id="407" r:id="rId41"/>
    <p:sldId id="408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79" autoAdjust="0"/>
  </p:normalViewPr>
  <p:slideViewPr>
    <p:cSldViewPr>
      <p:cViewPr varScale="1">
        <p:scale>
          <a:sx n="116" d="100"/>
          <a:sy n="116" d="100"/>
        </p:scale>
        <p:origin x="49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89220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529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9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281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055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008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072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707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163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885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48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16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950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449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528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661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912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734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387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281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5729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4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109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9613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8122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974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269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1654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089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3330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5497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996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2425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789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1974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7481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8376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0891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8449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8217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864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8462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8152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6415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720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2423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608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2899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4185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892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8881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8134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5959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9206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1220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507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5651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4173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7937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77386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85228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6664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24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958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538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81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6343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fld id="{00000000-1234-1234-1234-123412341234}" type="slidenum">
              <a:rPr lang="en" sz="300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>
                <a:spcBef>
                  <a:spcPts val="0"/>
                </a:spcBef>
                <a:buNone/>
              </a:pPr>
              <a:t>1</a:t>
            </a:fld>
            <a:endParaRPr lang="en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hape 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556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Классификация по привлечению конечных пользователей</a:t>
            </a:r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2555776" y="627534"/>
            <a:ext cx="6131024" cy="429831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Альфа-тестирование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Бета-тестирование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Гамма-тестирование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331800729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Нисходящее тестирование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10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491630"/>
            <a:ext cx="7391052" cy="261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41837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Системное тестирование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11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Текст 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</p:spPr>
        <p:txBody>
          <a:bodyPr/>
          <a:lstStyle/>
          <a:p>
            <a:pPr algn="just"/>
            <a:r>
              <a:rPr lang="ru-RU" sz="2400" dirty="0"/>
              <a:t>	Системное тестирование – тестирование системы в целом, как единого объекта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3745818380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Системное тестирование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12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Текст 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</p:spPr>
        <p:txBody>
          <a:bodyPr/>
          <a:lstStyle/>
          <a:p>
            <a:pPr algn="just"/>
            <a:r>
              <a:rPr lang="ru-RU" sz="2400" dirty="0"/>
              <a:t>	Системное тестирование включает в себя</a:t>
            </a:r>
            <a:r>
              <a:rPr lang="en-US" sz="2400" dirty="0"/>
              <a:t>:</a:t>
            </a:r>
            <a:endParaRPr lang="ru-RU" sz="2400" dirty="0"/>
          </a:p>
          <a:p>
            <a:pPr algn="just"/>
            <a:endParaRPr lang="ru-RU" sz="2400" dirty="0"/>
          </a:p>
          <a:p>
            <a:pPr marL="457200" indent="-457200" algn="just">
              <a:buAutoNum type="arabicPeriod"/>
            </a:pPr>
            <a:r>
              <a:rPr lang="ru-RU" sz="2000" dirty="0"/>
              <a:t>Функциональное тестирование;</a:t>
            </a:r>
          </a:p>
          <a:p>
            <a:pPr marL="457200" indent="-457200" algn="just">
              <a:buAutoNum type="arabicPeriod"/>
            </a:pPr>
            <a:r>
              <a:rPr lang="ru-RU" sz="2000" dirty="0"/>
              <a:t>Тестирование производительности;</a:t>
            </a:r>
          </a:p>
          <a:p>
            <a:pPr marL="457200" indent="-457200" algn="just">
              <a:buAutoNum type="arabicPeriod"/>
            </a:pPr>
            <a:r>
              <a:rPr lang="ru-RU" sz="2000" dirty="0"/>
              <a:t>Нагрузочное или стрессовое тестирование;</a:t>
            </a:r>
          </a:p>
          <a:p>
            <a:pPr marL="457200" indent="-457200" algn="just">
              <a:buAutoNum type="arabicPeriod"/>
            </a:pPr>
            <a:r>
              <a:rPr lang="ru-RU" sz="2000" dirty="0"/>
              <a:t>Тестирование конфигурации; </a:t>
            </a:r>
          </a:p>
          <a:p>
            <a:pPr marL="457200" indent="-457200" algn="just">
              <a:buAutoNum type="arabicPeriod"/>
            </a:pPr>
            <a:r>
              <a:rPr lang="ru-RU" sz="2000" dirty="0"/>
              <a:t>Тестирование безопасности; </a:t>
            </a:r>
          </a:p>
          <a:p>
            <a:pPr marL="457200" indent="-457200" algn="just">
              <a:buAutoNum type="arabicPeriod"/>
            </a:pPr>
            <a:r>
              <a:rPr lang="ru-RU" sz="2000" dirty="0"/>
              <a:t>Тестирование надежности и восстановления после сбоев;</a:t>
            </a:r>
          </a:p>
          <a:p>
            <a:pPr marL="457200" indent="-457200" algn="just">
              <a:buAutoNum type="arabicPeriod"/>
            </a:pPr>
            <a:r>
              <a:rPr lang="ru-RU" sz="2000" dirty="0"/>
              <a:t>Тестирование удобства 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1776990719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Документы, создаваемые при тестировании 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13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Текст 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</p:spPr>
        <p:txBody>
          <a:bodyPr/>
          <a:lstStyle/>
          <a:p>
            <a:pPr algn="just"/>
            <a:r>
              <a:rPr lang="ru-RU" sz="2400" dirty="0"/>
              <a:t>	Основное назначение тестовой документации, помимо синхронизации действий </a:t>
            </a:r>
            <a:r>
              <a:rPr lang="ru-RU" sz="2400" dirty="0" err="1"/>
              <a:t>тестировщиков</a:t>
            </a:r>
            <a:r>
              <a:rPr lang="ru-RU" sz="2400" dirty="0"/>
              <a:t> различных уровней, – обеспечение гарантий того, что тестирование выполняется в соответствии с выбранными критериями качества и, что все аспекты поведения системы протестированы.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9731567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1237"/>
            <a:ext cx="5475114" cy="4917105"/>
          </a:xfrm>
          <a:prstGeom prst="rect">
            <a:avLst/>
          </a:prstGeom>
        </p:spPr>
      </p:pic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14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295621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План тестирования</a:t>
            </a:r>
            <a:endParaRPr lang="e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15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 dirty="0"/>
              <a:t>	План тестирования – организационный документ, содержащий требования к тому, как должно выполняться тестирование в данном конкретном проекте.</a:t>
            </a:r>
          </a:p>
          <a:p>
            <a:endParaRPr lang="ru-RU" sz="2400" dirty="0"/>
          </a:p>
          <a:p>
            <a:r>
              <a:rPr lang="ru-RU" sz="2400" dirty="0"/>
              <a:t>	Основная задача плана тестирования, как документа, –определение границ тестирования, подхода к тестированию, требуемых для тестирования ресурсов, плана‐графика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74257232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Тест‐требования</a:t>
            </a:r>
            <a:endParaRPr lang="e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16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 dirty="0"/>
              <a:t>	Тест‐требования – документы, в которых описано то, какие аспекты поведения системы должны быть протестированы.</a:t>
            </a:r>
          </a:p>
        </p:txBody>
      </p:sp>
    </p:spTree>
    <p:extLst>
      <p:ext uri="{BB962C8B-B14F-4D97-AF65-F5344CB8AC3E}">
        <p14:creationId xmlns:p14="http://schemas.microsoft.com/office/powerpoint/2010/main" val="743483167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Тест‐планы</a:t>
            </a:r>
            <a:endParaRPr lang="e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17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sz="2400" dirty="0"/>
              <a:t> Тест‐планы  – документы, которые содержат подробное пошаговое описание того, как должны быть протестированы тест‐требования.</a:t>
            </a:r>
          </a:p>
        </p:txBody>
      </p:sp>
    </p:spTree>
    <p:extLst>
      <p:ext uri="{BB962C8B-B14F-4D97-AF65-F5344CB8AC3E}">
        <p14:creationId xmlns:p14="http://schemas.microsoft.com/office/powerpoint/2010/main" val="2697575862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Отчет о выполнении тестирования</a:t>
            </a:r>
            <a:endParaRPr lang="e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18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sz="2400" dirty="0"/>
              <a:t>	По результатам  выполнения тестов </a:t>
            </a:r>
            <a:r>
              <a:rPr lang="ru-RU" sz="2400" dirty="0" err="1"/>
              <a:t>тестировщиками</a:t>
            </a:r>
            <a:r>
              <a:rPr lang="ru-RU" sz="2400" dirty="0"/>
              <a:t> создаются отчеты о выполнении тестирования, которые содержат информацию о том, какие несоответствия требованиям были выявлены в результате тестирования, а также отчеты о покрытии, содержащие информацию о том, какая часть системы была задействована в результате выполнения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819851065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Отчет о проблемах</a:t>
            </a:r>
            <a:endParaRPr lang="e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19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sz="2400" dirty="0"/>
              <a:t>	 По найденным несоответствиям создаются отчеты о проблемах – документы, которые направляются на анализ в группу разработчиков с целью определения причины возникновения несоответствия.</a:t>
            </a:r>
          </a:p>
        </p:txBody>
      </p:sp>
    </p:spTree>
    <p:extLst>
      <p:ext uri="{BB962C8B-B14F-4D97-AF65-F5344CB8AC3E}">
        <p14:creationId xmlns:p14="http://schemas.microsoft.com/office/powerpoint/2010/main" val="3288300152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6343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fld id="{00000000-1234-1234-1234-123412341234}" type="slidenum">
              <a:rPr lang="en" sz="300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>
                <a:spcBef>
                  <a:spcPts val="0"/>
                </a:spcBef>
                <a:buNone/>
              </a:pPr>
              <a:t>2</a:t>
            </a:fld>
            <a:endParaRPr lang="en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hape 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5552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Классификация по целям и задачам</a:t>
            </a:r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2195736" y="915566"/>
            <a:ext cx="6491064" cy="40102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Функциональное тестирование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Нефункциональное тестирование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Инсталляционное тестирование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Регрессионное тестирование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Тестирование удобства использования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Тестирование безопасности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Тестирование надёжности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Тестирование восстанавливаемости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Тестирование отказоустойчивости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Тестирование производительности</a:t>
            </a:r>
            <a:r>
              <a:rPr lang="en-US" sz="1800" dirty="0"/>
              <a:t>:</a:t>
            </a:r>
            <a:endParaRPr lang="ru-RU" sz="1800" dirty="0"/>
          </a:p>
          <a:p>
            <a:r>
              <a:rPr lang="ru-RU" sz="1800" dirty="0"/>
              <a:t>	</a:t>
            </a:r>
            <a:r>
              <a:rPr lang="ru-RU" sz="1600" dirty="0"/>
              <a:t>Нагрузочное тестирование</a:t>
            </a:r>
          </a:p>
          <a:p>
            <a:r>
              <a:rPr lang="ru-RU" sz="1600" dirty="0"/>
              <a:t>	Тестирование масштабируемости </a:t>
            </a:r>
          </a:p>
          <a:p>
            <a:r>
              <a:rPr lang="ru-RU" sz="1600" dirty="0"/>
              <a:t>	Стрессовое тестирование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9906635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20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3" name="Shape 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556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Тест-требования </a:t>
            </a:r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457200" y="915566"/>
            <a:ext cx="8229600" cy="40102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000" dirty="0"/>
              <a:t>Тест-требования – основной документ для </a:t>
            </a:r>
            <a:r>
              <a:rPr lang="ru-RU" sz="2000" dirty="0" err="1"/>
              <a:t>тестировщика</a:t>
            </a:r>
            <a:r>
              <a:rPr lang="ru-RU" sz="2000" dirty="0"/>
              <a:t>, который определяет функциональность системы с точки зрения того, что должно быть проверено для того, чтобы удостовериться в ее корректном функционировании, а также – на основании какого внешнего эффекта можно убедиться, что проверяемая функция реализована правильно. Существует два подхода к написанию тест‐требований – </a:t>
            </a:r>
            <a:r>
              <a:rPr lang="ru-RU" sz="2000" i="1" dirty="0"/>
              <a:t>ФУНКЦИОНАЛЬНЫЙ И СТРУКТУРНЫЙ.</a:t>
            </a:r>
            <a:r>
              <a:rPr lang="ru-RU" sz="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76035465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555526"/>
            <a:ext cx="5172075" cy="4219575"/>
          </a:xfrm>
          <a:prstGeom prst="rect">
            <a:avLst/>
          </a:prstGeom>
        </p:spPr>
      </p:pic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21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Shape 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715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Тест-требования </a:t>
            </a:r>
          </a:p>
        </p:txBody>
      </p:sp>
    </p:spTree>
    <p:extLst>
      <p:ext uri="{BB962C8B-B14F-4D97-AF65-F5344CB8AC3E}">
        <p14:creationId xmlns:p14="http://schemas.microsoft.com/office/powerpoint/2010/main" val="3926004490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22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3" name="Shape 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875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Типовая структура тест-требования</a:t>
            </a:r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683568" y="1275606"/>
            <a:ext cx="8003232" cy="3650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400" dirty="0"/>
              <a:t>Проверить,  что  при  &lt;</a:t>
            </a:r>
            <a:r>
              <a:rPr lang="ru-RU" sz="2400" i="1" dirty="0"/>
              <a:t>описание  внешнего  воздействия</a:t>
            </a:r>
            <a:r>
              <a:rPr lang="ru-RU" sz="2400" dirty="0"/>
              <a:t>&gt;  [</a:t>
            </a:r>
            <a:r>
              <a:rPr lang="ru-RU" sz="2400" i="1" dirty="0"/>
              <a:t>происходит</a:t>
            </a:r>
            <a:r>
              <a:rPr lang="ru-RU" sz="2400" dirty="0"/>
              <a:t>]  &lt;</a:t>
            </a:r>
            <a:r>
              <a:rPr lang="ru-RU" sz="2400" i="1" dirty="0"/>
              <a:t>описание реакции программы</a:t>
            </a:r>
            <a:r>
              <a:rPr lang="ru-RU" sz="2400" dirty="0"/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1999377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23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3" name="Shape 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875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Свойства тест-требований</a:t>
            </a:r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3275856" y="1563638"/>
            <a:ext cx="5410944" cy="336221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Полнота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/>
              <a:t>Верифицируемость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Непротиворечивость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6676938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24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3" name="Shape 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875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Тестовые примеры</a:t>
            </a:r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457200" y="1275606"/>
            <a:ext cx="8229600" cy="365024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2000" dirty="0"/>
              <a:t>	Для тестирования программного обеспечения, кроме тестового окружения, необходимо определить проверочные задачи, которые будет выполнять система или ее часть. Такие проверочные задачи называют тестовыми примерами. </a:t>
            </a:r>
          </a:p>
        </p:txBody>
      </p:sp>
    </p:spTree>
    <p:extLst>
      <p:ext uri="{BB962C8B-B14F-4D97-AF65-F5344CB8AC3E}">
        <p14:creationId xmlns:p14="http://schemas.microsoft.com/office/powerpoint/2010/main" val="1690838808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25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3" name="Shape 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2753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Типы тестовых примеров</a:t>
            </a:r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2627784" y="915566"/>
            <a:ext cx="6059016" cy="401028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Допустимые данные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Граничные данные</a:t>
            </a:r>
            <a:r>
              <a:rPr lang="en-US" sz="2000" dirty="0"/>
              <a:t>/</a:t>
            </a:r>
            <a:r>
              <a:rPr lang="ru-RU" sz="2000" dirty="0"/>
              <a:t>условия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Отсутствие данных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Повторный ввод данных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Неверные данные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err="1"/>
              <a:t>Реинициализация</a:t>
            </a:r>
            <a:r>
              <a:rPr lang="ru-RU" sz="2000" dirty="0"/>
              <a:t> системы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Устойчивость системы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Нештатные состояния среды выполнения</a:t>
            </a:r>
          </a:p>
          <a:p>
            <a:pPr algn="just">
              <a:lnSpc>
                <a:spcPct val="150000"/>
              </a:lnSpc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13887627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26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3" name="Shape 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715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Классы эквивалентности</a:t>
            </a:r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457200" y="915566"/>
            <a:ext cx="8229600" cy="401028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2000" dirty="0"/>
              <a:t>	Разбиение на классы эквивалентности –способ уменьшения необходимого числа тестовых примеров. Обычно, если в тест‐требованиях специально не оговорено иное, при тестировании достаточно выполнить только один тестовый пример для каждого класса эквивалентности. </a:t>
            </a:r>
          </a:p>
        </p:txBody>
      </p:sp>
    </p:spTree>
    <p:extLst>
      <p:ext uri="{BB962C8B-B14F-4D97-AF65-F5344CB8AC3E}">
        <p14:creationId xmlns:p14="http://schemas.microsoft.com/office/powerpoint/2010/main" val="18552224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27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3" name="Shape 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715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Тестовые планы</a:t>
            </a:r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457200" y="915566"/>
            <a:ext cx="8229600" cy="401028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1800" dirty="0"/>
              <a:t>Тестовые примеры не существуют сами по себе – каждый тестовый пример проверяет одну ситуацию в работе системы, но вся совокупность тестовых примеров должна полностью проверять всю функциональность системы. Поэтому описания всех тестовых примеров объединяются в документы,  которые называются Тест-планами. </a:t>
            </a:r>
          </a:p>
          <a:p>
            <a:pPr algn="just">
              <a:lnSpc>
                <a:spcPct val="150000"/>
              </a:lnSpc>
            </a:pPr>
            <a:endParaRPr lang="ru-RU" sz="1800" dirty="0"/>
          </a:p>
          <a:p>
            <a:pPr algn="just">
              <a:lnSpc>
                <a:spcPct val="150000"/>
              </a:lnSpc>
            </a:pPr>
            <a:r>
              <a:rPr lang="ru-RU" sz="1800" dirty="0"/>
              <a:t>Тест‐план представляет собой документ, в котором перечислены все тестовые примеры, необходимые для тестирования системы, либо часть тестовых примеров, объединенных по определенному признаку. </a:t>
            </a:r>
          </a:p>
          <a:p>
            <a:pPr algn="just">
              <a:lnSpc>
                <a:spcPct val="150000"/>
              </a:lnSpc>
            </a:pPr>
            <a:endParaRPr lang="ru-RU" sz="1800" dirty="0"/>
          </a:p>
          <a:p>
            <a:pPr algn="just">
              <a:lnSpc>
                <a:spcPct val="150000"/>
              </a:lnSpc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93653969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28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3" name="Shape 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715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Причины объединения тестовых примеров</a:t>
            </a:r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457200" y="1275606"/>
            <a:ext cx="8229600" cy="3650243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Единая схема идентификации и трассировки тестовых примеров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Объединение тестовых примеров в смысловые группы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Внесение изменений в тестовые примеры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Определение последовательности 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445240570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29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3" name="Shape 49"/>
          <p:cNvSpPr txBox="1">
            <a:spLocks noGrp="1"/>
          </p:cNvSpPr>
          <p:nvPr>
            <p:ph type="title"/>
          </p:nvPr>
        </p:nvSpPr>
        <p:spPr>
          <a:xfrm>
            <a:off x="446940" y="0"/>
            <a:ext cx="8229600" cy="103904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Место тест‐планов среди проектной документации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40" y="1635646"/>
            <a:ext cx="8623831" cy="167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75297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6343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fld id="{00000000-1234-1234-1234-123412341234}" type="slidenum">
              <a:rPr lang="en" sz="300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>
                <a:spcBef>
                  <a:spcPts val="0"/>
                </a:spcBef>
                <a:buNone/>
              </a:pPr>
              <a:t>3</a:t>
            </a:fld>
            <a:endParaRPr lang="en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hape 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875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Классификация по степени вмешательства в работу приложения</a:t>
            </a:r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1475656" y="1851670"/>
            <a:ext cx="7211144" cy="307417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Тестирование с вмешательством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Тестирование без вмешательства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43525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30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3" name="Shape 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715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Тест-план</a:t>
            </a:r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457200" y="1059582"/>
            <a:ext cx="8229600" cy="386626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2000" dirty="0"/>
              <a:t>	</a:t>
            </a:r>
            <a:r>
              <a:rPr lang="ru-RU" sz="2000" i="1" dirty="0"/>
              <a:t>Критерием качества тест‐плана</a:t>
            </a:r>
            <a:r>
              <a:rPr lang="ru-RU" sz="2000" dirty="0"/>
              <a:t> является покрытие (выполнение) всех требований к проверке правильности функционирования программы. Желательной характеристикой тест‐плана является проверка исполнения всех веток схемы программной реализации. </a:t>
            </a:r>
          </a:p>
        </p:txBody>
      </p:sp>
    </p:spTree>
    <p:extLst>
      <p:ext uri="{BB962C8B-B14F-4D97-AF65-F5344CB8AC3E}">
        <p14:creationId xmlns:p14="http://schemas.microsoft.com/office/powerpoint/2010/main" val="2393047708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31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3" name="Shape 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715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Содержание тест-плана</a:t>
            </a:r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457200" y="1080433"/>
            <a:ext cx="8229600" cy="3866267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Ссылка на требование(я), которое проверяется этим пунктом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Конкретное входное воздействие на программу (значения входных данных)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Ожидаемую реакцию программы (тексты сообщений, значения результатов)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Описание последовательности действий, необходимых для выполнения пунктов тест‐плана</a:t>
            </a:r>
          </a:p>
        </p:txBody>
      </p:sp>
    </p:spTree>
    <p:extLst>
      <p:ext uri="{BB962C8B-B14F-4D97-AF65-F5344CB8AC3E}">
        <p14:creationId xmlns:p14="http://schemas.microsoft.com/office/powerpoint/2010/main" val="379587211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32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3" name="Shape 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715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Тестовый сценарий</a:t>
            </a:r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457200" y="1059582"/>
            <a:ext cx="8229600" cy="386626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2000" dirty="0"/>
              <a:t>	Представление сценариев, удобное для ручного тестирования, – тест‐план в виде текстового документа, в котором каждый тестовый пример – это один раздел. </a:t>
            </a:r>
          </a:p>
        </p:txBody>
      </p:sp>
    </p:spTree>
    <p:extLst>
      <p:ext uri="{BB962C8B-B14F-4D97-AF65-F5344CB8AC3E}">
        <p14:creationId xmlns:p14="http://schemas.microsoft.com/office/powerpoint/2010/main" val="1422470301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33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3" name="Shape 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715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Структура тестового сценария</a:t>
            </a:r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457200" y="1080433"/>
            <a:ext cx="8229600" cy="3866267"/>
          </a:xfrm>
        </p:spPr>
        <p:txBody>
          <a:bodyPr/>
          <a:lstStyle/>
          <a:p>
            <a:pPr algn="just"/>
            <a:r>
              <a:rPr lang="ru-RU" sz="2000" dirty="0"/>
              <a:t>Для тестового примера в этот документ записывается следующая информация:</a:t>
            </a:r>
          </a:p>
          <a:p>
            <a:pPr algn="just"/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Идентификатор;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Описание теста и его цель;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Ссылки на тестируемую часть системы;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Ссылки на используемую проектную документацию, в частности тест‐требования;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Перечисление действий сценария;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Ожидаемая реакция системы на каждый пункт сценария. </a:t>
            </a:r>
          </a:p>
        </p:txBody>
      </p:sp>
    </p:spTree>
    <p:extLst>
      <p:ext uri="{BB962C8B-B14F-4D97-AF65-F5344CB8AC3E}">
        <p14:creationId xmlns:p14="http://schemas.microsoft.com/office/powerpoint/2010/main" val="456499697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34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3" name="Shape 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715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Отчет о прохождении тестов</a:t>
            </a:r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457200" y="1080433"/>
            <a:ext cx="8229600" cy="3866267"/>
          </a:xfrm>
        </p:spPr>
        <p:txBody>
          <a:bodyPr/>
          <a:lstStyle/>
          <a:p>
            <a:pPr algn="just"/>
            <a:r>
              <a:rPr lang="ru-RU" sz="2000" dirty="0"/>
              <a:t>	Отчет о прохождении тестов – основной (а иногда единственный) источник для заключения о соответствии протестированной системы требованиям. После выполнения всех тестов, описанных в тест-планах, среда тестирования создает отчет о том, насколько успешно система выполнила эти тесты. Такой отчет содержит информацию о каждом выполненном тестовом примере (его идентификатор) и результат его выполнения – успех или неудачу. 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886361904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35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3" name="Shape 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875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Место отчета о прохождении тестов среди проектной документации 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133" y="1242771"/>
            <a:ext cx="7029445" cy="350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65106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36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3" name="Shape 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715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Структура отчета о прохождении тестов</a:t>
            </a:r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457200" y="1080433"/>
            <a:ext cx="8229600" cy="3866267"/>
          </a:xfrm>
        </p:spPr>
        <p:txBody>
          <a:bodyPr/>
          <a:lstStyle/>
          <a:p>
            <a:pPr algn="just"/>
            <a:r>
              <a:rPr lang="ru-RU" sz="2000" dirty="0"/>
              <a:t>Отчет о прохождении тестов считается единым документом, разделенным на три части: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Общая (заголовочная информация);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Результаты выполнения тестовых примеров (положительные и отрицательные);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Итоговая информация о выполнении тестовых примеров (общая статистика по выполненным тестам).</a:t>
            </a:r>
          </a:p>
        </p:txBody>
      </p:sp>
    </p:spTree>
    <p:extLst>
      <p:ext uri="{BB962C8B-B14F-4D97-AF65-F5344CB8AC3E}">
        <p14:creationId xmlns:p14="http://schemas.microsoft.com/office/powerpoint/2010/main" val="2785404067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37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3" name="Shape 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715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Заголовочная часть отчета</a:t>
            </a:r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457200" y="627535"/>
            <a:ext cx="8229600" cy="4319166"/>
          </a:xfrm>
        </p:spPr>
        <p:txBody>
          <a:bodyPr/>
          <a:lstStyle/>
          <a:p>
            <a:pPr algn="just"/>
            <a:r>
              <a:rPr lang="ru-RU" sz="2000" dirty="0"/>
              <a:t>В заголовочную часть отчета о выполнении тестов включается следующая информация: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Название проекта или тестируемой системы.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Общий идентификатор группы тестовых примеров, включенных в отчет.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Идентификатор тестируемого модуля или группы модулей и номера их версий.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Ссылку на разделы и версии тест‐требований или функциональных требований, по которым написаны тесты, для которых сгенерирован отчет.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Время начала выполнения теста и его продолжительность.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Конфигурацию тестового стенда, на которой выполнялся тест.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Имена и фамилии автора тестов и/или лица, выполнявшего тесты.</a:t>
            </a:r>
          </a:p>
        </p:txBody>
      </p:sp>
    </p:spTree>
    <p:extLst>
      <p:ext uri="{BB962C8B-B14F-4D97-AF65-F5344CB8AC3E}">
        <p14:creationId xmlns:p14="http://schemas.microsoft.com/office/powerpoint/2010/main" val="4177017646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38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3" name="Shape 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556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Структура результатов выполнения тестовых примеров</a:t>
            </a:r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1043608" y="1059582"/>
            <a:ext cx="7643192" cy="3887118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Идентификатор тестового примера.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Краткое описание тестового примера.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Перечисление всех входных значений тестового примера.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Перечисление всех ожидаемых и реальных выходных значений теста.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Для каждой пары “ожидаемое и реальное выходное значение” –  информацию о совпадении или несовпадении этих значений.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Сообщение о том, пройден или не пройден тестовый пример. </a:t>
            </a:r>
          </a:p>
        </p:txBody>
      </p:sp>
    </p:spTree>
    <p:extLst>
      <p:ext uri="{BB962C8B-B14F-4D97-AF65-F5344CB8AC3E}">
        <p14:creationId xmlns:p14="http://schemas.microsoft.com/office/powerpoint/2010/main" val="1089455725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39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3" name="Shape 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556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Структура завершающей части отчета</a:t>
            </a:r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1043608" y="1563638"/>
            <a:ext cx="7643192" cy="338306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Общее количество выполненных тестовых примеров.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Количество успешно пройденных тестовых примеров.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Количество неуспешно пройденных тестовых примеров.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Общее количество проверенных выходных значений.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Количество выходных значений, у которых ожидаемое значение не совпало с реальным значением. </a:t>
            </a:r>
          </a:p>
        </p:txBody>
      </p:sp>
    </p:spTree>
    <p:extLst>
      <p:ext uri="{BB962C8B-B14F-4D97-AF65-F5344CB8AC3E}">
        <p14:creationId xmlns:p14="http://schemas.microsoft.com/office/powerpoint/2010/main" val="429268742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Модульное тестирование</a:t>
            </a:r>
            <a:endParaRPr lang="e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4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sz="2400" dirty="0"/>
              <a:t>	Модульное тестирование – это тестирование программы</a:t>
            </a:r>
            <a:r>
              <a:rPr lang="en-US" sz="2400" dirty="0"/>
              <a:t>/</a:t>
            </a:r>
            <a:r>
              <a:rPr lang="ru-RU" sz="2400" dirty="0"/>
              <a:t>устройства на уровне отдельно взятых модулей, функций</a:t>
            </a:r>
            <a:r>
              <a:rPr lang="en-US" sz="2400" dirty="0"/>
              <a:t>,</a:t>
            </a:r>
            <a:r>
              <a:rPr lang="ru-RU" sz="2400" dirty="0"/>
              <a:t> компонентов</a:t>
            </a:r>
            <a:r>
              <a:rPr lang="en-US" sz="2400" dirty="0"/>
              <a:t>,</a:t>
            </a:r>
            <a:r>
              <a:rPr lang="ru-RU" sz="2400" dirty="0"/>
              <a:t> 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366541560"/>
      </p:ext>
    </p:extLst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40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3" name="Shape 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9954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Отчет о проблемах</a:t>
            </a:r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457200" y="699542"/>
            <a:ext cx="8363272" cy="4247158"/>
          </a:xfrm>
        </p:spPr>
        <p:txBody>
          <a:bodyPr/>
          <a:lstStyle/>
          <a:p>
            <a:pPr algn="just"/>
            <a:r>
              <a:rPr lang="ru-RU" sz="2000" dirty="0"/>
              <a:t>	Каждое несоответствие с требованиями, найденное </a:t>
            </a:r>
            <a:r>
              <a:rPr lang="ru-RU" sz="2000" dirty="0" err="1"/>
              <a:t>тестировщиком</a:t>
            </a:r>
            <a:r>
              <a:rPr lang="ru-RU" sz="2000" dirty="0"/>
              <a:t>, должно быть документировано в виде отчета о проблеме. Вероятность обнаружения и исправления ошибки, вызвавшей это несоответствие, зависит от того, насколько качественно она документирована.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	Главное, что должно быть включено в отчет об ошибке, это: 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		- </a:t>
            </a:r>
            <a:r>
              <a:rPr lang="ru-RU" sz="2000" dirty="0"/>
              <a:t>Способ</a:t>
            </a:r>
            <a:r>
              <a:rPr lang="en-US" sz="2000" dirty="0"/>
              <a:t> </a:t>
            </a:r>
            <a:r>
              <a:rPr lang="ru-RU" sz="2000" dirty="0"/>
              <a:t>воспроизведения</a:t>
            </a:r>
            <a:r>
              <a:rPr lang="en-US" sz="2000" dirty="0"/>
              <a:t> </a:t>
            </a:r>
            <a:r>
              <a:rPr lang="ru-RU" sz="2000" dirty="0"/>
              <a:t>проблемы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		- </a:t>
            </a:r>
            <a:r>
              <a:rPr lang="ru-RU" sz="2000" dirty="0"/>
              <a:t>Анализ</a:t>
            </a:r>
            <a:r>
              <a:rPr lang="en-US" sz="2000" dirty="0"/>
              <a:t> </a:t>
            </a:r>
            <a:r>
              <a:rPr lang="ru-RU" sz="2000" dirty="0"/>
              <a:t>проблемы</a:t>
            </a:r>
            <a:r>
              <a:rPr lang="en-US" sz="2000" dirty="0"/>
              <a:t> </a:t>
            </a:r>
            <a:r>
              <a:rPr lang="ru-RU" sz="2000" dirty="0"/>
              <a:t>с</a:t>
            </a:r>
            <a:r>
              <a:rPr lang="en-US" sz="2000" dirty="0"/>
              <a:t> </a:t>
            </a:r>
            <a:r>
              <a:rPr lang="ru-RU" sz="2000" dirty="0"/>
              <a:t>кратким</a:t>
            </a:r>
            <a:r>
              <a:rPr lang="en-US" sz="2000" dirty="0"/>
              <a:t> </a:t>
            </a:r>
            <a:r>
              <a:rPr lang="ru-RU" sz="2000" dirty="0"/>
              <a:t>ее</a:t>
            </a:r>
            <a:r>
              <a:rPr lang="en-US" sz="2000" dirty="0"/>
              <a:t> </a:t>
            </a:r>
            <a:r>
              <a:rPr lang="ru-RU" sz="2000" dirty="0"/>
              <a:t>описанием.</a:t>
            </a:r>
            <a:endParaRPr lang="en-US" sz="2000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72411659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41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3" name="Shape 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9954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Структура отчетов о проблемах</a:t>
            </a:r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755576" y="1203598"/>
            <a:ext cx="8064896" cy="374310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Объект,</a:t>
            </a:r>
            <a:r>
              <a:rPr lang="en-US" sz="2000" dirty="0"/>
              <a:t> </a:t>
            </a:r>
            <a:r>
              <a:rPr lang="ru-RU" sz="2000" dirty="0"/>
              <a:t>в</a:t>
            </a:r>
            <a:r>
              <a:rPr lang="en-US" sz="2000" dirty="0"/>
              <a:t> </a:t>
            </a:r>
            <a:r>
              <a:rPr lang="ru-RU" sz="2000" dirty="0"/>
              <a:t>котором</a:t>
            </a:r>
            <a:r>
              <a:rPr lang="en-US" sz="2000" dirty="0"/>
              <a:t> </a:t>
            </a:r>
            <a:r>
              <a:rPr lang="ru-RU" sz="2000" dirty="0"/>
              <a:t>найдена</a:t>
            </a:r>
            <a:r>
              <a:rPr lang="en-US" sz="2000" dirty="0"/>
              <a:t> </a:t>
            </a:r>
            <a:r>
              <a:rPr lang="ru-RU" sz="2000" dirty="0"/>
              <a:t>проблема.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Выпуск</a:t>
            </a:r>
            <a:r>
              <a:rPr lang="en-US" sz="2000" dirty="0"/>
              <a:t> </a:t>
            </a:r>
            <a:r>
              <a:rPr lang="ru-RU" sz="2000" dirty="0"/>
              <a:t>и</a:t>
            </a:r>
            <a:r>
              <a:rPr lang="en-US" sz="2000" dirty="0"/>
              <a:t> </a:t>
            </a:r>
            <a:r>
              <a:rPr lang="ru-RU" sz="2000" dirty="0"/>
              <a:t>версия</a:t>
            </a:r>
            <a:r>
              <a:rPr lang="en-US" sz="2000" dirty="0"/>
              <a:t> </a:t>
            </a:r>
            <a:r>
              <a:rPr lang="ru-RU" sz="2000" dirty="0"/>
              <a:t>системы.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Тип</a:t>
            </a:r>
            <a:r>
              <a:rPr lang="en-US" sz="2000" dirty="0"/>
              <a:t> </a:t>
            </a:r>
            <a:r>
              <a:rPr lang="ru-RU" sz="2000" dirty="0"/>
              <a:t>отчёта.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Степень</a:t>
            </a:r>
            <a:r>
              <a:rPr lang="en-US" sz="2000" dirty="0"/>
              <a:t> </a:t>
            </a:r>
            <a:r>
              <a:rPr lang="ru-RU" sz="2000" dirty="0"/>
              <a:t>важности.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Суть</a:t>
            </a:r>
            <a:r>
              <a:rPr lang="en-US" sz="2000" dirty="0"/>
              <a:t> </a:t>
            </a:r>
            <a:r>
              <a:rPr lang="ru-RU" sz="2000" dirty="0"/>
              <a:t>проблемы.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Можно</a:t>
            </a:r>
            <a:r>
              <a:rPr lang="en-US" sz="2000" dirty="0"/>
              <a:t> </a:t>
            </a:r>
            <a:r>
              <a:rPr lang="ru-RU" sz="2000" dirty="0"/>
              <a:t>ли</a:t>
            </a:r>
            <a:r>
              <a:rPr lang="en-US" sz="2000" dirty="0"/>
              <a:t> </a:t>
            </a:r>
            <a:r>
              <a:rPr lang="ru-RU" sz="2000" dirty="0"/>
              <a:t>воспроизвести</a:t>
            </a:r>
            <a:r>
              <a:rPr lang="en-US" sz="2000" dirty="0"/>
              <a:t> </a:t>
            </a:r>
            <a:r>
              <a:rPr lang="ru-RU" sz="2000" dirty="0"/>
              <a:t>проблемную</a:t>
            </a:r>
            <a:r>
              <a:rPr lang="en-US" sz="2000" dirty="0"/>
              <a:t> </a:t>
            </a:r>
            <a:r>
              <a:rPr lang="ru-RU" sz="2000" dirty="0"/>
              <a:t>ситуацию.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Подробное</a:t>
            </a:r>
            <a:r>
              <a:rPr lang="en-US" sz="2000" dirty="0"/>
              <a:t> </a:t>
            </a:r>
            <a:r>
              <a:rPr lang="ru-RU" sz="2000" dirty="0"/>
              <a:t>описание</a:t>
            </a:r>
            <a:r>
              <a:rPr lang="en-US" sz="2000" dirty="0"/>
              <a:t> </a:t>
            </a:r>
            <a:r>
              <a:rPr lang="ru-RU" sz="2000" dirty="0"/>
              <a:t>проблемы</a:t>
            </a:r>
            <a:r>
              <a:rPr lang="en-US" sz="2000" dirty="0"/>
              <a:t> </a:t>
            </a:r>
            <a:r>
              <a:rPr lang="ru-RU" sz="2000" dirty="0"/>
              <a:t>и</a:t>
            </a:r>
            <a:r>
              <a:rPr lang="en-US" sz="2000" dirty="0"/>
              <a:t> </a:t>
            </a:r>
            <a:r>
              <a:rPr lang="ru-RU" sz="2000" dirty="0"/>
              <a:t>способ</a:t>
            </a:r>
            <a:r>
              <a:rPr lang="en-US" sz="2000" dirty="0"/>
              <a:t> </a:t>
            </a:r>
            <a:r>
              <a:rPr lang="ru-RU" sz="2000" dirty="0"/>
              <a:t>её</a:t>
            </a:r>
            <a:r>
              <a:rPr lang="en-US" sz="2000" dirty="0"/>
              <a:t> </a:t>
            </a:r>
            <a:r>
              <a:rPr lang="ru-RU" sz="2000" dirty="0"/>
              <a:t>воспроизведения.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68787097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Автоматизированное тестирование	</a:t>
            </a:r>
            <a:endParaRPr lang="e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42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 dirty="0"/>
              <a:t>Автоматизированное тестирование можно определить как: «управление работами и проведение мероприя­тий по тестированию, включающих в себя разработку и выполнение тес­товых скриптов так, чтобы удовлетворить требования к тестированию, с использованием инструментальных средств автоматизированного тести­рования».</a:t>
            </a:r>
          </a:p>
        </p:txBody>
      </p:sp>
    </p:spTree>
    <p:extLst>
      <p:ext uri="{BB962C8B-B14F-4D97-AF65-F5344CB8AC3E}">
        <p14:creationId xmlns:p14="http://schemas.microsoft.com/office/powerpoint/2010/main" val="3236568219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Критерии оценки требований</a:t>
            </a:r>
            <a:endParaRPr lang="e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43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Полнота. Оцените ту область, для которой требование точно определено.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Непротиворечивость. Убедитесь в том, что каждое требование не противоречит другим требованиям.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Реализуемость. Оцените ту область, в которой требование действи­тельно может быть реализовано с помощью имеющихся в наличии технологии, аппаратных средств, бюджета и уровня навыков заня­того в проекте персонала.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Возможность тестирования. Оцените ту область, в которой метод тестирования может гарантировать, что требование успешно реали­зовано.</a:t>
            </a:r>
          </a:p>
        </p:txBody>
      </p:sp>
    </p:spTree>
    <p:extLst>
      <p:ext uri="{BB962C8B-B14F-4D97-AF65-F5344CB8AC3E}">
        <p14:creationId xmlns:p14="http://schemas.microsoft.com/office/powerpoint/2010/main" val="1564523116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Распространенные ошибки при автоматизированном тестировании</a:t>
            </a:r>
            <a:endParaRPr lang="e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44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1400" dirty="0"/>
              <a:t>Внедрение в эксплуатацию средства автоматизированного тестирова­ния без наличия процесса тестирования, что приводит к созданию тестовой программы, которую невозможно повторить и оценить.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1400" dirty="0"/>
              <a:t>Реализация проекта тестирования без учета стандартов проектиро­вания, что приводит к созданию тестовых скриптов, которые невоз­можно повторить и, следовательно, нельзя повторно использовать для версий программного обеспечения постоянно увеличивающего­ся объема.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1400" dirty="0"/>
              <a:t>Попытка автоматизировать 100% требований к тестированию,, ког­да применяемые средства не поддерживают автоматизацию всех не­обходимых тестов.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1400" dirty="0"/>
              <a:t>Неправильный выбор инструментального средства.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1400" dirty="0"/>
              <a:t>Запоздалое внедрение средства тестирования в жизненный цикл разработки приложения без предоставления необходимого време­ни на его установку и внедрение (т.е. без предоставления времени на обучение).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1400" dirty="0"/>
              <a:t>Слишком позднее подключение </a:t>
            </a:r>
            <a:r>
              <a:rPr lang="ru-RU" sz="1400" dirty="0" err="1"/>
              <a:t>тестировщиков</a:t>
            </a:r>
            <a:r>
              <a:rPr lang="ru-RU" sz="1400" dirty="0"/>
              <a:t> к жизненному цик­лу разработки приложений, что приводит к плохому пониманию прикладного и системного проекта, а следовательно, к неполному тестированию.</a:t>
            </a:r>
          </a:p>
        </p:txBody>
      </p:sp>
    </p:spTree>
    <p:extLst>
      <p:ext uri="{BB962C8B-B14F-4D97-AF65-F5344CB8AC3E}">
        <p14:creationId xmlns:p14="http://schemas.microsoft.com/office/powerpoint/2010/main" val="401931269"/>
      </p:ext>
    </p:extLst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Методология ЖЦ автоматизированного тестирования</a:t>
            </a:r>
            <a:endParaRPr lang="e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45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1311429"/>
            <a:ext cx="3190875" cy="3790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0647186"/>
      </p:ext>
    </p:extLst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Принятие решения об автоматизации тестирования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46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/>
              <a:t>При правильном вне­дрении автоматизированное тестирование должно оправдать возлагае­мые на него надежды. Необходимо определить подход к разработке предложения о выборе средства тестирования с целью получения поддер­жки руководства.</a:t>
            </a:r>
          </a:p>
        </p:txBody>
      </p:sp>
    </p:spTree>
    <p:extLst>
      <p:ext uri="{BB962C8B-B14F-4D97-AF65-F5344CB8AC3E}">
        <p14:creationId xmlns:p14="http://schemas.microsoft.com/office/powerpoint/2010/main" val="3827728381"/>
      </p:ext>
    </p:extLst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Выбор инструментальных средств тестирования</a:t>
            </a:r>
            <a:endParaRPr lang="e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47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Поскольку в соответствии с критерием реализуемости средство должно удовлетворять большинству требований организации к тестированию, </a:t>
            </a:r>
            <a:r>
              <a:rPr lang="ru-RU" sz="2000" dirty="0" err="1"/>
              <a:t>тестировщик</a:t>
            </a:r>
            <a:r>
              <a:rPr lang="ru-RU" sz="2000" dirty="0"/>
              <a:t> обязан изучить среду системной разработки и другие нужды организации. Необходимо принять гра­мотное решение при выборе типов тестирования для определенного проекта. </a:t>
            </a:r>
          </a:p>
        </p:txBody>
      </p:sp>
    </p:spTree>
    <p:extLst>
      <p:ext uri="{BB962C8B-B14F-4D97-AF65-F5344CB8AC3E}">
        <p14:creationId xmlns:p14="http://schemas.microsoft.com/office/powerpoint/2010/main" val="1623610170"/>
      </p:ext>
    </p:extLst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Фаза внедрения автоматизированного тестирования</a:t>
            </a:r>
            <a:endParaRPr lang="e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48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Анализ процесса тестирования.</a:t>
            </a:r>
          </a:p>
          <a:p>
            <a:r>
              <a:rPr lang="ru-RU" sz="2000" dirty="0"/>
              <a:t>Проведение анализа процесса </a:t>
            </a:r>
            <a:r>
              <a:rPr lang="ru-RU" sz="2000" dirty="0" err="1"/>
              <a:t>тестирова¬ния</a:t>
            </a:r>
            <a:r>
              <a:rPr lang="ru-RU" sz="2000" dirty="0"/>
              <a:t> гарантирует, что весь процесс и стратегия тестирования определены и при необходимости могут быть модифицированы с целью успешного внедрения автоматизированного тестирования.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Рассмотрение инструментального средства тестирования.</a:t>
            </a:r>
          </a:p>
          <a:p>
            <a:r>
              <a:rPr lang="ru-RU" sz="2000" dirty="0"/>
              <a:t>На фазе рассмотрения инструментального средства тестирования </a:t>
            </a:r>
            <a:r>
              <a:rPr lang="ru-RU" sz="2000" dirty="0" err="1"/>
              <a:t>тестировщик</a:t>
            </a:r>
            <a:r>
              <a:rPr lang="ru-RU" sz="2000" dirty="0"/>
              <a:t> определяет, будет ли полезным для проекта включение средств автоматизированного тестирования в работы по тестированию.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40717307"/>
      </p:ext>
    </p:extLst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Планирование, проектирование и разработка тестирования</a:t>
            </a:r>
            <a:endParaRPr lang="e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49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b="1" dirty="0"/>
              <a:t>Планирование тестирования</a:t>
            </a:r>
          </a:p>
          <a:p>
            <a:r>
              <a:rPr lang="ru-RU" sz="1400" dirty="0"/>
              <a:t>Фаза планирования тестирования вклю­чает в себя обзор долговременных работ по планированию тестирова­ния. На этом этапе команда </a:t>
            </a:r>
            <a:r>
              <a:rPr lang="ru-RU" sz="1400" dirty="0" err="1"/>
              <a:t>тестировщиков</a:t>
            </a:r>
            <a:r>
              <a:rPr lang="ru-RU" sz="1400" dirty="0"/>
              <a:t> определяет стандарты и основные направления создания процедур тестирования; аппаратные, программные и сетевые средства, необходимые для поддержки тестовой среды; требования к данным для тестирования; предварительный план-график тестирования; требования по оценке производительности; процедуру управления конфигурацией и средой тестирования; процедуру отслеживания дефектов и средства для его проведения.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Проектирование тестирования </a:t>
            </a:r>
          </a:p>
          <a:p>
            <a:r>
              <a:rPr lang="ru-RU" sz="1400" dirty="0"/>
              <a:t>На этой фазе определяются количест­во тестов, которые нужно выполнить, способы, с помощью которых мож­но получить доступ к тесту (например, пути или функции), и условия тес­тирования, которые должны соблюдаться. Необходимо определить и следовать стандартам проектирования тестирования.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Разработка тестирования </a:t>
            </a:r>
          </a:p>
          <a:p>
            <a:r>
              <a:rPr lang="ru-RU" sz="1400" dirty="0"/>
              <a:t>Чтобы автоматизированное тестирование можно было повторно использовать, повторять и сопровождать, необхо­димо определить и соблюдать стандарты разработки тестирования.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64482475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Понятие модуля</a:t>
            </a:r>
            <a:endParaRPr lang="e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5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sz="2400" dirty="0"/>
              <a:t>	Модуль –</a:t>
            </a:r>
            <a:r>
              <a:rPr lang="en-US" sz="2400" dirty="0"/>
              <a:t> </a:t>
            </a:r>
            <a:r>
              <a:rPr lang="ru-RU" sz="2400" dirty="0"/>
              <a:t>это</a:t>
            </a:r>
            <a:r>
              <a:rPr lang="en-US" sz="2400" dirty="0"/>
              <a:t> </a:t>
            </a:r>
            <a:r>
              <a:rPr lang="ru-RU" sz="2400" dirty="0"/>
              <a:t>компонент</a:t>
            </a:r>
            <a:r>
              <a:rPr lang="en-US" sz="2400" dirty="0"/>
              <a:t> </a:t>
            </a:r>
            <a:r>
              <a:rPr lang="ru-RU" sz="2400" dirty="0"/>
              <a:t>минимального</a:t>
            </a:r>
            <a:r>
              <a:rPr lang="en-US" sz="2400" dirty="0"/>
              <a:t> </a:t>
            </a:r>
            <a:r>
              <a:rPr lang="ru-RU" sz="2400" dirty="0"/>
              <a:t>размера,</a:t>
            </a:r>
            <a:r>
              <a:rPr lang="en-US" sz="2400" dirty="0"/>
              <a:t> </a:t>
            </a:r>
            <a:r>
              <a:rPr lang="ru-RU" sz="2400" dirty="0"/>
              <a:t>который</a:t>
            </a:r>
            <a:r>
              <a:rPr lang="en-US" sz="2400" dirty="0"/>
              <a:t> </a:t>
            </a:r>
            <a:r>
              <a:rPr lang="ru-RU" sz="2400" dirty="0"/>
              <a:t>может</a:t>
            </a:r>
            <a:r>
              <a:rPr lang="en-US" sz="2400" dirty="0"/>
              <a:t> </a:t>
            </a:r>
            <a:r>
              <a:rPr lang="ru-RU" sz="2400" dirty="0"/>
              <a:t>быть</a:t>
            </a:r>
            <a:r>
              <a:rPr lang="en-US" sz="2400" dirty="0"/>
              <a:t> </a:t>
            </a:r>
            <a:r>
              <a:rPr lang="ru-RU" sz="2400" dirty="0"/>
              <a:t>независимо</a:t>
            </a:r>
            <a:r>
              <a:rPr lang="en-US" sz="2400" dirty="0"/>
              <a:t> </a:t>
            </a:r>
            <a:r>
              <a:rPr lang="ru-RU" sz="2400" dirty="0"/>
              <a:t>протестирован</a:t>
            </a:r>
            <a:r>
              <a:rPr lang="en-US" sz="2400" dirty="0"/>
              <a:t> </a:t>
            </a:r>
            <a:r>
              <a:rPr lang="ru-RU" sz="2400" dirty="0"/>
              <a:t>в</a:t>
            </a:r>
            <a:r>
              <a:rPr lang="en-US" sz="2400" dirty="0"/>
              <a:t> </a:t>
            </a:r>
            <a:r>
              <a:rPr lang="ru-RU" sz="2400" dirty="0"/>
              <a:t>ходе</a:t>
            </a:r>
            <a:r>
              <a:rPr lang="en-US" sz="2400" dirty="0"/>
              <a:t> </a:t>
            </a:r>
            <a:r>
              <a:rPr lang="ru-RU" sz="2400" dirty="0"/>
              <a:t>верификации</a:t>
            </a:r>
            <a:r>
              <a:rPr lang="en-US" sz="2400" dirty="0"/>
              <a:t> </a:t>
            </a:r>
            <a:r>
              <a:rPr lang="ru-RU" sz="2400" dirty="0"/>
              <a:t>программной</a:t>
            </a:r>
            <a:r>
              <a:rPr lang="en-US" sz="2400" dirty="0"/>
              <a:t> </a:t>
            </a:r>
            <a:r>
              <a:rPr lang="ru-RU" sz="2400" dirty="0"/>
              <a:t>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017686486"/>
      </p:ext>
    </p:extLst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Выполнение и управление тестированием</a:t>
            </a:r>
            <a:endParaRPr lang="e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50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Команда </a:t>
            </a:r>
            <a:r>
              <a:rPr lang="ru-RU" sz="2000" dirty="0" err="1"/>
              <a:t>тестировщиков</a:t>
            </a:r>
            <a:r>
              <a:rPr lang="ru-RU" sz="2000" dirty="0"/>
              <a:t> обязана выполнять скрипты тестирования и со­вершенствовать скрипты комплексного тестирования в соответствии с графиком выполнения процедуры тестирования. Кроме того, она должна оценить итоги выполнения тестирования так, чтобы избежать неправи­льных положительных или отрицательных оценок.</a:t>
            </a:r>
          </a:p>
        </p:txBody>
      </p:sp>
    </p:spTree>
    <p:extLst>
      <p:ext uri="{BB962C8B-B14F-4D97-AF65-F5344CB8AC3E}">
        <p14:creationId xmlns:p14="http://schemas.microsoft.com/office/powerpoint/2010/main" val="2521394422"/>
      </p:ext>
    </p:extLst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Критический просмотр и оценка программы тестирования</a:t>
            </a:r>
            <a:endParaRPr lang="e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51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Работа по критическому просмотру, или инспекции, и оценке должна проводи­ться на протяжении всего жизненного цикла тестирования. В течение всего жизненного цикла тестирования и последующих работ по выполне­нию тестирования должны оцениваться измерения и проводиться рабо­ты по окончательному критическому просмотру и оценке, что позволит усовершенствовать процесс.</a:t>
            </a:r>
          </a:p>
        </p:txBody>
      </p:sp>
    </p:spTree>
    <p:extLst>
      <p:ext uri="{BB962C8B-B14F-4D97-AF65-F5344CB8AC3E}">
        <p14:creationId xmlns:p14="http://schemas.microsoft.com/office/powerpoint/2010/main" val="3567657470"/>
      </p:ext>
    </p:extLst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67544" y="2067694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Принятие решения об автоматизации тестирования</a:t>
            </a:r>
            <a:endParaRPr lang="e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52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46458"/>
      </p:ext>
    </p:extLst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53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7092"/>
            <a:ext cx="4077336" cy="499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048688"/>
      </p:ext>
    </p:extLst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Ложные ожидания в области автоматизированного тестирования</a:t>
            </a:r>
            <a:endParaRPr lang="e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54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Автоматическая генерация плана тестирования.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Неограниченные возможности средств тестирования.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Немедленное сокращение объема работ по тестированию.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Немедленное сокращение сроков работ.</a:t>
            </a:r>
            <a:endParaRPr lang="ru-RU" sz="20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Облегчение использования инструментальных средств.</a:t>
            </a:r>
            <a:endParaRPr lang="ru-RU" sz="20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Универсальное применение автоматизированного тестирования.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Стопроцентное тестовое покрытие</a:t>
            </a:r>
            <a:r>
              <a:rPr lang="ru-RU" sz="2000" b="1" dirty="0"/>
              <a:t>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78015247"/>
      </p:ext>
    </p:extLst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Автоматическая генерация плана тестирования</a:t>
            </a:r>
            <a:endParaRPr lang="e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55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Средства автоматизированного тестирования должны рассматриваться как </a:t>
            </a:r>
            <a:r>
              <a:rPr lang="ru-RU" sz="2000" b="1" i="1" dirty="0"/>
              <a:t>усовершенствование ручного тестирования</a:t>
            </a:r>
            <a:r>
              <a:rPr lang="ru-RU" sz="2000" dirty="0"/>
              <a:t> и что они не будут автоматически разрабатывать план тестирования, проектировать, создавать и выполнять процедуры тестирования. Инструмент не заменяет человека при тестировании про­дукта.</a:t>
            </a:r>
          </a:p>
        </p:txBody>
      </p:sp>
    </p:spTree>
    <p:extLst>
      <p:ext uri="{BB962C8B-B14F-4D97-AF65-F5344CB8AC3E}">
        <p14:creationId xmlns:p14="http://schemas.microsoft.com/office/powerpoint/2010/main" val="75152967"/>
      </p:ext>
    </p:extLst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Неограниченные возможности средств тестирования</a:t>
            </a:r>
            <a:endParaRPr lang="e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56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В настоящее время не существует такого средства тестирования, которое можно было бы использовать для поддержки всех операционных сред. От­дельное средство тестирования не способно удовлетворить всем требова­ниям к тестированию.</a:t>
            </a:r>
          </a:p>
        </p:txBody>
      </p:sp>
    </p:spTree>
    <p:extLst>
      <p:ext uri="{BB962C8B-B14F-4D97-AF65-F5344CB8AC3E}">
        <p14:creationId xmlns:p14="http://schemas.microsoft.com/office/powerpoint/2010/main" val="2698261239"/>
      </p:ext>
    </p:extLst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Немедленное сокращение объема работ по тестированию</a:t>
            </a:r>
            <a:endParaRPr lang="e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57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Внедрение средств автоматизированного тестирования не приведет к не­медленному сокращению объемов работ по тестированию. Сокращение объемов работ по тестированию на самом деле труднодо­стижимо, если средство тестирования только начинает применяться в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978509792"/>
      </p:ext>
    </p:extLst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Немедленное сокращение сроков работ</a:t>
            </a:r>
            <a:endParaRPr lang="e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58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Неверным является ожидание того, что использование средства автома­тизированного тестирования в новом проекте немедленно минимизиру­ет сроки тестирования. На самом деле в начале объем работ по тестиро­ванию может возрасти. Следовательно, требуется разрешение на увеличение сроков при первоначальном внедрении средства автоматизи­рованного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450275413"/>
      </p:ext>
    </p:extLst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Облегчение использования инструментальных средств</a:t>
            </a:r>
            <a:endParaRPr lang="e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59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Использование автоматизированных средств требует новых навыков, по­этому необходимо дополнительное обучение. </a:t>
            </a:r>
          </a:p>
        </p:txBody>
      </p:sp>
    </p:spTree>
    <p:extLst>
      <p:ext uri="{BB962C8B-B14F-4D97-AF65-F5344CB8AC3E}">
        <p14:creationId xmlns:p14="http://schemas.microsoft.com/office/powerpoint/2010/main" val="288923702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Подходы к модульному тестированию </a:t>
            </a:r>
            <a:endParaRPr lang="e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6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buAutoNum type="arabicPeriod"/>
            </a:pPr>
            <a:r>
              <a:rPr lang="ru-RU" sz="2400" dirty="0"/>
              <a:t>Функциональность каждого вновь разработанного модуля  проверяется в автономном режиме без его интеграции с системой.</a:t>
            </a:r>
          </a:p>
          <a:p>
            <a:pPr marL="342900" indent="-342900" algn="just">
              <a:buAutoNum type="arabicPeriod"/>
            </a:pPr>
            <a:r>
              <a:rPr lang="ru-RU" sz="2400" dirty="0"/>
              <a:t>Функциональность каждого модуля проверяется в составе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294501853"/>
      </p:ext>
    </p:extLst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Универсальное применение</a:t>
            </a:r>
            <a:b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автоматизированного тестирования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60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Как говорилось ранее, автоматизированное тестирование представляет собой усовершенствование ручного тестирования, и не следует ожидать, что все тесты в проекте могут быть автоматизированы. Например, если средство автоматизированного тестирования </a:t>
            </a:r>
            <a:r>
              <a:rPr lang="en-US" sz="2000" dirty="0"/>
              <a:t>GUI </a:t>
            </a:r>
            <a:r>
              <a:rPr lang="ru-RU" sz="2000" dirty="0"/>
              <a:t>используется впервые, полезно провести некоторые тесты совместимости для целевого прило­жения, чтобы понять, сможет ли это средство распознать все объекты и элементы управления третьей стороны.</a:t>
            </a:r>
          </a:p>
        </p:txBody>
      </p:sp>
    </p:spTree>
    <p:extLst>
      <p:ext uri="{BB962C8B-B14F-4D97-AF65-F5344CB8AC3E}">
        <p14:creationId xmlns:p14="http://schemas.microsoft.com/office/powerpoint/2010/main" val="1098560880"/>
      </p:ext>
    </p:extLst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Стопроцентное тестовое покрытие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61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Даже с помощью автоматизации не все удается протестировать. Основ­ная причина, по которой тестирование потенциально является бесконеч­ной задачей, — это то, что для проверки отсутствия проблем функция дол­жна быть протестирована со всеми возможными данными — как правильными, так и неправильными. Автоматизированное тестирование увеличивает широту и глубину покрытия тестирования, но и в этом слу­чае не будет достаточно времени или ресурсов для выполнения тестиро­вания на 100%.</a:t>
            </a:r>
          </a:p>
          <a:p>
            <a:r>
              <a:rPr lang="ru-RU" sz="2000" b="1" i="1" dirty="0"/>
              <a:t>Невозможно выполнить 100%-</a:t>
            </a:r>
            <a:r>
              <a:rPr lang="ru-RU" sz="2000" b="1" i="1" dirty="0" err="1"/>
              <a:t>ное</a:t>
            </a:r>
            <a:r>
              <a:rPr lang="ru-RU" sz="2000" b="1" i="1" dirty="0"/>
              <a:t> тестирование всех возможных данных, вво­димых в систему.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2369657"/>
      </p:ext>
    </p:extLst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Преимущества автоматизированного тестирования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62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Создание надежной системы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Улучшение качества работ по тестированию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Сокращение объема и сроков работ</a:t>
            </a:r>
          </a:p>
        </p:txBody>
      </p:sp>
    </p:spTree>
    <p:extLst>
      <p:ext uri="{BB962C8B-B14F-4D97-AF65-F5344CB8AC3E}">
        <p14:creationId xmlns:p14="http://schemas.microsoft.com/office/powerpoint/2010/main" val="1687624725"/>
      </p:ext>
    </p:extLst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надежной системы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63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Улучшение определения требований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Улучшение тестирования производительности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Улучшение нагрузочного тестирования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Оптимизация измерений качества и тестирования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Улучшение сотрудничества с командой разработчиков Усовершенствование жизненного цикла разработки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319483192"/>
      </p:ext>
    </p:extLst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Улучшение качества работ по тестированию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64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Улучшение тестирования по проверке версий (выборочное тестирование)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Улучшение регрессионного тестирования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Улучшение тестирования </a:t>
            </a:r>
            <a:r>
              <a:rPr lang="ru-RU" sz="1800" dirty="0" err="1"/>
              <a:t>многоплатформной</a:t>
            </a:r>
            <a:r>
              <a:rPr lang="ru-RU" sz="1800" dirty="0"/>
              <a:t> совместимости Улучшение тестирования совместимости программного обеспечения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Облегчение проведения рутинного тестирования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Концентрация внимания на более сложных проблемах тестирования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Проведение тестов, которые невозможно выполнить вручную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Способность воспроизведения дефектов программного обеспечения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Расширение знаний и опыта организации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Тестирование во внерабочее время</a:t>
            </a:r>
          </a:p>
        </p:txBody>
      </p:sp>
    </p:spTree>
    <p:extLst>
      <p:ext uri="{BB962C8B-B14F-4D97-AF65-F5344CB8AC3E}">
        <p14:creationId xmlns:p14="http://schemas.microsoft.com/office/powerpoint/2010/main" val="3108278015"/>
      </p:ext>
    </p:extLst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Сокращение объема и сроков работ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65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1520" y="1131589"/>
          <a:ext cx="8568951" cy="3546692"/>
        </p:xfrm>
        <a:graphic>
          <a:graphicData uri="http://schemas.openxmlformats.org/drawingml/2006/table">
            <a:tbl>
              <a:tblPr/>
              <a:tblGrid>
                <a:gridCol w="2621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2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24">
                <a:tc>
                  <a:txBody>
                    <a:bodyPr/>
                    <a:lstStyle/>
                    <a:p>
                      <a:pPr marL="635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Шаги тестирования</a:t>
                      </a:r>
                      <a:endParaRPr lang="ru-RU" sz="1200" dirty="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Ручное тестирование</a:t>
                      </a:r>
                      <a:endParaRPr lang="ru-RU" sz="1200" dirty="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Автоматизированное тестирование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Разница</a:t>
                      </a:r>
                      <a:endParaRPr lang="ru-RU" sz="1200" dirty="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74">
                <a:tc>
                  <a:txBody>
                    <a:bodyPr/>
                    <a:lstStyle/>
                    <a:p>
                      <a:pPr marL="635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Разработка плана тестирования</a:t>
                      </a:r>
                      <a:endParaRPr lang="ru-RU" sz="1200" dirty="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32</a:t>
                      </a:r>
                      <a:endParaRPr lang="ru-RU" sz="120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40</a:t>
                      </a:r>
                      <a:endParaRPr lang="ru-RU" sz="120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-25%</a:t>
                      </a:r>
                      <a:endParaRPr lang="ru-RU" sz="120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481">
                <a:tc>
                  <a:txBody>
                    <a:bodyPr/>
                    <a:lstStyle/>
                    <a:p>
                      <a:pPr marL="635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Разработка процедуры тестирования</a:t>
                      </a:r>
                      <a:endParaRPr lang="ru-RU" sz="1200" dirty="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262</a:t>
                      </a:r>
                      <a:endParaRPr lang="ru-RU" sz="1200" dirty="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117</a:t>
                      </a:r>
                      <a:endParaRPr lang="ru-RU" sz="1200" dirty="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55%</a:t>
                      </a:r>
                      <a:endParaRPr lang="ru-RU" sz="120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43">
                <a:tc>
                  <a:txBody>
                    <a:bodyPr/>
                    <a:lstStyle/>
                    <a:p>
                      <a:pPr marL="635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Выполнение тестирования</a:t>
                      </a:r>
                      <a:endParaRPr lang="ru-RU" sz="120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466</a:t>
                      </a:r>
                      <a:endParaRPr lang="ru-RU" sz="1200" dirty="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23</a:t>
                      </a:r>
                      <a:endParaRPr lang="ru-RU" sz="120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95%</a:t>
                      </a:r>
                      <a:endParaRPr lang="ru-RU" sz="120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36">
                <a:tc>
                  <a:txBody>
                    <a:bodyPr/>
                    <a:lstStyle/>
                    <a:p>
                      <a:pPr marL="635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Анализ результатов тестирования</a:t>
                      </a:r>
                      <a:endParaRPr lang="ru-RU" sz="1200" dirty="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117</a:t>
                      </a:r>
                      <a:endParaRPr lang="ru-RU" sz="1200" dirty="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58</a:t>
                      </a:r>
                      <a:endParaRPr lang="ru-RU" sz="1200" dirty="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50%</a:t>
                      </a:r>
                      <a:endParaRPr lang="ru-RU" sz="120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414">
                <a:tc>
                  <a:txBody>
                    <a:bodyPr/>
                    <a:lstStyle/>
                    <a:p>
                      <a:pPr marL="635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Мониторинг статуса/коррекции ошибок</a:t>
                      </a:r>
                      <a:endParaRPr lang="ru-RU" sz="1200" dirty="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117</a:t>
                      </a:r>
                      <a:endParaRPr lang="ru-RU" sz="120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23</a:t>
                      </a:r>
                      <a:endParaRPr lang="ru-RU" sz="1200" dirty="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80%</a:t>
                      </a:r>
                      <a:endParaRPr lang="ru-RU" sz="1200" dirty="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60">
                <a:tc>
                  <a:txBody>
                    <a:bodyPr/>
                    <a:lstStyle/>
                    <a:p>
                      <a:pPr marL="635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Создание отчетов</a:t>
                      </a:r>
                      <a:endParaRPr lang="ru-RU" sz="120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96</a:t>
                      </a:r>
                      <a:endParaRPr lang="ru-RU" sz="120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16</a:t>
                      </a:r>
                      <a:endParaRPr lang="ru-RU" sz="120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83%</a:t>
                      </a:r>
                      <a:endParaRPr lang="ru-RU" sz="1200" dirty="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661">
                <a:tc>
                  <a:txBody>
                    <a:bodyPr/>
                    <a:lstStyle/>
                    <a:p>
                      <a:pPr marL="635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30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Суммарная</a:t>
                      </a:r>
                      <a:endParaRPr lang="ru-RU" sz="120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  <a:p>
                      <a:pPr marL="63500" indent="-2286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продолжительность</a:t>
                      </a:r>
                      <a:endParaRPr lang="ru-RU" sz="120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1090</a:t>
                      </a:r>
                      <a:endParaRPr lang="ru-RU" sz="120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277</a:t>
                      </a:r>
                      <a:endParaRPr lang="ru-RU" sz="120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ahoma"/>
                        </a:rPr>
                        <a:t>75%</a:t>
                      </a:r>
                      <a:endParaRPr lang="ru-RU" sz="1200" dirty="0">
                        <a:effectLst/>
                        <a:latin typeface="Garamond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941419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Интеграционное тестирование </a:t>
            </a:r>
            <a:endParaRPr lang="e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7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Интеграционное тестирование </a:t>
            </a:r>
            <a:r>
              <a:rPr lang="ru-RU" sz="2400" dirty="0"/>
              <a:t>–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это </a:t>
            </a:r>
            <a:r>
              <a:rPr lang="ru-RU" sz="2400" dirty="0"/>
              <a:t>тестирование корректности взаимодействия нескольких модулей, объединенных в единое целое.</a:t>
            </a:r>
          </a:p>
        </p:txBody>
      </p:sp>
    </p:spTree>
    <p:extLst>
      <p:ext uri="{BB962C8B-B14F-4D97-AF65-F5344CB8AC3E}">
        <p14:creationId xmlns:p14="http://schemas.microsoft.com/office/powerpoint/2010/main" val="3917855883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Классификация методов интеграционного тестирования </a:t>
            </a:r>
            <a:endParaRPr lang="e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8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ctr">
              <a:buAutoNum type="arabicPeriod"/>
            </a:pPr>
            <a:endParaRPr lang="ru-RU" sz="2400" dirty="0"/>
          </a:p>
          <a:p>
            <a:pPr marL="457200" indent="-457200" algn="ctr">
              <a:buAutoNum type="arabicPeriod"/>
            </a:pPr>
            <a:r>
              <a:rPr lang="ru-RU" sz="2400" dirty="0"/>
              <a:t>Восходящее тестирование.</a:t>
            </a:r>
          </a:p>
          <a:p>
            <a:pPr marL="457200" indent="-457200" algn="ctr">
              <a:buAutoNum type="arabicPeriod"/>
            </a:pPr>
            <a:r>
              <a:rPr lang="ru-RU" sz="2400" dirty="0"/>
              <a:t>Монолитное тестирование.</a:t>
            </a:r>
          </a:p>
          <a:p>
            <a:pPr marL="457200" indent="-457200" algn="ctr">
              <a:buAutoNum type="arabicPeriod"/>
            </a:pPr>
            <a:r>
              <a:rPr lang="ru-RU" sz="2400" dirty="0"/>
              <a:t>Нисходящее тестирование.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223134256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Восходящее тестирование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297641" y="4749900"/>
            <a:ext cx="922431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z="3000">
                <a:solidFill>
                  <a:srgbClr val="000000">
                    <a:lumMod val="95000"/>
                    <a:lumOff val="5000"/>
                  </a:srgbClr>
                </a:solidFill>
              </a:rPr>
              <a:pPr algn="ctr"/>
              <a:t>9</a:t>
            </a:fld>
            <a:endParaRPr lang="en" sz="3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37" y="1063378"/>
            <a:ext cx="51911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6201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2659</Words>
  <Application>Microsoft Office PowerPoint</Application>
  <PresentationFormat>Экран (16:9)</PresentationFormat>
  <Paragraphs>337</Paragraphs>
  <Slides>65</Slides>
  <Notes>65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0" baseType="lpstr">
      <vt:lpstr>Arial</vt:lpstr>
      <vt:lpstr>Courier New</vt:lpstr>
      <vt:lpstr>Garamond</vt:lpstr>
      <vt:lpstr>Times New Roman</vt:lpstr>
      <vt:lpstr>biz</vt:lpstr>
      <vt:lpstr>Классификация по привлечению конечных пользователей</vt:lpstr>
      <vt:lpstr>Классификация по целям и задачам</vt:lpstr>
      <vt:lpstr>Классификация по степени вмешательства в работу приложения</vt:lpstr>
      <vt:lpstr>Модульное тестирование</vt:lpstr>
      <vt:lpstr>Понятие модуля</vt:lpstr>
      <vt:lpstr>Подходы к модульному тестированию </vt:lpstr>
      <vt:lpstr>Интеграционное тестирование </vt:lpstr>
      <vt:lpstr>Классификация методов интеграционного тестирования </vt:lpstr>
      <vt:lpstr>Восходящее тестирование</vt:lpstr>
      <vt:lpstr>Нисходящее тестирование</vt:lpstr>
      <vt:lpstr>Системное тестирование</vt:lpstr>
      <vt:lpstr>Системное тестирование</vt:lpstr>
      <vt:lpstr>Документы, создаваемые при тестировании </vt:lpstr>
      <vt:lpstr>Презентация PowerPoint</vt:lpstr>
      <vt:lpstr>План тестирования</vt:lpstr>
      <vt:lpstr>Тест‐требования</vt:lpstr>
      <vt:lpstr>Тест‐планы</vt:lpstr>
      <vt:lpstr>Отчет о выполнении тестирования</vt:lpstr>
      <vt:lpstr>Отчет о проблемах</vt:lpstr>
      <vt:lpstr>Тест-требования </vt:lpstr>
      <vt:lpstr>Тест-требования </vt:lpstr>
      <vt:lpstr>Типовая структура тест-требования</vt:lpstr>
      <vt:lpstr>Свойства тест-требований</vt:lpstr>
      <vt:lpstr>Тестовые примеры</vt:lpstr>
      <vt:lpstr>Типы тестовых примеров</vt:lpstr>
      <vt:lpstr>Классы эквивалентности</vt:lpstr>
      <vt:lpstr>Тестовые планы</vt:lpstr>
      <vt:lpstr>Причины объединения тестовых примеров</vt:lpstr>
      <vt:lpstr>Место тест‐планов среди проектной документации </vt:lpstr>
      <vt:lpstr>Тест-план</vt:lpstr>
      <vt:lpstr>Содержание тест-плана</vt:lpstr>
      <vt:lpstr>Тестовый сценарий</vt:lpstr>
      <vt:lpstr>Структура тестового сценария</vt:lpstr>
      <vt:lpstr>Отчет о прохождении тестов</vt:lpstr>
      <vt:lpstr>Место отчета о прохождении тестов среди проектной документации </vt:lpstr>
      <vt:lpstr>Структура отчета о прохождении тестов</vt:lpstr>
      <vt:lpstr>Заголовочная часть отчета</vt:lpstr>
      <vt:lpstr>Структура результатов выполнения тестовых примеров</vt:lpstr>
      <vt:lpstr>Структура завершающей части отчета</vt:lpstr>
      <vt:lpstr>Отчет о проблемах</vt:lpstr>
      <vt:lpstr>Структура отчетов о проблемах</vt:lpstr>
      <vt:lpstr>Автоматизированное тестирование </vt:lpstr>
      <vt:lpstr>Критерии оценки требований</vt:lpstr>
      <vt:lpstr>Распространенные ошибки при автоматизированном тестировании</vt:lpstr>
      <vt:lpstr>Методология ЖЦ автоматизированного тестирования</vt:lpstr>
      <vt:lpstr>Принятие решения об автоматизации тестирования</vt:lpstr>
      <vt:lpstr>Выбор инструментальных средств тестирования</vt:lpstr>
      <vt:lpstr>Фаза внедрения автоматизированного тестирования</vt:lpstr>
      <vt:lpstr>Планирование, проектирование и разработка тестирования</vt:lpstr>
      <vt:lpstr>Выполнение и управление тестированием</vt:lpstr>
      <vt:lpstr>Критический просмотр и оценка программы тестирования</vt:lpstr>
      <vt:lpstr>Принятие решения об автоматизации тестирования</vt:lpstr>
      <vt:lpstr>Презентация PowerPoint</vt:lpstr>
      <vt:lpstr>Ложные ожидания в области автоматизированного тестирования</vt:lpstr>
      <vt:lpstr>Автоматическая генерация плана тестирования</vt:lpstr>
      <vt:lpstr>Неограниченные возможности средств тестирования</vt:lpstr>
      <vt:lpstr>Немедленное сокращение объема работ по тестированию</vt:lpstr>
      <vt:lpstr>Немедленное сокращение сроков работ</vt:lpstr>
      <vt:lpstr>Облегчение использования инструментальных средств</vt:lpstr>
      <vt:lpstr>Универсальное применение автоматизированного тестирования</vt:lpstr>
      <vt:lpstr>Стопроцентное тестовое покрытие</vt:lpstr>
      <vt:lpstr>Преимущества автоматизированного тестирования</vt:lpstr>
      <vt:lpstr>Создание надежной системы</vt:lpstr>
      <vt:lpstr>Улучшение качества работ по тестированию</vt:lpstr>
      <vt:lpstr>Сокращение объема и сроков работ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ПО СОДС «МАРШ! 2.0». Практические наработки по созданию тестовых сценариев на базе СОДС «МАРШ! 2.0».</dc:title>
  <dc:creator>RedIvan</dc:creator>
  <cp:lastModifiedBy>Наталья Кузнецова</cp:lastModifiedBy>
  <cp:revision>94</cp:revision>
  <dcterms:modified xsi:type="dcterms:W3CDTF">2024-09-03T11:29:03Z</dcterms:modified>
</cp:coreProperties>
</file>