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57" r:id="rId4"/>
    <p:sldId id="356" r:id="rId5"/>
    <p:sldId id="320" r:id="rId6"/>
    <p:sldId id="321" r:id="rId7"/>
    <p:sldId id="322" r:id="rId8"/>
    <p:sldId id="259" r:id="rId9"/>
    <p:sldId id="260" r:id="rId10"/>
    <p:sldId id="261" r:id="rId11"/>
    <p:sldId id="262" r:id="rId12"/>
    <p:sldId id="263" r:id="rId13"/>
    <p:sldId id="264" r:id="rId14"/>
    <p:sldId id="323" r:id="rId15"/>
    <p:sldId id="324" r:id="rId16"/>
    <p:sldId id="325" r:id="rId17"/>
    <p:sldId id="326" r:id="rId18"/>
    <p:sldId id="265" r:id="rId19"/>
    <p:sldId id="266" r:id="rId20"/>
    <p:sldId id="267" r:id="rId21"/>
    <p:sldId id="327" r:id="rId22"/>
    <p:sldId id="268" r:id="rId23"/>
    <p:sldId id="328" r:id="rId24"/>
    <p:sldId id="269" r:id="rId25"/>
    <p:sldId id="270" r:id="rId26"/>
    <p:sldId id="271" r:id="rId27"/>
    <p:sldId id="290" r:id="rId28"/>
    <p:sldId id="272" r:id="rId29"/>
    <p:sldId id="273" r:id="rId30"/>
    <p:sldId id="274" r:id="rId31"/>
    <p:sldId id="275" r:id="rId32"/>
    <p:sldId id="329" r:id="rId33"/>
    <p:sldId id="276" r:id="rId34"/>
    <p:sldId id="330" r:id="rId35"/>
    <p:sldId id="277" r:id="rId36"/>
    <p:sldId id="292" r:id="rId37"/>
    <p:sldId id="352" r:id="rId38"/>
    <p:sldId id="331" r:id="rId39"/>
    <p:sldId id="332" r:id="rId40"/>
    <p:sldId id="333" r:id="rId41"/>
    <p:sldId id="334" r:id="rId42"/>
    <p:sldId id="353" r:id="rId43"/>
    <p:sldId id="335" r:id="rId44"/>
    <p:sldId id="336" r:id="rId45"/>
    <p:sldId id="337" r:id="rId46"/>
    <p:sldId id="338" r:id="rId47"/>
    <p:sldId id="354" r:id="rId48"/>
    <p:sldId id="339" r:id="rId49"/>
    <p:sldId id="340" r:id="rId50"/>
    <p:sldId id="341" r:id="rId51"/>
    <p:sldId id="342" r:id="rId52"/>
    <p:sldId id="343" r:id="rId53"/>
    <p:sldId id="355" r:id="rId5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99"/>
    <a:srgbClr val="0000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1" autoAdjust="0"/>
    <p:restoredTop sz="94660"/>
  </p:normalViewPr>
  <p:slideViewPr>
    <p:cSldViewPr>
      <p:cViewPr varScale="1">
        <p:scale>
          <a:sx n="77" d="100"/>
          <a:sy n="77" d="100"/>
        </p:scale>
        <p:origin x="-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09.09.2016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3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09.09.2016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rgbClr val="0033CC"/>
                </a:solidFill>
                <a:latin typeface="Times New Roman"/>
                <a:ea typeface="Calibri"/>
              </a:rPr>
              <a:t>Документирование программного обеспечения</a:t>
            </a:r>
            <a:endParaRPr lang="ru-RU" dirty="0">
              <a:solidFill>
                <a:srgbClr val="0033CC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764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520" y="332656"/>
            <a:ext cx="8640960" cy="576064"/>
          </a:xfrm>
        </p:spPr>
        <p:txBody>
          <a:bodyPr>
            <a:noAutofit/>
          </a:bodyPr>
          <a:lstStyle/>
          <a:p>
            <a:pPr indent="450215">
              <a:lnSpc>
                <a:spcPct val="115000"/>
              </a:lnSpc>
              <a:spcAft>
                <a:spcPts val="0"/>
              </a:spcAft>
            </a:pPr>
            <a:r>
              <a:rPr lang="ru-RU" sz="2800" b="1" dirty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</a:rPr>
              <a:t>Классификация и обозначение стандартов </a:t>
            </a:r>
            <a:r>
              <a:rPr lang="ru-RU" sz="2800" b="1" dirty="0" smtClean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</a:rPr>
              <a:t>ЕСПД</a:t>
            </a:r>
            <a:endParaRPr lang="en-US" sz="2800" b="1" dirty="0" smtClean="0">
              <a:solidFill>
                <a:srgbClr val="0000CC"/>
              </a:solidFill>
              <a:latin typeface="Times New Roman"/>
              <a:ea typeface="Times New Roman"/>
              <a:cs typeface="Times New Roman"/>
            </a:endParaRPr>
          </a:p>
          <a:p>
            <a:pPr indent="450215">
              <a:lnSpc>
                <a:spcPct val="115000"/>
              </a:lnSpc>
              <a:spcAft>
                <a:spcPts val="0"/>
              </a:spcAft>
            </a:pPr>
            <a:endParaRPr lang="ru-RU" sz="2400" dirty="0">
              <a:solidFill>
                <a:srgbClr val="0000CC"/>
              </a:solidFill>
              <a:ea typeface="Calibri"/>
              <a:cs typeface="Times New Roman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516434"/>
              </p:ext>
            </p:extLst>
          </p:nvPr>
        </p:nvGraphicFramePr>
        <p:xfrm>
          <a:off x="683568" y="1124744"/>
          <a:ext cx="7920880" cy="548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5461"/>
                <a:gridCol w="6425419"/>
              </a:tblGrid>
              <a:tr h="627854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Код группы</a:t>
                      </a:r>
                      <a:endParaRPr lang="ru-RU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Наименование группы</a:t>
                      </a:r>
                      <a:endParaRPr lang="ru-RU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7780" marR="17780" marT="0" marB="0" anchor="ctr"/>
                </a:tc>
              </a:tr>
              <a:tr h="304455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2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Общие положения</a:t>
                      </a:r>
                      <a:endParaRPr lang="ru-RU" sz="2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7780" marR="17780" marT="0" marB="0" anchor="ctr"/>
                </a:tc>
              </a:tr>
              <a:tr h="304455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Основополагающие стандарты</a:t>
                      </a:r>
                      <a:endParaRPr lang="ru-RU" sz="2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7780" marR="17780" marT="0" marB="0" anchor="ctr"/>
                </a:tc>
              </a:tr>
              <a:tr h="304455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Правила выполнения документации разработки</a:t>
                      </a:r>
                      <a:endParaRPr lang="ru-RU" sz="2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7780" marR="17780" marT="0" marB="0" anchor="ctr"/>
                </a:tc>
              </a:tr>
              <a:tr h="304455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2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Правила выполнения документации изготовления</a:t>
                      </a:r>
                      <a:endParaRPr lang="ru-RU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7780" marR="17780" marT="0" marB="0" anchor="ctr"/>
                </a:tc>
              </a:tr>
              <a:tr h="304455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2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Правила выполнения документации сопровождения</a:t>
                      </a:r>
                      <a:endParaRPr lang="ru-RU" sz="2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7780" marR="17780" marT="0" marB="0" anchor="ctr"/>
                </a:tc>
              </a:tr>
              <a:tr h="304455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2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Правила выполнения эксплуатационной документации</a:t>
                      </a:r>
                      <a:endParaRPr lang="ru-RU" sz="2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7780" marR="17780" marT="0" marB="0" anchor="ctr"/>
                </a:tc>
              </a:tr>
              <a:tr h="304455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2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Правила обращения программной документации</a:t>
                      </a:r>
                      <a:endParaRPr lang="ru-RU" sz="2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7780" marR="17780" marT="0" marB="0" anchor="ctr"/>
                </a:tc>
              </a:tr>
              <a:tr h="304455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2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7780" marR="17780" marT="0" marB="0" anchor="ctr"/>
                </a:tc>
                <a:tc rowSpan="2"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Резервные группы</a:t>
                      </a:r>
                      <a:endParaRPr lang="ru-RU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7780" marR="17780" marT="0" marB="0" anchor="ctr"/>
                </a:tc>
              </a:tr>
              <a:tr h="304455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2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7780" marR="177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04455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2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Прочие стандарты</a:t>
                      </a:r>
                      <a:endParaRPr lang="ru-RU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60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620688"/>
            <a:ext cx="7776864" cy="5616624"/>
          </a:xfrm>
        </p:spPr>
        <p:txBody>
          <a:bodyPr>
            <a:noAutofit/>
          </a:bodyPr>
          <a:lstStyle/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Обозначения стандартов ЕСПД строят по классификационному признаку.</a:t>
            </a:r>
          </a:p>
          <a:p>
            <a:pPr algn="just"/>
            <a:r>
              <a:rPr lang="ru-RU" sz="28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В обозначение стандарта ЕСПД должны входить: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цифры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19, присвоенных классу стандартов ЕСПД;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одна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цифра (после точки), обозначающая код классификационной группы стандартов, указанной в п. 3.1;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двузначное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число, определяющее порядковый номер стандарта в группе;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двузначное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число (после тире), указывающее год регистрации стандарта.</a:t>
            </a:r>
          </a:p>
        </p:txBody>
      </p:sp>
    </p:spTree>
    <p:extLst>
      <p:ext uri="{BB962C8B-B14F-4D97-AF65-F5344CB8AC3E}">
        <p14:creationId xmlns:p14="http://schemas.microsoft.com/office/powerpoint/2010/main" val="214117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620688"/>
            <a:ext cx="7920880" cy="1512168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Пример обозначения стандарта «Единая система программной документации. Общие положения</a:t>
            </a:r>
            <a:r>
              <a:rPr lang="ru-RU" sz="28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endParaRPr lang="ru-RU" sz="2800" b="1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http://gostrf.com/normadata/1/4294850/4294850125.files/x005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7776864" cy="4104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117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620688"/>
            <a:ext cx="7776864" cy="5616624"/>
          </a:xfrm>
        </p:spPr>
        <p:txBody>
          <a:bodyPr>
            <a:noAutofit/>
          </a:bodyPr>
          <a:lstStyle/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ГОСТ </a:t>
            </a:r>
            <a:r>
              <a:rPr lang="ru-RU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19.001-77 ЕСПД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Общие положения.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ГОСТ </a:t>
            </a:r>
            <a:r>
              <a:rPr lang="ru-RU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19.101-77 ЕСПД.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Виды программ и программных документов (переиздан в ноябре 1987г с изм.).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ГОСТ </a:t>
            </a:r>
            <a:r>
              <a:rPr lang="ru-RU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19.102-77 ЕСПД.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Стадии разработки.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ГОСТ </a:t>
            </a:r>
            <a:r>
              <a:rPr lang="ru-RU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19.103-77 ЕСПД.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Обозначение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программ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программных документов.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ГОСТ </a:t>
            </a:r>
            <a:r>
              <a:rPr lang="ru-RU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19.104-78 ЕСПД.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Основные надписи.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ГОСТ </a:t>
            </a:r>
            <a:r>
              <a:rPr lang="ru-RU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19.105-78 ЕСПД.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Общие требования к программным документам.</a:t>
            </a:r>
          </a:p>
          <a:p>
            <a:pPr marL="457200" indent="-457200" algn="just">
              <a:buFont typeface="Wingdings" pitchFamily="2" charset="2"/>
              <a:buChar char="ü"/>
            </a:pP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17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620688"/>
            <a:ext cx="7776864" cy="5616624"/>
          </a:xfrm>
        </p:spPr>
        <p:txBody>
          <a:bodyPr>
            <a:noAutofit/>
          </a:bodyPr>
          <a:lstStyle/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ГОСТ </a:t>
            </a:r>
            <a:r>
              <a:rPr lang="ru-RU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19.106-78 ЕСПД.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Требования к программным документам, выполненным печатным способом.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ГОСТ </a:t>
            </a:r>
            <a:r>
              <a:rPr lang="ru-RU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19.201-78 ЕСПД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Техническое задание. Требования к содержанию и оформлению.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ГОСТ </a:t>
            </a:r>
            <a:r>
              <a:rPr lang="ru-RU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19.202-78 ЕСПД.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Спецификация. Требования к содержанию и оформлению.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ГОСТ </a:t>
            </a:r>
            <a:r>
              <a:rPr lang="ru-RU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19.301-79 ЕСПД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Программа и методика испытаний.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ГОСТ </a:t>
            </a:r>
            <a:r>
              <a:rPr lang="ru-RU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19.401-78 ЕСПД.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Текст программы. Требования к содержанию и оформлению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53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620688"/>
            <a:ext cx="7776864" cy="5616624"/>
          </a:xfrm>
        </p:spPr>
        <p:txBody>
          <a:bodyPr>
            <a:noAutofit/>
          </a:bodyPr>
          <a:lstStyle/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ГОСТ </a:t>
            </a:r>
            <a:r>
              <a:rPr lang="ru-RU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19.402-78 ЕСПД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Описание программы.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ГОСТ </a:t>
            </a:r>
            <a:r>
              <a:rPr lang="ru-RU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19.404-79 ЕСПД.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Пояснительная записка. Требования к содержанию и оформлению.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ГОСТ </a:t>
            </a:r>
            <a:r>
              <a:rPr lang="ru-RU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19.501-78 ЕСПД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Формуляр. Требования к содержанию и оформлению.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ГОСТ </a:t>
            </a:r>
            <a:r>
              <a:rPr lang="ru-RU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19.502-78 ЕСПД.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Описание применения. Требования к содержанию и оформлению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0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620688"/>
            <a:ext cx="7776864" cy="5616624"/>
          </a:xfrm>
        </p:spPr>
        <p:txBody>
          <a:bodyPr>
            <a:noAutofit/>
          </a:bodyPr>
          <a:lstStyle/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ГОСТ </a:t>
            </a:r>
            <a:r>
              <a:rPr lang="ru-RU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19.503-79 ЕСПД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Руководство системного программиста. Требования к содержанию и оформлению.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ГОСТ </a:t>
            </a:r>
            <a:r>
              <a:rPr lang="ru-RU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19.504-79 ЕСПД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Руководство программиста.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ГОСТ </a:t>
            </a:r>
            <a:r>
              <a:rPr lang="ru-RU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19.505-79 ЕСПД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Руководство оператора.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ГОСТ </a:t>
            </a:r>
            <a:r>
              <a:rPr lang="ru-RU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19.506-79 ЕСПД.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Описание языка.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ГОСТ </a:t>
            </a:r>
            <a:r>
              <a:rPr lang="ru-RU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19.508-79 ЕСПД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Руководство по техническому обслуживанию. Требования к содержанию и оформлению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48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620688"/>
            <a:ext cx="7776864" cy="5616624"/>
          </a:xfrm>
        </p:spPr>
        <p:txBody>
          <a:bodyPr>
            <a:noAutofit/>
          </a:bodyPr>
          <a:lstStyle/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ГОСТ </a:t>
            </a:r>
            <a:r>
              <a:rPr lang="ru-RU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19.604-78 ЕСПД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Правила внесения изменений в программные документы, выполняемые печатным способом.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ГОСТ </a:t>
            </a:r>
            <a:r>
              <a:rPr lang="ru-RU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19.701-90 ЕСПД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Схемы алгоритмов, программ, данных и систем. Условные обозначения и правила выполнения.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88266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620688"/>
            <a:ext cx="7776864" cy="5616624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Недостатки ЕСПД: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не отражены некоторые современные тенденции оформления программ и программной документации,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в этих стандартах наличествует многократное дублирование фрагментов программной документации. </a:t>
            </a:r>
          </a:p>
        </p:txBody>
      </p:sp>
    </p:spTree>
    <p:extLst>
      <p:ext uri="{BB962C8B-B14F-4D97-AF65-F5344CB8AC3E}">
        <p14:creationId xmlns:p14="http://schemas.microsoft.com/office/powerpoint/2010/main" val="214117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332656"/>
            <a:ext cx="7776864" cy="6264696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ГОСТ 19.101-77. ЕСПД. Виды программ и программных документов</a:t>
            </a:r>
            <a:r>
              <a:rPr lang="ru-RU" sz="28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  </a:t>
            </a:r>
            <a:endParaRPr lang="ru-RU" sz="2400" dirty="0">
              <a:solidFill>
                <a:srgbClr val="C00000"/>
              </a:solidFill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800" b="1" dirty="0" smtClean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</a:rPr>
              <a:t>Виды </a:t>
            </a:r>
            <a:r>
              <a:rPr lang="ru-RU" sz="2800" b="1" dirty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</a:rPr>
              <a:t>программ:</a:t>
            </a:r>
            <a:endParaRPr lang="ru-RU" sz="2400" dirty="0">
              <a:solidFill>
                <a:srgbClr val="0000CC"/>
              </a:solidFill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Компонент</a:t>
            </a:r>
            <a:r>
              <a:rPr lang="ru-RU" sz="28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– программа, рассматриваемая как единое целое, выполняющая законченную функцию и применяемая самостоятельно или в составе комплекса.</a:t>
            </a:r>
            <a:endParaRPr lang="ru-RU" sz="24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Комплекс</a:t>
            </a:r>
            <a:r>
              <a:rPr lang="ru-RU" sz="28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– это программа, состоящая из двух или более компонентов и (или) комплексов, выполняющих взаимосвязанные функции, и применяемая самостоятельно или в составе другого комплекса.</a:t>
            </a:r>
            <a:endParaRPr lang="ru-RU" sz="2400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117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620688"/>
            <a:ext cx="7776864" cy="5616624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Единая система программной документации (ЕСПД)</a:t>
            </a:r>
          </a:p>
          <a:p>
            <a:pPr algn="just"/>
            <a:r>
              <a:rPr lang="ru-RU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http://www.standards.ru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российский научно-технический центр информации по стандартизации, метрологии и оценке соответствия «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Стандартинформ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».</a:t>
            </a:r>
          </a:p>
          <a:p>
            <a:pPr algn="just"/>
            <a:r>
              <a:rPr lang="ru-RU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gostrf.com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154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188640"/>
            <a:ext cx="7560840" cy="72008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800" b="1" dirty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</a:rPr>
              <a:t>Виды программных документов</a:t>
            </a:r>
            <a:endParaRPr lang="ru-RU" sz="2400" dirty="0">
              <a:solidFill>
                <a:srgbClr val="0000CC"/>
              </a:solidFill>
              <a:ea typeface="Calibri"/>
              <a:cs typeface="Times New Roman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759259"/>
              </p:ext>
            </p:extLst>
          </p:nvPr>
        </p:nvGraphicFramePr>
        <p:xfrm>
          <a:off x="395536" y="980728"/>
          <a:ext cx="8424936" cy="3268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4296"/>
                <a:gridCol w="5760640"/>
              </a:tblGrid>
              <a:tr h="2396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Вид программного документа</a:t>
                      </a:r>
                      <a:endParaRPr lang="ru-RU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Содержание программного документа</a:t>
                      </a:r>
                      <a:endParaRPr lang="ru-RU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2396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Спецификация</a:t>
                      </a:r>
                      <a:endParaRPr lang="ru-RU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Состав программы и документации на нее</a:t>
                      </a:r>
                      <a:endParaRPr lang="ru-RU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717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Ведомость держателей подлинников</a:t>
                      </a:r>
                      <a:endParaRPr lang="ru-RU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Перечень предприятий, на которых хранят подлинники программных документов</a:t>
                      </a:r>
                      <a:endParaRPr lang="ru-RU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2396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Текст программы</a:t>
                      </a:r>
                      <a:endParaRPr lang="ru-RU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Запись программы с необходимыми комментариями</a:t>
                      </a:r>
                      <a:endParaRPr lang="ru-RU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717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Описание программы</a:t>
                      </a:r>
                      <a:endParaRPr lang="ru-RU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Сведения о логической структуре и функционировании программы</a:t>
                      </a:r>
                      <a:endParaRPr lang="ru-RU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717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Программа и методика испытаний</a:t>
                      </a:r>
                      <a:endParaRPr lang="ru-RU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Требования, подлежащие проверке при испытании программы, а также порядок и методы их контроля</a:t>
                      </a:r>
                      <a:endParaRPr lang="ru-RU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17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188640"/>
            <a:ext cx="7560840" cy="72008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800" b="1" dirty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</a:rPr>
              <a:t>Виды программных документов</a:t>
            </a:r>
            <a:endParaRPr lang="ru-RU" sz="2400" dirty="0">
              <a:solidFill>
                <a:srgbClr val="0000CC"/>
              </a:solidFill>
              <a:ea typeface="Calibri"/>
              <a:cs typeface="Times New Roman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397373"/>
              </p:ext>
            </p:extLst>
          </p:nvPr>
        </p:nvGraphicFramePr>
        <p:xfrm>
          <a:off x="467544" y="908720"/>
          <a:ext cx="8424936" cy="35463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4296"/>
                <a:gridCol w="5760640"/>
              </a:tblGrid>
              <a:tr h="2396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Вид программного документа</a:t>
                      </a:r>
                      <a:endParaRPr lang="ru-RU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Содержание программного документа</a:t>
                      </a:r>
                      <a:endParaRPr lang="ru-RU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9361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Техническое задание</a:t>
                      </a:r>
                      <a:endParaRPr lang="ru-RU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Назначение и область применения программы, технические, технико-экономические и специальные требования, предъявляемые к программе, необходимые стадии и сроки разработки, виды испытаний</a:t>
                      </a:r>
                      <a:endParaRPr lang="ru-RU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039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Пояснительная записка</a:t>
                      </a:r>
                      <a:endParaRPr lang="ru-RU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Схема алгоритма, общее описание алгоритма и (или) функционирования программы, а также обоснование принятых технических и технико-экономических решений</a:t>
                      </a:r>
                      <a:endParaRPr lang="ru-RU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717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Эксплуатационные документы</a:t>
                      </a:r>
                      <a:endParaRPr lang="ru-RU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Сведения для обеспечения функционирования и эксплуатации программы</a:t>
                      </a:r>
                      <a:endParaRPr lang="ru-RU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22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332656"/>
            <a:ext cx="7416824" cy="72008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800" b="1" dirty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</a:rPr>
              <a:t>Виды эксплуатационных документов</a:t>
            </a:r>
            <a:endParaRPr lang="ru-RU" sz="2400" dirty="0">
              <a:solidFill>
                <a:srgbClr val="0000CC"/>
              </a:solidFill>
              <a:ea typeface="Calibri"/>
              <a:cs typeface="Times New Roman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155551"/>
              </p:ext>
            </p:extLst>
          </p:nvPr>
        </p:nvGraphicFramePr>
        <p:xfrm>
          <a:off x="395536" y="1052736"/>
          <a:ext cx="8229600" cy="4632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96344"/>
                <a:gridCol w="5133256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Вид эксплуатационного документа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Содержание эксплуатационного документа</a:t>
                      </a:r>
                      <a:endParaRPr lang="ru-RU" sz="2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Ведомость эксплуатационных документов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Перечень эксплуатационных документов на программу</a:t>
                      </a:r>
                      <a:endParaRPr lang="ru-RU" sz="2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Формуляр</a:t>
                      </a:r>
                      <a:endParaRPr lang="ru-RU" sz="2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Основные характеристики программы, комплектность и сведения об эксплуатации программы</a:t>
                      </a:r>
                      <a:endParaRPr lang="ru-RU" sz="2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Описание применения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Сведения о назначении программы, области применения, применяемых методах, классе решаемых задач, ограничениях для применения, минимальной конфигурации технических средств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17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332656"/>
            <a:ext cx="7416824" cy="72008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800" b="1" dirty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</a:rPr>
              <a:t>Виды эксплуатационных документов</a:t>
            </a:r>
            <a:endParaRPr lang="ru-RU" sz="2400" dirty="0">
              <a:solidFill>
                <a:srgbClr val="0000CC"/>
              </a:solidFill>
              <a:ea typeface="Calibri"/>
              <a:cs typeface="Times New Roman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377892"/>
              </p:ext>
            </p:extLst>
          </p:nvPr>
        </p:nvGraphicFramePr>
        <p:xfrm>
          <a:off x="395536" y="1052736"/>
          <a:ext cx="8229600" cy="50215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84376"/>
                <a:gridCol w="4845224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Вид эксплуатационного документа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Содержание эксплуатационного документа</a:t>
                      </a:r>
                      <a:endParaRPr lang="ru-RU" sz="2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Руководство системного программиста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Сведения для проверки, обеспечения функционирования и настройки программы на условия конкретного применения</a:t>
                      </a:r>
                      <a:endParaRPr lang="ru-RU" sz="2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Руководство программиста</a:t>
                      </a:r>
                      <a:endParaRPr lang="ru-RU" sz="2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Сведения для эксплуатации программы</a:t>
                      </a:r>
                      <a:endParaRPr lang="ru-RU" sz="2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Руководство оператора</a:t>
                      </a:r>
                      <a:endParaRPr lang="ru-RU" sz="2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Сведения для обеспечения процедуры общения оператора с вычислительной системой в процессе выполнения программы</a:t>
                      </a:r>
                      <a:endParaRPr lang="ru-RU" sz="2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Описание языка</a:t>
                      </a:r>
                      <a:endParaRPr lang="ru-RU" sz="2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Описание синтаксиса и семантики языка</a:t>
                      </a:r>
                      <a:endParaRPr lang="ru-RU" sz="2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Руководство по техническому обслуживанию</a:t>
                      </a:r>
                      <a:endParaRPr lang="ru-RU" sz="2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Сведения для применения тестовых и диагностических программ при обслуживании технических средств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6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620688"/>
            <a:ext cx="7776864" cy="5616624"/>
          </a:xfrm>
        </p:spPr>
        <p:txBody>
          <a:bodyPr>
            <a:noAutofit/>
          </a:bodyPr>
          <a:lstStyle/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2800" b="1" dirty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</a:rPr>
              <a:t>Техническое задание (ГОСТ 19.201-78</a:t>
            </a:r>
            <a:r>
              <a:rPr lang="ru-RU" sz="2800" b="1" dirty="0" smtClean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lang="en-US" sz="2800" b="1" dirty="0" smtClean="0">
              <a:solidFill>
                <a:srgbClr val="0000CC"/>
              </a:solidFill>
              <a:latin typeface="Times New Roman"/>
              <a:ea typeface="Times New Roman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С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тандарт устанавливает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порядок построения и оформления технического задания на разработку программы или программного изделия для вычислительных машин, комплексов и систем независимо от их назначения и области применения.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endParaRPr lang="ru-RU" sz="2400" dirty="0">
              <a:solidFill>
                <a:srgbClr val="0000CC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117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620688"/>
            <a:ext cx="7776864" cy="5616624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Общие положения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Техническое задание оформляют на листах формата А4 и/или А3, как правило, без заполнения полей листа. Номера листов (страниц) проставляют в верхней части листа над текстом.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Для внесения изменений и дополнений в техническое задние на последующих стадиях разработки программы или программного изделия выпускают дополнение к нему. </a:t>
            </a:r>
          </a:p>
        </p:txBody>
      </p:sp>
    </p:spTree>
    <p:extLst>
      <p:ext uri="{BB962C8B-B14F-4D97-AF65-F5344CB8AC3E}">
        <p14:creationId xmlns:p14="http://schemas.microsoft.com/office/powerpoint/2010/main" val="214117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620688"/>
            <a:ext cx="7848872" cy="5904656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Техническое задание должно содержать следующие разделы: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наименование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область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применения (введение);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основание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для разработки;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назначение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разработки;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технические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требования к программе или программному изделию;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технико-экономические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показатели;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стадии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этапы разработки;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порядок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контроля и приемки;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приложения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117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620688"/>
            <a:ext cx="7776864" cy="5616624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Содержание разделов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разделе </a:t>
            </a:r>
            <a:r>
              <a:rPr lang="ru-RU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Наименование и область применения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указывают наименование, краткую характеристику области применения программы или программного изделия и объекта, в котором используют программу или программное изделие.</a:t>
            </a:r>
          </a:p>
        </p:txBody>
      </p:sp>
    </p:spTree>
    <p:extLst>
      <p:ext uri="{BB962C8B-B14F-4D97-AF65-F5344CB8AC3E}">
        <p14:creationId xmlns:p14="http://schemas.microsoft.com/office/powerpoint/2010/main" val="296044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620688"/>
            <a:ext cx="7776864" cy="5616624"/>
          </a:xfrm>
        </p:spPr>
        <p:txBody>
          <a:bodyPr>
            <a:noAutofit/>
          </a:bodyPr>
          <a:lstStyle/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разделе </a:t>
            </a:r>
            <a:r>
              <a:rPr lang="ru-RU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Основание для разработки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должны быть указаны: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документ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(документы), на основании которых ведется разработка;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организация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утвердившая этот документ, и дата его утверждения;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наименование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(или) условное обозначение темы разработки.</a:t>
            </a:r>
          </a:p>
        </p:txBody>
      </p:sp>
    </p:spTree>
    <p:extLst>
      <p:ext uri="{BB962C8B-B14F-4D97-AF65-F5344CB8AC3E}">
        <p14:creationId xmlns:p14="http://schemas.microsoft.com/office/powerpoint/2010/main" val="214117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620688"/>
            <a:ext cx="7776864" cy="5616624"/>
          </a:xfrm>
        </p:spPr>
        <p:txBody>
          <a:bodyPr>
            <a:noAutofit/>
          </a:bodyPr>
          <a:lstStyle/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разделе </a:t>
            </a:r>
            <a:r>
              <a:rPr lang="ru-RU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Назначение разработки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должно быть указано функциональное и эксплуатационное назначение программы или программного изделия. Ограничиться здесь можно одной-двумя фразами. </a:t>
            </a:r>
          </a:p>
        </p:txBody>
      </p:sp>
    </p:spTree>
    <p:extLst>
      <p:ext uri="{BB962C8B-B14F-4D97-AF65-F5344CB8AC3E}">
        <p14:creationId xmlns:p14="http://schemas.microsoft.com/office/powerpoint/2010/main" val="214117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620688"/>
            <a:ext cx="7776864" cy="5616624"/>
          </a:xfrm>
        </p:spPr>
        <p:txBody>
          <a:bodyPr>
            <a:noAutofit/>
          </a:bodyPr>
          <a:lstStyle/>
          <a:p>
            <a:pPr algn="just"/>
            <a:r>
              <a:rPr lang="ru-RU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Стандартизация</a:t>
            </a:r>
            <a:r>
              <a:rPr lang="ru-RU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это деятельность по установлению правил и характеристик в целях их добровольного многократного использования, направленная на достижение упорядоченности в сферах производства и обращения продукции и повышение конкурентоспособности продукции, работ или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услуг.</a:t>
            </a:r>
          </a:p>
        </p:txBody>
      </p:sp>
    </p:spTree>
    <p:extLst>
      <p:ext uri="{BB962C8B-B14F-4D97-AF65-F5344CB8AC3E}">
        <p14:creationId xmlns:p14="http://schemas.microsoft.com/office/powerpoint/2010/main" val="374641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404664"/>
            <a:ext cx="7920880" cy="6048672"/>
          </a:xfrm>
        </p:spPr>
        <p:txBody>
          <a:bodyPr>
            <a:noAutofit/>
          </a:bodyPr>
          <a:lstStyle/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Раздел </a:t>
            </a:r>
            <a:r>
              <a:rPr lang="ru-RU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Технические требования к программе или программному изделию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должен содержать следующие подразделы: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требования </a:t>
            </a:r>
            <a:r>
              <a:rPr lang="ru-RU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 функциональным характеристикам;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требования </a:t>
            </a:r>
            <a:r>
              <a:rPr lang="ru-RU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 надежности;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условия </a:t>
            </a:r>
            <a:r>
              <a:rPr lang="ru-RU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эксплуатации;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требования </a:t>
            </a:r>
            <a:r>
              <a:rPr lang="ru-RU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 составу и параметрам технических средств;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требования </a:t>
            </a:r>
            <a:r>
              <a:rPr lang="ru-RU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 информационной и программной совместимости;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требования </a:t>
            </a:r>
            <a:r>
              <a:rPr lang="ru-RU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 маркировке и упаковке;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требования </a:t>
            </a:r>
            <a:r>
              <a:rPr lang="ru-RU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 транспортированию и хранению;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специальные </a:t>
            </a:r>
            <a:r>
              <a:rPr lang="ru-RU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требования.</a:t>
            </a:r>
          </a:p>
        </p:txBody>
      </p:sp>
    </p:spTree>
    <p:extLst>
      <p:ext uri="{BB962C8B-B14F-4D97-AF65-F5344CB8AC3E}">
        <p14:creationId xmlns:p14="http://schemas.microsoft.com/office/powerpoint/2010/main" val="214117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620688"/>
            <a:ext cx="7776864" cy="5616624"/>
          </a:xfrm>
        </p:spPr>
        <p:txBody>
          <a:bodyPr>
            <a:noAutofit/>
          </a:bodyPr>
          <a:lstStyle/>
          <a:p>
            <a:pPr algn="just"/>
            <a:r>
              <a:rPr lang="ru-RU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Требования к функциональным характеристикам.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Должны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быть указаны требования к составу выполняемых функций, организации входных и выходных данных, временным характеристикам и т.п.</a:t>
            </a:r>
          </a:p>
        </p:txBody>
      </p:sp>
    </p:spTree>
    <p:extLst>
      <p:ext uri="{BB962C8B-B14F-4D97-AF65-F5344CB8AC3E}">
        <p14:creationId xmlns:p14="http://schemas.microsoft.com/office/powerpoint/2010/main" val="214117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620688"/>
            <a:ext cx="7776864" cy="5616624"/>
          </a:xfrm>
        </p:spPr>
        <p:txBody>
          <a:bodyPr>
            <a:noAutofit/>
          </a:bodyPr>
          <a:lstStyle/>
          <a:p>
            <a:pPr algn="just"/>
            <a:r>
              <a:rPr lang="ru-RU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Требования к надежности.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Должны быть указаны требования к обеспечению надежного функционирования (обеспечение устойчивого функционирования, контроль входной и выходной информации, время восстановления после отказа и т.п.).</a:t>
            </a:r>
          </a:p>
        </p:txBody>
      </p:sp>
    </p:spTree>
    <p:extLst>
      <p:ext uri="{BB962C8B-B14F-4D97-AF65-F5344CB8AC3E}">
        <p14:creationId xmlns:p14="http://schemas.microsoft.com/office/powerpoint/2010/main" val="288399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620688"/>
            <a:ext cx="7776864" cy="5616624"/>
          </a:xfrm>
        </p:spPr>
        <p:txBody>
          <a:bodyPr>
            <a:noAutofit/>
          </a:bodyPr>
          <a:lstStyle/>
          <a:p>
            <a:pPr algn="just"/>
            <a:r>
              <a:rPr lang="ru-RU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Условия эксплуатации.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Должны быть указаны условия эксплуатации (температура окружающего воздуха, относительная влажность и т.п. для выбранных типов носителей данных), при которых должны обеспечиваться заданные характеристики, а также вид обслуживания, необходимое количество и квалификация персонала.</a:t>
            </a:r>
          </a:p>
        </p:txBody>
      </p:sp>
    </p:spTree>
    <p:extLst>
      <p:ext uri="{BB962C8B-B14F-4D97-AF65-F5344CB8AC3E}">
        <p14:creationId xmlns:p14="http://schemas.microsoft.com/office/powerpoint/2010/main" val="214117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620688"/>
            <a:ext cx="7776864" cy="5616624"/>
          </a:xfrm>
        </p:spPr>
        <p:txBody>
          <a:bodyPr>
            <a:noAutofit/>
          </a:bodyPr>
          <a:lstStyle/>
          <a:p>
            <a:pPr algn="just"/>
            <a:r>
              <a:rPr lang="ru-RU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Требования к составу и параметрам технических средств.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Указывают необходимый состав технических средств с указанием их технических характеристик.</a:t>
            </a:r>
          </a:p>
        </p:txBody>
      </p:sp>
    </p:spTree>
    <p:extLst>
      <p:ext uri="{BB962C8B-B14F-4D97-AF65-F5344CB8AC3E}">
        <p14:creationId xmlns:p14="http://schemas.microsoft.com/office/powerpoint/2010/main" val="240329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620688"/>
            <a:ext cx="7776864" cy="5616624"/>
          </a:xfrm>
        </p:spPr>
        <p:txBody>
          <a:bodyPr>
            <a:noAutofit/>
          </a:bodyPr>
          <a:lstStyle/>
          <a:p>
            <a:pPr algn="just"/>
            <a:r>
              <a:rPr lang="ru-RU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Требования к информационной и программной совместимости.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Должны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быть указаны требования к информационным структурам на входе и выходе и методам решения, исходным кодам, языкам программирования. При необходимости должна обеспечиваться защита информации и программ.</a:t>
            </a:r>
          </a:p>
        </p:txBody>
      </p:sp>
    </p:spTree>
    <p:extLst>
      <p:ext uri="{BB962C8B-B14F-4D97-AF65-F5344CB8AC3E}">
        <p14:creationId xmlns:p14="http://schemas.microsoft.com/office/powerpoint/2010/main" val="214117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620688"/>
            <a:ext cx="7776864" cy="5616624"/>
          </a:xfrm>
        </p:spPr>
        <p:txBody>
          <a:bodyPr>
            <a:noAutofit/>
          </a:bodyPr>
          <a:lstStyle/>
          <a:p>
            <a:pPr algn="just"/>
            <a:r>
              <a:rPr lang="ru-RU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Требования к маркировке и упаковке и требования к транспортированию и хранению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Указывают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требования к маркировке программного изделия, варианты и способы упаковки.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требованиях к транспортированию и хранению должны быть указаны для программного изделия условия транспортирования, места хранения, условия хранения, условия складирования, сроки хранения в различных условиях.</a:t>
            </a:r>
          </a:p>
        </p:txBody>
      </p:sp>
    </p:spTree>
    <p:extLst>
      <p:ext uri="{BB962C8B-B14F-4D97-AF65-F5344CB8AC3E}">
        <p14:creationId xmlns:p14="http://schemas.microsoft.com/office/powerpoint/2010/main" val="9909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620688"/>
            <a:ext cx="8208912" cy="5616624"/>
          </a:xfrm>
        </p:spPr>
        <p:txBody>
          <a:bodyPr>
            <a:noAutofit/>
          </a:bodyPr>
          <a:lstStyle/>
          <a:p>
            <a:pPr algn="just"/>
            <a:r>
              <a:rPr lang="ru-RU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Технико-экономические </a:t>
            </a:r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показатели</a:t>
            </a: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этом разделе должны быть указаны: </a:t>
            </a:r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ориентировочная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экономическая эффективность, </a:t>
            </a:r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предполагаемая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годовая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потребность, 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экономические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преимущества разработки по сравнению с лучшими отечественными и зарубежными образцами или аналогами.</a:t>
            </a:r>
          </a:p>
          <a:p>
            <a:pPr algn="just"/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25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620688"/>
            <a:ext cx="7776864" cy="5616624"/>
          </a:xfrm>
        </p:spPr>
        <p:txBody>
          <a:bodyPr>
            <a:noAutofit/>
          </a:bodyPr>
          <a:lstStyle/>
          <a:p>
            <a:pPr algn="just"/>
            <a:r>
              <a:rPr lang="ru-RU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Стадии и этапы разработки </a:t>
            </a:r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Устанавливают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необходимые стадии разработки, этапы и содержание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работ,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также сроки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разработки и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исполнители.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8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Основные этапы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техническое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задание, </a:t>
            </a:r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эскизный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проект, </a:t>
            </a:r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технический,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рабочий проект.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98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620688"/>
            <a:ext cx="7776864" cy="5616624"/>
          </a:xfrm>
        </p:spPr>
        <p:txBody>
          <a:bodyPr>
            <a:noAutofit/>
          </a:bodyPr>
          <a:lstStyle/>
          <a:p>
            <a:pPr algn="just"/>
            <a:r>
              <a:rPr lang="ru-RU" sz="28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Эскизный проект</a:t>
            </a:r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Детально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разрабатываются структуры входных и выходных данных, определяется форма их представления. Разрабатывается общее описание алгоритма, сам алгоритм, структура программы. Разрабатываются план мероприятий по разработке и внедрению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416059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620688"/>
            <a:ext cx="7776864" cy="5616624"/>
          </a:xfrm>
        </p:spPr>
        <p:txBody>
          <a:bodyPr>
            <a:noAutofit/>
          </a:bodyPr>
          <a:lstStyle/>
          <a:p>
            <a:pPr algn="just"/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Стандарт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это нормативный документ по стандартизации, разработанный, как правило, на основе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согласия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характеризующегося отсутствием возражений по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существенным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вопросам у большинства заинтересованных сторон, принятый (утвержденный) признанным органом (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предприятием</a:t>
            </a:r>
            <a:r>
              <a:rPr lang="ru-RU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 </a:t>
            </a:r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94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620688"/>
            <a:ext cx="7776864" cy="5616624"/>
          </a:xfrm>
        </p:spPr>
        <p:txBody>
          <a:bodyPr>
            <a:noAutofit/>
          </a:bodyPr>
          <a:lstStyle/>
          <a:p>
            <a:pPr algn="just"/>
            <a:r>
              <a:rPr lang="ru-RU" sz="28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Технический проект</a:t>
            </a: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Содержит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разработанный алгоритм решения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задачи,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 также методы контроля исходной информации. </a:t>
            </a:r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Разрабатываются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средства обработки ошибок и выдачи диагностических сообщений, определяются формы представления исходных данных и конфигурация технических средств.</a:t>
            </a:r>
          </a:p>
        </p:txBody>
      </p:sp>
    </p:spTree>
    <p:extLst>
      <p:ext uri="{BB962C8B-B14F-4D97-AF65-F5344CB8AC3E}">
        <p14:creationId xmlns:p14="http://schemas.microsoft.com/office/powerpoint/2010/main" val="416059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620688"/>
            <a:ext cx="7776864" cy="5616624"/>
          </a:xfrm>
        </p:spPr>
        <p:txBody>
          <a:bodyPr>
            <a:noAutofit/>
          </a:bodyPr>
          <a:lstStyle/>
          <a:p>
            <a:pPr algn="just"/>
            <a:r>
              <a:rPr lang="ru-RU" sz="28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Рабочий проект</a:t>
            </a:r>
            <a:endParaRPr lang="ru-RU" sz="2800" b="1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Осуществляется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программирование и отладка программы, разработка программных документов, программы и методики испытаний. Подготавливаются контрольно-отладочные примеры. Окончательно оформляются документация и графический материал. </a:t>
            </a:r>
          </a:p>
        </p:txBody>
      </p:sp>
    </p:spTree>
    <p:extLst>
      <p:ext uri="{BB962C8B-B14F-4D97-AF65-F5344CB8AC3E}">
        <p14:creationId xmlns:p14="http://schemas.microsoft.com/office/powerpoint/2010/main" val="416059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620688"/>
            <a:ext cx="7776864" cy="5616624"/>
          </a:xfrm>
        </p:spPr>
        <p:txBody>
          <a:bodyPr>
            <a:noAutofit/>
          </a:bodyPr>
          <a:lstStyle/>
          <a:p>
            <a:pPr algn="just"/>
            <a:r>
              <a:rPr lang="ru-RU" sz="28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Документация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текст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программы;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описание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программы;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программа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методика испытаний;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описание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применения;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руководство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пользователя.</a:t>
            </a:r>
          </a:p>
          <a:p>
            <a:pPr algn="just"/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03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620688"/>
            <a:ext cx="7776864" cy="5616624"/>
          </a:xfrm>
        </p:spPr>
        <p:txBody>
          <a:bodyPr>
            <a:noAutofit/>
          </a:bodyPr>
          <a:lstStyle/>
          <a:p>
            <a:pPr algn="just"/>
            <a:r>
              <a:rPr lang="ru-RU" sz="28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Порядок </a:t>
            </a:r>
            <a:r>
              <a:rPr lang="ru-RU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контроля и приемки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Указываются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виды испытаний и общие требования к приемке работы. </a:t>
            </a:r>
          </a:p>
        </p:txBody>
      </p:sp>
    </p:spTree>
    <p:extLst>
      <p:ext uri="{BB962C8B-B14F-4D97-AF65-F5344CB8AC3E}">
        <p14:creationId xmlns:p14="http://schemas.microsoft.com/office/powerpoint/2010/main" val="416059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620688"/>
            <a:ext cx="7776864" cy="5616624"/>
          </a:xfrm>
        </p:spPr>
        <p:txBody>
          <a:bodyPr>
            <a:noAutofit/>
          </a:bodyPr>
          <a:lstStyle/>
          <a:p>
            <a:pPr algn="just"/>
            <a:r>
              <a:rPr lang="ru-RU" sz="28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Приложения </a:t>
            </a:r>
            <a:r>
              <a:rPr lang="ru-RU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к техническому </a:t>
            </a:r>
            <a:r>
              <a:rPr lang="ru-RU" sz="28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заданию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перечень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научно-исследовательских и других работ, обосновывающих разработку;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схемы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алгоритмов, таблицы, описания, обоснования, расчеты и другие документы, которые могут быть использованы при разработке;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другие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источники разработки.</a:t>
            </a:r>
          </a:p>
          <a:p>
            <a:pPr algn="just"/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59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620688"/>
            <a:ext cx="7776864" cy="5616624"/>
          </a:xfrm>
        </p:spPr>
        <p:txBody>
          <a:bodyPr>
            <a:noAutofit/>
          </a:bodyPr>
          <a:lstStyle/>
          <a:p>
            <a:pPr algn="just"/>
            <a:r>
              <a:rPr lang="ru-RU" sz="28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Стадии разработки (ГОСТ 19.102-77)</a:t>
            </a: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Стандарт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устанавливает стадии разработки программ, программной документации, а также этапы и содержание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работ.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59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620688"/>
            <a:ext cx="7776864" cy="5616624"/>
          </a:xfrm>
        </p:spPr>
        <p:txBody>
          <a:bodyPr>
            <a:noAutofit/>
          </a:bodyPr>
          <a:lstStyle/>
          <a:p>
            <a:pPr algn="just"/>
            <a:r>
              <a:rPr lang="ru-RU" sz="28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Описание программы (ГОСТ 19.402-78)</a:t>
            </a: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Стандарт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ориентирован на документирование результирующего продукта разработки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Описание программы обязательно должно </a:t>
            </a:r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включать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информационную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часть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аннотацию;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содержание.</a:t>
            </a:r>
          </a:p>
          <a:p>
            <a:pPr algn="just"/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59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620688"/>
            <a:ext cx="7776864" cy="5616624"/>
          </a:xfrm>
        </p:spPr>
        <p:txBody>
          <a:bodyPr>
            <a:noAutofit/>
          </a:bodyPr>
          <a:lstStyle/>
          <a:p>
            <a:pPr algn="just"/>
            <a:r>
              <a:rPr lang="ru-RU" sz="28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Основная </a:t>
            </a:r>
            <a:r>
              <a:rPr lang="ru-RU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часть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документа должна состоять из вводной части и следующих разделов: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функциональное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назначение;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описание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логики.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условия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применения;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состав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функции.</a:t>
            </a:r>
          </a:p>
          <a:p>
            <a:pPr algn="just"/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620688"/>
            <a:ext cx="7776864" cy="5616624"/>
          </a:xfrm>
        </p:spPr>
        <p:txBody>
          <a:bodyPr>
            <a:noAutofit/>
          </a:bodyPr>
          <a:lstStyle/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8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Вводной части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документа приводится информация общего характера о программе - полное наименование, обозначение, ее возможные применения и т.п.</a:t>
            </a: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разделе </a:t>
            </a:r>
            <a:r>
              <a:rPr lang="ru-RU" sz="28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Назначение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указывают назначение программы и приводят общее описание функционирования программы, ее основные характеристики, сведения об ограничениях, накладываемых на область применения программы, а также указывают типы электронных вычислительных машин и устройств, которые используются при работе.</a:t>
            </a:r>
          </a:p>
          <a:p>
            <a:pPr algn="just"/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59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620688"/>
            <a:ext cx="7776864" cy="5616624"/>
          </a:xfrm>
        </p:spPr>
        <p:txBody>
          <a:bodyPr>
            <a:noAutofit/>
          </a:bodyPr>
          <a:lstStyle/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разделе </a:t>
            </a:r>
            <a:r>
              <a:rPr lang="ru-RU" sz="28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Описание логики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указывают: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описание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структуры программы и ее основных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частей;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описание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функций составных частей и связей между ними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сведения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 языке программирования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описание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входных и выходных данных для каждой из составных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частей;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описание логики составных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частей.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 описании логики программы необходима привязка к тексту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416059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620688"/>
            <a:ext cx="7776864" cy="5616624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Назначение ЕСПД</a:t>
            </a:r>
          </a:p>
          <a:p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Единая </a:t>
            </a:r>
            <a:r>
              <a:rPr lang="ru-RU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система программной документации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комплекс государственных стандартов, устанавливающих взаимоувязанные правила разработки, оформления и обращения программ и программной документации.</a:t>
            </a:r>
          </a:p>
        </p:txBody>
      </p:sp>
    </p:spTree>
    <p:extLst>
      <p:ext uri="{BB962C8B-B14F-4D97-AF65-F5344CB8AC3E}">
        <p14:creationId xmlns:p14="http://schemas.microsoft.com/office/powerpoint/2010/main" val="142109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620688"/>
            <a:ext cx="7776864" cy="5616624"/>
          </a:xfrm>
        </p:spPr>
        <p:txBody>
          <a:bodyPr>
            <a:noAutofit/>
          </a:bodyPr>
          <a:lstStyle/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разделе </a:t>
            </a:r>
            <a:r>
              <a:rPr lang="ru-RU" sz="28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Состав и функции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указывают описание состава и функции программ, применяемых методов решения задач.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разделе </a:t>
            </a:r>
            <a:r>
              <a:rPr lang="ru-RU" sz="28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Условия применения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указываются условия, необходимые для выполнения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программы.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59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620688"/>
            <a:ext cx="7776864" cy="5616624"/>
          </a:xfrm>
        </p:spPr>
        <p:txBody>
          <a:bodyPr>
            <a:noAutofit/>
          </a:bodyPr>
          <a:lstStyle/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8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Приложение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 описанию могут быть включены справочные материалы (иллюстрации, таблицы, графики, примеры и т.п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.), имя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загрузочного модуля, а также описание всей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процедуры Вызова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загрузки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системы.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59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620688"/>
            <a:ext cx="7776864" cy="5616624"/>
          </a:xfrm>
        </p:spPr>
        <p:txBody>
          <a:bodyPr>
            <a:noAutofit/>
          </a:bodyPr>
          <a:lstStyle/>
          <a:p>
            <a:pPr algn="just"/>
            <a:r>
              <a:rPr lang="ru-RU" sz="28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Текст </a:t>
            </a:r>
            <a:r>
              <a:rPr lang="ru-RU" sz="28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программы (ГОСТ 19.401-78)</a:t>
            </a: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Текст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программы должен быть удобочитаемым.</a:t>
            </a: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Составляется информационная часть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аннотация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содержание.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Основная часть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документа должна состоять из текстов одного или нескольких разделов, которым даны наименования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b="1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59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620688"/>
            <a:ext cx="7776864" cy="5616624"/>
          </a:xfrm>
        </p:spPr>
        <p:txBody>
          <a:bodyPr>
            <a:noAutofit/>
          </a:bodyPr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Текст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каждого программного файла начинается с "шапки", в которой указывается: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наименование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программы,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автор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дата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создания программы,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номер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версии,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дата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последней модификации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Обязательными являются комментарии, а также строгое соблюдение правил отступа. </a:t>
            </a:r>
          </a:p>
          <a:p>
            <a:pPr algn="just"/>
            <a:endParaRPr lang="ru-RU" sz="2800" b="1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83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620688"/>
            <a:ext cx="7776864" cy="5616624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стандартах ЕСПД устанавливают требования, регламентирующие разработку, сопровождение, изготовление и эксплуатацию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программ.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07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620688"/>
            <a:ext cx="7776864" cy="5616624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Что </a:t>
            </a:r>
            <a:r>
              <a:rPr lang="ru-RU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обеспечивает возможность: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унификации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программных изделий для взаимного обмена программами и применения </a:t>
            </a:r>
            <a:r>
              <a:rPr lang="ru-RU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ранее </a:t>
            </a:r>
            <a:r>
              <a:rPr lang="ru-RU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разработанных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программ в новых разработках;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снижения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трудоемкости и повышения эффективности разработки, сопровождения, изготовления и эксплуатации программных изделий;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автоматизации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изготовления и хранения программной документации.</a:t>
            </a:r>
          </a:p>
        </p:txBody>
      </p:sp>
    </p:spTree>
    <p:extLst>
      <p:ext uri="{BB962C8B-B14F-4D97-AF65-F5344CB8AC3E}">
        <p14:creationId xmlns:p14="http://schemas.microsoft.com/office/powerpoint/2010/main" val="403181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620688"/>
            <a:ext cx="7776864" cy="5616624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Область распространения и состав ЕСПД</a:t>
            </a: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Правила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положения, установленные в стандартах ЕСПД, распространяются на программы и программную документацию для вычислительных машин, комплексов и систем независимо от их назначения и области применения.</a:t>
            </a:r>
          </a:p>
        </p:txBody>
      </p:sp>
    </p:spTree>
    <p:extLst>
      <p:ext uri="{BB962C8B-B14F-4D97-AF65-F5344CB8AC3E}">
        <p14:creationId xmlns:p14="http://schemas.microsoft.com/office/powerpoint/2010/main" val="402585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620688"/>
            <a:ext cx="7776864" cy="5616624"/>
          </a:xfrm>
        </p:spPr>
        <p:txBody>
          <a:bodyPr>
            <a:noAutofit/>
          </a:bodyPr>
          <a:lstStyle/>
          <a:p>
            <a:pPr indent="450215">
              <a:lnSpc>
                <a:spcPct val="115000"/>
              </a:lnSpc>
              <a:spcAft>
                <a:spcPts val="0"/>
              </a:spcAft>
            </a:pPr>
            <a:r>
              <a:rPr lang="ru-RU" b="1" dirty="0">
                <a:solidFill>
                  <a:srgbClr val="0000CC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В состав ЕСПД входят:</a:t>
            </a:r>
            <a:endParaRPr lang="ru-RU" sz="2800" dirty="0">
              <a:solidFill>
                <a:srgbClr val="0000CC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ru-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основополагающие и организационно-методические стандарты;</a:t>
            </a:r>
            <a:endParaRPr lang="ru-RU" sz="2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ru-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стандарты, определяющие формы и содержание программных документов, применяемых при обработке данных;</a:t>
            </a:r>
            <a:endParaRPr lang="ru-RU" sz="2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ru-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стандарты, обеспечивающие автоматизацию разработки программных документов.</a:t>
            </a:r>
            <a:endParaRPr lang="ru-RU" sz="2800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2154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1984</Words>
  <Application>Microsoft Office PowerPoint</Application>
  <PresentationFormat>Экран (4:3)</PresentationFormat>
  <Paragraphs>224</Paragraphs>
  <Slides>53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54" baseType="lpstr">
      <vt:lpstr>Тема Office</vt:lpstr>
      <vt:lpstr>Документирование программного обеспечения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понятия метрологии программных средств</dc:title>
  <dc:creator>Натуля</dc:creator>
  <cp:lastModifiedBy>Егорова НА</cp:lastModifiedBy>
  <cp:revision>44</cp:revision>
  <dcterms:created xsi:type="dcterms:W3CDTF">2015-09-07T20:40:11Z</dcterms:created>
  <dcterms:modified xsi:type="dcterms:W3CDTF">2016-09-09T12:27:38Z</dcterms:modified>
</cp:coreProperties>
</file>