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96" r:id="rId4"/>
    <p:sldId id="297" r:id="rId5"/>
    <p:sldId id="298" r:id="rId6"/>
    <p:sldId id="266" r:id="rId7"/>
    <p:sldId id="299" r:id="rId8"/>
    <p:sldId id="310" r:id="rId9"/>
    <p:sldId id="311" r:id="rId10"/>
    <p:sldId id="300" r:id="rId11"/>
    <p:sldId id="301" r:id="rId12"/>
    <p:sldId id="302" r:id="rId13"/>
    <p:sldId id="258" r:id="rId14"/>
    <p:sldId id="259" r:id="rId15"/>
    <p:sldId id="260" r:id="rId16"/>
    <p:sldId id="261" r:id="rId17"/>
    <p:sldId id="262" r:id="rId18"/>
    <p:sldId id="281" r:id="rId19"/>
    <p:sldId id="312" r:id="rId20"/>
    <p:sldId id="263" r:id="rId21"/>
    <p:sldId id="282" r:id="rId22"/>
    <p:sldId id="265" r:id="rId23"/>
    <p:sldId id="283" r:id="rId24"/>
    <p:sldId id="267" r:id="rId25"/>
    <p:sldId id="294" r:id="rId26"/>
    <p:sldId id="274" r:id="rId27"/>
    <p:sldId id="304" r:id="rId28"/>
    <p:sldId id="275" r:id="rId29"/>
    <p:sldId id="285" r:id="rId30"/>
    <p:sldId id="291" r:id="rId31"/>
    <p:sldId id="306" r:id="rId32"/>
    <p:sldId id="305" r:id="rId33"/>
    <p:sldId id="307" r:id="rId34"/>
    <p:sldId id="292" r:id="rId35"/>
    <p:sldId id="293" r:id="rId36"/>
    <p:sldId id="270" r:id="rId37"/>
    <p:sldId id="271" r:id="rId38"/>
    <p:sldId id="303" r:id="rId39"/>
    <p:sldId id="272" r:id="rId40"/>
    <p:sldId id="273" r:id="rId41"/>
    <p:sldId id="286" r:id="rId42"/>
    <p:sldId id="289" r:id="rId43"/>
    <p:sldId id="309" r:id="rId44"/>
    <p:sldId id="279" r:id="rId45"/>
    <p:sldId id="308" r:id="rId46"/>
    <p:sldId id="287" r:id="rId47"/>
    <p:sldId id="288" r:id="rId48"/>
    <p:sldId id="290" r:id="rId49"/>
    <p:sldId id="280" r:id="rId50"/>
    <p:sldId id="295" r:id="rId51"/>
    <p:sldId id="313" r:id="rId52"/>
    <p:sldId id="314" r:id="rId53"/>
    <p:sldId id="315" r:id="rId54"/>
    <p:sldId id="316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59B0-2A6F-4D50-B530-2BA0A8CD53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31ABD9-6D45-4530-A531-533272C0DD59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6FD876-78FA-4EDF-A2F4-DD88C1F2181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8077200" cy="167335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Между классами возможны различные отношения,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представленные: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lvl="0" indent="355600" algn="just"/>
            <a:r>
              <a:rPr lang="ru-RU" sz="2800" dirty="0">
                <a:latin typeface="Arial" pitchFamily="34" charset="0"/>
                <a:cs typeface="Arial" pitchFamily="34" charset="0"/>
              </a:rPr>
              <a:t>зависимости, которые описывают существующие между классами отношения использования;</a:t>
            </a:r>
          </a:p>
          <a:p>
            <a:pPr marL="0" lvl="0" indent="355600" algn="just"/>
            <a:r>
              <a:rPr lang="ru-RU" sz="2800" dirty="0">
                <a:latin typeface="Arial" pitchFamily="34" charset="0"/>
                <a:cs typeface="Arial" pitchFamily="34" charset="0"/>
              </a:rPr>
              <a:t>обобщения, связывающие обобщенные классы со специализированными;</a:t>
            </a:r>
          </a:p>
          <a:p>
            <a:pPr marL="0" lvl="0" indent="355600" algn="just"/>
            <a:r>
              <a:rPr lang="ru-RU" sz="2800" dirty="0">
                <a:latin typeface="Arial" pitchFamily="34" charset="0"/>
                <a:cs typeface="Arial" pitchFamily="34" charset="0"/>
              </a:rPr>
              <a:t>ассоциации, отражающие структурные отношения между объектами классов.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Отношения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1109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ok-t.ru/studopediaru/baza5/472132659743.files/image031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318596" cy="45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Отношения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3797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7475" indent="238125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Зависимостью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называется отношение использования, согласно которому изменение в спецификации одного элемента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повлиять на использующий его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элемент. </a:t>
            </a:r>
          </a:p>
          <a:p>
            <a:pPr marL="117475" indent="238125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Обобщени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это отношение между общей сущностью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родителем)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ее конкретным воплощением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потомком).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Объекты класса-потомка могут использоваться всюду, где встречаются объекты класса-родителя, но не наоборот. При этом он наследует свойства родителя (его атрибуты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операции. Класс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у которого нет родителей, но есть потомки, называется корневым. Класс, у которого нет потомков, называется листовым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7475" indent="238125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Ассоциация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это отношение, показывающее, что объекты одного типа неким образом связаны с объектами другого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типа.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между двумя классами определена ассоциация, то можно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перемещаться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 объектов одного класса к объектам другого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Отношения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31331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5600" algn="just"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вариантов использования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— для моделирования бизнес-процессов организации (требований к системе);</a:t>
            </a:r>
          </a:p>
          <a:p>
            <a:pPr marL="0" indent="355600" algn="just"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классов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— для моделирования статической структуры классов системы и связей между ними;</a:t>
            </a:r>
          </a:p>
          <a:p>
            <a:pPr eaLnBrk="1" hangingPunct="1"/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Набор диаграмм стандарта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9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8429684" cy="4643470"/>
          </a:xfrm>
        </p:spPr>
        <p:txBody>
          <a:bodyPr>
            <a:noAutofit/>
          </a:bodyPr>
          <a:lstStyle/>
          <a:p>
            <a:pPr marL="0" indent="355600"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 поведения системы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behavior diagrams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269875" indent="355600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 состояний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diagrams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- для моделирования поведения объектов системы при переходе из одного состояния в другое;</a:t>
            </a:r>
          </a:p>
          <a:p>
            <a:pPr marL="269875" indent="355600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 деятельностей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- для моделирования поведения системы в рамках различных вариантов использования или моделирования деятельностей;</a:t>
            </a:r>
          </a:p>
        </p:txBody>
      </p:sp>
      <p:sp>
        <p:nvSpPr>
          <p:cNvPr id="2765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71472" y="428604"/>
            <a:ext cx="73787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Набор диаграмм стандарта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endParaRPr lang="ru-RU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5600" algn="just" eaLnBrk="1" hangingPunct="1">
              <a:buFont typeface="Wingdings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 взаимодействия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 diagrams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- для моделирования процесса обмена сообщениями между объектами. Существуют два вида диаграмм взаимодействия:</a:t>
            </a:r>
          </a:p>
          <a:p>
            <a:pPr marL="182563" indent="355600" algn="just" eaLnBrk="1" hangingPunct="1">
              <a:buFontTx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 последовательности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sequence diagrams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82563" indent="355600" algn="just" eaLnBrk="1" hangingPunct="1">
              <a:buFontTx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кооперативные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(collaboration diagrams).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Набор диаграмм стандарта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55600"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(implementation diagrams):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357188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компонентов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— для моделирования иерархии компонентов (подсистем) системы; </a:t>
            </a:r>
          </a:p>
          <a:p>
            <a:pPr marL="182563" indent="357188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размещения (развертывания)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— для моделирования физической архитектуры системы </a:t>
            </a:r>
          </a:p>
        </p:txBody>
      </p:sp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Набор диаграмм стандарта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8" indent="246063" algn="just" eaLnBrk="1" hangingPunct="1">
              <a:buNone/>
            </a:pPr>
            <a:r>
              <a:rPr lang="ru-RU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Вариант использования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представляет собой последовательность действий (транзакций), выполняемых системой в ответ на событие, инициируемое некоторым внешним объектом (действующим лицом). </a:t>
            </a:r>
          </a:p>
          <a:p>
            <a:pPr marL="109538" indent="246063" algn="just" eaLnBrk="1" hangingPunct="1"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Вариант использования описывает типичное взаимодействие между пользователем и системой. </a:t>
            </a:r>
          </a:p>
          <a:p>
            <a:pPr marL="109538" indent="246063" algn="just">
              <a:buNone/>
            </a:pPr>
            <a:r>
              <a:rPr lang="ru-RU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Действующее лицо (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actor</a:t>
            </a:r>
            <a:r>
              <a:rPr lang="ru-RU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роль, которую пользователь играет по отношению к системе.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26670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Проектируемая система представляется в виде множества сущностей или актеров, взаимодействующих с системой с помощью, так называемых прецедентов. </a:t>
            </a:r>
          </a:p>
          <a:p>
            <a:pPr marL="88900" indent="26670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Другими словами, каждый вариант использования определяет некоторый набор действий, совершаемый системой при диалоге с актером. При этом ничего не говорится о том, каким образом будет реализовано взаимодействие актеров с системой. 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8900" indent="2667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Прецедент обозначается на диаграмме овалом, связанным с пользователями, которых принято называть действующими лицами (актеры,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actors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26670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Действующие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лица используют систему (или используются системой) в данном прецеденте.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26670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Действующее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лицо выполняет некоторую роль в данном прецеденте.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26670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диаграмме изображается только одно действующее лицо, однако реальных пользователей, выступающих в данной роли по отношению к ИС, может быть много. </a:t>
            </a:r>
            <a:endParaRPr lang="ru-RU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2178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8" indent="246063" algn="just" eaLnBrk="1" hangingPunct="1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Unified Modeling Language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предназначен для определения, представления, проектирования и документирования программных систем, организационно-экономических, технических и др. </a:t>
            </a:r>
          </a:p>
          <a:p>
            <a:pPr marL="109538" indent="246063" algn="just" eaLnBrk="1" hangingPunct="1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8" indent="246063" algn="just" eaLnBrk="1" hangingPunct="1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содержит стандартный набор диаграмм и нотаций. 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905125" y="14811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200"/>
              </p:ext>
            </p:extLst>
          </p:nvPr>
        </p:nvGraphicFramePr>
        <p:xfrm>
          <a:off x="4067944" y="1124744"/>
          <a:ext cx="4929222" cy="552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3333333" imgH="3895238" progId="PBrush">
                  <p:embed/>
                </p:oleObj>
              </mc:Choice>
              <mc:Fallback>
                <p:oleObj r:id="rId3" imgW="3333333" imgH="389523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124744"/>
                        <a:ext cx="4929222" cy="5523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92880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1.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96752"/>
            <a:ext cx="550072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034" y="192880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2.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8" indent="246063" algn="just"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классов являются центральным звеном объектно-ориентированных методов. </a:t>
            </a:r>
          </a:p>
          <a:p>
            <a:pPr marL="109538" indent="246063" algn="just" eaLnBrk="1" hangingPunct="1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Диаграмма классов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определяет типы объектов системы и различного рода статические связи, которые существуют между ними.</a:t>
            </a:r>
          </a:p>
          <a:p>
            <a:pPr eaLnBrk="1" hangingPunct="1"/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3787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35560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Диаграмма классов служит для представления статической структуры модели системы в терминологии классов объектно-ориентированного программирования. </a:t>
            </a:r>
          </a:p>
          <a:p>
            <a:pPr marL="0" indent="35560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Диаграмма классов может отражать, в частности, различные взаимосвязи между отдельными сущностями предметной области, такими как объекты и подсистемы, а также описывает их внутреннюю структуру (поля, методы и т.д.) и типы отношений (наследование, реализация интерфейсов и т.д.). </a:t>
            </a:r>
          </a:p>
          <a:p>
            <a:pPr marL="0" indent="355600" algn="just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560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данной диаграмме не указывается информация о временных аспектах функционирования системы. С этой точки зрения диаграмма классов является дальнейшим развитием концептуальной модели проектируемой системы. На этом этапе принципиально знание ООП и паттернов проектирования.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3787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85728"/>
            <a:ext cx="5719648" cy="614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1928802"/>
            <a:ext cx="224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диаграммы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классов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14393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Диаграммы поведения системы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half" idx="1"/>
          </p:nvPr>
        </p:nvSpPr>
        <p:spPr>
          <a:xfrm>
            <a:off x="285721" y="2786057"/>
            <a:ext cx="8143932" cy="3309943"/>
          </a:xfrm>
        </p:spPr>
        <p:txBody>
          <a:bodyPr numCol="2">
            <a:normAutofit/>
          </a:bodyPr>
          <a:lstStyle/>
          <a:p>
            <a:pPr marL="538163" indent="26988">
              <a:lnSpc>
                <a:spcPct val="9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состояний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statechart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52500" indent="-387350">
              <a:lnSpc>
                <a:spcPct val="9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52500" indent="-387350">
              <a:lnSpc>
                <a:spcPct val="9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52500" indent="-387350">
              <a:lnSpc>
                <a:spcPct val="90000"/>
              </a:lnSpc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952500" indent="-387350">
              <a:lnSpc>
                <a:spcPct val="9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52500" indent="-387350">
              <a:lnSpc>
                <a:spcPct val="9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38163" indent="26988">
              <a:lnSpc>
                <a:spcPct val="9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деятельностей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8900" indent="30163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2285984" y="1571612"/>
            <a:ext cx="1285884" cy="121444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4357686" y="1571612"/>
            <a:ext cx="1214446" cy="121444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358246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состояний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half" idx="1"/>
          </p:nvPr>
        </p:nvSpPr>
        <p:spPr>
          <a:xfrm>
            <a:off x="285721" y="1785927"/>
            <a:ext cx="8143932" cy="4310074"/>
          </a:xfrm>
        </p:spPr>
        <p:txBody>
          <a:bodyPr>
            <a:normAutofit/>
          </a:bodyPr>
          <a:lstStyle/>
          <a:p>
            <a:pPr marL="8890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предназначение этой диаграммы — описать возможные последовательности состояний и переходов, которые в совокупности характеризуют поведение элемента модели в течение его жизненного цикла. </a:t>
            </a:r>
          </a:p>
          <a:p>
            <a:pPr marL="8890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состояний представляет динамическое поведение сущностей, на основе спецификации их реакции на восприятие некоторых конкретных событий. 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358246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состояний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half" idx="1"/>
          </p:nvPr>
        </p:nvSpPr>
        <p:spPr>
          <a:xfrm>
            <a:off x="323528" y="1340768"/>
            <a:ext cx="8429684" cy="4310074"/>
          </a:xfrm>
        </p:spPr>
        <p:txBody>
          <a:bodyPr>
            <a:noAutofit/>
          </a:bodyPr>
          <a:lstStyle/>
          <a:p>
            <a:pPr marL="117475" indent="238125" algn="just">
              <a:buNone/>
            </a:pP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Прямоугольниками представляются состояния, через которые проходит объект во время своего поведения. </a:t>
            </a:r>
            <a:endParaRPr lang="ru-RU" sz="2550" dirty="0" smtClean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>
              <a:buNone/>
            </a:pP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Состояниям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соответствуют определенные значения атрибутов объектов. </a:t>
            </a:r>
            <a:endParaRPr lang="ru-RU" sz="2550" dirty="0" smtClean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>
              <a:buNone/>
            </a:pP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Стрелки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представляют переходы от одного </a:t>
            </a: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состояния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к другому, которые вызываются выполнением некоторых функций объекта. </a:t>
            </a:r>
            <a:endParaRPr lang="ru-RU" sz="2550" dirty="0" smtClean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>
              <a:buNone/>
            </a:pP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Имеется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также два вида псевдо-состояний: </a:t>
            </a:r>
            <a:endParaRPr lang="ru-RU" sz="2550" dirty="0" smtClean="0">
              <a:latin typeface="Times New Roman" pitchFamily="18" charset="0"/>
              <a:cs typeface="Times New Roman" pitchFamily="18" charset="0"/>
            </a:endParaRPr>
          </a:p>
          <a:p>
            <a:pPr marL="117475" indent="238125" algn="just"/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начальное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состояние, в котором находится только что созданный </a:t>
            </a: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объект</a:t>
            </a:r>
          </a:p>
          <a:p>
            <a:pPr marL="117475" indent="238125" algn="just"/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конечное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состояние, которое объект не покидает, как </a:t>
            </a:r>
            <a:r>
              <a:rPr lang="ru-RU" sz="2550" dirty="0" smtClean="0">
                <a:latin typeface="Times New Roman" pitchFamily="18" charset="0"/>
                <a:cs typeface="Times New Roman" pitchFamily="18" charset="0"/>
              </a:rPr>
              <a:t>	    		только </a:t>
            </a:r>
            <a:r>
              <a:rPr lang="ru-RU" sz="2550" dirty="0">
                <a:latin typeface="Times New Roman" pitchFamily="18" charset="0"/>
                <a:cs typeface="Times New Roman" pitchFamily="18" charset="0"/>
              </a:rPr>
              <a:t>туда перешел.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5984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588" y="304800"/>
            <a:ext cx="55054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192880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1.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260648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2.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://ok-t.ru/studopediaru/baza5/472132659743.files/image03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804199" cy="465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7475" indent="238125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Существует достаточное количество инструментальных средств, поддерживающих с помощью UML жизненный цикл информационных систем, и, одновременно, UML является достаточно гибким для настройки и поддержки специфики деятельности различных команд разработчиков.</a:t>
            </a:r>
          </a:p>
          <a:p>
            <a:pPr marL="118872" indent="0" eaLnBrk="1" hangingPunct="1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одержимое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890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UML-диаграмма, на которой показаны действия, состояния которых описано на диаграмме состояний. Под деятельностью (англ. 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понимается спецификация исполняемого поведения в виде координированного последовательного и параллельного выполнения подчинённых элементов — вложенных видов деятельности и отдельных действий англ. 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соединённых между собой потоками, которые идут от выходов одного узла ко входам другого.</a:t>
            </a:r>
          </a:p>
          <a:p>
            <a:pPr marL="88900" indent="26670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88900" indent="2667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Диаграммы деятельности используются при моделировании бизнес-процессов, технологических процессов, последовательных и параллельных вычислений.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одержимое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овалы, изображающие действия объекта;</a:t>
            </a:r>
          </a:p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линейки синхронизации, указывающие на необходимость завершить или начать несколько действий (модель логического условия "И");</a:t>
            </a:r>
          </a:p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ромбы, отражающие принятие решений по выбору одного из маршрутов выполнения процесса (модель логического условия "ИЛИ");</a:t>
            </a:r>
          </a:p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стрелки — отражают последовательность действий, могут иметь метки условий.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4094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одержимое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7475" indent="24288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— это частный случай диаграммы состояний. На диаграмме деятельности представлены переходы потока управления от одной деятельности к другой внутри системы.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indent="242888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диаграмм обычно используется для описания поведения, включающего в себя множество параллельных процессов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7475" indent="24288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деятельности могут быть представлены действия, соответствующие нескольким вариантам использования. На таких диаграммах появляется множество начальных точек, поскольку они отражают теперь реакцию системы на множество внешних событий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2722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одержимое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242888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позволяют получить полную картину поведения системы и легко оценивать влияние изменений в отдельных вариантах использования на конечное поведение системы.</a:t>
            </a:r>
          </a:p>
          <a:p>
            <a:pPr marL="117475" indent="24288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деятельность может быть подвергнута дальнейшей декомпозиции и представлена в виде отдельной диаграммы деятельности или спецификации (словесного описания).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поведения системы.</a:t>
            </a:r>
            <a:b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6822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260648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ok-t.ru/studopediaru/baza5/472132659743.files/image037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643" y="1412776"/>
            <a:ext cx="7660183" cy="390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"/>
            <a:ext cx="5991225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5720" y="142873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538" indent="250825" algn="just" eaLnBrk="1" hangingPunct="1">
              <a:lnSpc>
                <a:spcPct val="90000"/>
              </a:lnSpc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 (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являются моделями, описывающими поведение взаимодействующих групп объектов.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250825" algn="just" eaLnBrk="1" hangingPunct="1">
              <a:lnSpc>
                <a:spcPct val="9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250825" algn="just" eaLnBrk="1" hangingPunct="1">
              <a:lnSpc>
                <a:spcPct val="9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диаграмма взаимодействия охватывает поведение объектов в рамках только одного варианта использования. На такой диаграмме отображаются ряд объектов и те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которыми они обмениваются между собой. </a:t>
            </a:r>
          </a:p>
          <a:p>
            <a:pPr marL="109538" indent="250825" algn="just">
              <a:lnSpc>
                <a:spcPct val="9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250825" algn="just">
              <a:lnSpc>
                <a:spcPct val="90000"/>
              </a:lnSpc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диаграмм используется для точного определения логики сценария выполнения прецедента.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8900" indent="271463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взаимодействия объектов в языке UML используются соответствующие диаграммы взаимодействия. Взаимодействия объектов можно рассматривать во времени, и тогда для представления временных особенностей передачи и приема сообщений между объектами используется диаграмма последовательности. Взаимодействующие объекты обмениваются между собой некоторой информацией. При этом информация принимает форму законченных сообщений. </a:t>
            </a:r>
          </a:p>
          <a:p>
            <a:pPr marL="88900" indent="271463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словами, хотя сообщение и имеет информационное содержание, оно приобретает дополнительное свойство оказывать направленное влияние на своего получателя.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271463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последовательностей отображают типы объектов, взаимодействующих при исполнении прецедентов, сообщения, которые они посылают друг другу, и любые возвращаемые значения, ассоциированные с этими сообщениями.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2714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Прямоугольники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вертикальных линиях показывают "время жизни" объекта.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2714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стрелками и надписями названий методов означают вызов метода у объекта.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взаимодействия.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2774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633663" y="8334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взаимодействия. Диаграмма последовательности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ok-t.ru/studopediaru/baza5/472132659743.files/image03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384851" cy="408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56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UML представляет собой объектно-ориентированный язык моделирования, обладающий следующими основными характеристиками:</a:t>
            </a:r>
          </a:p>
          <a:p>
            <a:pPr marL="0" lvl="0" indent="3556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является языком визуального моделирования, который обеспечивает разработку репрезентативных моделей для организации взаимодействия заказчика и разработчика ИС, различных групп разработчиков ИС;</a:t>
            </a:r>
          </a:p>
          <a:p>
            <a:pPr marL="0" lvl="0" indent="3556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содержит механизмы расширения и специализации базовых концепций языка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8900" indent="271463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кооперации в виде прямоугольников изображаются участвующие во взаимодействии объекты, содержащие имя объекта, его класс и, возможно, значения атрибутов. </a:t>
            </a:r>
          </a:p>
          <a:p>
            <a:pPr marL="88900" indent="271463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на диаграмме классов, указываются ассоциации между объектами в виде различных соединительных линий. При этом можно явно указать имена ассоциации и ролей, которые играют объекты в данной ассоциации. 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271463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диаграммы последовательности, на диаграмме кооперации изображаются только отношения между объектами, играющими определенные роли во взаимодействии.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взаимодействия. Диаграмма кооперации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взаимодействия. Диаграмма кооперации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715272" y="5857892"/>
            <a:ext cx="92869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http://ok-t.ru/studopediaru/baza5/472132659743.files/image03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317" y="1556792"/>
            <a:ext cx="7456859" cy="442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42910" y="2857496"/>
            <a:ext cx="8229600" cy="3543304"/>
          </a:xfrm>
        </p:spPr>
        <p:txBody>
          <a:bodyPr numCol="2">
            <a:normAutofit/>
          </a:bodyPr>
          <a:lstStyle/>
          <a:p>
            <a:pPr marL="88900" indent="30163">
              <a:lnSpc>
                <a:spcPct val="9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компонентов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30163">
              <a:lnSpc>
                <a:spcPct val="9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размещения (развертывания)</a:t>
            </a:r>
          </a:p>
          <a:p>
            <a:pPr marL="88900" indent="30163">
              <a:buNone/>
            </a:pPr>
            <a:endParaRPr lang="ru-RU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300288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rot="10800000" flipV="1">
            <a:off x="2285984" y="1571612"/>
            <a:ext cx="1285884" cy="121444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4357686" y="1571612"/>
            <a:ext cx="1214446" cy="121444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24288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 диаграмм компонентов — разделение системы на элементы, которые имеют стабильный интерфейс и образуют единое целое. Это позволяет создать ядро системы, которое не будет меняться в ответ на изменения, происходящие на уровне подсистем.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300288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8900" indent="271463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описывает особенности физического представления системы.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позволяет определить архитектуру разрабатываемой системы, установив зависимости между программными компонентами, в роли которых может выступать исходный, бинарный и исполняемый код.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многих средах разработки модуль или компонент соответствует файлу.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Пунктирные стрелки, соединяющие модули, показывают отношения взаимозависимости, аналогичные тем, которые имеют место при компиляции исходных текстов программ.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графическими элементами диаграммы компонентов являются компоненты, интерфейсы и зависимости между ними.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7475" indent="242888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Разновидностью компонентов являются узлы. Узел — это элемент реальной (физической) системы, который существует во время функционирования программного комплекса и представляет собой вычислительный ресурс, обычно обладающий как минимум некоторым объемом памяти, а часто еще и способностью обработки. Узлы делятся на два типа:</a:t>
            </a:r>
          </a:p>
          <a:p>
            <a:pPr marL="117475" lvl="0" indent="24288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— узлы системы, в которых данные не обрабатываются.</a:t>
            </a:r>
          </a:p>
          <a:p>
            <a:pPr marL="117475" lvl="0" indent="242888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процессоры — узлы системы, осуществляющие обработку данных.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13965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2638"/>
            <a:ext cx="48006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34" y="192880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00892" y="5786454"/>
            <a:ext cx="178595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55679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http://ok-t.ru/studopediaru/baza5/472132659743.files/image038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7221785" cy="436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387514"/>
            <a:ext cx="8229600" cy="4625609"/>
          </a:xfrm>
        </p:spPr>
        <p:txBody>
          <a:bodyPr>
            <a:noAutofit/>
          </a:bodyPr>
          <a:lstStyle/>
          <a:p>
            <a:pPr marL="88900" indent="271463" algn="just">
              <a:spcBef>
                <a:spcPts val="0"/>
              </a:spcBef>
              <a:buNone/>
            </a:pP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 (размещения) предназначена для визуализации элементов и компонентов программы, существующих лишь на этапе ее исполнения (</a:t>
            </a:r>
            <a:r>
              <a:rPr lang="ru-RU" sz="2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 этом представляются только компоненты-экземпляры программы, являющиеся исполнимыми файлами или динамическими библиотеками. Те компоненты, которые не используются на этапе исполнения, на диаграмме развертывания не показываются. </a:t>
            </a: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развертывания содержит графические изображения процессоров, устройств, процессов и связей между ними.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диаграмм логического представления, она является единой для системы в целом, поскольку должна всецело отражать особенности ее реализации. </a:t>
            </a:r>
          </a:p>
          <a:p>
            <a:pPr marL="88900" indent="271463" algn="just">
              <a:spcBef>
                <a:spcPts val="0"/>
              </a:spcBef>
              <a:buNone/>
            </a:pP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диаграмма, по сути, завершает процесс ООП для конкретной программной системы и ее разработка, как правило, является </a:t>
            </a: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последним </a:t>
            </a:r>
            <a:r>
              <a:rPr lang="ru-RU" sz="2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этапом спецификации модели. </a:t>
            </a:r>
            <a:endParaRPr lang="ru-RU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размещения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300288" y="13620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539052"/>
            <a:ext cx="4572032" cy="5024211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размещения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238125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UML — это стандартная нотация визуального моделирования программных систем, принятая консорциумом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(OMG) осенью 1997 г., и на сегодняшний день она поддерживается многими объектно-ориентированными CASE-продуктами.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Унифицированный язык моделирования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9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Картинки по запросу диаграмма размещ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980728"/>
            <a:ext cx="3786214" cy="5670148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реализации.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размещения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92880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2.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625609"/>
          </a:xfrm>
        </p:spPr>
        <p:txBody>
          <a:bodyPr>
            <a:noAutofit/>
          </a:bodyPr>
          <a:lstStyle/>
          <a:p>
            <a:pPr marL="117475" indent="242888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этапе формирования требований, прежде всего, необходимо определить область действия разрабатываемой системы и получить точное представление о желаемых возможностях системы.</a:t>
            </a:r>
          </a:p>
          <a:p>
            <a:pPr marL="117475" indent="242888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разработки требований является модель системных прецедентов, отражающая выполнение конкретных обязанностей внутренними и внешними исполнителями с использованием ИС.</a:t>
            </a:r>
          </a:p>
          <a:p>
            <a:pPr marL="117475" indent="242888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Источником данных для создания модели системных прецедентов являются разработанные на предыдущем этапе бизнес-модели. Однако при создании модели полезно предварительно составить детальные описания прецедентов, содержащие определения используемых данных и точную последовательность их выполнения. 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системе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625609"/>
          </a:xfrm>
        </p:spPr>
        <p:txBody>
          <a:bodyPr>
            <a:noAutofit/>
          </a:bodyPr>
          <a:lstStyle/>
          <a:p>
            <a:pPr marL="0" indent="360363" algn="just">
              <a:spcBef>
                <a:spcPts val="0"/>
              </a:spcBef>
              <a:buNone/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осуществляется в соответствии с принятым в организации шаблоном, который обычно включает следующие разделы: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(название прецедента, ответственный за исполнение, дата создания шаблона/внесения изменений);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прецедента;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предусловия (необходимое состояние системы или условия, при которых должен выполняться прецедент);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постусловия (возможные состояния системы после выполнения прецедента);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предположения;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последовательность действий;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альтернативные последовательности действий и условия, их инициирующие;</a:t>
            </a:r>
          </a:p>
          <a:p>
            <a:pPr marL="0" lvl="0" indent="360363" algn="just">
              <a:spcBef>
                <a:spcPts val="0"/>
              </a:spcBef>
            </a:pPr>
            <a:r>
              <a:rPr lang="ru-RU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расширения и включения прецедентов.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40763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 этапа:</a:t>
            </a:r>
          </a:p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проект системы, который будет отвечать всем бизнес-требованиям;</a:t>
            </a:r>
          </a:p>
          <a:p>
            <a:pPr marL="0" lvl="0" indent="3603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общий предварительный проект для всех команд разработчиков (проектировщиков баз данных, разработчиков приложений, системных архитекторов и пр.)</a:t>
            </a:r>
          </a:p>
          <a:p>
            <a:pPr marL="0" indent="360363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инструментом на данном этапе являются диаграммы классов системы, которые строятся на основе разработанной модели системных прецедентов. Одновременно на этом этапе уточняются диаграммы последовательностей выполнения отдельных прецедентов, что приводит к изменениям в составе объектов и диаграммах классов. Это естественное отражение средствами UML итеративного процесса разработки системы.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и предварительное проектирование системы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242888" algn="just">
              <a:spcBef>
                <a:spcPts val="0"/>
              </a:spcBef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появляется достаточно подробное описание состава и функций проектируемой системы, а также информации, которую необходимо использовать в базе данных и в приложениях.</a:t>
            </a:r>
          </a:p>
          <a:p>
            <a:pPr marL="117475" indent="242888" algn="just"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диаграммы классов строятся на основе разработанных ранее бизнес-моделей, появляется уверенность в том, что разрабатываемая система будет действительно удовлетворять исходным требованиям заказчика.</a:t>
            </a:r>
          </a:p>
          <a:p>
            <a:pPr marL="117475" indent="242888" algn="just"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же время, благодаря своему синтаксису, диаграммы классов оказываются хорошим средством структурирования и представления требований к функциональности, интерфейсам и данным для элементов проектируемой системы.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и предварительное проектирование системы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73787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109538" indent="160338" algn="just" eaLnBrk="1" hangingPunct="1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служит для обозначения множества объектов, которые обладают одинаковой структурой, поведением и отношениями с объектами из других классов.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2590800"/>
            <a:ext cx="2590800" cy="2667000"/>
            <a:chOff x="2034" y="1997"/>
            <a:chExt cx="1980" cy="1980"/>
          </a:xfrm>
        </p:grpSpPr>
        <p:sp>
          <p:nvSpPr>
            <p:cNvPr id="33798" name="Rectangle 4"/>
            <p:cNvSpPr>
              <a:spLocks noChangeArrowheads="1"/>
            </p:cNvSpPr>
            <p:nvPr/>
          </p:nvSpPr>
          <p:spPr bwMode="auto">
            <a:xfrm>
              <a:off x="2034" y="1997"/>
              <a:ext cx="1440" cy="14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9" name="Text Box 5"/>
            <p:cNvSpPr txBox="1">
              <a:spLocks noChangeArrowheads="1"/>
            </p:cNvSpPr>
            <p:nvPr/>
          </p:nvSpPr>
          <p:spPr bwMode="auto">
            <a:xfrm>
              <a:off x="2034" y="1997"/>
              <a:ext cx="1980" cy="5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800">
                  <a:latin typeface="Arial" pitchFamily="34" charset="0"/>
                  <a:cs typeface="Arial" pitchFamily="34" charset="0"/>
                </a:rPr>
                <a:t>Имя класса</a:t>
              </a:r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2034" y="2537"/>
              <a:ext cx="1980" cy="7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800" dirty="0">
                  <a:latin typeface="Arial" pitchFamily="34" charset="0"/>
                  <a:cs typeface="Arial" pitchFamily="34" charset="0"/>
                </a:rPr>
                <a:t>Атрибуты класса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2034" y="3257"/>
              <a:ext cx="1980" cy="7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ru-RU" sz="1800">
                  <a:latin typeface="Arial" pitchFamily="34" charset="0"/>
                  <a:cs typeface="Arial" pitchFamily="34" charset="0"/>
                </a:rPr>
                <a:t>Операции класса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7475" indent="327025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Атрибут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— это свойство класса, которое может принимать множество значений. Множество допустимых значений атрибута образует домен. Атрибут имеет имя и отражает некоторое свойство моделируемой сущности, общее для всех объектов данного класса. Класс может иметь произвольное количество атрибутов.</a:t>
            </a:r>
          </a:p>
          <a:p>
            <a:pPr marL="117475" indent="327025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Операция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— реализация функции, которую можно запросить у любого объекта класса. Операция показывает, что можно сделать с объектом. Исполнение операции часто связано с обработкой и изменением значений атрибутов объекта, а также изменением состояния объекта.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1715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7475" indent="327025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Графическое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изображение класса "Заказ" в нотации UML.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</a:p>
        </p:txBody>
      </p:sp>
      <p:pic>
        <p:nvPicPr>
          <p:cNvPr id="4" name="Рисунок 3" descr="http://ok-t.ru/studopediaru/baza5/472132659743.files/image03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655272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79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560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UML можно определять следующие разновидности классов:</a:t>
            </a:r>
          </a:p>
          <a:p>
            <a:pPr marL="0" lvl="0" indent="3556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не содержащие ни одного экземпляра — тогда класс становится служебным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0" indent="3556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содержащие ровно один экземпляр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0" indent="3556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содержащие заданное число экземпляров;</a:t>
            </a:r>
          </a:p>
          <a:p>
            <a:pPr marL="0" lvl="0" indent="3556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содержащие произвольное число экземпляров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30506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2228</Words>
  <Application>Microsoft Office PowerPoint</Application>
  <PresentationFormat>Экран (4:3)</PresentationFormat>
  <Paragraphs>197</Paragraphs>
  <Slides>54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Открытая</vt:lpstr>
      <vt:lpstr>Унифицированный язык моделирования UML </vt:lpstr>
      <vt:lpstr>Унифицированный язык моделирования UML </vt:lpstr>
      <vt:lpstr>Унифицированный язык моделирования UML </vt:lpstr>
      <vt:lpstr>Унифицированный язык моделирования UML </vt:lpstr>
      <vt:lpstr>Унифицированный язык моделирования UML </vt:lpstr>
      <vt:lpstr>Классы</vt:lpstr>
      <vt:lpstr>Классы</vt:lpstr>
      <vt:lpstr>Классы</vt:lpstr>
      <vt:lpstr>Классы</vt:lpstr>
      <vt:lpstr>Отношения между классами</vt:lpstr>
      <vt:lpstr>Отношения между классами</vt:lpstr>
      <vt:lpstr>Отношения между классами</vt:lpstr>
      <vt:lpstr>Набор диаграмм стандарта UML </vt:lpstr>
      <vt:lpstr>Набор диаграмм стандарта UML</vt:lpstr>
      <vt:lpstr>Набор диаграмм стандарта UML</vt:lpstr>
      <vt:lpstr>Набор диаграмм стандарта UML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Диаграмма классов</vt:lpstr>
      <vt:lpstr>Диаграмма классов</vt:lpstr>
      <vt:lpstr>Презентация PowerPoint</vt:lpstr>
      <vt:lpstr>Диаграммы поведения системы</vt:lpstr>
      <vt:lpstr>Диаграммы поведения системы. Диаграмма состояний</vt:lpstr>
      <vt:lpstr>Диаграммы поведения системы. Диаграмма состояний</vt:lpstr>
      <vt:lpstr>Презентация PowerPoint</vt:lpstr>
      <vt:lpstr>Презентация PowerPoint</vt:lpstr>
      <vt:lpstr>Диаграммы поведения системы. Диаграмма деятельности</vt:lpstr>
      <vt:lpstr>Диаграммы поведения системы. Диаграмма деятельности</vt:lpstr>
      <vt:lpstr>Диаграммы поведения системы. Диаграмма деятельности</vt:lpstr>
      <vt:lpstr>Диаграммы поведения системы. Диаграмма деятельности</vt:lpstr>
      <vt:lpstr>Презентация PowerPoint</vt:lpstr>
      <vt:lpstr>Презентация PowerPoint</vt:lpstr>
      <vt:lpstr>Диаграммы взаимодействия</vt:lpstr>
      <vt:lpstr>Диаграммы взаимодействия</vt:lpstr>
      <vt:lpstr>Диаграммы взаимодействия. Диаграмма последовательности</vt:lpstr>
      <vt:lpstr>Диаграммы взаимодействия. Диаграмма последовательности</vt:lpstr>
      <vt:lpstr>Диаграмма взаимодействия. Диаграмма кооперации</vt:lpstr>
      <vt:lpstr>Диаграмма взаимодействия. Диаграмма кооперации</vt:lpstr>
      <vt:lpstr>Диаграммы реализации</vt:lpstr>
      <vt:lpstr>Диаграммы реализации. Диаграмма компонентов</vt:lpstr>
      <vt:lpstr>Диаграммы реализации. Диаграмма компонентов</vt:lpstr>
      <vt:lpstr>Диаграммы реализации. Диаграмма компонентов</vt:lpstr>
      <vt:lpstr>Диаграммы реализации. Диаграмма компонентов</vt:lpstr>
      <vt:lpstr>Диаграммы реализации. Диаграмма компонентов</vt:lpstr>
      <vt:lpstr>Диаграммы реализации. Диаграмма размещения</vt:lpstr>
      <vt:lpstr>Диаграммы реализации. Диаграмма размещения</vt:lpstr>
      <vt:lpstr>Диаграммы реализации. Диаграмма размещения</vt:lpstr>
      <vt:lpstr>Разработка требований  к системе</vt:lpstr>
      <vt:lpstr>Разработка требований к системе</vt:lpstr>
      <vt:lpstr>Анализ требований и предварительное проектирование системы</vt:lpstr>
      <vt:lpstr>Анализ требований и предварительное проектирование системы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Унифицированный язык моделирования UML</dc:title>
  <dc:creator>Natalinka</dc:creator>
  <cp:lastModifiedBy>Natalina</cp:lastModifiedBy>
  <cp:revision>17</cp:revision>
  <dcterms:created xsi:type="dcterms:W3CDTF">2017-12-08T12:33:36Z</dcterms:created>
  <dcterms:modified xsi:type="dcterms:W3CDTF">2019-09-23T11:09:17Z</dcterms:modified>
</cp:coreProperties>
</file>