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65" r:id="rId3"/>
    <p:sldId id="266" r:id="rId4"/>
    <p:sldId id="288" r:id="rId5"/>
    <p:sldId id="287" r:id="rId6"/>
    <p:sldId id="276" r:id="rId7"/>
    <p:sldId id="272" r:id="rId8"/>
    <p:sldId id="282" r:id="rId9"/>
    <p:sldId id="283" r:id="rId10"/>
    <p:sldId id="284" r:id="rId11"/>
    <p:sldId id="285" r:id="rId12"/>
    <p:sldId id="275" r:id="rId13"/>
    <p:sldId id="28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0AE6D9"/>
    <a:srgbClr val="FF0000"/>
    <a:srgbClr val="346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7" autoAdjust="0"/>
  </p:normalViewPr>
  <p:slideViewPr>
    <p:cSldViewPr>
      <p:cViewPr>
        <p:scale>
          <a:sx n="50" d="100"/>
          <a:sy n="50" d="100"/>
        </p:scale>
        <p:origin x="-1956" y="-198"/>
      </p:cViewPr>
      <p:guideLst>
        <p:guide orient="horz" pos="2026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or\Downloads\dd-&#19968;&#20010;&#20998;&#2130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104543450264565"/>
          <c:y val="6.9376208194176892E-2"/>
          <c:w val="0.78096593172778084"/>
          <c:h val="0.80871695667879262"/>
        </c:manualLayout>
      </c:layout>
      <c:barChart>
        <c:barDir val="col"/>
        <c:grouping val="clustered"/>
        <c:varyColors val="1"/>
        <c:ser>
          <c:idx val="0"/>
          <c:order val="0"/>
          <c:tx>
            <c:v>64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5"/>
              <c:pt idx="0">
                <c:v>1018</c:v>
              </c:pt>
              <c:pt idx="1">
                <c:v>3361</c:v>
              </c:pt>
              <c:pt idx="2">
                <c:v>3157</c:v>
              </c:pt>
              <c:pt idx="3">
                <c:v>13722</c:v>
              </c:pt>
              <c:pt idx="4">
                <c:v>10469</c:v>
              </c:pt>
            </c:numLit>
          </c:val>
        </c:ser>
        <c:ser>
          <c:idx val="1"/>
          <c:order val="1"/>
          <c:tx>
            <c:v>128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6"/>
              <c:pt idx="0">
                <c:v>1150</c:v>
              </c:pt>
              <c:pt idx="1">
                <c:v>2189</c:v>
              </c:pt>
              <c:pt idx="2">
                <c:v>5631</c:v>
              </c:pt>
              <c:pt idx="3">
                <c:v>15767</c:v>
              </c:pt>
              <c:pt idx="4">
                <c:v>15810</c:v>
              </c:pt>
              <c:pt idx="5">
                <c:v>64903</c:v>
              </c:pt>
            </c:numLit>
          </c:val>
        </c:ser>
        <c:ser>
          <c:idx val="2"/>
          <c:order val="2"/>
          <c:tx>
            <c:v>256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7"/>
              <c:pt idx="0">
                <c:v>1072</c:v>
              </c:pt>
              <c:pt idx="1">
                <c:v>1862</c:v>
              </c:pt>
              <c:pt idx="2">
                <c:v>4324</c:v>
              </c:pt>
              <c:pt idx="3">
                <c:v>8085</c:v>
              </c:pt>
              <c:pt idx="4">
                <c:v>43119</c:v>
              </c:pt>
              <c:pt idx="5">
                <c:v>42595</c:v>
              </c:pt>
              <c:pt idx="6">
                <c:v>46792</c:v>
              </c:pt>
            </c:numLit>
          </c:val>
        </c:ser>
        <c:ser>
          <c:idx val="3"/>
          <c:order val="3"/>
          <c:tx>
            <c:v>512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8"/>
              <c:pt idx="0">
                <c:v>1042</c:v>
              </c:pt>
              <c:pt idx="1">
                <c:v>1821</c:v>
              </c:pt>
              <c:pt idx="2">
                <c:v>4504</c:v>
              </c:pt>
              <c:pt idx="3">
                <c:v>8378</c:v>
              </c:pt>
              <c:pt idx="4">
                <c:v>28477</c:v>
              </c:pt>
              <c:pt idx="5">
                <c:v>29211</c:v>
              </c:pt>
              <c:pt idx="6">
                <c:v>70895</c:v>
              </c:pt>
              <c:pt idx="7">
                <c:v>119213</c:v>
              </c:pt>
            </c:numLit>
          </c:val>
        </c:ser>
        <c:ser>
          <c:idx val="4"/>
          <c:order val="4"/>
          <c:tx>
            <c:v>1024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9"/>
              <c:pt idx="0">
                <c:v>851</c:v>
              </c:pt>
              <c:pt idx="1">
                <c:v>1986</c:v>
              </c:pt>
              <c:pt idx="2">
                <c:v>3861</c:v>
              </c:pt>
              <c:pt idx="3">
                <c:v>8573</c:v>
              </c:pt>
              <c:pt idx="4">
                <c:v>20372</c:v>
              </c:pt>
              <c:pt idx="5">
                <c:v>30763</c:v>
              </c:pt>
              <c:pt idx="6">
                <c:v>71945</c:v>
              </c:pt>
              <c:pt idx="7">
                <c:v>72767</c:v>
              </c:pt>
              <c:pt idx="8">
                <c:v>139470</c:v>
              </c:pt>
            </c:numLit>
          </c:val>
        </c:ser>
        <c:ser>
          <c:idx val="5"/>
          <c:order val="5"/>
          <c:tx>
            <c:v>2048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1052</c:v>
              </c:pt>
              <c:pt idx="1">
                <c:v>2285</c:v>
              </c:pt>
              <c:pt idx="2">
                <c:v>4480</c:v>
              </c:pt>
              <c:pt idx="3">
                <c:v>7099</c:v>
              </c:pt>
              <c:pt idx="4">
                <c:v>18632</c:v>
              </c:pt>
              <c:pt idx="5">
                <c:v>30269</c:v>
              </c:pt>
              <c:pt idx="6">
                <c:v>56023</c:v>
              </c:pt>
              <c:pt idx="7">
                <c:v>68632</c:v>
              </c:pt>
              <c:pt idx="8">
                <c:v>108079</c:v>
              </c:pt>
              <c:pt idx="9">
                <c:v>123194</c:v>
              </c:pt>
            </c:numLit>
          </c:val>
        </c:ser>
        <c:ser>
          <c:idx val="6"/>
          <c:order val="6"/>
          <c:tx>
            <c:v>4096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1041</c:v>
              </c:pt>
              <c:pt idx="1">
                <c:v>2448</c:v>
              </c:pt>
              <c:pt idx="2">
                <c:v>4325</c:v>
              </c:pt>
              <c:pt idx="3">
                <c:v>7617</c:v>
              </c:pt>
              <c:pt idx="4">
                <c:v>14248</c:v>
              </c:pt>
              <c:pt idx="5">
                <c:v>29887</c:v>
              </c:pt>
              <c:pt idx="6">
                <c:v>53790</c:v>
              </c:pt>
              <c:pt idx="7">
                <c:v>70489</c:v>
              </c:pt>
              <c:pt idx="8">
                <c:v>103688</c:v>
              </c:pt>
              <c:pt idx="9">
                <c:v>107633</c:v>
              </c:pt>
            </c:numLit>
          </c:val>
        </c:ser>
        <c:ser>
          <c:idx val="7"/>
          <c:order val="7"/>
          <c:tx>
            <c:v>8192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908</c:v>
              </c:pt>
              <c:pt idx="1">
                <c:v>2248</c:v>
              </c:pt>
              <c:pt idx="2">
                <c:v>4341</c:v>
              </c:pt>
              <c:pt idx="3">
                <c:v>7378</c:v>
              </c:pt>
              <c:pt idx="4">
                <c:v>15579</c:v>
              </c:pt>
              <c:pt idx="5">
                <c:v>30722</c:v>
              </c:pt>
              <c:pt idx="6">
                <c:v>56576</c:v>
              </c:pt>
              <c:pt idx="7">
                <c:v>85029</c:v>
              </c:pt>
              <c:pt idx="8">
                <c:v>86150</c:v>
              </c:pt>
              <c:pt idx="9">
                <c:v>107858</c:v>
              </c:pt>
            </c:numLit>
          </c:val>
        </c:ser>
        <c:ser>
          <c:idx val="8"/>
          <c:order val="8"/>
          <c:tx>
            <c:v>16384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905</c:v>
              </c:pt>
              <c:pt idx="1">
                <c:v>2379</c:v>
              </c:pt>
              <c:pt idx="2">
                <c:v>4561</c:v>
              </c:pt>
              <c:pt idx="3">
                <c:v>8800</c:v>
              </c:pt>
              <c:pt idx="4">
                <c:v>15651</c:v>
              </c:pt>
              <c:pt idx="5">
                <c:v>33029</c:v>
              </c:pt>
              <c:pt idx="6">
                <c:v>52947</c:v>
              </c:pt>
              <c:pt idx="7">
                <c:v>72923</c:v>
              </c:pt>
              <c:pt idx="8">
                <c:v>93443</c:v>
              </c:pt>
              <c:pt idx="9">
                <c:v>108223</c:v>
              </c:pt>
            </c:numLit>
          </c:val>
        </c:ser>
        <c:ser>
          <c:idx val="9"/>
          <c:order val="9"/>
          <c:tx>
            <c:v>32768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1017</c:v>
              </c:pt>
              <c:pt idx="1">
                <c:v>1997</c:v>
              </c:pt>
              <c:pt idx="2">
                <c:v>4168</c:v>
              </c:pt>
              <c:pt idx="3">
                <c:v>8616</c:v>
              </c:pt>
              <c:pt idx="4">
                <c:v>16468</c:v>
              </c:pt>
              <c:pt idx="5">
                <c:v>29380</c:v>
              </c:pt>
              <c:pt idx="6">
                <c:v>51125</c:v>
              </c:pt>
              <c:pt idx="7">
                <c:v>74490</c:v>
              </c:pt>
              <c:pt idx="8">
                <c:v>90339</c:v>
              </c:pt>
              <c:pt idx="9">
                <c:v>108345</c:v>
              </c:pt>
            </c:numLit>
          </c:val>
        </c:ser>
        <c:ser>
          <c:idx val="10"/>
          <c:order val="10"/>
          <c:tx>
            <c:v>65536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869</c:v>
              </c:pt>
              <c:pt idx="1">
                <c:v>2359</c:v>
              </c:pt>
              <c:pt idx="2">
                <c:v>4311</c:v>
              </c:pt>
              <c:pt idx="3">
                <c:v>8086</c:v>
              </c:pt>
              <c:pt idx="4">
                <c:v>16288</c:v>
              </c:pt>
              <c:pt idx="5">
                <c:v>30794</c:v>
              </c:pt>
              <c:pt idx="6">
                <c:v>54243</c:v>
              </c:pt>
              <c:pt idx="7">
                <c:v>75789</c:v>
              </c:pt>
              <c:pt idx="8">
                <c:v>91896</c:v>
              </c:pt>
              <c:pt idx="9">
                <c:v>106125</c:v>
              </c:pt>
            </c:numLit>
          </c:val>
        </c:ser>
        <c:ser>
          <c:idx val="11"/>
          <c:order val="11"/>
          <c:tx>
            <c:v>131072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892</c:v>
              </c:pt>
              <c:pt idx="1">
                <c:v>2297</c:v>
              </c:pt>
              <c:pt idx="2">
                <c:v>4269</c:v>
              </c:pt>
              <c:pt idx="3">
                <c:v>7418</c:v>
              </c:pt>
              <c:pt idx="4">
                <c:v>15568</c:v>
              </c:pt>
              <c:pt idx="5">
                <c:v>29003</c:v>
              </c:pt>
              <c:pt idx="6">
                <c:v>53611</c:v>
              </c:pt>
              <c:pt idx="7">
                <c:v>75538</c:v>
              </c:pt>
              <c:pt idx="8">
                <c:v>90473</c:v>
              </c:pt>
              <c:pt idx="9">
                <c:v>104611</c:v>
              </c:pt>
            </c:numLit>
          </c:val>
        </c:ser>
        <c:ser>
          <c:idx val="12"/>
          <c:order val="12"/>
          <c:tx>
            <c:v>262144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884</c:v>
              </c:pt>
              <c:pt idx="1">
                <c:v>2459</c:v>
              </c:pt>
              <c:pt idx="2">
                <c:v>4417</c:v>
              </c:pt>
              <c:pt idx="3">
                <c:v>7653</c:v>
              </c:pt>
              <c:pt idx="4">
                <c:v>19125</c:v>
              </c:pt>
              <c:pt idx="5">
                <c:v>38316</c:v>
              </c:pt>
              <c:pt idx="6">
                <c:v>59964</c:v>
              </c:pt>
              <c:pt idx="7">
                <c:v>85585</c:v>
              </c:pt>
              <c:pt idx="8">
                <c:v>101942</c:v>
              </c:pt>
              <c:pt idx="9">
                <c:v>117980</c:v>
              </c:pt>
            </c:numLit>
          </c:val>
        </c:ser>
        <c:ser>
          <c:idx val="13"/>
          <c:order val="13"/>
          <c:tx>
            <c:v>524288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1038</c:v>
              </c:pt>
              <c:pt idx="1">
                <c:v>2617</c:v>
              </c:pt>
              <c:pt idx="2">
                <c:v>5059</c:v>
              </c:pt>
              <c:pt idx="3">
                <c:v>8846</c:v>
              </c:pt>
              <c:pt idx="4">
                <c:v>19015</c:v>
              </c:pt>
              <c:pt idx="5">
                <c:v>40471</c:v>
              </c:pt>
              <c:pt idx="6">
                <c:v>69525</c:v>
              </c:pt>
              <c:pt idx="7">
                <c:v>88529</c:v>
              </c:pt>
              <c:pt idx="8">
                <c:v>110004</c:v>
              </c:pt>
              <c:pt idx="9">
                <c:v>122659</c:v>
              </c:pt>
            </c:numLit>
          </c:val>
        </c:ser>
        <c:ser>
          <c:idx val="14"/>
          <c:order val="14"/>
          <c:tx>
            <c:v>1048576</c:v>
          </c:tx>
          <c:invertIfNegative val="1"/>
          <c:dLbls>
            <c:delete val="1"/>
          </c:dLbls>
          <c:cat>
            <c:strLit>
              <c:ptCount val="10"/>
              <c:pt idx="0">
                <c:v>4.0</c:v>
              </c:pt>
              <c:pt idx="1">
                <c:v>8.0</c:v>
              </c:pt>
              <c:pt idx="2">
                <c:v>16.0</c:v>
              </c:pt>
              <c:pt idx="3">
                <c:v>32.0</c:v>
              </c:pt>
              <c:pt idx="4">
                <c:v>64.0</c:v>
              </c:pt>
              <c:pt idx="5">
                <c:v>128.0</c:v>
              </c:pt>
              <c:pt idx="6">
                <c:v>256.0</c:v>
              </c:pt>
              <c:pt idx="7">
                <c:v>512.0</c:v>
              </c:pt>
              <c:pt idx="8">
                <c:v>1024.0</c:v>
              </c:pt>
              <c:pt idx="9">
                <c:v>2048.0</c:v>
              </c:pt>
            </c:strLit>
          </c:cat>
          <c:val>
            <c:numLit>
              <c:formatCode>General</c:formatCode>
              <c:ptCount val="10"/>
              <c:pt idx="0">
                <c:v>1308</c:v>
              </c:pt>
              <c:pt idx="1">
                <c:v>2772</c:v>
              </c:pt>
              <c:pt idx="2">
                <c:v>5364</c:v>
              </c:pt>
              <c:pt idx="3">
                <c:v>7799</c:v>
              </c:pt>
              <c:pt idx="4">
                <c:v>17203</c:v>
              </c:pt>
              <c:pt idx="5">
                <c:v>42195</c:v>
              </c:pt>
              <c:pt idx="6">
                <c:v>74424</c:v>
              </c:pt>
              <c:pt idx="7">
                <c:v>97008</c:v>
              </c:pt>
              <c:pt idx="8">
                <c:v>115997</c:v>
              </c:pt>
              <c:pt idx="9">
                <c:v>129438</c:v>
              </c:pt>
            </c:numLit>
          </c:val>
        </c:ser>
        <c:dLbls>
          <c:showLegendKey val="1"/>
          <c:showVal val="1"/>
          <c:showCatName val="1"/>
          <c:showSerName val="1"/>
          <c:showPercent val="1"/>
          <c:showBubbleSize val="1"/>
          <c:separator>,</c:separator>
        </c:dLbls>
        <c:gapWidth val="150"/>
        <c:axId val="134585344"/>
        <c:axId val="51511296"/>
      </c:barChart>
      <c:catAx>
        <c:axId val="134585344"/>
        <c:scaling>
          <c:orientation val="minMax"/>
        </c:scaling>
        <c:delete val="1"/>
        <c:axPos val="b"/>
        <c:numFmt formatCode="#&quot;KB&quot;" sourceLinked="0"/>
        <c:majorTickMark val="cross"/>
        <c:minorTickMark val="cross"/>
        <c:tickLblPos val="nextTo"/>
        <c:crossAx val="51511296"/>
        <c:crosses val="autoZero"/>
        <c:auto val="1"/>
        <c:lblAlgn val="ctr"/>
        <c:lblOffset val="100"/>
        <c:noMultiLvlLbl val="1"/>
      </c:catAx>
      <c:valAx>
        <c:axId val="51511296"/>
        <c:scaling>
          <c:orientation val="minMax"/>
        </c:scaling>
        <c:delete val="1"/>
        <c:axPos val="l"/>
        <c:majorGridlines>
          <c:spPr>
            <a:ln w="9525">
              <a:solidFill>
                <a:srgbClr val="808080"/>
              </a:solidFill>
              <a:prstDash val="solid"/>
            </a:ln>
          </c:spPr>
        </c:majorGridlines>
        <c:numFmt formatCode="0&quot;.&quot;###&quot;MB/s&quot;" sourceLinked="0"/>
        <c:majorTickMark val="cross"/>
        <c:minorTickMark val="cross"/>
        <c:tickLblPos val="nextTo"/>
        <c:crossAx val="13458534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3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4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5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6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7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8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9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0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1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2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3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egendEntry>
        <c:idx val="14"/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89576572046336"/>
          <c:y val="6.1836059862320422E-2"/>
          <c:w val="0.10252488979147102"/>
          <c:h val="0.87632756920530896"/>
        </c:manualLayout>
      </c:layout>
      <c:overlay val="1"/>
      <c:spPr>
        <a:noFill/>
        <a:ln w="9525">
          <a:noFill/>
        </a:ln>
      </c:spPr>
    </c:legend>
    <c:plotVisOnly val="1"/>
    <c:dispBlanksAs val="gap"/>
    <c:showDLblsOverMax val="1"/>
  </c:chart>
  <c:txPr>
    <a:bodyPr/>
    <a:lstStyle/>
    <a:p>
      <a:pPr>
        <a:defRPr sz="1000" b="0" i="0" u="none" strike="noStrike">
          <a:solidFill>
            <a:srgbClr val="000000"/>
          </a:solidFill>
        </a:defRPr>
      </a:pPr>
      <a:endParaRPr lang="zh-CN"/>
    </a:p>
  </c:txPr>
  <c:externalData r:id="rId1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048998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1048999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49000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490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UJS</a:t>
            </a:r>
          </a:p>
        </p:txBody>
      </p:sp>
      <p:sp>
        <p:nvSpPr>
          <p:cNvPr id="1049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F697E78-9EAB-43FB-A918-F82DBB3801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08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一：</a:t>
            </a:r>
            <a:r>
              <a:rPr lang="en-US" altLang="zh-CN" dirty="0" smtClean="0"/>
              <a:t>NVM</a:t>
            </a:r>
            <a:r>
              <a:rPr lang="zh-CN" altLang="en-US" dirty="0" smtClean="0"/>
              <a:t>设备性能很高，加入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集群能够提高效率。加入的方法：去年暑假做测试了，有将</a:t>
            </a:r>
            <a:r>
              <a:rPr lang="en-US" altLang="zh-CN" dirty="0" smtClean="0"/>
              <a:t>RAM-DISK</a:t>
            </a:r>
            <a:r>
              <a:rPr lang="zh-CN" altLang="en-US" dirty="0" smtClean="0"/>
              <a:t>作为存储效率很高。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NVM</a:t>
            </a:r>
            <a:r>
              <a:rPr lang="zh-CN" altLang="en-US" dirty="0" smtClean="0"/>
              <a:t>加入集群很简单，但是系统间层次太多，想让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直接和</a:t>
            </a:r>
            <a:r>
              <a:rPr lang="en-US" altLang="zh-CN" dirty="0" smtClean="0"/>
              <a:t>NVM</a:t>
            </a:r>
            <a:r>
              <a:rPr lang="zh-CN" altLang="en-US" dirty="0" smtClean="0"/>
              <a:t>交互，不要操作系统关于文件系统的任何其他多余组件。测试了直接跳过</a:t>
            </a:r>
            <a:r>
              <a:rPr lang="en-US" altLang="zh-CN" dirty="0" smtClean="0"/>
              <a:t>VFS</a:t>
            </a:r>
            <a:r>
              <a:rPr lang="zh-CN" altLang="en-US" dirty="0" smtClean="0"/>
              <a:t>会造成系统不稳定，所以在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前一层做一个判断，判断上层系统是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的话就直接转到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的相应操作函数上，如果是其他文件系统就交给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处理。</a:t>
            </a:r>
            <a:endParaRPr lang="en-US" altLang="zh-CN" dirty="0" smtClean="0"/>
          </a:p>
          <a:p>
            <a:r>
              <a:rPr lang="zh-CN" altLang="en-US" dirty="0" smtClean="0"/>
              <a:t>二：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中小文件太多的问题</a:t>
            </a:r>
            <a:r>
              <a:rPr lang="zh-CN" altLang="en-US" baseline="0" dirty="0" smtClean="0"/>
              <a:t>：磁盘碎片太多，内存占用太大，存取效率低下，根本原因是分块大小太单一。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查找资料并反复研究源代码找到最终进行文件的输入输出流在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CommandWithDestination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做创建和处理的。</a:t>
            </a:r>
            <a:endParaRPr lang="zh-CN" altLang="en-US" dirty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在创建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输入流后，使用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in.available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获取输入流文件大小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在新建输出流的时候，需要调用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函数，这时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改写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，通过多传入一个参数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(long longs)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动态分配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8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9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9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DDA4611-39F5-4EA3-AF28-FAEA42377B1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12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8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9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9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DDA4611-39F5-4EA3-AF28-FAEA42377B1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14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我们实验组一起做出了NVMCFS，这是混合粒度文件系统，我们将NVM的字节设备和NVM块设备结合起来然后统一管理。
我在暑假期间搭建了基于infiniband的RDMA协议的hadoop集群和spark集群，
通过使用iozone和TestDFSIO以及linux自带的dd工具做了大量的测试</a:t>
            </a:r>
          </a:p>
        </p:txBody>
      </p:sp>
      <p:sp>
        <p:nvSpPr>
          <p:cNvPr id="1048715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UJS</a:t>
            </a:r>
          </a:p>
        </p:txBody>
      </p:sp>
      <p:sp>
        <p:nvSpPr>
          <p:cNvPr id="1048716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7E78-9EAB-43FB-A918-F82DBB380179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27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测试数据部分结果如下图所示，其中横坐标是iozone中测试时的数据块大小，
纵坐标是平均IO带宽，不同颜色的柱形代表不同大小的文件。
经过我对比dd测试的硬件性能发现，他们之间效率相差8倍左右
我找到了到底是什么原因造成了这个差异。</a:t>
            </a:r>
          </a:p>
        </p:txBody>
      </p:sp>
      <p:sp>
        <p:nvSpPr>
          <p:cNvPr id="1048728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UJS</a:t>
            </a:r>
          </a:p>
        </p:txBody>
      </p:sp>
      <p:sp>
        <p:nvSpPr>
          <p:cNvPr id="1048729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7E78-9EAB-43FB-A918-F82DBB38017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一个系统调用首先会调用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函数，然后由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相关函数调用实际文件系统函数，经过我们对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函数的深入分析，其中都是通过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来访问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file_operations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中的相关函数指针，所以方案一的修改方法就是在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 read(),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函数的内部增加一个判断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也就是在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之前增加一个判断，如果判断当前的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类型的文件，则直接跳转到相应的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对应的函数。否则仍然通过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f_op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去访问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file_operations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的函数指针，进而访问具体的某类文件系统的操作函数。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层的接口修改方案的整体效率是偏低的，因为没有绕开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层而是在进入了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层后再去做一些判断。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88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7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E083B8-D498-4300-9AA4-F95A7FEE3FC6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7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我们直接找到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函数的直接上层调用，在所有的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前面增加一个判断，如果是此时是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NVMCFS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类型的文件操作，就直接执行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pmfs_xip_file_read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，否则执行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vfs_read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50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75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8E2A080A-2E55-45CD-B5C6-798FED890484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中的写流程：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的写数据操作比读数据复杂好多倍。读数据的时候，只需要在多个数据块文件的选一个读，就可以了；但是，写数据需要同时写多个数据块文件上，这就比较复杂了。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zh-CN" baseline="0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83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3" indent="0"/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DIMM接口可以按照比特位来修改数据取代原来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仅支持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append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8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UJS</a:t>
            </a:r>
          </a:p>
        </p:txBody>
      </p:sp>
      <p:sp>
        <p:nvSpPr>
          <p:cNvPr id="104883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5FFDF2C0-8E22-487F-B330-C83DE12D4621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Create()</a:t>
            </a:r>
            <a:r>
              <a:rPr lang="zh-CN" altLang="en-US" dirty="0" smtClean="0"/>
              <a:t>方法，该方法用于在目录树上创建文件（创建目录使用 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），需要的参数比较多，包括文件名，权限，客户端名，是否覆盖已存在文件，副本数和块大小。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create()</a:t>
            </a:r>
            <a:r>
              <a:rPr lang="zh-CN" altLang="en-US" dirty="0" smtClean="0"/>
              <a:t>调用 </a:t>
            </a:r>
            <a:r>
              <a:rPr lang="en-US" altLang="zh-CN" dirty="0" err="1" smtClean="0"/>
              <a:t>NameSystem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方法（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需要的参数</a:t>
            </a:r>
            <a:r>
              <a:rPr lang="en-US" altLang="zh-CN" dirty="0" err="1" smtClean="0"/>
              <a:t>clientMachine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从线程局部变量获取）。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startFile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方法先调用 </a:t>
            </a:r>
            <a:r>
              <a:rPr lang="en-US" altLang="zh-CN" dirty="0" err="1" smtClean="0"/>
              <a:t>startFileInternal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完成操作，然后调用 </a:t>
            </a:r>
            <a:r>
              <a:rPr lang="en-US" altLang="zh-CN" dirty="0" err="1" smtClean="0"/>
              <a:t>logSync</a:t>
            </a:r>
            <a:r>
              <a:rPr lang="zh-CN" altLang="en-US" dirty="0" smtClean="0"/>
              <a:t>，等待日志写完后才返回。</a:t>
            </a:r>
          </a:p>
          <a:p>
            <a:pPr marL="0" indent="0">
              <a:buNone/>
            </a:pPr>
            <a:r>
              <a:rPr lang="en-US" altLang="zh-CN" dirty="0" err="1" smtClean="0"/>
              <a:t>startFileInternal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不但服务于 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，也被 </a:t>
            </a:r>
            <a:r>
              <a:rPr lang="en-US" altLang="zh-CN" dirty="0" err="1" smtClean="0"/>
              <a:t>appendFile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调用（通过参数 </a:t>
            </a:r>
            <a:r>
              <a:rPr lang="en-US" altLang="zh-CN" dirty="0" smtClean="0"/>
              <a:t>append </a:t>
            </a:r>
            <a:r>
              <a:rPr lang="zh-CN" altLang="en-US" dirty="0" smtClean="0"/>
              <a:t>区分）。</a:t>
            </a:r>
          </a:p>
          <a:p>
            <a:pPr marL="0" indent="0">
              <a:buNone/>
            </a:pPr>
            <a:r>
              <a:rPr lang="zh-CN" altLang="en-US" dirty="0" smtClean="0"/>
              <a:t>方法的最开始是一堆检查，包括：</a:t>
            </a:r>
          </a:p>
          <a:p>
            <a:pPr marL="0" indent="0">
              <a:buNone/>
            </a:pPr>
            <a:r>
              <a:rPr lang="zh-CN" altLang="en-US" dirty="0" smtClean="0"/>
              <a:t>安全模式，文件名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是否正确，权限，租约，</a:t>
            </a:r>
            <a:r>
              <a:rPr lang="en-US" altLang="zh-CN" dirty="0" smtClean="0"/>
              <a:t>replication 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>overwrite </a:t>
            </a:r>
            <a:r>
              <a:rPr lang="zh-CN" altLang="en-US" dirty="0" smtClean="0"/>
              <a:t>参数（对 </a:t>
            </a:r>
            <a:r>
              <a:rPr lang="en-US" altLang="zh-CN" dirty="0" smtClean="0"/>
              <a:t>append </a:t>
            </a:r>
            <a:r>
              <a:rPr lang="zh-CN" altLang="en-US" dirty="0" smtClean="0"/>
              <a:t>操作是判断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指向是否存在</a:t>
            </a:r>
          </a:p>
          <a:p>
            <a:pPr marL="0" indent="0">
              <a:buNone/>
            </a:pPr>
            <a:r>
              <a:rPr lang="zh-CN" altLang="en-US" dirty="0" smtClean="0"/>
              <a:t>并且是文件）。租约检查很简单，如果通过 </a:t>
            </a:r>
            <a:r>
              <a:rPr lang="en-US" altLang="zh-CN" dirty="0" err="1" smtClean="0"/>
              <a:t>FSDirectory.getFileINode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得到的文件是处于构造状态，表明有客户正在操作该文件，返时会抛出异常 </a:t>
            </a:r>
            <a:r>
              <a:rPr lang="en-US" altLang="zh-CN" dirty="0" err="1" smtClean="0"/>
              <a:t>AlreadyBeingCreatedException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如果对于创建操作，会通过 </a:t>
            </a:r>
            <a:r>
              <a:rPr lang="en-US" altLang="zh-CN" dirty="0" err="1" smtClean="0"/>
              <a:t>FSDirectory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addFile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往目录树上添加一个文件并在租约管理器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里添加一条记彔。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Lease </a:t>
            </a:r>
            <a:r>
              <a:rPr lang="zh-CN" altLang="en-US" dirty="0" smtClean="0"/>
              <a:t>可以认为是一个文件写锁，当客户端需要写文件的时候，需要申请一个 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346CA9"/>
                </a:solidFill>
              </a:rPr>
              <a:t>NameNode</a:t>
            </a:r>
            <a:r>
              <a:rPr lang="zh-CN" altLang="en-US" sz="1200" dirty="0" smtClean="0">
                <a:solidFill>
                  <a:srgbClr val="346CA9"/>
                </a:solidFill>
              </a:rPr>
              <a:t>的调用方法过于复杂，看看</a:t>
            </a:r>
            <a:r>
              <a:rPr lang="en-US" altLang="zh-CN" sz="1200" dirty="0" smtClean="0">
                <a:solidFill>
                  <a:srgbClr val="346CA9"/>
                </a:solidFill>
              </a:rPr>
              <a:t>Client</a:t>
            </a:r>
            <a:r>
              <a:rPr lang="zh-CN" altLang="en-US" sz="1200" dirty="0" smtClean="0">
                <a:solidFill>
                  <a:srgbClr val="346CA9"/>
                </a:solidFill>
              </a:rPr>
              <a:t>能否判断。</a:t>
            </a:r>
            <a:endParaRPr lang="en-US" altLang="zh-CN" sz="1200" dirty="0" smtClean="0">
              <a:solidFill>
                <a:srgbClr val="346CA9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DistributedFileSystem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中来创建文件，修改这个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函数，在里面判断文件大小并且动态设置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Blocksize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大小，测试发现失败。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分配方法：</a:t>
            </a:r>
            <a:r>
              <a:rPr lang="en-US" altLang="zh-CN" baseline="0" dirty="0" smtClean="0"/>
              <a:t>1MB</a:t>
            </a:r>
            <a:r>
              <a:rPr lang="zh-CN" altLang="en-US" baseline="0" dirty="0" smtClean="0"/>
              <a:t>（字节存储），</a:t>
            </a:r>
            <a:r>
              <a:rPr lang="en-US" altLang="zh-CN" baseline="0" dirty="0" smtClean="0"/>
              <a:t>8MB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16MB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64MB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UJS</a:t>
            </a:r>
            <a:endParaRPr lang="zh-CN" altLang="en-US"/>
          </a:p>
        </p:txBody>
      </p:sp>
      <p:sp>
        <p:nvSpPr>
          <p:cNvPr id="10486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97E78-9EAB-43FB-A918-F82DBB38017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A89DE4B6-E382-4648-BFD6-233819DDD3BA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58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58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2F1CD00-D00C-4CCA-AEFA-59049AA52EB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263B656-30C3-41DB-AC77-4B7FB32BDF64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6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6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7758047-0F12-414A-9A66-9F4C6D975EF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6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EE621BE-0D7E-47DA-A747-BCA113255717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6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6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F3D2D0F-062A-4AAB-AA56-1F563C0EDC6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4697A00-D657-46C6-AD55-6CE54D5B7612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8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8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9BAD65A-91FC-41D5-A9D0-0F7B6FB4B3A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5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5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5D5B515-2F14-4AE5-92F8-CFC304887B81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5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5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ED9E7EB-931C-4B62-9D93-9512B12D078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45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6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4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565A8F1C-8C68-4E35-8280-BF469E7DD3D7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4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4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98F9CF5-4CAB-436F-AF34-95F7586744C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9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9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93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9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4CDE101-8477-4850-B7D2-E0ADE88041AB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9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9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7C6ACDA-1336-4734-9E58-2ABEFE39A95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14C3FF8-20A9-4305-AAA4-6A9F7C722CDD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7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7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CD03555-8BD4-4D9E-9DAF-94C5125E75C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D50671D-B77D-47CD-ADEF-7E69223C13E0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5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470287A-9CC1-4CE1-90F2-1417E5AC3A4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85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8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C3D5DE4B-5211-4D8B-933D-E32A56BA44EC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8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8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46615CA-4FAC-40D5-8BD6-D28AE9C6E69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7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97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C1EC1A9-4C43-4FEB-9A7E-653347A87D2E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97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897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0955D68-FBFA-42F1-8154-FD1BEFFF666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DE5257A-0104-44D1-9255-8F90D8102D22}" type="datetime6">
              <a:rPr lang="zh-CN" altLang="en-US"/>
              <a:pPr/>
              <a:t>2017年9月</a:t>
            </a:fld>
            <a:endParaRPr lang="zh-CN" alt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06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42B8397-51C0-4117-9CF8-3A90082F7F7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346CA9"/>
                </a:solidFill>
              </a:rPr>
              <a:t>提纲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4" name="Rectangle 3"/>
          <p:cNvSpPr>
            <a:spLocks noGrp="1" noChangeArrowheads="1"/>
          </p:cNvSpPr>
          <p:nvPr/>
        </p:nvSpPr>
        <p:spPr bwMode="auto">
          <a:xfrm>
            <a:off x="539750" y="1270000"/>
            <a:ext cx="8229600" cy="4679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346CA9"/>
                </a:solidFill>
              </a:rPr>
              <a:t>一</a:t>
            </a:r>
            <a:r>
              <a:rPr lang="zh-CN" altLang="en-US" sz="3200" dirty="0">
                <a:solidFill>
                  <a:srgbClr val="346CA9"/>
                </a:solidFill>
              </a:rPr>
              <a:t>、</a:t>
            </a:r>
            <a:r>
              <a:rPr lang="zh-CN" altLang="en-US" sz="3200" dirty="0" smtClean="0">
                <a:solidFill>
                  <a:srgbClr val="346CA9"/>
                </a:solidFill>
              </a:rPr>
              <a:t>前期测试工作</a:t>
            </a: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en-US" altLang="zh-CN" sz="3200" dirty="0" smtClean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346CA9"/>
                </a:solidFill>
              </a:rPr>
              <a:t>二、</a:t>
            </a:r>
            <a:r>
              <a:rPr lang="zh-CN" altLang="en-US" sz="3200" dirty="0" smtClean="0">
                <a:solidFill>
                  <a:srgbClr val="346CA9"/>
                </a:solidFill>
              </a:rPr>
              <a:t>面向</a:t>
            </a:r>
            <a:r>
              <a:rPr lang="en-US" altLang="zh-CN" sz="3200" dirty="0" smtClean="0">
                <a:solidFill>
                  <a:srgbClr val="346CA9"/>
                </a:solidFill>
              </a:rPr>
              <a:t>NVM</a:t>
            </a:r>
            <a:r>
              <a:rPr lang="zh-CN" altLang="en-US" sz="32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200" dirty="0" smtClean="0">
                <a:solidFill>
                  <a:srgbClr val="346CA9"/>
                </a:solidFill>
              </a:rPr>
              <a:t>HDFS</a:t>
            </a: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zh-CN" altLang="en-US" sz="3200" dirty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346CA9"/>
                </a:solidFill>
              </a:rPr>
              <a:t>三</a:t>
            </a:r>
            <a:r>
              <a:rPr lang="zh-CN" altLang="en-US" sz="3200" dirty="0">
                <a:solidFill>
                  <a:srgbClr val="346CA9"/>
                </a:solidFill>
              </a:rPr>
              <a:t>、</a:t>
            </a:r>
            <a:r>
              <a:rPr lang="zh-CN" altLang="en-US" sz="3200" dirty="0" smtClean="0">
                <a:solidFill>
                  <a:srgbClr val="346CA9"/>
                </a:solidFill>
              </a:rPr>
              <a:t>自适应的文件分布</a:t>
            </a:r>
            <a:r>
              <a:rPr lang="zh-CN" altLang="en-US" sz="3200" dirty="0" smtClean="0">
                <a:solidFill>
                  <a:srgbClr val="346CA9"/>
                </a:solidFill>
              </a:rPr>
              <a:t>策略</a:t>
            </a: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rgbClr val="346CA9"/>
              </a:solidFill>
            </a:endParaRPr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346CA9"/>
                </a:solidFill>
              </a:rPr>
              <a:t>四、测试分析</a:t>
            </a:r>
            <a:endParaRPr lang="en-US" altLang="zh-CN" sz="3200" dirty="0"/>
          </a:p>
          <a:p>
            <a:pPr fontAlgn="ctr">
              <a:lnSpc>
                <a:spcPct val="110000"/>
              </a:lnSpc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>
                <a:solidFill>
                  <a:srgbClr val="346CA9"/>
                </a:solidFill>
              </a:rPr>
              <a:t>Client</a:t>
            </a:r>
            <a:r>
              <a:rPr lang="zh-CN" altLang="en-US" sz="4000" dirty="0">
                <a:solidFill>
                  <a:srgbClr val="346CA9"/>
                </a:solidFill>
              </a:rPr>
              <a:t>的 </a:t>
            </a:r>
            <a:r>
              <a:rPr lang="en-US" altLang="zh-CN" sz="4000" dirty="0">
                <a:solidFill>
                  <a:srgbClr val="346CA9"/>
                </a:solidFill>
              </a:rPr>
              <a:t>–put</a:t>
            </a:r>
            <a:r>
              <a:rPr lang="zh-CN" altLang="en-US" sz="4000" dirty="0">
                <a:solidFill>
                  <a:srgbClr val="346CA9"/>
                </a:solidFill>
              </a:rPr>
              <a:t>到底做了什么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具体调用流程：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Client</a:t>
            </a:r>
            <a:r>
              <a:rPr lang="zh-CN" altLang="en-US" dirty="0"/>
              <a:t>提交命令</a:t>
            </a:r>
            <a:r>
              <a:rPr lang="en-US" altLang="zh-CN" dirty="0"/>
              <a:t>—&gt;</a:t>
            </a:r>
          </a:p>
          <a:p>
            <a:pPr algn="l"/>
            <a:r>
              <a:rPr lang="en-US" altLang="zh-CN" dirty="0" err="1"/>
              <a:t>FsShell</a:t>
            </a:r>
            <a:r>
              <a:rPr lang="en-US" altLang="zh-CN" dirty="0"/>
              <a:t>. run(shell, </a:t>
            </a:r>
            <a:r>
              <a:rPr lang="en-US" altLang="zh-CN" dirty="0" err="1"/>
              <a:t>argv</a:t>
            </a:r>
            <a:r>
              <a:rPr lang="en-US" altLang="zh-CN" dirty="0"/>
              <a:t>)—&gt;</a:t>
            </a:r>
          </a:p>
          <a:p>
            <a:pPr algn="l"/>
            <a:r>
              <a:rPr lang="en-US" altLang="zh-CN" dirty="0" err="1"/>
              <a:t>CopyCommands</a:t>
            </a:r>
            <a:r>
              <a:rPr lang="zh-CN" altLang="en-US" dirty="0"/>
              <a:t>类的</a:t>
            </a:r>
            <a:r>
              <a:rPr lang="en-US" altLang="zh-CN" dirty="0"/>
              <a:t>put</a:t>
            </a:r>
            <a:r>
              <a:rPr lang="zh-CN" altLang="en-US" dirty="0"/>
              <a:t>命令构造函数</a:t>
            </a:r>
            <a:r>
              <a:rPr lang="en-US" altLang="zh-CN" dirty="0"/>
              <a:t>—&gt;</a:t>
            </a:r>
          </a:p>
          <a:p>
            <a:pPr algn="l"/>
            <a:r>
              <a:rPr lang="en-US" altLang="zh-CN" dirty="0" err="1"/>
              <a:t>copyFileToTarget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r>
              <a:rPr lang="en-US" altLang="zh-CN" dirty="0"/>
              <a:t>);//</a:t>
            </a:r>
            <a:r>
              <a:rPr lang="zh-CN" altLang="zh-CN" dirty="0"/>
              <a:t>数据复制，从</a:t>
            </a:r>
            <a:r>
              <a:rPr lang="en-US" altLang="zh-CN" dirty="0" err="1"/>
              <a:t>src</a:t>
            </a:r>
            <a:r>
              <a:rPr lang="zh-CN" altLang="zh-CN" dirty="0"/>
              <a:t>源路径复制到</a:t>
            </a:r>
            <a:r>
              <a:rPr lang="en-US" altLang="zh-CN" dirty="0" err="1"/>
              <a:t>dst</a:t>
            </a:r>
            <a:r>
              <a:rPr lang="zh-CN" altLang="zh-CN" dirty="0"/>
              <a:t>目标</a:t>
            </a:r>
            <a:r>
              <a:rPr lang="zh-CN" altLang="zh-CN" dirty="0" smtClean="0"/>
              <a:t>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11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zh-CN" altLang="en-US" sz="4000" dirty="0" smtClean="0">
                <a:solidFill>
                  <a:srgbClr val="346CA9"/>
                </a:solidFill>
              </a:rPr>
              <a:t>具体实现</a:t>
            </a:r>
            <a:endParaRPr lang="zh-CN" altLang="en-US" sz="4000" dirty="0">
              <a:solidFill>
                <a:srgbClr val="346CA9"/>
              </a:solidFill>
            </a:endParaRP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772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/>
              <a:t>获取</a:t>
            </a:r>
            <a:r>
              <a:rPr lang="zh-CN" altLang="zh-CN" dirty="0"/>
              <a:t>本地文件</a:t>
            </a:r>
            <a:r>
              <a:rPr lang="zh-CN" altLang="zh-CN" dirty="0" smtClean="0"/>
              <a:t>输入流</a:t>
            </a:r>
            <a:endParaRPr lang="en-US" altLang="zh-CN" sz="2400" dirty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CommandWithDestination</a:t>
            </a:r>
            <a:r>
              <a:rPr lang="zh-CN" altLang="en-US" sz="2400" dirty="0" smtClean="0"/>
              <a:t>类中：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protected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copyStreamToTarget</a:t>
            </a:r>
            <a:r>
              <a:rPr lang="en-US" altLang="zh-CN" sz="2400" dirty="0"/>
              <a:t>(</a:t>
            </a:r>
          </a:p>
          <a:p>
            <a:pPr algn="l"/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InputStream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PathData</a:t>
            </a:r>
            <a:r>
              <a:rPr lang="en-US" altLang="zh-CN" sz="2400" dirty="0"/>
              <a:t> target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zh-CN" dirty="0"/>
              <a:t>建立</a:t>
            </a:r>
            <a:r>
              <a:rPr lang="en-US" altLang="zh-CN" dirty="0"/>
              <a:t> </a:t>
            </a:r>
            <a:r>
              <a:rPr lang="zh-CN" altLang="zh-CN" dirty="0"/>
              <a:t>远程文件</a:t>
            </a:r>
            <a:r>
              <a:rPr lang="zh-CN" altLang="en-US" dirty="0"/>
              <a:t>输出流</a:t>
            </a:r>
            <a:r>
              <a:rPr lang="en-US" altLang="zh-CN" dirty="0" err="1" smtClean="0"/>
              <a:t>OutStream</a:t>
            </a:r>
            <a:endParaRPr lang="en-US" altLang="zh-CN" dirty="0"/>
          </a:p>
          <a:p>
            <a:pPr algn="l"/>
            <a:r>
              <a:rPr lang="en-US" altLang="zh-CN" sz="2000" dirty="0" err="1"/>
              <a:t>FSDataOutputStream</a:t>
            </a:r>
            <a:r>
              <a:rPr lang="en-US" altLang="zh-CN" sz="2000" dirty="0"/>
              <a:t> out = null;</a:t>
            </a:r>
            <a:endParaRPr lang="zh-CN" altLang="zh-CN" sz="2000" dirty="0"/>
          </a:p>
          <a:p>
            <a:pPr algn="l"/>
            <a:r>
              <a:rPr lang="en-US" altLang="zh-CN" sz="2000" dirty="0"/>
              <a:t>out = 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en-US" altLang="zh-CN" sz="2000" dirty="0"/>
              <a:t>(target);</a:t>
            </a:r>
            <a:endParaRPr lang="zh-CN" altLang="zh-CN" sz="2000" dirty="0"/>
          </a:p>
          <a:p>
            <a:pPr algn="l"/>
            <a:r>
              <a:rPr lang="en-US" altLang="zh-CN" sz="2000" dirty="0" err="1"/>
              <a:t>IOUtils.copyBytes</a:t>
            </a:r>
            <a:r>
              <a:rPr lang="en-US" altLang="zh-CN" sz="2000" dirty="0"/>
              <a:t>(in, out, </a:t>
            </a:r>
            <a:r>
              <a:rPr lang="en-US" altLang="zh-CN" sz="2000" dirty="0" err="1"/>
              <a:t>getConf</a:t>
            </a:r>
            <a:r>
              <a:rPr lang="en-US" altLang="zh-CN" sz="2000" dirty="0"/>
              <a:t>(), true);</a:t>
            </a:r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修改后的调用</a:t>
            </a:r>
            <a:endParaRPr lang="en-US" altLang="zh-CN" dirty="0" smtClean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out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create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in.available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,</a:t>
            </a:r>
            <a:r>
              <a:rPr lang="en-US" altLang="zh-CN" sz="2400" dirty="0"/>
              <a:t>target);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917D244-25EF-4A54-B44B-24BF13FF442A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7077C6-05BD-4759-BD78-50CD232D3DC8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12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四、测试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88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7" name="Rectangle 3"/>
          <p:cNvSpPr>
            <a:spLocks noGrp="1" noChangeArrowheads="1"/>
          </p:cNvSpPr>
          <p:nvPr/>
        </p:nvSpPr>
        <p:spPr bwMode="auto">
          <a:xfrm>
            <a:off x="682625" y="714356"/>
            <a:ext cx="7920038" cy="483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76575"/>
            <a:ext cx="6840760" cy="500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20816" y="586798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NameNode</a:t>
            </a:r>
            <a:r>
              <a:rPr lang="zh-CN" altLang="zh-CN" dirty="0"/>
              <a:t>内存使用情况对比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917D244-25EF-4A54-B44B-24BF13FF442A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C7077C6-05BD-4759-BD78-50CD232D3DC8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四、测试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88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87" name="Rectangle 3"/>
          <p:cNvSpPr>
            <a:spLocks noGrp="1" noChangeArrowheads="1"/>
          </p:cNvSpPr>
          <p:nvPr/>
        </p:nvSpPr>
        <p:spPr bwMode="auto">
          <a:xfrm>
            <a:off x="682625" y="714356"/>
            <a:ext cx="7920038" cy="483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9962" y="58679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存储时间对比折线图</a:t>
            </a:r>
            <a:endParaRPr lang="zh-CN" altLang="en-US" dirty="0"/>
          </a:p>
        </p:txBody>
      </p:sp>
      <p:pic>
        <p:nvPicPr>
          <p:cNvPr id="3074" name="Picture 2" descr="z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805353"/>
            <a:ext cx="7777807" cy="507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0322" dir="9693903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C4BF26D-E827-4BCD-9525-D8175FBEA2B3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B5D956-530E-4903-BA3D-87C1D3E25ED0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一、</a:t>
            </a:r>
            <a:r>
              <a:rPr lang="zh-CN" altLang="en-US" sz="3600" dirty="0" smtClean="0">
                <a:solidFill>
                  <a:srgbClr val="346CA9"/>
                </a:solidFill>
              </a:rPr>
              <a:t>前期工作</a:t>
            </a:r>
          </a:p>
        </p:txBody>
      </p:sp>
      <p:sp>
        <p:nvSpPr>
          <p:cNvPr id="1048677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78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79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97153" name="图片 2" descr="hadoop原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202280"/>
            <a:ext cx="3957955" cy="2625725"/>
          </a:xfrm>
          <a:prstGeom prst="rect">
            <a:avLst/>
          </a:prstGeom>
        </p:spPr>
      </p:pic>
      <p:sp>
        <p:nvSpPr>
          <p:cNvPr id="1048680" name="Rectangle 3"/>
          <p:cNvSpPr>
            <a:spLocks noGrp="1" noChangeArrowheads="1"/>
          </p:cNvSpPr>
          <p:nvPr/>
        </p:nvSpPr>
        <p:spPr bwMode="auto">
          <a:xfrm>
            <a:off x="676275" y="908720"/>
            <a:ext cx="7991475" cy="299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NVMCFS</a:t>
            </a:r>
            <a:r>
              <a:rPr lang="zh-CN" altLang="en-US" sz="1600" dirty="0"/>
              <a:t>：Complex File System for Hybird NVM(ICPADS2016，CCF推荐C类会议</a:t>
            </a:r>
            <a:r>
              <a:rPr lang="zh-CN" altLang="en-US" sz="1600" dirty="0" smtClean="0"/>
              <a:t>）</a:t>
            </a:r>
          </a:p>
        </p:txBody>
      </p:sp>
      <p:grpSp>
        <p:nvGrpSpPr>
          <p:cNvPr id="61" name="组合 3"/>
          <p:cNvGrpSpPr/>
          <p:nvPr/>
        </p:nvGrpSpPr>
        <p:grpSpPr>
          <a:xfrm>
            <a:off x="544830" y="1916832"/>
            <a:ext cx="4127182" cy="3712089"/>
            <a:chOff x="2154" y="2881"/>
            <a:chExt cx="6342" cy="5397"/>
          </a:xfrm>
        </p:grpSpPr>
        <p:sp>
          <p:nvSpPr>
            <p:cNvPr id="1048681" name="文本框 90"/>
            <p:cNvSpPr txBox="1">
              <a:spLocks noChangeArrowheads="1"/>
            </p:cNvSpPr>
            <p:nvPr/>
          </p:nvSpPr>
          <p:spPr bwMode="auto">
            <a:xfrm>
              <a:off x="2368" y="2881"/>
              <a:ext cx="1239" cy="7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用户</a:t>
              </a:r>
            </a:p>
            <a:p>
              <a:r>
                <a:rPr lang="zh-CN" sz="1000" dirty="0"/>
                <a:t>空间</a:t>
              </a:r>
            </a:p>
            <a:p>
              <a:endParaRPr lang="zh-CN" altLang="zh-CN" sz="1000" dirty="0"/>
            </a:p>
          </p:txBody>
        </p:sp>
        <p:sp>
          <p:nvSpPr>
            <p:cNvPr id="1048682" name="箭头 252"/>
            <p:cNvSpPr>
              <a:spLocks noChangeShapeType="1"/>
            </p:cNvSpPr>
            <p:nvPr/>
          </p:nvSpPr>
          <p:spPr bwMode="auto">
            <a:xfrm flipV="1">
              <a:off x="6099" y="6433"/>
              <a:ext cx="5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3" name="箭头 252"/>
            <p:cNvSpPr>
              <a:spLocks noChangeShapeType="1"/>
            </p:cNvSpPr>
            <p:nvPr/>
          </p:nvSpPr>
          <p:spPr bwMode="auto">
            <a:xfrm flipH="1" flipV="1">
              <a:off x="4457" y="6433"/>
              <a:ext cx="5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4" name="箭头 252"/>
            <p:cNvSpPr>
              <a:spLocks noChangeShapeType="1"/>
            </p:cNvSpPr>
            <p:nvPr/>
          </p:nvSpPr>
          <p:spPr bwMode="auto">
            <a:xfrm flipH="1" flipV="1">
              <a:off x="7380" y="4954"/>
              <a:ext cx="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5" name="箭头 252"/>
            <p:cNvSpPr>
              <a:spLocks noChangeShapeType="1"/>
            </p:cNvSpPr>
            <p:nvPr/>
          </p:nvSpPr>
          <p:spPr bwMode="auto">
            <a:xfrm flipH="1">
              <a:off x="7380" y="6190"/>
              <a:ext cx="0" cy="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6" name="文本框 90"/>
            <p:cNvSpPr txBox="1">
              <a:spLocks noChangeArrowheads="1"/>
            </p:cNvSpPr>
            <p:nvPr/>
          </p:nvSpPr>
          <p:spPr bwMode="auto">
            <a:xfrm>
              <a:off x="6935" y="5649"/>
              <a:ext cx="1239" cy="6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mmap</a:t>
              </a:r>
            </a:p>
            <a:p>
              <a:endParaRPr lang="zh-CN" altLang="zh-CN" sz="1000"/>
            </a:p>
          </p:txBody>
        </p:sp>
        <p:sp>
          <p:nvSpPr>
            <p:cNvPr id="1048687" name="文本框 90"/>
            <p:cNvSpPr txBox="1">
              <a:spLocks noChangeArrowheads="1"/>
            </p:cNvSpPr>
            <p:nvPr/>
          </p:nvSpPr>
          <p:spPr bwMode="auto">
            <a:xfrm>
              <a:off x="4148" y="5109"/>
              <a:ext cx="3009" cy="4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 dirty="0"/>
                <a:t>read</a:t>
              </a:r>
              <a:r>
                <a:rPr lang="zh-CN" sz="1000" dirty="0"/>
                <a:t>、</a:t>
              </a:r>
              <a:r>
                <a:rPr lang="zh-CN" altLang="zh-CN" sz="1000" dirty="0"/>
                <a:t>write</a:t>
              </a:r>
              <a:r>
                <a:rPr lang="zh-CN" sz="1000" dirty="0"/>
                <a:t>、</a:t>
              </a:r>
              <a:r>
                <a:rPr lang="zh-CN" altLang="zh-CN" sz="1000" dirty="0"/>
                <a:t>update</a:t>
              </a:r>
              <a:r>
                <a:rPr lang="zh-CN" sz="1000" dirty="0"/>
                <a:t>、</a:t>
              </a:r>
              <a:r>
                <a:rPr lang="zh-CN" altLang="zh-CN" sz="1000" dirty="0"/>
                <a:t>append</a:t>
              </a:r>
            </a:p>
            <a:p>
              <a:endParaRPr lang="zh-CN" altLang="zh-CN" sz="1000" dirty="0"/>
            </a:p>
          </p:txBody>
        </p:sp>
        <p:sp>
          <p:nvSpPr>
            <p:cNvPr id="1048688" name="箭头 252"/>
            <p:cNvSpPr>
              <a:spLocks noChangeShapeType="1"/>
            </p:cNvSpPr>
            <p:nvPr/>
          </p:nvSpPr>
          <p:spPr bwMode="auto">
            <a:xfrm flipV="1">
              <a:off x="5728" y="4950"/>
              <a:ext cx="0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89" name="箭头 252"/>
            <p:cNvSpPr>
              <a:spLocks noChangeShapeType="1"/>
            </p:cNvSpPr>
            <p:nvPr/>
          </p:nvSpPr>
          <p:spPr bwMode="auto">
            <a:xfrm flipH="1">
              <a:off x="5728" y="5490"/>
              <a:ext cx="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0" name="文本框 3"/>
            <p:cNvSpPr txBox="1">
              <a:spLocks noChangeArrowheads="1"/>
            </p:cNvSpPr>
            <p:nvPr/>
          </p:nvSpPr>
          <p:spPr bwMode="auto">
            <a:xfrm>
              <a:off x="4251" y="5616"/>
              <a:ext cx="2537" cy="4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存储管理</a:t>
              </a:r>
            </a:p>
            <a:p>
              <a:endParaRPr lang="zh-CN" altLang="zh-CN" sz="1000" dirty="0"/>
            </a:p>
          </p:txBody>
        </p:sp>
        <p:sp>
          <p:nvSpPr>
            <p:cNvPr id="1048691" name="文本框 3"/>
            <p:cNvSpPr txBox="1">
              <a:spLocks noChangeArrowheads="1"/>
            </p:cNvSpPr>
            <p:nvPr/>
          </p:nvSpPr>
          <p:spPr bwMode="auto">
            <a:xfrm>
              <a:off x="4249" y="6006"/>
              <a:ext cx="2537" cy="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块设备	字节设备</a:t>
              </a:r>
            </a:p>
            <a:p>
              <a:endParaRPr lang="zh-CN" altLang="zh-CN" sz="1000"/>
            </a:p>
          </p:txBody>
        </p:sp>
        <p:sp>
          <p:nvSpPr>
            <p:cNvPr id="1048692" name="箭头 252"/>
            <p:cNvSpPr>
              <a:spLocks noChangeShapeType="1"/>
            </p:cNvSpPr>
            <p:nvPr/>
          </p:nvSpPr>
          <p:spPr bwMode="auto">
            <a:xfrm flipH="1">
              <a:off x="2702" y="6190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3" name="箭头 252"/>
            <p:cNvSpPr>
              <a:spLocks noChangeShapeType="1"/>
            </p:cNvSpPr>
            <p:nvPr/>
          </p:nvSpPr>
          <p:spPr bwMode="auto">
            <a:xfrm flipH="1" flipV="1">
              <a:off x="2702" y="3597"/>
              <a:ext cx="0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4" name="文本框 90"/>
            <p:cNvSpPr txBox="1">
              <a:spLocks noChangeArrowheads="1"/>
            </p:cNvSpPr>
            <p:nvPr/>
          </p:nvSpPr>
          <p:spPr bwMode="auto">
            <a:xfrm>
              <a:off x="2368" y="4678"/>
              <a:ext cx="1239" cy="6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39" tIns="45719" rIns="91439" bIns="45719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内核</a:t>
              </a:r>
            </a:p>
            <a:p>
              <a:r>
                <a:rPr lang="zh-CN" sz="1000"/>
                <a:t>空间</a:t>
              </a:r>
            </a:p>
            <a:p>
              <a:endParaRPr lang="zh-CN" altLang="zh-CN" sz="1000"/>
            </a:p>
          </p:txBody>
        </p:sp>
        <p:sp>
          <p:nvSpPr>
            <p:cNvPr id="1048695" name="直线 30"/>
            <p:cNvSpPr>
              <a:spLocks noChangeShapeType="1"/>
            </p:cNvSpPr>
            <p:nvPr/>
          </p:nvSpPr>
          <p:spPr bwMode="auto">
            <a:xfrm>
              <a:off x="2154" y="3595"/>
              <a:ext cx="6229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6" name="文本框 2"/>
            <p:cNvSpPr txBox="1">
              <a:spLocks noChangeArrowheads="1"/>
            </p:cNvSpPr>
            <p:nvPr/>
          </p:nvSpPr>
          <p:spPr bwMode="auto">
            <a:xfrm>
              <a:off x="5261" y="3847"/>
              <a:ext cx="1340" cy="3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zh-CN" sz="1000"/>
                <a:t>VFS</a:t>
              </a:r>
            </a:p>
            <a:p>
              <a:endParaRPr lang="zh-CN" altLang="zh-CN" sz="1000"/>
            </a:p>
          </p:txBody>
        </p:sp>
        <p:sp>
          <p:nvSpPr>
            <p:cNvPr id="1048697" name="文本框 3"/>
            <p:cNvSpPr txBox="1">
              <a:spLocks noChangeArrowheads="1"/>
            </p:cNvSpPr>
            <p:nvPr/>
          </p:nvSpPr>
          <p:spPr bwMode="auto">
            <a:xfrm>
              <a:off x="4261" y="4572"/>
              <a:ext cx="3343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sz="1000"/>
                <a:t>混合粒度文件系统</a:t>
              </a:r>
            </a:p>
          </p:txBody>
        </p:sp>
        <p:cxnSp>
          <p:nvCxnSpPr>
            <p:cNvPr id="3145728" name="直接连接符 18"/>
            <p:cNvCxnSpPr>
              <a:cxnSpLocks noChangeShapeType="1"/>
              <a:stCxn id="1048696" idx="0"/>
            </p:cNvCxnSpPr>
            <p:nvPr/>
          </p:nvCxnSpPr>
          <p:spPr bwMode="auto">
            <a:xfrm flipH="1" flipV="1">
              <a:off x="5928" y="3381"/>
              <a:ext cx="2" cy="4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145729" name="直接连接符 18"/>
            <p:cNvCxnSpPr>
              <a:cxnSpLocks noChangeShapeType="1"/>
              <a:stCxn id="1048697" idx="0"/>
              <a:endCxn id="1048696" idx="2"/>
            </p:cNvCxnSpPr>
            <p:nvPr/>
          </p:nvCxnSpPr>
          <p:spPr bwMode="auto">
            <a:xfrm flipH="1" flipV="1">
              <a:off x="5931" y="4220"/>
              <a:ext cx="2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048698" name="直线 30"/>
            <p:cNvSpPr>
              <a:spLocks noChangeShapeType="1"/>
            </p:cNvSpPr>
            <p:nvPr/>
          </p:nvSpPr>
          <p:spPr bwMode="auto">
            <a:xfrm>
              <a:off x="2154" y="6621"/>
              <a:ext cx="6342" cy="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99" name="文本框 10"/>
            <p:cNvSpPr txBox="1">
              <a:spLocks noChangeArrowheads="1"/>
            </p:cNvSpPr>
            <p:nvPr/>
          </p:nvSpPr>
          <p:spPr bwMode="auto">
            <a:xfrm>
              <a:off x="3378" y="6876"/>
              <a:ext cx="15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文件数据片段</a:t>
              </a:r>
            </a:p>
          </p:txBody>
        </p:sp>
        <p:sp>
          <p:nvSpPr>
            <p:cNvPr id="1048700" name="文本框 8"/>
            <p:cNvSpPr txBox="1">
              <a:spLocks noChangeArrowheads="1"/>
            </p:cNvSpPr>
            <p:nvPr/>
          </p:nvSpPr>
          <p:spPr bwMode="auto">
            <a:xfrm>
              <a:off x="5933" y="7378"/>
              <a:ext cx="15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 dirty="0"/>
                <a:t>文件数据片段</a:t>
              </a:r>
            </a:p>
          </p:txBody>
        </p:sp>
        <p:sp>
          <p:nvSpPr>
            <p:cNvPr id="1048701" name="文本框 7"/>
            <p:cNvSpPr txBox="1">
              <a:spLocks noChangeArrowheads="1"/>
            </p:cNvSpPr>
            <p:nvPr/>
          </p:nvSpPr>
          <p:spPr bwMode="auto">
            <a:xfrm>
              <a:off x="5948" y="6876"/>
              <a:ext cx="1318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sz="1000"/>
                <a:t>元数据片段</a:t>
              </a:r>
            </a:p>
          </p:txBody>
        </p:sp>
        <p:sp>
          <p:nvSpPr>
            <p:cNvPr id="1048702" name="流程图: 文档 5"/>
            <p:cNvSpPr>
              <a:spLocks noChangeArrowheads="1"/>
            </p:cNvSpPr>
            <p:nvPr/>
          </p:nvSpPr>
          <p:spPr bwMode="auto">
            <a:xfrm>
              <a:off x="5844" y="6763"/>
              <a:ext cx="2227" cy="1397"/>
            </a:xfrm>
            <a:prstGeom prst="flowChartDocumen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703" name="文本框 9"/>
            <p:cNvSpPr txBox="1">
              <a:spLocks noChangeArrowheads="1"/>
            </p:cNvSpPr>
            <p:nvPr/>
          </p:nvSpPr>
          <p:spPr bwMode="auto">
            <a:xfrm>
              <a:off x="5820" y="7701"/>
              <a:ext cx="447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...</a:t>
              </a:r>
            </a:p>
            <a:p>
              <a:endParaRPr lang="zh-CN" altLang="zh-CN" sz="1000"/>
            </a:p>
          </p:txBody>
        </p:sp>
        <p:sp>
          <p:nvSpPr>
            <p:cNvPr id="1048704" name="流程图: 文档 6"/>
            <p:cNvSpPr>
              <a:spLocks noChangeArrowheads="1"/>
            </p:cNvSpPr>
            <p:nvPr/>
          </p:nvSpPr>
          <p:spPr bwMode="auto">
            <a:xfrm>
              <a:off x="3322" y="6763"/>
              <a:ext cx="2229" cy="1397"/>
            </a:xfrm>
            <a:prstGeom prst="flowChartDocumen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705" name="文本框 11"/>
            <p:cNvSpPr txBox="1">
              <a:spLocks noChangeArrowheads="1"/>
            </p:cNvSpPr>
            <p:nvPr/>
          </p:nvSpPr>
          <p:spPr bwMode="auto">
            <a:xfrm>
              <a:off x="3367" y="7701"/>
              <a:ext cx="447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zh-CN" sz="1000"/>
                <a:t>...</a:t>
              </a:r>
            </a:p>
            <a:p>
              <a:endParaRPr lang="zh-CN" altLang="zh-CN" sz="1000"/>
            </a:p>
          </p:txBody>
        </p:sp>
        <p:sp>
          <p:nvSpPr>
            <p:cNvPr id="1048706" name="文本框 17"/>
            <p:cNvSpPr txBox="1">
              <a:spLocks noChangeArrowheads="1"/>
            </p:cNvSpPr>
            <p:nvPr/>
          </p:nvSpPr>
          <p:spPr bwMode="auto">
            <a:xfrm>
              <a:off x="3627" y="3005"/>
              <a:ext cx="4467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90170" tIns="46990" rIns="90170" bIns="4699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sz="1000"/>
                <a:t>应用程序（</a:t>
              </a:r>
              <a:r>
                <a:rPr lang="zh-CN" altLang="zh-CN" sz="1000"/>
                <a:t>Database</a:t>
              </a:r>
              <a:r>
                <a:rPr lang="zh-CN" sz="1000"/>
                <a:t>、</a:t>
              </a:r>
              <a:r>
                <a:rPr lang="zh-CN" altLang="zh-CN" sz="1000"/>
                <a:t>Webserver</a:t>
              </a:r>
              <a:r>
                <a:rPr lang="zh-CN" sz="1000"/>
                <a:t>）</a:t>
              </a:r>
            </a:p>
          </p:txBody>
        </p:sp>
        <p:sp>
          <p:nvSpPr>
            <p:cNvPr id="1048707" name="Line 38"/>
            <p:cNvSpPr>
              <a:spLocks noChangeShapeType="1"/>
            </p:cNvSpPr>
            <p:nvPr/>
          </p:nvSpPr>
          <p:spPr bwMode="auto">
            <a:xfrm flipH="1" flipV="1">
              <a:off x="5485" y="5987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48708" name="文本框 7"/>
          <p:cNvSpPr txBox="1"/>
          <p:nvPr/>
        </p:nvSpPr>
        <p:spPr>
          <a:xfrm>
            <a:off x="428596" y="1264281"/>
            <a:ext cx="4397632" cy="447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buFont typeface="Wingdings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统一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DIMM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PCIe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接口的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存储设备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buFont typeface="Wingdings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设计复合式文件结构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709" name="十字箭头 8"/>
          <p:cNvSpPr/>
          <p:nvPr/>
        </p:nvSpPr>
        <p:spPr>
          <a:xfrm>
            <a:off x="5429256" y="4357695"/>
            <a:ext cx="2786082" cy="1285883"/>
          </a:xfrm>
          <a:prstGeom prst="quad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RDMA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网络</a:t>
            </a:r>
          </a:p>
        </p:txBody>
      </p:sp>
      <p:sp>
        <p:nvSpPr>
          <p:cNvPr id="1048710" name="TextBox 41"/>
          <p:cNvSpPr txBox="1"/>
          <p:nvPr/>
        </p:nvSpPr>
        <p:spPr>
          <a:xfrm>
            <a:off x="1285852" y="5715016"/>
            <a:ext cx="2214881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NVMCFS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sp>
        <p:nvSpPr>
          <p:cNvPr id="1048711" name="矩形 42"/>
          <p:cNvSpPr/>
          <p:nvPr/>
        </p:nvSpPr>
        <p:spPr>
          <a:xfrm>
            <a:off x="5357818" y="3916924"/>
            <a:ext cx="2545080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运行原理图</a:t>
            </a:r>
            <a:endParaRPr lang="zh-CN" altLang="en-US" dirty="0"/>
          </a:p>
        </p:txBody>
      </p:sp>
      <p:sp>
        <p:nvSpPr>
          <p:cNvPr id="1048712" name="矩形 43"/>
          <p:cNvSpPr/>
          <p:nvPr/>
        </p:nvSpPr>
        <p:spPr>
          <a:xfrm>
            <a:off x="5072066" y="5715016"/>
            <a:ext cx="3309065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 </a:t>
            </a:r>
            <a:r>
              <a:rPr lang="zh-CN" altLang="en-US" dirty="0" smtClean="0"/>
              <a:t>连接各个结点的</a:t>
            </a:r>
            <a:r>
              <a:rPr lang="en-US" altLang="zh-CN" dirty="0" smtClean="0"/>
              <a:t>RDMA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0C4BF26D-E827-4BCD-9525-D8175FBEA2B3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7B5D956-530E-4903-BA3D-87C1D3E25ED0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3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一、</a:t>
            </a:r>
            <a:r>
              <a:rPr lang="zh-CN" altLang="en-US" sz="3600" dirty="0" smtClean="0">
                <a:solidFill>
                  <a:srgbClr val="346CA9"/>
                </a:solidFill>
              </a:rPr>
              <a:t>前期工作</a:t>
            </a:r>
          </a:p>
        </p:txBody>
      </p:sp>
      <p:sp>
        <p:nvSpPr>
          <p:cNvPr id="1048720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1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2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23" name="Rectangle 3"/>
          <p:cNvSpPr>
            <a:spLocks noGrp="1" noChangeArrowheads="1"/>
          </p:cNvSpPr>
          <p:nvPr/>
        </p:nvSpPr>
        <p:spPr bwMode="auto">
          <a:xfrm>
            <a:off x="676275" y="908720"/>
            <a:ext cx="7991475" cy="299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测试结果说明</a:t>
            </a:r>
          </a:p>
        </p:txBody>
      </p:sp>
      <p:graphicFrame>
        <p:nvGraphicFramePr>
          <p:cNvPr id="4194304" name="图表 41"/>
          <p:cNvGraphicFramePr>
            <a:graphicFrameLocks/>
          </p:cNvGraphicFramePr>
          <p:nvPr/>
        </p:nvGraphicFramePr>
        <p:xfrm>
          <a:off x="714348" y="2000240"/>
          <a:ext cx="7429552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724" name="矩形 42"/>
          <p:cNvSpPr/>
          <p:nvPr/>
        </p:nvSpPr>
        <p:spPr>
          <a:xfrm>
            <a:off x="1643042" y="5345684"/>
            <a:ext cx="5640309" cy="35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  </a:t>
            </a:r>
            <a:r>
              <a:rPr lang="en-US" altLang="zh-CN" dirty="0" err="1" smtClean="0"/>
              <a:t>iozone</a:t>
            </a:r>
            <a:r>
              <a:rPr lang="zh-CN" altLang="en-US" dirty="0" smtClean="0"/>
              <a:t>测试文件大小和数据块大小对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性能的影响</a:t>
            </a:r>
            <a:endParaRPr lang="zh-CN" altLang="en-US" dirty="0"/>
          </a:p>
        </p:txBody>
      </p:sp>
      <p:sp>
        <p:nvSpPr>
          <p:cNvPr id="1048725" name="文本框 7"/>
          <p:cNvSpPr txBox="1"/>
          <p:nvPr/>
        </p:nvSpPr>
        <p:spPr>
          <a:xfrm>
            <a:off x="428596" y="1214422"/>
            <a:ext cx="5143536" cy="375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  <a:buFont typeface="Wingdings"/>
              <a:buChar char="n"/>
            </a:pPr>
            <a:r>
              <a:rPr lang="en-US" altLang="zh-CN" sz="1400" dirty="0" err="1" smtClean="0"/>
              <a:t>dd</a:t>
            </a:r>
            <a:r>
              <a:rPr lang="zh-CN" altLang="en-US" sz="1400" dirty="0" smtClean="0"/>
              <a:t>工具测试结果是</a:t>
            </a:r>
            <a:r>
              <a:rPr lang="en-US" altLang="zh-CN" sz="1400" dirty="0" err="1" smtClean="0"/>
              <a:t>Iozone</a:t>
            </a:r>
            <a:r>
              <a:rPr lang="zh-CN" altLang="en-US" sz="1400" dirty="0" smtClean="0"/>
              <a:t>工具测试结果的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倍左右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1422A819-8902-452A-B156-1C2E5C5A3AF9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FD939592-6754-4044-83D8-AAF29D440D8D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二、面向</a:t>
            </a:r>
            <a:r>
              <a:rPr lang="en-US" altLang="zh-CN" sz="3600" dirty="0" smtClean="0">
                <a:solidFill>
                  <a:srgbClr val="346CA9"/>
                </a:solidFill>
              </a:rPr>
              <a:t>NVM</a:t>
            </a:r>
            <a:r>
              <a:rPr lang="zh-CN" altLang="en-US" sz="36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600" dirty="0" smtClean="0">
                <a:solidFill>
                  <a:srgbClr val="346CA9"/>
                </a:solidFill>
              </a:rPr>
              <a:t>HDFS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755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6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7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58" name="AutoShape 6"/>
          <p:cNvSpPr>
            <a:spLocks noGrp="1" noChangeArrowheads="1"/>
          </p:cNvSpPr>
          <p:nvPr/>
        </p:nvSpPr>
        <p:spPr bwMode="auto">
          <a:xfrm>
            <a:off x="684530" y="785794"/>
            <a:ext cx="7919720" cy="714380"/>
          </a:xfrm>
          <a:prstGeom prst="flowChartProcess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0" lvl="1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  </a:t>
            </a:r>
          </a:p>
        </p:txBody>
      </p:sp>
      <p:sp>
        <p:nvSpPr>
          <p:cNvPr id="1048759" name="文本框 17"/>
          <p:cNvSpPr txBox="1"/>
          <p:nvPr/>
        </p:nvSpPr>
        <p:spPr>
          <a:xfrm>
            <a:off x="1071538" y="967070"/>
            <a:ext cx="2443481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面向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VFS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HDFS</a:t>
            </a:r>
            <a:endParaRPr lang="zh-CN" altLang="en-US" sz="2400" dirty="0"/>
          </a:p>
        </p:txBody>
      </p:sp>
      <p:sp>
        <p:nvSpPr>
          <p:cNvPr id="1048760" name="文本框 23"/>
          <p:cNvSpPr txBox="1"/>
          <p:nvPr/>
        </p:nvSpPr>
        <p:spPr>
          <a:xfrm>
            <a:off x="5089329" y="967070"/>
            <a:ext cx="3776981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面向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NVM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文件系统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HDFS</a:t>
            </a:r>
            <a:endParaRPr lang="zh-CN" altLang="en-US" sz="2400" dirty="0"/>
          </a:p>
        </p:txBody>
      </p:sp>
      <p:sp>
        <p:nvSpPr>
          <p:cNvPr id="1048761" name="右箭头 33"/>
          <p:cNvSpPr/>
          <p:nvPr/>
        </p:nvSpPr>
        <p:spPr>
          <a:xfrm>
            <a:off x="3624266" y="928669"/>
            <a:ext cx="1519238" cy="500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" name="组合 39"/>
          <p:cNvGrpSpPr/>
          <p:nvPr/>
        </p:nvGrpSpPr>
        <p:grpSpPr>
          <a:xfrm>
            <a:off x="389255" y="1428736"/>
            <a:ext cx="8370570" cy="4143404"/>
            <a:chOff x="613" y="2575"/>
            <a:chExt cx="13182" cy="6540"/>
          </a:xfrm>
        </p:grpSpPr>
        <p:grpSp>
          <p:nvGrpSpPr>
            <p:cNvPr id="75" name="组合 76"/>
            <p:cNvGrpSpPr/>
            <p:nvPr/>
          </p:nvGrpSpPr>
          <p:grpSpPr>
            <a:xfrm>
              <a:off x="613" y="2575"/>
              <a:ext cx="5441" cy="6540"/>
              <a:chOff x="6892" y="2665"/>
              <a:chExt cx="5739" cy="6514"/>
            </a:xfrm>
          </p:grpSpPr>
          <p:sp>
            <p:nvSpPr>
              <p:cNvPr id="1048762" name="圆角矩形 25"/>
              <p:cNvSpPr/>
              <p:nvPr/>
            </p:nvSpPr>
            <p:spPr>
              <a:xfrm>
                <a:off x="6892" y="3679"/>
                <a:ext cx="5738" cy="3232"/>
              </a:xfrm>
              <a:prstGeom prst="roundRect">
                <a:avLst/>
              </a:prstGeom>
              <a:solidFill>
                <a:srgbClr val="BBE0E3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3" name="对角圆角矩形 27"/>
              <p:cNvSpPr/>
              <p:nvPr/>
            </p:nvSpPr>
            <p:spPr>
              <a:xfrm>
                <a:off x="7380" y="4129"/>
                <a:ext cx="4716" cy="544"/>
              </a:xfrm>
              <a:prstGeom prst="round2DiagRect">
                <a:avLst/>
              </a:prstGeom>
              <a:solidFill>
                <a:srgbClr val="0AE6D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Virtual File System</a:t>
                </a:r>
              </a:p>
            </p:txBody>
          </p:sp>
          <p:sp>
            <p:nvSpPr>
              <p:cNvPr id="1048764" name="圆角矩形 28"/>
              <p:cNvSpPr/>
              <p:nvPr/>
            </p:nvSpPr>
            <p:spPr>
              <a:xfrm>
                <a:off x="7860" y="5156"/>
                <a:ext cx="1223" cy="48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ext3</a:t>
                </a:r>
              </a:p>
            </p:txBody>
          </p:sp>
          <p:sp>
            <p:nvSpPr>
              <p:cNvPr id="1048765" name="圆角矩形 31"/>
              <p:cNvSpPr/>
              <p:nvPr/>
            </p:nvSpPr>
            <p:spPr>
              <a:xfrm>
                <a:off x="7335" y="6119"/>
                <a:ext cx="4762" cy="419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设备驱动</a:t>
                </a:r>
              </a:p>
            </p:txBody>
          </p:sp>
          <p:sp>
            <p:nvSpPr>
              <p:cNvPr id="1048766" name="圆角矩形 32"/>
              <p:cNvSpPr/>
              <p:nvPr/>
            </p:nvSpPr>
            <p:spPr>
              <a:xfrm>
                <a:off x="8352" y="2665"/>
                <a:ext cx="2772" cy="62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HDFS</a:t>
                </a:r>
              </a:p>
            </p:txBody>
          </p:sp>
          <p:sp>
            <p:nvSpPr>
              <p:cNvPr id="1048767" name="圆角矩形 43"/>
              <p:cNvSpPr/>
              <p:nvPr/>
            </p:nvSpPr>
            <p:spPr>
              <a:xfrm>
                <a:off x="6893" y="7307"/>
                <a:ext cx="5738" cy="1872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8" name="流程图: 磁盘 44"/>
              <p:cNvSpPr/>
              <p:nvPr/>
            </p:nvSpPr>
            <p:spPr>
              <a:xfrm>
                <a:off x="7919" y="7617"/>
                <a:ext cx="1298" cy="1251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smtClean="0">
                    <a:ln>
                      <a:noFill/>
                    </a:ln>
                    <a:effectLst/>
                    <a:sym typeface="+mn-ea"/>
                  </a:rPr>
                  <a:t>HDD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69" name="流程图: 磁盘 45"/>
              <p:cNvSpPr/>
              <p:nvPr/>
            </p:nvSpPr>
            <p:spPr>
              <a:xfrm>
                <a:off x="9885" y="7618"/>
                <a:ext cx="1298" cy="1251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smtClean="0">
                    <a:ln>
                      <a:noFill/>
                    </a:ln>
                    <a:effectLst/>
                    <a:sym typeface="+mn-ea"/>
                  </a:rPr>
                  <a:t>HDD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0" name="文本框 46"/>
              <p:cNvSpPr txBox="1"/>
              <p:nvPr/>
            </p:nvSpPr>
            <p:spPr>
              <a:xfrm>
                <a:off x="11452" y="7823"/>
                <a:ext cx="867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....</a:t>
                </a:r>
              </a:p>
            </p:txBody>
          </p:sp>
          <p:cxnSp>
            <p:nvCxnSpPr>
              <p:cNvPr id="3145730" name="直接连接符 47"/>
              <p:cNvCxnSpPr>
                <a:cxnSpLocks/>
                <a:endCxn id="1048768" idx="1"/>
              </p:cNvCxnSpPr>
              <p:nvPr/>
            </p:nvCxnSpPr>
            <p:spPr>
              <a:xfrm flipH="1">
                <a:off x="8568" y="6538"/>
                <a:ext cx="6" cy="10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8771" name="圆角矩形 68"/>
              <p:cNvSpPr/>
              <p:nvPr/>
            </p:nvSpPr>
            <p:spPr>
              <a:xfrm>
                <a:off x="9772" y="5142"/>
                <a:ext cx="1352" cy="477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ext4</a:t>
                </a:r>
              </a:p>
            </p:txBody>
          </p:sp>
          <p:sp>
            <p:nvSpPr>
              <p:cNvPr id="1048772" name="文本框 69"/>
              <p:cNvSpPr txBox="1"/>
              <p:nvPr/>
            </p:nvSpPr>
            <p:spPr>
              <a:xfrm>
                <a:off x="11151" y="4939"/>
                <a:ext cx="855" cy="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....</a:t>
                </a:r>
              </a:p>
            </p:txBody>
          </p:sp>
          <p:cxnSp>
            <p:nvCxnSpPr>
              <p:cNvPr id="3145731" name="直接连接符 70"/>
              <p:cNvCxnSpPr>
                <a:cxnSpLocks/>
              </p:cNvCxnSpPr>
              <p:nvPr/>
            </p:nvCxnSpPr>
            <p:spPr>
              <a:xfrm flipH="1">
                <a:off x="10311" y="4663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2" name="直接连接符 71"/>
              <p:cNvCxnSpPr>
                <a:cxnSpLocks/>
              </p:cNvCxnSpPr>
              <p:nvPr/>
            </p:nvCxnSpPr>
            <p:spPr>
              <a:xfrm flipH="1">
                <a:off x="10306" y="5619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3" name="直接连接符 72"/>
              <p:cNvCxnSpPr>
                <a:cxnSpLocks/>
              </p:cNvCxnSpPr>
              <p:nvPr/>
            </p:nvCxnSpPr>
            <p:spPr>
              <a:xfrm flipH="1">
                <a:off x="8471" y="5660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4" name="直接连接符 73"/>
              <p:cNvCxnSpPr>
                <a:cxnSpLocks/>
              </p:cNvCxnSpPr>
              <p:nvPr/>
            </p:nvCxnSpPr>
            <p:spPr>
              <a:xfrm flipH="1">
                <a:off x="8468" y="4677"/>
                <a:ext cx="3" cy="4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5" name="直接连接符 74"/>
              <p:cNvCxnSpPr>
                <a:cxnSpLocks/>
              </p:cNvCxnSpPr>
              <p:nvPr/>
            </p:nvCxnSpPr>
            <p:spPr>
              <a:xfrm flipH="1">
                <a:off x="10533" y="6538"/>
                <a:ext cx="3" cy="109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6" name="直接连接符 75"/>
              <p:cNvCxnSpPr>
                <a:cxnSpLocks/>
                <a:stCxn id="1048766" idx="2"/>
                <a:endCxn id="1048763" idx="3"/>
              </p:cNvCxnSpPr>
              <p:nvPr/>
            </p:nvCxnSpPr>
            <p:spPr>
              <a:xfrm>
                <a:off x="9738" y="3285"/>
                <a:ext cx="0" cy="8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30"/>
            <p:cNvGrpSpPr/>
            <p:nvPr/>
          </p:nvGrpSpPr>
          <p:grpSpPr>
            <a:xfrm>
              <a:off x="8355" y="2575"/>
              <a:ext cx="5441" cy="6540"/>
              <a:chOff x="8242" y="3620"/>
              <a:chExt cx="5441" cy="5608"/>
            </a:xfrm>
          </p:grpSpPr>
          <p:sp>
            <p:nvSpPr>
              <p:cNvPr id="1048773" name="圆角矩形 2"/>
              <p:cNvSpPr/>
              <p:nvPr/>
            </p:nvSpPr>
            <p:spPr>
              <a:xfrm>
                <a:off x="8242" y="4493"/>
                <a:ext cx="5440" cy="2782"/>
              </a:xfrm>
              <a:prstGeom prst="roundRect">
                <a:avLst/>
              </a:prstGeom>
              <a:solidFill>
                <a:srgbClr val="BBE0E3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4" name="圆角矩形 5"/>
              <p:cNvSpPr/>
              <p:nvPr/>
            </p:nvSpPr>
            <p:spPr>
              <a:xfrm>
                <a:off x="8662" y="6594"/>
                <a:ext cx="4515" cy="361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设备驱动</a:t>
                </a:r>
              </a:p>
            </p:txBody>
          </p:sp>
          <p:sp>
            <p:nvSpPr>
              <p:cNvPr id="1048775" name="圆角矩形 6"/>
              <p:cNvSpPr/>
              <p:nvPr/>
            </p:nvSpPr>
            <p:spPr>
              <a:xfrm>
                <a:off x="9626" y="3620"/>
                <a:ext cx="2628" cy="534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HDFS</a:t>
                </a:r>
              </a:p>
            </p:txBody>
          </p:sp>
          <p:sp>
            <p:nvSpPr>
              <p:cNvPr id="1048776" name="圆角矩形 7"/>
              <p:cNvSpPr/>
              <p:nvPr/>
            </p:nvSpPr>
            <p:spPr>
              <a:xfrm>
                <a:off x="8243" y="7616"/>
                <a:ext cx="5440" cy="1612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7" name="流程图: 磁盘 9"/>
              <p:cNvSpPr/>
              <p:nvPr/>
            </p:nvSpPr>
            <p:spPr>
              <a:xfrm>
                <a:off x="11080" y="7884"/>
                <a:ext cx="1231" cy="121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400" smtClean="0">
                    <a:ln>
                      <a:noFill/>
                    </a:ln>
                    <a:effectLst/>
                    <a:sym typeface="+mn-ea"/>
                  </a:rPr>
                  <a:t>NVM</a:t>
                </a:r>
                <a:r>
                  <a:rPr lang="zh-CN" altLang="en-US" sz="1400" smtClean="0">
                    <a:ln>
                      <a:noFill/>
                    </a:ln>
                    <a:effectLst/>
                    <a:sym typeface="+mn-ea"/>
                  </a:rPr>
                  <a:t>块设备</a:t>
                </a:r>
                <a:endPara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1048778" name="文本框 10"/>
              <p:cNvSpPr txBox="1"/>
              <p:nvPr/>
            </p:nvSpPr>
            <p:spPr>
              <a:xfrm>
                <a:off x="12565" y="8061"/>
                <a:ext cx="822" cy="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....</a:t>
                </a:r>
              </a:p>
            </p:txBody>
          </p:sp>
          <p:cxnSp>
            <p:nvCxnSpPr>
              <p:cNvPr id="3145737" name="直接连接符 11"/>
              <p:cNvCxnSpPr>
                <a:cxnSpLocks/>
                <a:endCxn id="1048780" idx="0"/>
              </p:cNvCxnSpPr>
              <p:nvPr/>
            </p:nvCxnSpPr>
            <p:spPr>
              <a:xfrm flipH="1">
                <a:off x="9835" y="6954"/>
                <a:ext cx="2" cy="117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8779" name="圆角矩形 12"/>
              <p:cNvSpPr/>
              <p:nvPr/>
            </p:nvSpPr>
            <p:spPr>
              <a:xfrm>
                <a:off x="9144" y="5752"/>
                <a:ext cx="3558" cy="41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NVMCFS</a:t>
                </a:r>
              </a:p>
            </p:txBody>
          </p:sp>
          <p:cxnSp>
            <p:nvCxnSpPr>
              <p:cNvPr id="3145738" name="直接连接符 15"/>
              <p:cNvCxnSpPr>
                <a:cxnSpLocks/>
              </p:cNvCxnSpPr>
              <p:nvPr/>
            </p:nvCxnSpPr>
            <p:spPr>
              <a:xfrm flipH="1">
                <a:off x="10914" y="6163"/>
                <a:ext cx="3" cy="4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39" name="直接连接符 18"/>
              <p:cNvCxnSpPr>
                <a:cxnSpLocks/>
              </p:cNvCxnSpPr>
              <p:nvPr/>
            </p:nvCxnSpPr>
            <p:spPr>
              <a:xfrm flipH="1">
                <a:off x="11694" y="6954"/>
                <a:ext cx="3" cy="9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5740" name="直接连接符 19"/>
              <p:cNvCxnSpPr>
                <a:cxnSpLocks/>
              </p:cNvCxnSpPr>
              <p:nvPr/>
            </p:nvCxnSpPr>
            <p:spPr>
              <a:xfrm flipH="1">
                <a:off x="10923" y="4154"/>
                <a:ext cx="17" cy="15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8780" name="流程图: 可选过程 20"/>
              <p:cNvSpPr/>
              <p:nvPr/>
            </p:nvSpPr>
            <p:spPr>
              <a:xfrm>
                <a:off x="8696" y="8133"/>
                <a:ext cx="2277" cy="648"/>
              </a:xfrm>
              <a:prstGeom prst="flowChartAlternateProcess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NVM</a:t>
                </a:r>
                <a:r>
                  <a: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字节设备</a:t>
                </a:r>
              </a:p>
            </p:txBody>
          </p:sp>
          <p:sp>
            <p:nvSpPr>
              <p:cNvPr id="1048781" name="文本框 22"/>
              <p:cNvSpPr txBox="1"/>
              <p:nvPr/>
            </p:nvSpPr>
            <p:spPr>
              <a:xfrm>
                <a:off x="10445" y="4424"/>
                <a:ext cx="528" cy="13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/>
                <a:endParaRPr lang="zh-CN" altLang="en-US" sz="1000" b="1" dirty="0">
                  <a:sym typeface="+mn-ea"/>
                </a:endParaRPr>
              </a:p>
            </p:txBody>
          </p:sp>
        </p:grpSp>
        <p:sp>
          <p:nvSpPr>
            <p:cNvPr id="1048782" name="右箭头 34"/>
            <p:cNvSpPr/>
            <p:nvPr/>
          </p:nvSpPr>
          <p:spPr>
            <a:xfrm>
              <a:off x="5878" y="7734"/>
              <a:ext cx="2553" cy="1051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200">
                  <a:sym typeface="+mn-ea"/>
                </a:rPr>
                <a:t>使用高速存储设备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783" name="右箭头 35"/>
            <p:cNvSpPr/>
            <p:nvPr/>
          </p:nvSpPr>
          <p:spPr>
            <a:xfrm>
              <a:off x="6065" y="4853"/>
              <a:ext cx="2292" cy="936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ym typeface="+mn-ea"/>
                </a:rPr>
                <a:t> </a:t>
              </a:r>
              <a:r>
                <a:rPr lang="zh-CN" altLang="en-US" sz="1200">
                  <a:sym typeface="+mn-ea"/>
                </a:rPr>
                <a:t>添加新的接口</a:t>
              </a: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784" name="上下箭头 37"/>
            <p:cNvSpPr/>
            <p:nvPr/>
          </p:nvSpPr>
          <p:spPr>
            <a:xfrm>
              <a:off x="10620" y="3139"/>
              <a:ext cx="849" cy="1984"/>
            </a:xfrm>
            <a:prstGeom prst="upDown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调用新的接口</a:t>
              </a:r>
            </a:p>
          </p:txBody>
        </p:sp>
      </p:grpSp>
      <p:sp>
        <p:nvSpPr>
          <p:cNvPr id="1048785" name="TextBox 48"/>
          <p:cNvSpPr txBox="1"/>
          <p:nvPr/>
        </p:nvSpPr>
        <p:spPr>
          <a:xfrm>
            <a:off x="2714492" y="5715016"/>
            <a:ext cx="3294381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 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NVM</a:t>
            </a:r>
            <a:r>
              <a:rPr lang="zh-CN" altLang="en-US" dirty="0" smtClean="0"/>
              <a:t>文件系统的</a:t>
            </a:r>
            <a:r>
              <a:rPr lang="en-US" altLang="zh-CN" dirty="0" smtClean="0"/>
              <a:t>HDFS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9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EFA391A-6175-4C9C-B1AD-0707D5F750DC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0441CA3-5BB9-4738-AC65-7B33E986101B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solidFill>
                  <a:srgbClr val="346CA9"/>
                </a:solidFill>
              </a:rPr>
              <a:t>二、面向</a:t>
            </a:r>
            <a:r>
              <a:rPr lang="en-US" altLang="zh-CN" sz="3600" dirty="0" smtClean="0">
                <a:solidFill>
                  <a:srgbClr val="346CA9"/>
                </a:solidFill>
              </a:rPr>
              <a:t>NVM</a:t>
            </a:r>
            <a:r>
              <a:rPr lang="zh-CN" altLang="en-US" sz="3600" dirty="0" smtClean="0">
                <a:solidFill>
                  <a:srgbClr val="346CA9"/>
                </a:solidFill>
              </a:rPr>
              <a:t>文件系统的</a:t>
            </a:r>
            <a:r>
              <a:rPr lang="en-US" altLang="zh-CN" sz="3600" dirty="0" smtClean="0">
                <a:solidFill>
                  <a:srgbClr val="346CA9"/>
                </a:solidFill>
              </a:rPr>
              <a:t>HDFS</a:t>
            </a:r>
            <a:endParaRPr lang="zh-CN" altLang="en-US" sz="3600" dirty="0" smtClean="0">
              <a:solidFill>
                <a:srgbClr val="346CA9"/>
              </a:solidFill>
            </a:endParaRPr>
          </a:p>
        </p:txBody>
      </p:sp>
      <p:sp>
        <p:nvSpPr>
          <p:cNvPr id="104874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4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74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8" name="图片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50" y="1259468"/>
            <a:ext cx="9319370" cy="389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013399" y="536392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vfs_write</a:t>
            </a:r>
            <a:r>
              <a:rPr lang="zh-CN" altLang="zh-CN" dirty="0"/>
              <a:t>函数直接上层调用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346CA9"/>
                </a:solidFill>
              </a:rPr>
              <a:t>三、</a:t>
            </a:r>
            <a:r>
              <a:rPr lang="en-US" altLang="zh-CN" sz="4000" dirty="0" smtClean="0">
                <a:solidFill>
                  <a:srgbClr val="346CA9"/>
                </a:solidFill>
              </a:rPr>
              <a:t>HDFS</a:t>
            </a:r>
            <a:r>
              <a:rPr lang="zh-CN" altLang="en-US" sz="4000" dirty="0" smtClean="0">
                <a:solidFill>
                  <a:srgbClr val="346CA9"/>
                </a:solidFill>
              </a:rPr>
              <a:t>写过程</a:t>
            </a:r>
            <a:endParaRPr lang="zh-CN" altLang="en-US" sz="4000" dirty="0" smtClean="0">
              <a:solidFill>
                <a:srgbClr val="346CA9"/>
              </a:solidFill>
            </a:endParaRP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toor\Desktop\hdfs-write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0" y="908720"/>
            <a:ext cx="9146547" cy="62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5DF430F-2C33-493B-97AF-53A04973F82F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C088F612-2614-4A10-AC99-0F6261349AC2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346CA9"/>
                </a:solidFill>
              </a:rPr>
              <a:t>三、自</a:t>
            </a:r>
            <a:r>
              <a:rPr lang="zh-CN" altLang="en-US" sz="3600" dirty="0" smtClean="0">
                <a:solidFill>
                  <a:srgbClr val="346CA9"/>
                </a:solidFill>
              </a:rPr>
              <a:t>适应的文件分布策略</a:t>
            </a:r>
          </a:p>
        </p:txBody>
      </p:sp>
      <p:sp>
        <p:nvSpPr>
          <p:cNvPr id="1048804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5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6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807" name="AutoShape 6"/>
          <p:cNvSpPr>
            <a:spLocks noGrp="1" noChangeArrowheads="1"/>
          </p:cNvSpPr>
          <p:nvPr/>
        </p:nvSpPr>
        <p:spPr bwMode="auto">
          <a:xfrm>
            <a:off x="684530" y="714356"/>
            <a:ext cx="7919720" cy="1010285"/>
          </a:xfrm>
          <a:prstGeom prst="flowChartProcess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对文件动态分块，将文件分别存储至不同设备</a:t>
            </a:r>
            <a:endParaRPr lang="en-US" altLang="zh-CN" sz="2000" dirty="0"/>
          </a:p>
          <a:p>
            <a:pPr marL="457200" lvl="3" eaLnBrk="1" latinLnBrk="0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系统设置两个初始阈</a:t>
            </a:r>
            <a:r>
              <a:rPr lang="en-US" altLang="zh-CN" dirty="0">
                <a:ea typeface="宋体" panose="02010600030101010101" pitchFamily="2" charset="-122"/>
              </a:rPr>
              <a:t>p,m,n  (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dirty="0">
                <a:ea typeface="宋体" panose="02010600030101010101" pitchFamily="2" charset="-122"/>
              </a:rPr>
              <a:t>p&lt;m&lt;n);</a:t>
            </a:r>
            <a:r>
              <a:rPr lang="zh-CN" altLang="en-US" dirty="0">
                <a:ea typeface="宋体" panose="02010600030101010101" pitchFamily="2" charset="-122"/>
              </a:rPr>
              <a:t>系统可设置</a:t>
            </a:r>
            <a:r>
              <a:rPr lang="en-US" altLang="zh-CN" dirty="0">
                <a:ea typeface="宋体" panose="02010600030101010101" pitchFamily="2" charset="-122"/>
              </a:rPr>
              <a:t>p,m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endParaRPr lang="zh-CN" altLang="en-US" sz="28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3" name="组合 15"/>
          <p:cNvGrpSpPr/>
          <p:nvPr/>
        </p:nvGrpSpPr>
        <p:grpSpPr>
          <a:xfrm>
            <a:off x="755576" y="1714488"/>
            <a:ext cx="7832090" cy="4041140"/>
            <a:chOff x="1261" y="3348"/>
            <a:chExt cx="12334" cy="6364"/>
          </a:xfrm>
        </p:grpSpPr>
        <p:sp>
          <p:nvSpPr>
            <p:cNvPr id="1048808" name="圆角矩形 6"/>
            <p:cNvSpPr/>
            <p:nvPr/>
          </p:nvSpPr>
          <p:spPr>
            <a:xfrm>
              <a:off x="3496" y="3469"/>
              <a:ext cx="2285" cy="76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NameNode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09" name="圆角矩形 168"/>
            <p:cNvSpPr/>
            <p:nvPr/>
          </p:nvSpPr>
          <p:spPr>
            <a:xfrm>
              <a:off x="1507" y="8056"/>
              <a:ext cx="4525" cy="1656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10" name="圆角矩形 123"/>
            <p:cNvSpPr/>
            <p:nvPr/>
          </p:nvSpPr>
          <p:spPr>
            <a:xfrm>
              <a:off x="2786" y="6141"/>
              <a:ext cx="2268" cy="7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DataNode1</a:t>
              </a:r>
            </a:p>
          </p:txBody>
        </p:sp>
        <p:grpSp>
          <p:nvGrpSpPr>
            <p:cNvPr id="84" name="组合 183"/>
            <p:cNvGrpSpPr/>
            <p:nvPr/>
          </p:nvGrpSpPr>
          <p:grpSpPr>
            <a:xfrm>
              <a:off x="4069" y="8112"/>
              <a:ext cx="1767" cy="1545"/>
              <a:chOff x="4216" y="6203"/>
              <a:chExt cx="1140" cy="1386"/>
            </a:xfrm>
          </p:grpSpPr>
          <p:sp>
            <p:nvSpPr>
              <p:cNvPr id="1048811" name="流程图: 磁盘 125"/>
              <p:cNvSpPr/>
              <p:nvPr/>
            </p:nvSpPr>
            <p:spPr>
              <a:xfrm>
                <a:off x="4216" y="6203"/>
                <a:ext cx="1141" cy="1386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5" name="组合 126"/>
              <p:cNvGrpSpPr/>
              <p:nvPr/>
            </p:nvGrpSpPr>
            <p:grpSpPr>
              <a:xfrm>
                <a:off x="4719" y="7093"/>
                <a:ext cx="350" cy="325"/>
                <a:chOff x="1757" y="2565"/>
                <a:chExt cx="2948" cy="2722"/>
              </a:xfrm>
              <a:solidFill>
                <a:srgbClr val="FF0000"/>
              </a:solidFill>
            </p:grpSpPr>
            <p:sp>
              <p:nvSpPr>
                <p:cNvPr id="1048812" name="矩形 127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1" name="直接连接符 128"/>
                <p:cNvCxnSpPr>
                  <a:cxnSpLocks/>
                  <a:stCxn id="1048812" idx="0"/>
                  <a:endCxn id="1048812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2" name="直接连接符 129"/>
                <p:cNvCxnSpPr>
                  <a:cxnSpLocks/>
                  <a:stCxn id="1048812" idx="3"/>
                  <a:endCxn id="1048812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3" name="直接连接符 130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" name="组合 131"/>
              <p:cNvGrpSpPr/>
              <p:nvPr/>
            </p:nvGrpSpPr>
            <p:grpSpPr>
              <a:xfrm>
                <a:off x="4719" y="6732"/>
                <a:ext cx="350" cy="325"/>
                <a:chOff x="1757" y="2565"/>
                <a:chExt cx="2948" cy="2722"/>
              </a:xfrm>
              <a:solidFill>
                <a:srgbClr val="FF0000"/>
              </a:solidFill>
            </p:grpSpPr>
            <p:sp>
              <p:nvSpPr>
                <p:cNvPr id="1048813" name="矩形 132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4" name="直接连接符 133"/>
                <p:cNvCxnSpPr>
                  <a:cxnSpLocks/>
                  <a:stCxn id="1048813" idx="0"/>
                  <a:endCxn id="1048813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5" name="直接连接符 134"/>
                <p:cNvCxnSpPr>
                  <a:cxnSpLocks/>
                  <a:stCxn id="1048813" idx="3"/>
                  <a:endCxn id="1048813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6" name="直接连接符 135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7" name="组合 136"/>
              <p:cNvGrpSpPr/>
              <p:nvPr/>
            </p:nvGrpSpPr>
            <p:grpSpPr>
              <a:xfrm>
                <a:off x="4297" y="6796"/>
                <a:ext cx="260" cy="198"/>
                <a:chOff x="1757" y="2565"/>
                <a:chExt cx="2948" cy="2722"/>
              </a:xfrm>
              <a:solidFill>
                <a:srgbClr val="00B0F0"/>
              </a:solidFill>
            </p:grpSpPr>
            <p:sp>
              <p:nvSpPr>
                <p:cNvPr id="1048814" name="矩形 137"/>
                <p:cNvSpPr/>
                <p:nvPr/>
              </p:nvSpPr>
              <p:spPr>
                <a:xfrm>
                  <a:off x="1757" y="2565"/>
                  <a:ext cx="2908" cy="271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47" name="直接连接符 138"/>
                <p:cNvCxnSpPr>
                  <a:cxnSpLocks/>
                  <a:stCxn id="1048814" idx="0"/>
                  <a:endCxn id="1048814" idx="1"/>
                </p:cNvCxnSpPr>
                <p:nvPr/>
              </p:nvCxnSpPr>
              <p:spPr>
                <a:xfrm flipH="1">
                  <a:off x="1757" y="2565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8" name="直接连接符 139"/>
                <p:cNvCxnSpPr>
                  <a:cxnSpLocks/>
                  <a:stCxn id="1048814" idx="3"/>
                  <a:endCxn id="1048814" idx="2"/>
                </p:cNvCxnSpPr>
                <p:nvPr/>
              </p:nvCxnSpPr>
              <p:spPr>
                <a:xfrm flipH="1">
                  <a:off x="3211" y="3923"/>
                  <a:ext cx="1454" cy="13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49" name="直接连接符 140"/>
                <p:cNvCxnSpPr>
                  <a:cxnSpLocks/>
                </p:cNvCxnSpPr>
                <p:nvPr/>
              </p:nvCxnSpPr>
              <p:spPr>
                <a:xfrm flipH="1">
                  <a:off x="1757" y="2565"/>
                  <a:ext cx="2948" cy="2722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45750" name="曲线连接符 158"/>
            <p:cNvCxnSpPr>
              <a:cxnSpLocks/>
              <a:stCxn id="1048810" idx="3"/>
            </p:cNvCxnSpPr>
            <p:nvPr/>
          </p:nvCxnSpPr>
          <p:spPr>
            <a:xfrm>
              <a:off x="5054" y="6522"/>
              <a:ext cx="330" cy="2360"/>
            </a:xfrm>
            <a:prstGeom prst="curvedConnector3">
              <a:avLst>
                <a:gd name="adj1" fmla="val 21363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145751" name="曲线连接符 159"/>
            <p:cNvCxnSpPr>
              <a:cxnSpLocks/>
              <a:stCxn id="1048810" idx="1"/>
            </p:cNvCxnSpPr>
            <p:nvPr/>
          </p:nvCxnSpPr>
          <p:spPr>
            <a:xfrm rot="10800000" flipV="1">
              <a:off x="2009" y="6523"/>
              <a:ext cx="777" cy="1904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15" name="文本框 160"/>
            <p:cNvSpPr txBox="1"/>
            <p:nvPr/>
          </p:nvSpPr>
          <p:spPr>
            <a:xfrm>
              <a:off x="1261" y="7208"/>
              <a:ext cx="2333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p&lt;Size&lt;m</a:t>
              </a:r>
            </a:p>
            <a:p>
              <a:pPr algn="l"/>
              <a:r>
                <a:rPr lang="zh-CN" altLang="en-US" sz="1000" dirty="0"/>
                <a:t>直接存储至可寻址</a:t>
              </a:r>
              <a:r>
                <a:rPr lang="en-US" altLang="zh-CN" sz="1000" dirty="0"/>
                <a:t>NVM</a:t>
              </a:r>
            </a:p>
          </p:txBody>
        </p:sp>
        <p:sp>
          <p:nvSpPr>
            <p:cNvPr id="1048816" name="文本框 161"/>
            <p:cNvSpPr txBox="1"/>
            <p:nvPr/>
          </p:nvSpPr>
          <p:spPr>
            <a:xfrm>
              <a:off x="3594" y="7208"/>
              <a:ext cx="2010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ym typeface="+mn-ea"/>
                </a:rPr>
                <a:t>m&lt;</a:t>
              </a:r>
              <a:r>
                <a:rPr lang="en-US" altLang="zh-CN" sz="1600" dirty="0"/>
                <a:t>Size&lt;n</a:t>
              </a:r>
            </a:p>
            <a:p>
              <a:pPr algn="l"/>
              <a:r>
                <a:rPr lang="zh-CN" altLang="en-US" sz="1000" dirty="0"/>
                <a:t>分块下限设</a:t>
              </a:r>
              <a:r>
                <a:rPr lang="zh-CN" altLang="en-US" sz="1000" dirty="0" smtClean="0"/>
                <a:t>为</a:t>
              </a:r>
              <a:r>
                <a:rPr lang="en-US" altLang="zh-CN" sz="1000" dirty="0" smtClean="0"/>
                <a:t>8MB</a:t>
              </a:r>
              <a:endParaRPr lang="en-US" altLang="zh-CN" sz="1000" dirty="0"/>
            </a:p>
          </p:txBody>
        </p:sp>
        <p:sp>
          <p:nvSpPr>
            <p:cNvPr id="1048817" name="文本框 162"/>
            <p:cNvSpPr txBox="1"/>
            <p:nvPr/>
          </p:nvSpPr>
          <p:spPr>
            <a:xfrm>
              <a:off x="4980" y="6529"/>
              <a:ext cx="2010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n</a:t>
              </a:r>
              <a:r>
                <a:rPr lang="en-US" altLang="zh-CN" sz="1600">
                  <a:sym typeface="+mn-ea"/>
                </a:rPr>
                <a:t>&lt;</a:t>
              </a:r>
              <a:r>
                <a:rPr lang="en-US" altLang="zh-CN" sz="1600"/>
                <a:t>Size</a:t>
              </a:r>
            </a:p>
            <a:p>
              <a:pPr algn="l"/>
              <a:r>
                <a:rPr lang="zh-CN" altLang="en-US" sz="1000">
                  <a:sym typeface="+mn-ea"/>
                </a:rPr>
                <a:t>分块值固定为</a:t>
              </a:r>
              <a:r>
                <a:rPr lang="en-US" altLang="zh-CN" sz="1000">
                  <a:sym typeface="+mn-ea"/>
                </a:rPr>
                <a:t>64MB</a:t>
              </a:r>
              <a:endParaRPr lang="en-US" altLang="zh-CN" sz="1000"/>
            </a:p>
          </p:txBody>
        </p:sp>
        <p:cxnSp>
          <p:nvCxnSpPr>
            <p:cNvPr id="3145752" name="曲线连接符 163"/>
            <p:cNvCxnSpPr>
              <a:cxnSpLocks/>
              <a:stCxn id="1048810" idx="2"/>
            </p:cNvCxnSpPr>
            <p:nvPr/>
          </p:nvCxnSpPr>
          <p:spPr>
            <a:xfrm rot="5400000" flipV="1">
              <a:off x="3222" y="7601"/>
              <a:ext cx="1869" cy="47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88" name="组合 182"/>
            <p:cNvGrpSpPr/>
            <p:nvPr/>
          </p:nvGrpSpPr>
          <p:grpSpPr>
            <a:xfrm>
              <a:off x="1639" y="8375"/>
              <a:ext cx="2031" cy="271"/>
              <a:chOff x="1252" y="6479"/>
              <a:chExt cx="1836" cy="280"/>
            </a:xfrm>
          </p:grpSpPr>
          <p:sp>
            <p:nvSpPr>
              <p:cNvPr id="1048818" name="圆角矩形 142"/>
              <p:cNvSpPr/>
              <p:nvPr/>
            </p:nvSpPr>
            <p:spPr>
              <a:xfrm>
                <a:off x="1252" y="6479"/>
                <a:ext cx="1837" cy="28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9" name="组合 143"/>
              <p:cNvGrpSpPr/>
              <p:nvPr/>
            </p:nvGrpSpPr>
            <p:grpSpPr>
              <a:xfrm>
                <a:off x="1442" y="6532"/>
                <a:ext cx="292" cy="120"/>
                <a:chOff x="409" y="283"/>
                <a:chExt cx="352" cy="220"/>
              </a:xfrm>
            </p:grpSpPr>
            <p:sp>
              <p:nvSpPr>
                <p:cNvPr id="1048819" name="矩形 144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3" name="直接连接符 145"/>
                <p:cNvCxnSpPr>
                  <a:cxnSpLocks/>
                  <a:stCxn id="1048819" idx="0"/>
                  <a:endCxn id="1048819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4" name="直接连接符 146"/>
                <p:cNvCxnSpPr>
                  <a:cxnSpLocks/>
                  <a:stCxn id="1048819" idx="3"/>
                  <a:endCxn id="1048819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5" name="直接连接符 147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0" name="组合 172"/>
              <p:cNvGrpSpPr/>
              <p:nvPr/>
            </p:nvGrpSpPr>
            <p:grpSpPr>
              <a:xfrm>
                <a:off x="1835" y="6532"/>
                <a:ext cx="292" cy="120"/>
                <a:chOff x="409" y="283"/>
                <a:chExt cx="352" cy="220"/>
              </a:xfrm>
            </p:grpSpPr>
            <p:sp>
              <p:nvSpPr>
                <p:cNvPr id="1048820" name="矩形 173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6" name="直接连接符 174"/>
                <p:cNvCxnSpPr>
                  <a:cxnSpLocks/>
                  <a:stCxn id="1048820" idx="0"/>
                  <a:endCxn id="1048820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7" name="直接连接符 175"/>
                <p:cNvCxnSpPr>
                  <a:cxnSpLocks/>
                  <a:stCxn id="1048820" idx="3"/>
                  <a:endCxn id="1048820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58" name="直接连接符 176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" name="组合 177"/>
              <p:cNvGrpSpPr/>
              <p:nvPr/>
            </p:nvGrpSpPr>
            <p:grpSpPr>
              <a:xfrm>
                <a:off x="2297" y="6532"/>
                <a:ext cx="292" cy="120"/>
                <a:chOff x="409" y="283"/>
                <a:chExt cx="352" cy="220"/>
              </a:xfrm>
            </p:grpSpPr>
            <p:sp>
              <p:nvSpPr>
                <p:cNvPr id="1048821" name="矩形 178"/>
                <p:cNvSpPr/>
                <p:nvPr/>
              </p:nvSpPr>
              <p:spPr>
                <a:xfrm>
                  <a:off x="409" y="283"/>
                  <a:ext cx="348" cy="22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145759" name="直接连接符 179"/>
                <p:cNvCxnSpPr>
                  <a:cxnSpLocks/>
                  <a:stCxn id="1048821" idx="0"/>
                  <a:endCxn id="1048821" idx="1"/>
                </p:cNvCxnSpPr>
                <p:nvPr/>
              </p:nvCxnSpPr>
              <p:spPr>
                <a:xfrm flipH="1">
                  <a:off x="409" y="28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0" name="直接连接符 180"/>
                <p:cNvCxnSpPr>
                  <a:cxnSpLocks/>
                  <a:stCxn id="1048821" idx="3"/>
                  <a:endCxn id="1048821" idx="2"/>
                </p:cNvCxnSpPr>
                <p:nvPr/>
              </p:nvCxnSpPr>
              <p:spPr>
                <a:xfrm flipH="1">
                  <a:off x="583" y="393"/>
                  <a:ext cx="174" cy="11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61" name="直接连接符 181"/>
                <p:cNvCxnSpPr>
                  <a:cxnSpLocks/>
                </p:cNvCxnSpPr>
                <p:nvPr/>
              </p:nvCxnSpPr>
              <p:spPr>
                <a:xfrm flipH="1">
                  <a:off x="409" y="283"/>
                  <a:ext cx="353" cy="220"/>
                </a:xfrm>
                <a:prstGeom prst="line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" name="组合 199"/>
            <p:cNvGrpSpPr/>
            <p:nvPr/>
          </p:nvGrpSpPr>
          <p:grpSpPr>
            <a:xfrm>
              <a:off x="7216" y="6451"/>
              <a:ext cx="2949" cy="2663"/>
              <a:chOff x="6121" y="5187"/>
              <a:chExt cx="3339" cy="3685"/>
            </a:xfrm>
          </p:grpSpPr>
          <p:sp>
            <p:nvSpPr>
              <p:cNvPr id="1048822" name="圆角矩形 193"/>
              <p:cNvSpPr/>
              <p:nvPr/>
            </p:nvSpPr>
            <p:spPr>
              <a:xfrm>
                <a:off x="6121" y="7559"/>
                <a:ext cx="3337" cy="1313"/>
              </a:xfrm>
              <a:prstGeom prst="round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23" name="圆角矩形 194"/>
              <p:cNvSpPr/>
              <p:nvPr/>
            </p:nvSpPr>
            <p:spPr>
              <a:xfrm>
                <a:off x="6864" y="5187"/>
                <a:ext cx="1851" cy="73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DataNode2</a:t>
                </a:r>
              </a:p>
            </p:txBody>
          </p:sp>
          <p:grpSp>
            <p:nvGrpSpPr>
              <p:cNvPr id="93" name="组合 195"/>
              <p:cNvGrpSpPr/>
              <p:nvPr/>
            </p:nvGrpSpPr>
            <p:grpSpPr>
              <a:xfrm>
                <a:off x="6272" y="7711"/>
                <a:ext cx="3188" cy="1092"/>
                <a:chOff x="9587" y="3644"/>
                <a:chExt cx="3906" cy="1183"/>
              </a:xfrm>
            </p:grpSpPr>
            <p:sp>
              <p:nvSpPr>
                <p:cNvPr id="1048824" name="流程图: 磁盘 196"/>
                <p:cNvSpPr/>
                <p:nvPr/>
              </p:nvSpPr>
              <p:spPr>
                <a:xfrm>
                  <a:off x="12083" y="3644"/>
                  <a:ext cx="1410" cy="1183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NVM   </a:t>
                  </a:r>
                  <a:r>
                    <a:rPr kumimoji="0" lang="zh-CN" altLang="en-US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块设备</a:t>
                  </a:r>
                </a:p>
              </p:txBody>
            </p:sp>
            <p:sp>
              <p:nvSpPr>
                <p:cNvPr id="1048825" name="圆角矩形 197"/>
                <p:cNvSpPr/>
                <p:nvPr/>
              </p:nvSpPr>
              <p:spPr>
                <a:xfrm>
                  <a:off x="9587" y="4009"/>
                  <a:ext cx="2424" cy="544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1100" smtClean="0">
                      <a:ln>
                        <a:noFill/>
                      </a:ln>
                      <a:effectLst/>
                      <a:sym typeface="+mn-ea"/>
                    </a:rPr>
                    <a:t>NVM</a:t>
                  </a:r>
                  <a:r>
                    <a:rPr lang="zh-CN" altLang="en-US" sz="1100" smtClean="0">
                      <a:ln>
                        <a:noFill/>
                      </a:ln>
                      <a:effectLst/>
                      <a:sym typeface="+mn-ea"/>
                    </a:rPr>
                    <a:t>字节设备</a:t>
                  </a:r>
                  <a:endPara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145762" name="直接连接符 198"/>
              <p:cNvCxnSpPr>
                <a:cxnSpLocks/>
                <a:stCxn id="1048823" idx="2"/>
                <a:endCxn id="1048822" idx="0"/>
              </p:cNvCxnSpPr>
              <p:nvPr/>
            </p:nvCxnSpPr>
            <p:spPr>
              <a:xfrm>
                <a:off x="7790" y="5924"/>
                <a:ext cx="0" cy="163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8826" name="圆角矩形 208"/>
            <p:cNvSpPr/>
            <p:nvPr/>
          </p:nvSpPr>
          <p:spPr>
            <a:xfrm>
              <a:off x="8948" y="3348"/>
              <a:ext cx="2748" cy="884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27" name="圆角矩形 212"/>
            <p:cNvSpPr/>
            <p:nvPr/>
          </p:nvSpPr>
          <p:spPr>
            <a:xfrm>
              <a:off x="9214" y="3597"/>
              <a:ext cx="1942" cy="48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100" smtClean="0">
                  <a:ln>
                    <a:noFill/>
                  </a:ln>
                  <a:effectLst/>
                  <a:sym typeface="+mn-ea"/>
                </a:rPr>
                <a:t>NVM</a:t>
              </a:r>
              <a:r>
                <a:rPr lang="zh-CN" altLang="en-US" sz="1100" smtClean="0">
                  <a:ln>
                    <a:noFill/>
                  </a:ln>
                  <a:effectLst/>
                  <a:sym typeface="+mn-ea"/>
                </a:rPr>
                <a:t>内存</a:t>
              </a:r>
              <a:endPara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48828" name="左右箭头 215"/>
            <p:cNvSpPr/>
            <p:nvPr/>
          </p:nvSpPr>
          <p:spPr>
            <a:xfrm>
              <a:off x="5781" y="3521"/>
              <a:ext cx="3398" cy="638"/>
            </a:xfrm>
            <a:prstGeom prst="left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sz="1100">
                  <a:sym typeface="+mn-ea"/>
                </a:rPr>
                <a:t>Size&lt;p</a:t>
              </a:r>
            </a:p>
            <a:p>
              <a:pPr algn="ctr"/>
              <a:r>
                <a:rPr lang="zh-CN" altLang="en-US" sz="1100">
                  <a:sym typeface="+mn-ea"/>
                </a:rPr>
                <a:t>直接存储至主节点内存</a:t>
              </a:r>
            </a:p>
            <a:p>
              <a:pPr algn="ctr"/>
              <a:endPara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45763" name="肘形连接符 218"/>
            <p:cNvCxnSpPr>
              <a:cxnSpLocks/>
              <a:stCxn id="1048808" idx="2"/>
              <a:endCxn id="1048810" idx="0"/>
            </p:cNvCxnSpPr>
            <p:nvPr/>
          </p:nvCxnSpPr>
          <p:spPr>
            <a:xfrm rot="5400000">
              <a:off x="3326" y="4827"/>
              <a:ext cx="1908" cy="719"/>
            </a:xfrm>
            <a:prstGeom prst="bentConnector3">
              <a:avLst>
                <a:gd name="adj1" fmla="val 50029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145764" name="肘形连接符 219"/>
            <p:cNvCxnSpPr>
              <a:cxnSpLocks/>
              <a:stCxn id="1048808" idx="2"/>
            </p:cNvCxnSpPr>
            <p:nvPr/>
          </p:nvCxnSpPr>
          <p:spPr>
            <a:xfrm rot="5400000" flipV="1">
              <a:off x="5555" y="3317"/>
              <a:ext cx="2219" cy="4051"/>
            </a:xfrm>
            <a:prstGeom prst="bentConnector3">
              <a:avLst>
                <a:gd name="adj1" fmla="val 49975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145765" name="肘形连接符 220"/>
            <p:cNvCxnSpPr>
              <a:cxnSpLocks/>
              <a:stCxn id="1048808" idx="2"/>
            </p:cNvCxnSpPr>
            <p:nvPr/>
          </p:nvCxnSpPr>
          <p:spPr>
            <a:xfrm rot="5400000" flipV="1">
              <a:off x="7271" y="1601"/>
              <a:ext cx="2219" cy="7483"/>
            </a:xfrm>
            <a:prstGeom prst="bentConnector3">
              <a:avLst>
                <a:gd name="adj1" fmla="val 49975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1048829" name="文本框 221"/>
            <p:cNvSpPr txBox="1"/>
            <p:nvPr/>
          </p:nvSpPr>
          <p:spPr>
            <a:xfrm>
              <a:off x="3404" y="4337"/>
              <a:ext cx="278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RDMA</a:t>
              </a:r>
              <a:r>
                <a:rPr lang="zh-CN" altLang="en-US" dirty="0"/>
                <a:t>网络协议</a:t>
              </a:r>
            </a:p>
          </p:txBody>
        </p:sp>
        <p:grpSp>
          <p:nvGrpSpPr>
            <p:cNvPr id="94" name="组合 223"/>
            <p:cNvGrpSpPr/>
            <p:nvPr/>
          </p:nvGrpSpPr>
          <p:grpSpPr>
            <a:xfrm>
              <a:off x="10648" y="6451"/>
              <a:ext cx="2947" cy="2663"/>
              <a:chOff x="6121" y="5187"/>
              <a:chExt cx="3337" cy="3685"/>
            </a:xfrm>
          </p:grpSpPr>
          <p:sp>
            <p:nvSpPr>
              <p:cNvPr id="1048830" name="圆角矩形 224"/>
              <p:cNvSpPr/>
              <p:nvPr/>
            </p:nvSpPr>
            <p:spPr>
              <a:xfrm>
                <a:off x="6121" y="7559"/>
                <a:ext cx="3337" cy="1313"/>
              </a:xfrm>
              <a:prstGeom prst="roundRect">
                <a:avLst/>
              </a:prstGeom>
              <a:solidFill>
                <a:srgbClr val="FFC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31" name="圆角矩形 225"/>
              <p:cNvSpPr/>
              <p:nvPr/>
            </p:nvSpPr>
            <p:spPr>
              <a:xfrm>
                <a:off x="6864" y="5187"/>
                <a:ext cx="1851" cy="73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DataNode</a:t>
                </a:r>
                <a:r>
                  <a:rPr lang="en-US" altLang="zh-CN" sz="1400" smtClean="0">
                    <a:ln>
                      <a:noFill/>
                    </a:ln>
                    <a:effectLst/>
                    <a:sym typeface="+mn-ea"/>
                  </a:rPr>
                  <a:t>(n)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5" name="组合 226"/>
              <p:cNvGrpSpPr/>
              <p:nvPr/>
            </p:nvGrpSpPr>
            <p:grpSpPr>
              <a:xfrm>
                <a:off x="6272" y="7711"/>
                <a:ext cx="3137" cy="1087"/>
                <a:chOff x="9587" y="3644"/>
                <a:chExt cx="3843" cy="1178"/>
              </a:xfrm>
            </p:grpSpPr>
            <p:sp>
              <p:nvSpPr>
                <p:cNvPr id="1048832" name="流程图: 磁盘 227"/>
                <p:cNvSpPr/>
                <p:nvPr/>
              </p:nvSpPr>
              <p:spPr>
                <a:xfrm>
                  <a:off x="12083" y="3644"/>
                  <a:ext cx="1347" cy="117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NVM   </a:t>
                  </a:r>
                  <a:r>
                    <a:rPr kumimoji="0" lang="zh-CN" altLang="en-US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块设备</a:t>
                  </a:r>
                </a:p>
              </p:txBody>
            </p:sp>
            <p:sp>
              <p:nvSpPr>
                <p:cNvPr id="1048833" name="圆角矩形 228"/>
                <p:cNvSpPr/>
                <p:nvPr/>
              </p:nvSpPr>
              <p:spPr>
                <a:xfrm>
                  <a:off x="9587" y="4009"/>
                  <a:ext cx="2424" cy="544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1100" smtClean="0">
                      <a:ln>
                        <a:noFill/>
                      </a:ln>
                      <a:effectLst/>
                      <a:sym typeface="+mn-ea"/>
                    </a:rPr>
                    <a:t>NVM</a:t>
                  </a:r>
                  <a:r>
                    <a:rPr lang="zh-CN" altLang="en-US" sz="1100" smtClean="0">
                      <a:ln>
                        <a:noFill/>
                      </a:ln>
                      <a:effectLst/>
                      <a:sym typeface="+mn-ea"/>
                    </a:rPr>
                    <a:t>字节设备</a:t>
                  </a:r>
                  <a:endPara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145766" name="直接连接符 229"/>
              <p:cNvCxnSpPr>
                <a:cxnSpLocks/>
                <a:stCxn id="1048831" idx="2"/>
                <a:endCxn id="1048830" idx="0"/>
              </p:cNvCxnSpPr>
              <p:nvPr/>
            </p:nvCxnSpPr>
            <p:spPr>
              <a:xfrm>
                <a:off x="7790" y="5924"/>
                <a:ext cx="0" cy="163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8834" name="文本框 2"/>
            <p:cNvSpPr txBox="1"/>
            <p:nvPr/>
          </p:nvSpPr>
          <p:spPr>
            <a:xfrm>
              <a:off x="9990" y="6326"/>
              <a:ext cx="788" cy="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/>
                <a:t>......</a:t>
              </a:r>
            </a:p>
          </p:txBody>
        </p:sp>
      </p:grpSp>
      <p:sp>
        <p:nvSpPr>
          <p:cNvPr id="1048835" name="矩形 74"/>
          <p:cNvSpPr/>
          <p:nvPr/>
        </p:nvSpPr>
        <p:spPr>
          <a:xfrm>
            <a:off x="3357554" y="5857892"/>
            <a:ext cx="2875280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 </a:t>
            </a:r>
            <a:r>
              <a:rPr lang="zh-CN" altLang="en-US" dirty="0" smtClean="0"/>
              <a:t>自适应的文件分布策略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8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 err="1" smtClean="0">
                <a:solidFill>
                  <a:srgbClr val="346CA9"/>
                </a:solidFill>
              </a:rPr>
              <a:t>NameNode</a:t>
            </a:r>
            <a:r>
              <a:rPr lang="zh-CN" altLang="en-US" sz="4000" dirty="0" smtClean="0">
                <a:solidFill>
                  <a:srgbClr val="346CA9"/>
                </a:solidFill>
              </a:rPr>
              <a:t>中的</a:t>
            </a:r>
            <a:r>
              <a:rPr lang="zh-CN" altLang="en-US" sz="4000" dirty="0">
                <a:solidFill>
                  <a:srgbClr val="346CA9"/>
                </a:solidFill>
              </a:rPr>
              <a:t>写请求</a:t>
            </a:r>
            <a:r>
              <a:rPr lang="zh-CN" altLang="en-US" sz="4000" dirty="0" smtClean="0">
                <a:solidFill>
                  <a:srgbClr val="346CA9"/>
                </a:solidFill>
              </a:rPr>
              <a:t>处理</a:t>
            </a:r>
            <a:endParaRPr lang="zh-CN" altLang="en-US" sz="4000" dirty="0">
              <a:solidFill>
                <a:srgbClr val="346CA9"/>
              </a:solidFill>
            </a:endParaRP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algn="l">
              <a:buFont typeface="Wingdings" pitchFamily="2" charset="2"/>
              <a:buChar char="l"/>
            </a:pPr>
            <a:r>
              <a:rPr lang="en-US" altLang="zh-CN" dirty="0" err="1" smtClean="0"/>
              <a:t>ClientProtocol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类提供给客户端，用于访问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，客户端通过这个接口，可以对目录树进行操作，打开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关闭文件等。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接口中写流程具体调用：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Create() —&gt;</a:t>
            </a:r>
            <a:r>
              <a:rPr lang="en-US" altLang="zh-CN" dirty="0" err="1" smtClean="0"/>
              <a:t>startFile</a:t>
            </a:r>
            <a:r>
              <a:rPr lang="en-US" altLang="zh-CN" dirty="0" smtClean="0"/>
              <a:t>() —&gt; </a:t>
            </a:r>
            <a:r>
              <a:rPr lang="en-US" altLang="zh-CN" dirty="0" err="1" smtClean="0"/>
              <a:t>logSync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24979" y="725041"/>
            <a:ext cx="8229600" cy="903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algn="l"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7545564A-A662-4807-8F77-5535AD4D76B8}" type="datetime6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2017年9月</a:t>
            </a:fld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FE4E7A2-7F3C-438A-8D9C-5697AB394A34}" type="slidenum">
              <a:rPr lang="zh-CN" altLang="zh-CN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9</a:t>
            </a:fld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7475"/>
            <a:ext cx="7772400" cy="6477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rgbClr val="346CA9"/>
                </a:solidFill>
              </a:rPr>
              <a:t>三、</a:t>
            </a:r>
            <a:r>
              <a:rPr lang="en-US" altLang="zh-CN" sz="4000" dirty="0">
                <a:solidFill>
                  <a:srgbClr val="346CA9"/>
                </a:solidFill>
              </a:rPr>
              <a:t>Client</a:t>
            </a:r>
            <a:r>
              <a:rPr lang="zh-CN" altLang="en-US" sz="4000" dirty="0">
                <a:solidFill>
                  <a:srgbClr val="346CA9"/>
                </a:solidFill>
              </a:rPr>
              <a:t>如何创建文件</a:t>
            </a:r>
          </a:p>
        </p:txBody>
      </p:sp>
      <p:sp>
        <p:nvSpPr>
          <p:cNvPr id="1048601" name="Line 3"/>
          <p:cNvSpPr>
            <a:spLocks noChangeShapeType="1"/>
          </p:cNvSpPr>
          <p:nvPr/>
        </p:nvSpPr>
        <p:spPr bwMode="auto">
          <a:xfrm>
            <a:off x="468313" y="7651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2" name="Line 4"/>
          <p:cNvSpPr>
            <a:spLocks noChangeShapeType="1"/>
          </p:cNvSpPr>
          <p:nvPr/>
        </p:nvSpPr>
        <p:spPr bwMode="auto">
          <a:xfrm>
            <a:off x="468313" y="6238875"/>
            <a:ext cx="8208962" cy="0"/>
          </a:xfrm>
          <a:prstGeom prst="line">
            <a:avLst/>
          </a:prstGeom>
          <a:noFill/>
          <a:ln w="38100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03" name="Line 5"/>
          <p:cNvSpPr>
            <a:spLocks noChangeShapeType="1"/>
          </p:cNvSpPr>
          <p:nvPr/>
        </p:nvSpPr>
        <p:spPr bwMode="auto">
          <a:xfrm>
            <a:off x="468313" y="6308725"/>
            <a:ext cx="8208962" cy="1588"/>
          </a:xfrm>
          <a:prstGeom prst="line">
            <a:avLst/>
          </a:prstGeom>
          <a:noFill/>
          <a:ln w="15875">
            <a:solidFill>
              <a:srgbClr val="346CA9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0843" y="117692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 algn="l">
              <a:buFont typeface="Wingdings" pitchFamily="2" charset="2"/>
              <a:buChar char="l"/>
            </a:pPr>
            <a:r>
              <a:rPr lang="en-US" altLang="zh-CN" dirty="0" err="1" smtClean="0"/>
              <a:t>DistributedFileSystem</a:t>
            </a:r>
            <a:r>
              <a:rPr lang="zh-CN" altLang="en-US" dirty="0"/>
              <a:t>类中：</a:t>
            </a:r>
            <a:endParaRPr lang="en-US" altLang="zh-CN" dirty="0"/>
          </a:p>
          <a:p>
            <a:pPr algn="l"/>
            <a:r>
              <a:rPr lang="en-US" altLang="zh-CN" dirty="0" smtClean="0"/>
              <a:t>  public </a:t>
            </a:r>
            <a:r>
              <a:rPr lang="en-US" altLang="zh-CN" dirty="0" err="1"/>
              <a:t>FSDataOutputStream</a:t>
            </a:r>
            <a:r>
              <a:rPr lang="en-US" altLang="zh-CN" dirty="0"/>
              <a:t> create(Path f, </a:t>
            </a:r>
            <a:r>
              <a:rPr lang="en-US" altLang="zh-CN" dirty="0" err="1"/>
              <a:t>FsPermission</a:t>
            </a:r>
            <a:r>
              <a:rPr lang="en-US" altLang="zh-CN" dirty="0"/>
              <a:t> </a:t>
            </a:r>
            <a:r>
              <a:rPr lang="en-US" altLang="zh-CN" dirty="0" err="1"/>
              <a:t>permission,boolean</a:t>
            </a:r>
            <a:r>
              <a:rPr lang="en-US" altLang="zh-CN" dirty="0"/>
              <a:t> overwrite,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bufferSize</a:t>
            </a:r>
            <a:r>
              <a:rPr lang="en-US" altLang="zh-CN" dirty="0"/>
              <a:t>, short replication, long </a:t>
            </a:r>
            <a:r>
              <a:rPr lang="en-US" altLang="zh-CN" dirty="0" err="1"/>
              <a:t>blockSize,Progressable</a:t>
            </a:r>
            <a:r>
              <a:rPr lang="en-US" altLang="zh-CN" dirty="0"/>
              <a:t> progress</a:t>
            </a:r>
            <a:r>
              <a:rPr lang="en-US" altLang="zh-CN" dirty="0" smtClean="0"/>
              <a:t>)</a:t>
            </a:r>
          </a:p>
          <a:p>
            <a:pPr algn="l"/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/>
              <a:t>在这个</a:t>
            </a:r>
            <a:r>
              <a:rPr lang="en-US" altLang="zh-CN" dirty="0"/>
              <a:t>create()</a:t>
            </a:r>
            <a:r>
              <a:rPr lang="zh-CN" altLang="en-US" dirty="0"/>
              <a:t>函数里面做动态判断分配，测试发现</a:t>
            </a:r>
            <a:r>
              <a:rPr lang="zh-CN" altLang="en-US" dirty="0" smtClean="0"/>
              <a:t>失效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24979" y="725041"/>
            <a:ext cx="8229600" cy="903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algn="l">
              <a:buFont typeface="Wingdings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1408</Words>
  <Application>Microsoft Office PowerPoint</Application>
  <PresentationFormat>全屏显示(4:3)</PresentationFormat>
  <Paragraphs>195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提纲</vt:lpstr>
      <vt:lpstr>一、前期工作</vt:lpstr>
      <vt:lpstr>一、前期工作</vt:lpstr>
      <vt:lpstr>二、面向NVM文件系统的HDFS</vt:lpstr>
      <vt:lpstr>二、面向NVM文件系统的HDFS</vt:lpstr>
      <vt:lpstr>三、HDFS写过程</vt:lpstr>
      <vt:lpstr>三、自适应的文件分布策略</vt:lpstr>
      <vt:lpstr>三、NameNode中的写请求处理</vt:lpstr>
      <vt:lpstr>三、Client如何创建文件</vt:lpstr>
      <vt:lpstr>三、Client的 –put到底做了什么</vt:lpstr>
      <vt:lpstr>三、具体实现</vt:lpstr>
      <vt:lpstr>四、测试</vt:lpstr>
      <vt:lpstr>四、测试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面向NVM的混合粒度文件系统</dc:title>
  <dc:creator>Administrator</dc:creator>
  <cp:lastModifiedBy>toor</cp:lastModifiedBy>
  <cp:revision>35</cp:revision>
  <dcterms:created xsi:type="dcterms:W3CDTF">2014-12-23T21:51:00Z</dcterms:created>
  <dcterms:modified xsi:type="dcterms:W3CDTF">2017-09-25T17:31:41Z</dcterms:modified>
</cp:coreProperties>
</file>