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2"/>
    <p:sldId id="265" r:id="rId3"/>
    <p:sldId id="266" r:id="rId4"/>
    <p:sldId id="269" r:id="rId5"/>
    <p:sldId id="270" r:id="rId6"/>
    <p:sldId id="271" r:id="rId7"/>
    <p:sldId id="272" r:id="rId8"/>
    <p:sldId id="273" r:id="rId9"/>
    <p:sldId id="274" r:id="rId10"/>
    <p:sldId id="275" r:id="rId1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0E3"/>
    <a:srgbClr val="0AE6D9"/>
    <a:srgbClr val="FF0000"/>
    <a:srgbClr val="346C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374" autoAdjust="0"/>
  </p:normalViewPr>
  <p:slideViewPr>
    <p:cSldViewPr>
      <p:cViewPr varScale="1">
        <p:scale>
          <a:sx n="73" d="100"/>
          <a:sy n="73" d="100"/>
        </p:scale>
        <p:origin x="-1440" y="-102"/>
      </p:cViewPr>
      <p:guideLst>
        <p:guide orient="horz" pos="2026"/>
        <p:guide pos="295"/>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oor\Downloads\dd-&#19968;&#20010;&#20998;&#213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0.104543450264565"/>
          <c:y val="6.9376208194176892E-2"/>
          <c:w val="0.78096593172778084"/>
          <c:h val="0.80871695667879262"/>
        </c:manualLayout>
      </c:layout>
      <c:barChart>
        <c:barDir val="col"/>
        <c:grouping val="clustered"/>
        <c:ser>
          <c:idx val="0"/>
          <c:order val="0"/>
          <c:tx>
            <c:v>64</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5"/>
              <c:pt idx="0">
                <c:v>1018</c:v>
              </c:pt>
              <c:pt idx="1">
                <c:v>3361</c:v>
              </c:pt>
              <c:pt idx="2">
                <c:v>3157</c:v>
              </c:pt>
              <c:pt idx="3">
                <c:v>13722</c:v>
              </c:pt>
              <c:pt idx="4">
                <c:v>10469</c:v>
              </c:pt>
            </c:numLit>
          </c:val>
        </c:ser>
        <c:ser>
          <c:idx val="1"/>
          <c:order val="1"/>
          <c:tx>
            <c:v>128</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6"/>
              <c:pt idx="0">
                <c:v>1150</c:v>
              </c:pt>
              <c:pt idx="1">
                <c:v>2189</c:v>
              </c:pt>
              <c:pt idx="2">
                <c:v>5631</c:v>
              </c:pt>
              <c:pt idx="3">
                <c:v>15767</c:v>
              </c:pt>
              <c:pt idx="4">
                <c:v>15810</c:v>
              </c:pt>
              <c:pt idx="5">
                <c:v>64903</c:v>
              </c:pt>
            </c:numLit>
          </c:val>
        </c:ser>
        <c:ser>
          <c:idx val="2"/>
          <c:order val="2"/>
          <c:tx>
            <c:v>256</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7"/>
              <c:pt idx="0">
                <c:v>1072</c:v>
              </c:pt>
              <c:pt idx="1">
                <c:v>1862</c:v>
              </c:pt>
              <c:pt idx="2">
                <c:v>4324</c:v>
              </c:pt>
              <c:pt idx="3">
                <c:v>8085</c:v>
              </c:pt>
              <c:pt idx="4">
                <c:v>43119</c:v>
              </c:pt>
              <c:pt idx="5">
                <c:v>42595</c:v>
              </c:pt>
              <c:pt idx="6">
                <c:v>46792</c:v>
              </c:pt>
            </c:numLit>
          </c:val>
        </c:ser>
        <c:ser>
          <c:idx val="3"/>
          <c:order val="3"/>
          <c:tx>
            <c:v>512</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8"/>
              <c:pt idx="0">
                <c:v>1042</c:v>
              </c:pt>
              <c:pt idx="1">
                <c:v>1821</c:v>
              </c:pt>
              <c:pt idx="2">
                <c:v>4504</c:v>
              </c:pt>
              <c:pt idx="3">
                <c:v>8378</c:v>
              </c:pt>
              <c:pt idx="4">
                <c:v>28477</c:v>
              </c:pt>
              <c:pt idx="5">
                <c:v>29211</c:v>
              </c:pt>
              <c:pt idx="6">
                <c:v>70895</c:v>
              </c:pt>
              <c:pt idx="7">
                <c:v>119213</c:v>
              </c:pt>
            </c:numLit>
          </c:val>
        </c:ser>
        <c:ser>
          <c:idx val="4"/>
          <c:order val="4"/>
          <c:tx>
            <c:v>1024</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9"/>
              <c:pt idx="0">
                <c:v>851</c:v>
              </c:pt>
              <c:pt idx="1">
                <c:v>1986</c:v>
              </c:pt>
              <c:pt idx="2">
                <c:v>3861</c:v>
              </c:pt>
              <c:pt idx="3">
                <c:v>8573</c:v>
              </c:pt>
              <c:pt idx="4">
                <c:v>20372</c:v>
              </c:pt>
              <c:pt idx="5">
                <c:v>30763</c:v>
              </c:pt>
              <c:pt idx="6">
                <c:v>71945</c:v>
              </c:pt>
              <c:pt idx="7">
                <c:v>72767</c:v>
              </c:pt>
              <c:pt idx="8">
                <c:v>139470</c:v>
              </c:pt>
            </c:numLit>
          </c:val>
        </c:ser>
        <c:ser>
          <c:idx val="5"/>
          <c:order val="5"/>
          <c:tx>
            <c:v>2048</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1052</c:v>
              </c:pt>
              <c:pt idx="1">
                <c:v>2285</c:v>
              </c:pt>
              <c:pt idx="2">
                <c:v>4480</c:v>
              </c:pt>
              <c:pt idx="3">
                <c:v>7099</c:v>
              </c:pt>
              <c:pt idx="4">
                <c:v>18632</c:v>
              </c:pt>
              <c:pt idx="5">
                <c:v>30269</c:v>
              </c:pt>
              <c:pt idx="6">
                <c:v>56023</c:v>
              </c:pt>
              <c:pt idx="7">
                <c:v>68632</c:v>
              </c:pt>
              <c:pt idx="8">
                <c:v>108079</c:v>
              </c:pt>
              <c:pt idx="9">
                <c:v>123194</c:v>
              </c:pt>
            </c:numLit>
          </c:val>
        </c:ser>
        <c:ser>
          <c:idx val="6"/>
          <c:order val="6"/>
          <c:tx>
            <c:v>4096</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1041</c:v>
              </c:pt>
              <c:pt idx="1">
                <c:v>2448</c:v>
              </c:pt>
              <c:pt idx="2">
                <c:v>4325</c:v>
              </c:pt>
              <c:pt idx="3">
                <c:v>7617</c:v>
              </c:pt>
              <c:pt idx="4">
                <c:v>14248</c:v>
              </c:pt>
              <c:pt idx="5">
                <c:v>29887</c:v>
              </c:pt>
              <c:pt idx="6">
                <c:v>53790</c:v>
              </c:pt>
              <c:pt idx="7">
                <c:v>70489</c:v>
              </c:pt>
              <c:pt idx="8">
                <c:v>103688</c:v>
              </c:pt>
              <c:pt idx="9">
                <c:v>107633</c:v>
              </c:pt>
            </c:numLit>
          </c:val>
        </c:ser>
        <c:ser>
          <c:idx val="7"/>
          <c:order val="7"/>
          <c:tx>
            <c:v>8192</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908</c:v>
              </c:pt>
              <c:pt idx="1">
                <c:v>2248</c:v>
              </c:pt>
              <c:pt idx="2">
                <c:v>4341</c:v>
              </c:pt>
              <c:pt idx="3">
                <c:v>7378</c:v>
              </c:pt>
              <c:pt idx="4">
                <c:v>15579</c:v>
              </c:pt>
              <c:pt idx="5">
                <c:v>30722</c:v>
              </c:pt>
              <c:pt idx="6">
                <c:v>56576</c:v>
              </c:pt>
              <c:pt idx="7">
                <c:v>85029</c:v>
              </c:pt>
              <c:pt idx="8">
                <c:v>86150</c:v>
              </c:pt>
              <c:pt idx="9">
                <c:v>107858</c:v>
              </c:pt>
            </c:numLit>
          </c:val>
        </c:ser>
        <c:ser>
          <c:idx val="8"/>
          <c:order val="8"/>
          <c:tx>
            <c:v>16384</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905</c:v>
              </c:pt>
              <c:pt idx="1">
                <c:v>2379</c:v>
              </c:pt>
              <c:pt idx="2">
                <c:v>4561</c:v>
              </c:pt>
              <c:pt idx="3">
                <c:v>8800</c:v>
              </c:pt>
              <c:pt idx="4">
                <c:v>15651</c:v>
              </c:pt>
              <c:pt idx="5">
                <c:v>33029</c:v>
              </c:pt>
              <c:pt idx="6">
                <c:v>52947</c:v>
              </c:pt>
              <c:pt idx="7">
                <c:v>72923</c:v>
              </c:pt>
              <c:pt idx="8">
                <c:v>93443</c:v>
              </c:pt>
              <c:pt idx="9">
                <c:v>108223</c:v>
              </c:pt>
            </c:numLit>
          </c:val>
        </c:ser>
        <c:ser>
          <c:idx val="9"/>
          <c:order val="9"/>
          <c:tx>
            <c:v>32768</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1017</c:v>
              </c:pt>
              <c:pt idx="1">
                <c:v>1997</c:v>
              </c:pt>
              <c:pt idx="2">
                <c:v>4168</c:v>
              </c:pt>
              <c:pt idx="3">
                <c:v>8616</c:v>
              </c:pt>
              <c:pt idx="4">
                <c:v>16468</c:v>
              </c:pt>
              <c:pt idx="5">
                <c:v>29380</c:v>
              </c:pt>
              <c:pt idx="6">
                <c:v>51125</c:v>
              </c:pt>
              <c:pt idx="7">
                <c:v>74490</c:v>
              </c:pt>
              <c:pt idx="8">
                <c:v>90339</c:v>
              </c:pt>
              <c:pt idx="9">
                <c:v>108345</c:v>
              </c:pt>
            </c:numLit>
          </c:val>
        </c:ser>
        <c:ser>
          <c:idx val="10"/>
          <c:order val="10"/>
          <c:tx>
            <c:v>65536</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869</c:v>
              </c:pt>
              <c:pt idx="1">
                <c:v>2359</c:v>
              </c:pt>
              <c:pt idx="2">
                <c:v>4311</c:v>
              </c:pt>
              <c:pt idx="3">
                <c:v>8086</c:v>
              </c:pt>
              <c:pt idx="4">
                <c:v>16288</c:v>
              </c:pt>
              <c:pt idx="5">
                <c:v>30794</c:v>
              </c:pt>
              <c:pt idx="6">
                <c:v>54243</c:v>
              </c:pt>
              <c:pt idx="7">
                <c:v>75789</c:v>
              </c:pt>
              <c:pt idx="8">
                <c:v>91896</c:v>
              </c:pt>
              <c:pt idx="9">
                <c:v>106125</c:v>
              </c:pt>
            </c:numLit>
          </c:val>
        </c:ser>
        <c:ser>
          <c:idx val="11"/>
          <c:order val="11"/>
          <c:tx>
            <c:v>131072</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892</c:v>
              </c:pt>
              <c:pt idx="1">
                <c:v>2297</c:v>
              </c:pt>
              <c:pt idx="2">
                <c:v>4269</c:v>
              </c:pt>
              <c:pt idx="3">
                <c:v>7418</c:v>
              </c:pt>
              <c:pt idx="4">
                <c:v>15568</c:v>
              </c:pt>
              <c:pt idx="5">
                <c:v>29003</c:v>
              </c:pt>
              <c:pt idx="6">
                <c:v>53611</c:v>
              </c:pt>
              <c:pt idx="7">
                <c:v>75538</c:v>
              </c:pt>
              <c:pt idx="8">
                <c:v>90473</c:v>
              </c:pt>
              <c:pt idx="9">
                <c:v>104611</c:v>
              </c:pt>
            </c:numLit>
          </c:val>
        </c:ser>
        <c:ser>
          <c:idx val="12"/>
          <c:order val="12"/>
          <c:tx>
            <c:v>262144</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884</c:v>
              </c:pt>
              <c:pt idx="1">
                <c:v>2459</c:v>
              </c:pt>
              <c:pt idx="2">
                <c:v>4417</c:v>
              </c:pt>
              <c:pt idx="3">
                <c:v>7653</c:v>
              </c:pt>
              <c:pt idx="4">
                <c:v>19125</c:v>
              </c:pt>
              <c:pt idx="5">
                <c:v>38316</c:v>
              </c:pt>
              <c:pt idx="6">
                <c:v>59964</c:v>
              </c:pt>
              <c:pt idx="7">
                <c:v>85585</c:v>
              </c:pt>
              <c:pt idx="8">
                <c:v>101942</c:v>
              </c:pt>
              <c:pt idx="9">
                <c:v>117980</c:v>
              </c:pt>
            </c:numLit>
          </c:val>
        </c:ser>
        <c:ser>
          <c:idx val="13"/>
          <c:order val="13"/>
          <c:tx>
            <c:v>524288</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1038</c:v>
              </c:pt>
              <c:pt idx="1">
                <c:v>2617</c:v>
              </c:pt>
              <c:pt idx="2">
                <c:v>5059</c:v>
              </c:pt>
              <c:pt idx="3">
                <c:v>8846</c:v>
              </c:pt>
              <c:pt idx="4">
                <c:v>19015</c:v>
              </c:pt>
              <c:pt idx="5">
                <c:v>40471</c:v>
              </c:pt>
              <c:pt idx="6">
                <c:v>69525</c:v>
              </c:pt>
              <c:pt idx="7">
                <c:v>88529</c:v>
              </c:pt>
              <c:pt idx="8">
                <c:v>110004</c:v>
              </c:pt>
              <c:pt idx="9">
                <c:v>122659</c:v>
              </c:pt>
            </c:numLit>
          </c:val>
        </c:ser>
        <c:ser>
          <c:idx val="14"/>
          <c:order val="14"/>
          <c:tx>
            <c:v>1048576</c:v>
          </c:tx>
          <c:dLbls>
            <c:delete val="1"/>
          </c:dLbls>
          <c:cat>
            <c:strLit>
              <c:ptCount val="10"/>
              <c:pt idx="0">
                <c:v>4.0</c:v>
              </c:pt>
              <c:pt idx="1">
                <c:v>8.0</c:v>
              </c:pt>
              <c:pt idx="2">
                <c:v>16.0</c:v>
              </c:pt>
              <c:pt idx="3">
                <c:v>32.0</c:v>
              </c:pt>
              <c:pt idx="4">
                <c:v>64.0</c:v>
              </c:pt>
              <c:pt idx="5">
                <c:v>128.0</c:v>
              </c:pt>
              <c:pt idx="6">
                <c:v>256.0</c:v>
              </c:pt>
              <c:pt idx="7">
                <c:v>512.0</c:v>
              </c:pt>
              <c:pt idx="8">
                <c:v>1024.0</c:v>
              </c:pt>
              <c:pt idx="9">
                <c:v>2048.0</c:v>
              </c:pt>
            </c:strLit>
          </c:cat>
          <c:val>
            <c:numLit>
              <c:formatCode>General</c:formatCode>
              <c:ptCount val="10"/>
              <c:pt idx="0">
                <c:v>1308</c:v>
              </c:pt>
              <c:pt idx="1">
                <c:v>2772</c:v>
              </c:pt>
              <c:pt idx="2">
                <c:v>5364</c:v>
              </c:pt>
              <c:pt idx="3">
                <c:v>7799</c:v>
              </c:pt>
              <c:pt idx="4">
                <c:v>17203</c:v>
              </c:pt>
              <c:pt idx="5">
                <c:v>42195</c:v>
              </c:pt>
              <c:pt idx="6">
                <c:v>74424</c:v>
              </c:pt>
              <c:pt idx="7">
                <c:v>97008</c:v>
              </c:pt>
              <c:pt idx="8">
                <c:v>115997</c:v>
              </c:pt>
              <c:pt idx="9">
                <c:v>129438</c:v>
              </c:pt>
            </c:numLit>
          </c:val>
        </c:ser>
        <c:dLbls>
          <c:showLegendKey val="1"/>
          <c:showVal val="1"/>
          <c:showCatName val="1"/>
          <c:showSerName val="1"/>
          <c:showPercent val="1"/>
          <c:separator>,</c:separator>
        </c:dLbls>
        <c:axId val="117036544"/>
        <c:axId val="117038080"/>
      </c:barChart>
      <c:catAx>
        <c:axId val="117036544"/>
        <c:scaling>
          <c:orientation val="minMax"/>
        </c:scaling>
        <c:axPos val="b"/>
        <c:numFmt formatCode="#&quot;KB&quot;" sourceLinked="0"/>
        <c:tickLblPos val="nextTo"/>
        <c:txPr>
          <a:bodyPr rot="0"/>
          <a:lstStyle/>
          <a:p>
            <a:pPr>
              <a:defRPr sz="1100" b="1" i="0" u="none" strike="noStrike">
                <a:solidFill>
                  <a:srgbClr val="000000"/>
                </a:solidFill>
              </a:defRPr>
            </a:pPr>
            <a:endParaRPr lang="zh-CN"/>
          </a:p>
        </c:txPr>
        <c:crossAx val="117038080"/>
        <c:crosses val="autoZero"/>
        <c:lblAlgn val="ctr"/>
        <c:lblOffset val="100"/>
      </c:catAx>
      <c:valAx>
        <c:axId val="117038080"/>
        <c:scaling>
          <c:orientation val="minMax"/>
        </c:scaling>
        <c:axPos val="l"/>
        <c:majorGridlines>
          <c:spPr>
            <a:ln w="9525">
              <a:solidFill>
                <a:srgbClr val="808080"/>
              </a:solidFill>
              <a:prstDash val="solid"/>
            </a:ln>
          </c:spPr>
        </c:majorGridlines>
        <c:numFmt formatCode="0&quot;.&quot;###&quot;MB/s&quot;" sourceLinked="0"/>
        <c:tickLblPos val="nextTo"/>
        <c:txPr>
          <a:bodyPr rot="-60000000"/>
          <a:lstStyle/>
          <a:p>
            <a:pPr>
              <a:defRPr sz="1000" b="0" i="0" u="none" strike="noStrike">
                <a:solidFill>
                  <a:srgbClr val="000000"/>
                </a:solidFill>
              </a:defRPr>
            </a:pPr>
            <a:endParaRPr lang="zh-CN"/>
          </a:p>
        </c:txPr>
        <c:crossAx val="117036544"/>
        <c:crosses val="autoZero"/>
        <c:crossBetween val="between"/>
      </c:valAx>
    </c:plotArea>
    <c:legend>
      <c:legendPos val="r"/>
      <c:legendEntry>
        <c:idx val="0"/>
        <c:txPr>
          <a:bodyPr/>
          <a:lstStyle/>
          <a:p>
            <a:pPr>
              <a:defRPr sz="1000" b="0" i="0" u="none" strike="noStrike">
                <a:solidFill>
                  <a:srgbClr val="000000"/>
                </a:solidFill>
              </a:defRPr>
            </a:pPr>
            <a:endParaRPr lang="zh-CN"/>
          </a:p>
        </c:txPr>
      </c:legendEntry>
      <c:legendEntry>
        <c:idx val="1"/>
        <c:txPr>
          <a:bodyPr/>
          <a:lstStyle/>
          <a:p>
            <a:pPr>
              <a:defRPr sz="1000" b="0" i="0" u="none" strike="noStrike">
                <a:solidFill>
                  <a:srgbClr val="000000"/>
                </a:solidFill>
              </a:defRPr>
            </a:pPr>
            <a:endParaRPr lang="zh-CN"/>
          </a:p>
        </c:txPr>
      </c:legendEntry>
      <c:legendEntry>
        <c:idx val="2"/>
        <c:txPr>
          <a:bodyPr/>
          <a:lstStyle/>
          <a:p>
            <a:pPr>
              <a:defRPr sz="1000" b="0" i="0" u="none" strike="noStrike">
                <a:solidFill>
                  <a:srgbClr val="000000"/>
                </a:solidFill>
              </a:defRPr>
            </a:pPr>
            <a:endParaRPr lang="zh-CN"/>
          </a:p>
        </c:txPr>
      </c:legendEntry>
      <c:legendEntry>
        <c:idx val="3"/>
        <c:txPr>
          <a:bodyPr/>
          <a:lstStyle/>
          <a:p>
            <a:pPr>
              <a:defRPr sz="1000" b="0" i="0" u="none" strike="noStrike">
                <a:solidFill>
                  <a:srgbClr val="000000"/>
                </a:solidFill>
              </a:defRPr>
            </a:pPr>
            <a:endParaRPr lang="zh-CN"/>
          </a:p>
        </c:txPr>
      </c:legendEntry>
      <c:legendEntry>
        <c:idx val="4"/>
        <c:txPr>
          <a:bodyPr/>
          <a:lstStyle/>
          <a:p>
            <a:pPr>
              <a:defRPr sz="1000" b="0" i="0" u="none" strike="noStrike">
                <a:solidFill>
                  <a:srgbClr val="000000"/>
                </a:solidFill>
              </a:defRPr>
            </a:pPr>
            <a:endParaRPr lang="zh-CN"/>
          </a:p>
        </c:txPr>
      </c:legendEntry>
      <c:legendEntry>
        <c:idx val="5"/>
        <c:txPr>
          <a:bodyPr/>
          <a:lstStyle/>
          <a:p>
            <a:pPr>
              <a:defRPr sz="1000" b="0" i="0" u="none" strike="noStrike">
                <a:solidFill>
                  <a:srgbClr val="000000"/>
                </a:solidFill>
              </a:defRPr>
            </a:pPr>
            <a:endParaRPr lang="zh-CN"/>
          </a:p>
        </c:txPr>
      </c:legendEntry>
      <c:legendEntry>
        <c:idx val="6"/>
        <c:txPr>
          <a:bodyPr/>
          <a:lstStyle/>
          <a:p>
            <a:pPr>
              <a:defRPr sz="1000" b="0" i="0" u="none" strike="noStrike">
                <a:solidFill>
                  <a:srgbClr val="000000"/>
                </a:solidFill>
              </a:defRPr>
            </a:pPr>
            <a:endParaRPr lang="zh-CN"/>
          </a:p>
        </c:txPr>
      </c:legendEntry>
      <c:legendEntry>
        <c:idx val="7"/>
        <c:txPr>
          <a:bodyPr/>
          <a:lstStyle/>
          <a:p>
            <a:pPr>
              <a:defRPr sz="1000" b="0" i="0" u="none" strike="noStrike">
                <a:solidFill>
                  <a:srgbClr val="000000"/>
                </a:solidFill>
              </a:defRPr>
            </a:pPr>
            <a:endParaRPr lang="zh-CN"/>
          </a:p>
        </c:txPr>
      </c:legendEntry>
      <c:legendEntry>
        <c:idx val="8"/>
        <c:txPr>
          <a:bodyPr/>
          <a:lstStyle/>
          <a:p>
            <a:pPr>
              <a:defRPr sz="1000" b="0" i="0" u="none" strike="noStrike">
                <a:solidFill>
                  <a:srgbClr val="000000"/>
                </a:solidFill>
              </a:defRPr>
            </a:pPr>
            <a:endParaRPr lang="zh-CN"/>
          </a:p>
        </c:txPr>
      </c:legendEntry>
      <c:legendEntry>
        <c:idx val="9"/>
        <c:txPr>
          <a:bodyPr/>
          <a:lstStyle/>
          <a:p>
            <a:pPr>
              <a:defRPr sz="1000" b="0" i="0" u="none" strike="noStrike">
                <a:solidFill>
                  <a:srgbClr val="000000"/>
                </a:solidFill>
              </a:defRPr>
            </a:pPr>
            <a:endParaRPr lang="zh-CN"/>
          </a:p>
        </c:txPr>
      </c:legendEntry>
      <c:legendEntry>
        <c:idx val="10"/>
        <c:txPr>
          <a:bodyPr/>
          <a:lstStyle/>
          <a:p>
            <a:pPr>
              <a:defRPr sz="1000" b="0" i="0" u="none" strike="noStrike">
                <a:solidFill>
                  <a:srgbClr val="000000"/>
                </a:solidFill>
              </a:defRPr>
            </a:pPr>
            <a:endParaRPr lang="zh-CN"/>
          </a:p>
        </c:txPr>
      </c:legendEntry>
      <c:legendEntry>
        <c:idx val="11"/>
        <c:txPr>
          <a:bodyPr/>
          <a:lstStyle/>
          <a:p>
            <a:pPr>
              <a:defRPr sz="1000" b="0" i="0" u="none" strike="noStrike">
                <a:solidFill>
                  <a:srgbClr val="000000"/>
                </a:solidFill>
              </a:defRPr>
            </a:pPr>
            <a:endParaRPr lang="zh-CN"/>
          </a:p>
        </c:txPr>
      </c:legendEntry>
      <c:legendEntry>
        <c:idx val="12"/>
        <c:txPr>
          <a:bodyPr/>
          <a:lstStyle/>
          <a:p>
            <a:pPr>
              <a:defRPr sz="1000" b="0" i="0" u="none" strike="noStrike">
                <a:solidFill>
                  <a:srgbClr val="000000"/>
                </a:solidFill>
              </a:defRPr>
            </a:pPr>
            <a:endParaRPr lang="zh-CN"/>
          </a:p>
        </c:txPr>
      </c:legendEntry>
      <c:legendEntry>
        <c:idx val="13"/>
        <c:txPr>
          <a:bodyPr/>
          <a:lstStyle/>
          <a:p>
            <a:pPr>
              <a:defRPr sz="1000" b="0" i="0" u="none" strike="noStrike">
                <a:solidFill>
                  <a:srgbClr val="000000"/>
                </a:solidFill>
              </a:defRPr>
            </a:pPr>
            <a:endParaRPr lang="zh-CN"/>
          </a:p>
        </c:txPr>
      </c:legendEntry>
      <c:legendEntry>
        <c:idx val="14"/>
        <c:txPr>
          <a:bodyPr/>
          <a:lstStyle/>
          <a:p>
            <a:pPr>
              <a:defRPr sz="1000" b="0" i="0" u="none" strike="noStrike">
                <a:solidFill>
                  <a:srgbClr val="000000"/>
                </a:solidFill>
              </a:defRPr>
            </a:pPr>
            <a:endParaRPr lang="zh-CN"/>
          </a:p>
        </c:txPr>
      </c:legendEntry>
      <c:layout>
        <c:manualLayout>
          <c:xMode val="edge"/>
          <c:yMode val="edge"/>
          <c:x val="0.89576572046336"/>
          <c:y val="6.1836059862320422E-2"/>
          <c:w val="0.10252488979147102"/>
          <c:h val="0.87632756920530896"/>
        </c:manualLayout>
      </c:layout>
      <c:spPr>
        <a:noFill/>
        <a:ln w="9525">
          <a:noFill/>
        </a:ln>
      </c:spPr>
    </c:legend>
    <c:plotVisOnly val="1"/>
    <c:dispBlanksAs val="gap"/>
  </c:chart>
  <c:txPr>
    <a:bodyPr/>
    <a:lstStyle/>
    <a:p>
      <a:pPr>
        <a:defRPr sz="1000" b="0" i="0" u="none" strike="noStrike">
          <a:solidFill>
            <a:srgbClr val="000000"/>
          </a:solidFill>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997" name="Rectangle 2"/>
          <p:cNvSpPr>
            <a:spLocks noGrp="1" noRot="1" noChangeAspect="1" noChangeArrowheads="1"/>
          </p:cNvSpPr>
          <p:nvPr>
            <p:ph type="sldImg" idx="2"/>
          </p:nvPr>
        </p:nvSpPr>
        <p:spPr bwMode="auto">
          <a:xfrm>
            <a:off x="1050925" y="754063"/>
            <a:ext cx="4572000" cy="3294062"/>
          </a:xfrm>
          <a:prstGeom prst="rect">
            <a:avLst/>
          </a:prstGeom>
          <a:noFill/>
          <a:ln w="9525">
            <a:noFill/>
            <a:miter lim="800000"/>
          </a:ln>
        </p:spPr>
      </p:sp>
      <p:sp>
        <p:nvSpPr>
          <p:cNvPr id="1048998"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smtClean="0"/>
              <a:t>单击此处编辑母版文本样式
第二级
第三级
第四级
第五级</a:t>
            </a:r>
          </a:p>
        </p:txBody>
      </p:sp>
      <p:sp>
        <p:nvSpPr>
          <p:cNvPr id="1048999"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defRPr>
            </a:lvl1pPr>
          </a:lstStyle>
          <a:p>
            <a:endParaRPr lang="zh-CN" altLang="en-US"/>
          </a:p>
        </p:txBody>
      </p:sp>
      <p:sp>
        <p:nvSpPr>
          <p:cNvPr id="1049000"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ea typeface="宋体" panose="02010600030101010101" pitchFamily="2" charset="-122"/>
              </a:defRPr>
            </a:lvl1pPr>
          </a:lstStyle>
          <a:p>
            <a:endParaRPr lang="zh-CN" altLang="en-US"/>
          </a:p>
        </p:txBody>
      </p:sp>
      <p:sp>
        <p:nvSpPr>
          <p:cNvPr id="1049001"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宋体" panose="02010600030101010101" pitchFamily="2" charset="-122"/>
              </a:defRPr>
            </a:lvl1pPr>
          </a:lstStyle>
          <a:p>
            <a:r>
              <a:rPr lang="zh-CN" altLang="en-US"/>
              <a:t>UJS</a:t>
            </a:r>
          </a:p>
        </p:txBody>
      </p:sp>
      <p:sp>
        <p:nvSpPr>
          <p:cNvPr id="1049002"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ea typeface="宋体" panose="02010600030101010101" pitchFamily="2" charset="-122"/>
              </a:defRPr>
            </a:lvl1pPr>
          </a:lstStyle>
          <a:p>
            <a:fld id="{7F697E78-9EAB-43FB-A918-F82DBB380179}" type="slidenum">
              <a:rPr lang="zh-CN" altLang="en-US"/>
              <a:pPr/>
              <a:t>‹#›</a:t>
            </a:fld>
            <a:endParaRPr lang="zh-CN"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幻灯片图像占位符 1"/>
          <p:cNvSpPr>
            <a:spLocks noGrp="1" noRot="1" noChangeAspect="1"/>
          </p:cNvSpPr>
          <p:nvPr>
            <p:ph type="sldImg"/>
          </p:nvPr>
        </p:nvSpPr>
        <p:spPr>
          <a:xfrm>
            <a:off x="1141413" y="754063"/>
            <a:ext cx="4391025" cy="3294062"/>
          </a:xfrm>
        </p:spPr>
      </p:sp>
      <p:sp>
        <p:nvSpPr>
          <p:cNvPr id="1048606" name="备注占位符 2"/>
          <p:cNvSpPr>
            <a:spLocks noGrp="1"/>
          </p:cNvSpPr>
          <p:nvPr>
            <p:ph type="body" idx="1"/>
          </p:nvPr>
        </p:nvSpPr>
        <p:spPr/>
        <p:txBody>
          <a:bodyPr>
            <a:normAutofit/>
          </a:bodyPr>
          <a:lstStyle/>
          <a:p>
            <a:r>
              <a:rPr lang="zh-CN" altLang="en-US" dirty="0" smtClean="0"/>
              <a:t>由以下几个方面来做报告</a:t>
            </a:r>
            <a:endParaRPr lang="zh-CN" altLang="en-US" dirty="0"/>
          </a:p>
        </p:txBody>
      </p:sp>
      <p:sp>
        <p:nvSpPr>
          <p:cNvPr id="1048607" name="页脚占位符 3"/>
          <p:cNvSpPr>
            <a:spLocks noGrp="1"/>
          </p:cNvSpPr>
          <p:nvPr>
            <p:ph type="ftr" sz="quarter" idx="10"/>
          </p:nvPr>
        </p:nvSpPr>
        <p:spPr/>
        <p:txBody>
          <a:bodyPr/>
          <a:lstStyle/>
          <a:p>
            <a:r>
              <a:rPr lang="zh-CN" altLang="en-US" smtClean="0"/>
              <a:t>UJS</a:t>
            </a:r>
            <a:endParaRPr lang="zh-CN" altLang="en-US"/>
          </a:p>
        </p:txBody>
      </p:sp>
      <p:sp>
        <p:nvSpPr>
          <p:cNvPr id="1048608" name="灯片编号占位符 4"/>
          <p:cNvSpPr>
            <a:spLocks noGrp="1"/>
          </p:cNvSpPr>
          <p:nvPr>
            <p:ph type="sldNum" sz="quarter" idx="11"/>
          </p:nvPr>
        </p:nvSpPr>
        <p:spPr/>
        <p:txBody>
          <a:bodyPr/>
          <a:lstStyle/>
          <a:p>
            <a:fld id="{7F697E78-9EAB-43FB-A918-F82DBB38017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8" name="幻灯片图像占位符 1"/>
          <p:cNvSpPr>
            <a:spLocks noGrp="1" noRot="1" noChangeAspect="1" noTextEdit="1"/>
          </p:cNvSpPr>
          <p:nvPr>
            <p:ph type="sldImg"/>
          </p:nvPr>
        </p:nvSpPr>
        <p:spPr>
          <a:xfrm>
            <a:off x="1141413" y="754063"/>
            <a:ext cx="4391025" cy="3294062"/>
          </a:xfrm>
        </p:spPr>
      </p:sp>
      <p:sp>
        <p:nvSpPr>
          <p:cNvPr id="1048889" name="备注占位符 2"/>
          <p:cNvSpPr>
            <a:spLocks noGrp="1"/>
          </p:cNvSpPr>
          <p:nvPr>
            <p:ph type="body" idx="1"/>
          </p:nvPr>
        </p:nvSpPr>
        <p:spPr>
          <a:noFill/>
        </p:spPr>
        <p:txBody>
          <a:bodyPr/>
          <a:lstStyle/>
          <a:p>
            <a:endParaRPr lang="zh-CN" altLang="en-US" smtClean="0">
              <a:latin typeface="Arial" panose="020B0604020202020204" pitchFamily="34" charset="0"/>
              <a:ea typeface="宋体" panose="02010600030101010101" pitchFamily="2" charset="-122"/>
            </a:endParaRPr>
          </a:p>
        </p:txBody>
      </p:sp>
      <p:sp>
        <p:nvSpPr>
          <p:cNvPr id="1048890"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891"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4DDA4611-39F5-4EA3-AF28-FAEA42377B1E}"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10</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幻灯片图像占位符 1"/>
          <p:cNvSpPr>
            <a:spLocks noGrp="1" noRot="1" noChangeAspect="1"/>
          </p:cNvSpPr>
          <p:nvPr>
            <p:ph type="sldImg" idx="2"/>
          </p:nvPr>
        </p:nvSpPr>
        <p:spPr>
          <a:xfrm>
            <a:off x="1141413" y="754063"/>
            <a:ext cx="4391025" cy="3294062"/>
          </a:xfrm>
        </p:spPr>
      </p:sp>
      <p:sp>
        <p:nvSpPr>
          <p:cNvPr id="1048714" name="文本占位符 2"/>
          <p:cNvSpPr>
            <a:spLocks noGrp="1"/>
          </p:cNvSpPr>
          <p:nvPr>
            <p:ph type="body" idx="3"/>
          </p:nvPr>
        </p:nvSpPr>
        <p:spPr/>
        <p:txBody>
          <a:bodyPr/>
          <a:lstStyle/>
          <a:p>
            <a:r>
              <a:rPr lang="en-US" altLang="zh-CN" dirty="0" smtClean="0"/>
              <a:t>我们实验组一起做出了NVMCFS，这是混合粒度文件系统，我们将NVM的字节设备和NVM块设备结合起来然后统一管理。
我在暑假期间搭建了基于infiniband的RDMA协议的hadoop集群和spark集群，
通过使用iozone和TestDFSIO以及linux自带的dd工具做了大量的测试</a:t>
            </a:r>
          </a:p>
        </p:txBody>
      </p:sp>
      <p:sp>
        <p:nvSpPr>
          <p:cNvPr id="1048715" name="页脚占位符 3"/>
          <p:cNvSpPr>
            <a:spLocks noGrp="1"/>
          </p:cNvSpPr>
          <p:nvPr>
            <p:ph type="ftr" sz="quarter" idx="4"/>
          </p:nvPr>
        </p:nvSpPr>
        <p:spPr/>
        <p:txBody>
          <a:bodyPr/>
          <a:lstStyle/>
          <a:p>
            <a:r>
              <a:rPr lang="zh-CN" altLang="en-US"/>
              <a:t>UJS</a:t>
            </a:r>
          </a:p>
        </p:txBody>
      </p:sp>
      <p:sp>
        <p:nvSpPr>
          <p:cNvPr id="1048716" name="灯片编号占位符 4"/>
          <p:cNvSpPr>
            <a:spLocks noGrp="1"/>
          </p:cNvSpPr>
          <p:nvPr>
            <p:ph type="sldNum" sz="quarter" idx="5"/>
          </p:nvPr>
        </p:nvSpPr>
        <p:spPr/>
        <p:txBody>
          <a:bodyPr/>
          <a:lstStyle/>
          <a:p>
            <a:fld id="{7F697E78-9EAB-43FB-A918-F82DBB380179}"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幻灯片图像占位符 1"/>
          <p:cNvSpPr>
            <a:spLocks noGrp="1" noRot="1" noChangeAspect="1"/>
          </p:cNvSpPr>
          <p:nvPr>
            <p:ph type="sldImg" idx="2"/>
          </p:nvPr>
        </p:nvSpPr>
        <p:spPr>
          <a:xfrm>
            <a:off x="1141413" y="754063"/>
            <a:ext cx="4391025" cy="3294062"/>
          </a:xfrm>
        </p:spPr>
      </p:sp>
      <p:sp>
        <p:nvSpPr>
          <p:cNvPr id="1048727" name="文本占位符 2"/>
          <p:cNvSpPr>
            <a:spLocks noGrp="1"/>
          </p:cNvSpPr>
          <p:nvPr>
            <p:ph type="body" idx="3"/>
          </p:nvPr>
        </p:nvSpPr>
        <p:spPr/>
        <p:txBody>
          <a:bodyPr/>
          <a:lstStyle/>
          <a:p>
            <a:r>
              <a:rPr lang="en-US" altLang="zh-CN" dirty="0" smtClean="0"/>
              <a:t>测试数据部分结果如下图所示，其中横坐标是iozone中测试时的数据块大小，
纵坐标是平均IO带宽，不同颜色的柱形代表不同大小的文件。
经过我对比dd测试的硬件性能发现，他们之间效率相差8倍左右
我找到了到底是什么原因造成了这个差异。</a:t>
            </a:r>
          </a:p>
        </p:txBody>
      </p:sp>
      <p:sp>
        <p:nvSpPr>
          <p:cNvPr id="1048728" name="页脚占位符 3"/>
          <p:cNvSpPr>
            <a:spLocks noGrp="1"/>
          </p:cNvSpPr>
          <p:nvPr>
            <p:ph type="ftr" sz="quarter" idx="4"/>
          </p:nvPr>
        </p:nvSpPr>
        <p:spPr/>
        <p:txBody>
          <a:bodyPr/>
          <a:lstStyle/>
          <a:p>
            <a:r>
              <a:rPr lang="zh-CN" altLang="en-US"/>
              <a:t>UJS</a:t>
            </a:r>
          </a:p>
        </p:txBody>
      </p:sp>
      <p:sp>
        <p:nvSpPr>
          <p:cNvPr id="1048729" name="灯片编号占位符 4"/>
          <p:cNvSpPr>
            <a:spLocks noGrp="1"/>
          </p:cNvSpPr>
          <p:nvPr>
            <p:ph type="sldNum" sz="quarter" idx="5"/>
          </p:nvPr>
        </p:nvSpPr>
        <p:spPr/>
        <p:txBody>
          <a:bodyPr/>
          <a:lstStyle/>
          <a:p>
            <a:fld id="{7F697E78-9EAB-43FB-A918-F82DBB380179}"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幻灯片图像占位符 1"/>
          <p:cNvSpPr>
            <a:spLocks noGrp="1" noRot="1" noChangeAspect="1" noTextEdit="1"/>
          </p:cNvSpPr>
          <p:nvPr>
            <p:ph type="sldImg"/>
          </p:nvPr>
        </p:nvSpPr>
        <p:spPr>
          <a:xfrm>
            <a:off x="1141413" y="754063"/>
            <a:ext cx="4391025" cy="3294062"/>
          </a:xfrm>
        </p:spPr>
      </p:sp>
      <p:sp>
        <p:nvSpPr>
          <p:cNvPr id="1048749" name="备注占位符 2"/>
          <p:cNvSpPr>
            <a:spLocks noGrp="1"/>
          </p:cNvSpPr>
          <p:nvPr>
            <p:ph type="body" idx="1"/>
          </p:nvPr>
        </p:nvSpPr>
        <p:spPr/>
        <p:txBody>
          <a:bodyPr/>
          <a:lstStyle/>
          <a:p>
            <a:pPr marL="0" lvl="2" indent="0"/>
            <a:r>
              <a:rPr lang="en-US" altLang="zh-CN" dirty="0" smtClean="0">
                <a:sym typeface="Wingdings" panose="05000000000000000000" pitchFamily="2" charset="2"/>
              </a:rPr>
              <a:t>在文献阅读中发现，传统磁盘中IO栈的软件开销在18%左右，是比较低的，但是对于NVM存储设备：软件开销高达90%，这就是我前面的两个实验结果产生巨大差异的原因。
究其原因，就是VFS的大开销对性能造成了影响
应用程序——&gt; HDFS——&gt;VFS ——&gt;ext4 ——&gt;磁盘
==================================================================
1、由于VFS中拥有多个文件系统的数据iNode信息，所以必然导致其搜索效率低下
2、VFS内部产生的各种操作和数据缓存处理都会拖累底层文件系统的存储效率
----------------------------------------------------------------
------ Refactor, Reduce, Recycle: Restructuring the I/O Stack for the Future of Storage（Computer’2014）
------存储系统中软件开销比例   --传统18%    VS   PCIe -NVM 63%
Moneta: A high-performance storage array architecture for next-generation, non-volatile   memories（SC’2010）
----------------------------------------------------------------
http://blog.csdn.net/stonesharp/article/details/50315921</a:t>
            </a:r>
          </a:p>
        </p:txBody>
      </p:sp>
      <p:sp>
        <p:nvSpPr>
          <p:cNvPr id="1048750"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751"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8E2A080A-2E55-45CD-B5C6-798FED890484}"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4</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幻灯片图像占位符 1"/>
          <p:cNvSpPr>
            <a:spLocks noGrp="1" noRot="1" noChangeAspect="1" noTextEdit="1"/>
          </p:cNvSpPr>
          <p:nvPr>
            <p:ph type="sldImg"/>
          </p:nvPr>
        </p:nvSpPr>
        <p:spPr>
          <a:xfrm>
            <a:off x="1141413" y="754063"/>
            <a:ext cx="4391025" cy="3294062"/>
          </a:xfrm>
        </p:spPr>
      </p:sp>
      <p:sp>
        <p:nvSpPr>
          <p:cNvPr id="1048787" name="备注占位符 2"/>
          <p:cNvSpPr>
            <a:spLocks noGrp="1"/>
          </p:cNvSpPr>
          <p:nvPr>
            <p:ph type="body" idx="1"/>
          </p:nvPr>
        </p:nvSpPr>
        <p:spPr>
          <a:noFill/>
        </p:spPr>
        <p:txBody>
          <a:bodyPr/>
          <a:lstStyle/>
          <a:p>
            <a:pPr marL="0" lvl="3" indent="0"/>
            <a:r>
              <a:rPr lang="zh-CN" altLang="en-US" dirty="0" smtClean="0">
                <a:latin typeface="Arial" panose="020B0604020202020204" pitchFamily="34" charset="0"/>
                <a:ea typeface="宋体" panose="02010600030101010101" pitchFamily="2" charset="-122"/>
              </a:rPr>
              <a:t>原来</a:t>
            </a:r>
            <a:r>
              <a:rPr lang="en-US" altLang="zh-CN" dirty="0" smtClean="0">
                <a:latin typeface="Arial" panose="020B0604020202020204" pitchFamily="34" charset="0"/>
                <a:ea typeface="宋体" panose="02010600030101010101" pitchFamily="2" charset="-122"/>
              </a:rPr>
              <a:t>HDFS</a:t>
            </a:r>
            <a:r>
              <a:rPr lang="zh-CN" altLang="en-US" dirty="0" smtClean="0">
                <a:latin typeface="Arial" panose="020B0604020202020204" pitchFamily="34" charset="0"/>
                <a:ea typeface="宋体" panose="02010600030101010101" pitchFamily="2" charset="-122"/>
              </a:rPr>
              <a:t>仅支持</a:t>
            </a:r>
            <a:r>
              <a:rPr lang="en-US" altLang="zh-CN" dirty="0" smtClean="0">
                <a:latin typeface="Arial" panose="020B0604020202020204" pitchFamily="34" charset="0"/>
                <a:ea typeface="宋体" panose="02010600030101010101" pitchFamily="2" charset="-122"/>
              </a:rPr>
              <a:t>append,</a:t>
            </a:r>
            <a:r>
              <a:rPr lang="zh-CN" altLang="en-US" dirty="0" smtClean="0">
                <a:latin typeface="Arial" panose="020B0604020202020204" pitchFamily="34" charset="0"/>
                <a:ea typeface="宋体" panose="02010600030101010101" pitchFamily="2" charset="-122"/>
              </a:rPr>
              <a:t> DIMM接口可以按照比特位来修改数据，</a:t>
            </a:r>
            <a:endParaRPr lang="en-US" altLang="zh-CN" dirty="0" smtClean="0">
              <a:latin typeface="Arial" panose="020B0604020202020204" pitchFamily="34" charset="0"/>
              <a:ea typeface="宋体" panose="02010600030101010101" pitchFamily="2" charset="-122"/>
            </a:endParaRPr>
          </a:p>
          <a:p>
            <a:pPr marL="0" lvl="3" indent="0"/>
            <a:endParaRPr lang="zh-CN" altLang="en-US" dirty="0" smtClean="0">
              <a:latin typeface="Arial" panose="020B060402020202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pPr>
            <a:r>
              <a:rPr lang="zh-CN" altLang="en-US" dirty="0" smtClean="0">
                <a:latin typeface="Arial" panose="020B0604020202020204" pitchFamily="34" charset="0"/>
                <a:ea typeface="宋体" panose="02010600030101010101" pitchFamily="2" charset="-122"/>
              </a:rPr>
              <a:t>下图左边是原来的</a:t>
            </a:r>
            <a:r>
              <a:rPr lang="zh-CN" altLang="en-US" sz="1200" dirty="0" smtClean="0">
                <a:sym typeface="+mn-ea"/>
              </a:rPr>
              <a:t>面向</a:t>
            </a:r>
            <a:r>
              <a:rPr lang="en-US" altLang="zh-CN" sz="1200" dirty="0" smtClean="0">
                <a:solidFill>
                  <a:srgbClr val="FF0000"/>
                </a:solidFill>
                <a:sym typeface="+mn-ea"/>
              </a:rPr>
              <a:t>VFS</a:t>
            </a:r>
            <a:r>
              <a:rPr lang="zh-CN" altLang="en-US" sz="1200" dirty="0" smtClean="0">
                <a:sym typeface="+mn-ea"/>
              </a:rPr>
              <a:t>的</a:t>
            </a:r>
            <a:r>
              <a:rPr lang="en-US" altLang="zh-CN" sz="1200" dirty="0" smtClean="0">
                <a:sym typeface="+mn-ea"/>
              </a:rPr>
              <a:t>HDFS</a:t>
            </a:r>
            <a:endParaRPr lang="zh-CN" altLang="en-US" sz="1200" dirty="0" smtClean="0"/>
          </a:p>
          <a:p>
            <a:pPr marL="0" marR="0" indent="0" algn="l" defTabSz="914400" rtl="0" eaLnBrk="0" fontAlgn="base" latinLnBrk="0" hangingPunct="0">
              <a:lnSpc>
                <a:spcPct val="100000"/>
              </a:lnSpc>
              <a:spcBef>
                <a:spcPct val="30000"/>
              </a:spcBef>
              <a:spcAft>
                <a:spcPct val="0"/>
              </a:spcAft>
              <a:buClrTx/>
              <a:buSzTx/>
              <a:buFontTx/>
              <a:buNone/>
            </a:pPr>
            <a:r>
              <a:rPr lang="zh-CN" altLang="en-US" dirty="0" smtClean="0">
                <a:latin typeface="Arial" panose="020B0604020202020204" pitchFamily="34" charset="0"/>
                <a:ea typeface="宋体" panose="02010600030101010101" pitchFamily="2" charset="-122"/>
              </a:rPr>
              <a:t>右边是 </a:t>
            </a:r>
            <a:r>
              <a:rPr lang="zh-CN" altLang="en-US" sz="1200" dirty="0" smtClean="0">
                <a:sym typeface="+mn-ea"/>
              </a:rPr>
              <a:t>面向</a:t>
            </a:r>
            <a:r>
              <a:rPr lang="en-US" altLang="zh-CN" sz="1200" dirty="0" smtClean="0">
                <a:solidFill>
                  <a:srgbClr val="FF0000"/>
                </a:solidFill>
                <a:sym typeface="+mn-ea"/>
              </a:rPr>
              <a:t>NVM</a:t>
            </a:r>
            <a:r>
              <a:rPr lang="zh-CN" altLang="en-US" sz="1200" dirty="0" smtClean="0">
                <a:solidFill>
                  <a:srgbClr val="FF0000"/>
                </a:solidFill>
                <a:sym typeface="+mn-ea"/>
              </a:rPr>
              <a:t>文件系统</a:t>
            </a:r>
            <a:r>
              <a:rPr lang="zh-CN" altLang="en-US" sz="1200" dirty="0" smtClean="0">
                <a:sym typeface="+mn-ea"/>
              </a:rPr>
              <a:t>的</a:t>
            </a:r>
            <a:r>
              <a:rPr lang="en-US" altLang="zh-CN" sz="1200" dirty="0" smtClean="0">
                <a:sym typeface="+mn-ea"/>
              </a:rPr>
              <a:t>HDFS</a:t>
            </a:r>
            <a:endParaRPr lang="zh-CN" altLang="en-US" sz="1200" dirty="0" smtClean="0"/>
          </a:p>
          <a:p>
            <a:endParaRPr lang="zh-CN" altLang="en-US" dirty="0" smtClean="0">
              <a:latin typeface="Arial" panose="020B0604020202020204" pitchFamily="34" charset="0"/>
              <a:ea typeface="宋体" panose="02010600030101010101" pitchFamily="2" charset="-122"/>
            </a:endParaRPr>
          </a:p>
        </p:txBody>
      </p:sp>
      <p:sp>
        <p:nvSpPr>
          <p:cNvPr id="1048788"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789"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47E083B8-D498-4300-9AA4-F95A7FEE3FC6}"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5</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7" name="幻灯片图像占位符 1"/>
          <p:cNvSpPr>
            <a:spLocks noGrp="1" noRot="1" noChangeAspect="1" noTextEdit="1"/>
          </p:cNvSpPr>
          <p:nvPr>
            <p:ph type="sldImg"/>
          </p:nvPr>
        </p:nvSpPr>
        <p:spPr>
          <a:xfrm>
            <a:off x="1141413" y="754063"/>
            <a:ext cx="4391025" cy="3294062"/>
          </a:xfrm>
        </p:spPr>
      </p:sp>
      <p:sp>
        <p:nvSpPr>
          <p:cNvPr id="1048798" name="备注占位符 2"/>
          <p:cNvSpPr>
            <a:spLocks noGrp="1"/>
          </p:cNvSpPr>
          <p:nvPr>
            <p:ph type="body" idx="1"/>
          </p:nvPr>
        </p:nvSpPr>
        <p:spPr>
          <a:noFill/>
        </p:spPr>
        <p:txBody>
          <a:bodyPr/>
          <a:lstStyle/>
          <a:p>
            <a:pPr marL="457200" lvl="2">
              <a:lnSpc>
                <a:spcPct val="150000"/>
              </a:lnSpc>
              <a:spcBef>
                <a:spcPct val="20000"/>
              </a:spcBef>
            </a:pPr>
            <a:r>
              <a:rPr lang="en-US" altLang="zh-CN" sz="1600" smtClean="0">
                <a:latin typeface="Arial" panose="020B0604020202020204" pitchFamily="34" charset="0"/>
                <a:ea typeface="宋体" panose="02010600030101010101" pitchFamily="2" charset="-122"/>
              </a:rPr>
              <a:t>2</a:t>
            </a:r>
            <a:r>
              <a:rPr lang="zh-CN" altLang="en-US" sz="1600" smtClean="0">
                <a:latin typeface="Arial" panose="020B0604020202020204" pitchFamily="34" charset="0"/>
                <a:ea typeface="宋体" panose="02010600030101010101" pitchFamily="2" charset="-122"/>
              </a:rPr>
              <a:t>、大数据系统中文件大小不均衡，小文件难以处理</a:t>
            </a:r>
            <a:endParaRPr lang="en-US" altLang="zh-CN" sz="1600" smtClean="0">
              <a:latin typeface="Arial" panose="020B0604020202020204" pitchFamily="34" charset="0"/>
              <a:ea typeface="宋体" panose="02010600030101010101" pitchFamily="2" charset="-122"/>
            </a:endParaRPr>
          </a:p>
          <a:p>
            <a:pPr marL="457200" lvl="2">
              <a:lnSpc>
                <a:spcPct val="150000"/>
              </a:lnSpc>
              <a:spcBef>
                <a:spcPct val="20000"/>
              </a:spcBef>
            </a:pPr>
            <a:r>
              <a:rPr lang="en-US" altLang="zh-CN" sz="1600" smtClean="0">
                <a:latin typeface="Arial" panose="020B0604020202020204" pitchFamily="34" charset="0"/>
                <a:ea typeface="宋体" panose="02010600030101010101" pitchFamily="2" charset="-122"/>
              </a:rPr>
              <a:t>	block</a:t>
            </a:r>
            <a:r>
              <a:rPr lang="zh-CN" altLang="en-US" sz="1600" smtClean="0">
                <a:latin typeface="Arial" panose="020B0604020202020204" pitchFamily="34" charset="0"/>
                <a:ea typeface="宋体" panose="02010600030101010101" pitchFamily="2" charset="-122"/>
              </a:rPr>
              <a:t>值设置过大：小文件存储时</a:t>
            </a:r>
            <a:r>
              <a:rPr lang="en-US" altLang="zh-CN" sz="1600" smtClean="0">
                <a:latin typeface="Arial" panose="020B0604020202020204" pitchFamily="34" charset="0"/>
                <a:ea typeface="宋体" panose="02010600030101010101" pitchFamily="2" charset="-122"/>
              </a:rPr>
              <a:t>block</a:t>
            </a:r>
            <a:r>
              <a:rPr lang="zh-CN" altLang="en-US" sz="1600" smtClean="0">
                <a:latin typeface="Arial" panose="020B0604020202020204" pitchFamily="34" charset="0"/>
                <a:ea typeface="宋体" panose="02010600030101010101" pitchFamily="2" charset="-122"/>
              </a:rPr>
              <a:t>无法填满，存储效率低下</a:t>
            </a:r>
            <a:endParaRPr lang="en-US" altLang="zh-CN" sz="1600" smtClean="0">
              <a:latin typeface="Arial" panose="020B0604020202020204" pitchFamily="34" charset="0"/>
              <a:ea typeface="宋体" panose="02010600030101010101" pitchFamily="2" charset="-122"/>
            </a:endParaRPr>
          </a:p>
          <a:p>
            <a:pPr marL="457200" lvl="2">
              <a:lnSpc>
                <a:spcPct val="150000"/>
              </a:lnSpc>
              <a:spcBef>
                <a:spcPct val="20000"/>
              </a:spcBef>
            </a:pPr>
            <a:r>
              <a:rPr lang="en-US" altLang="zh-CN" sz="1600" smtClean="0">
                <a:latin typeface="Arial" panose="020B0604020202020204" pitchFamily="34" charset="0"/>
                <a:ea typeface="宋体" panose="02010600030101010101" pitchFamily="2" charset="-122"/>
              </a:rPr>
              <a:t>	block</a:t>
            </a:r>
            <a:r>
              <a:rPr lang="zh-CN" altLang="en-US" sz="1600" smtClean="0">
                <a:latin typeface="Arial" panose="020B0604020202020204" pitchFamily="34" charset="0"/>
                <a:ea typeface="宋体" panose="02010600030101010101" pitchFamily="2" charset="-122"/>
              </a:rPr>
              <a:t>值设置过小：大文件分割时</a:t>
            </a:r>
            <a:r>
              <a:rPr lang="en-US" altLang="zh-CN" sz="1600" smtClean="0">
                <a:latin typeface="Arial" panose="020B0604020202020204" pitchFamily="34" charset="0"/>
                <a:ea typeface="宋体" panose="02010600030101010101" pitchFamily="2" charset="-122"/>
              </a:rPr>
              <a:t>block</a:t>
            </a:r>
            <a:r>
              <a:rPr lang="zh-CN" altLang="en-US" sz="1600" smtClean="0">
                <a:latin typeface="Arial" panose="020B0604020202020204" pitchFamily="34" charset="0"/>
                <a:ea typeface="宋体" panose="02010600030101010101" pitchFamily="2" charset="-122"/>
              </a:rPr>
              <a:t>数目太多，索引效率下降</a:t>
            </a:r>
            <a:endParaRPr lang="en-US" altLang="zh-CN" sz="1600" smtClean="0">
              <a:latin typeface="Arial" panose="020B0604020202020204" pitchFamily="34" charset="0"/>
              <a:ea typeface="宋体" panose="02010600030101010101" pitchFamily="2" charset="-122"/>
            </a:endParaRPr>
          </a:p>
          <a:p>
            <a:endParaRPr lang="zh-CN" altLang="en-US" smtClean="0">
              <a:latin typeface="Arial" panose="020B0604020202020204" pitchFamily="34" charset="0"/>
              <a:ea typeface="宋体" panose="02010600030101010101" pitchFamily="2" charset="-122"/>
            </a:endParaRPr>
          </a:p>
        </p:txBody>
      </p:sp>
      <p:sp>
        <p:nvSpPr>
          <p:cNvPr id="1048799"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800"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DFA43467-1ABB-496B-B3FC-248405DD984E}"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6</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6" name="幻灯片图像占位符 1"/>
          <p:cNvSpPr>
            <a:spLocks noGrp="1" noRot="1" noChangeAspect="1" noTextEdit="1"/>
          </p:cNvSpPr>
          <p:nvPr>
            <p:ph type="sldImg"/>
          </p:nvPr>
        </p:nvSpPr>
        <p:spPr>
          <a:xfrm>
            <a:off x="1141413" y="754063"/>
            <a:ext cx="4391025" cy="3294062"/>
          </a:xfrm>
        </p:spPr>
      </p:sp>
      <p:sp>
        <p:nvSpPr>
          <p:cNvPr id="1048837" name="备注占位符 2"/>
          <p:cNvSpPr>
            <a:spLocks noGrp="1"/>
          </p:cNvSpPr>
          <p:nvPr>
            <p:ph type="body" idx="1"/>
          </p:nvPr>
        </p:nvSpPr>
        <p:spPr>
          <a:noFill/>
        </p:spPr>
        <p:txBody>
          <a:bodyPr/>
          <a:lstStyle/>
          <a:p>
            <a:pPr marL="0" lvl="3" indent="0"/>
            <a:r>
              <a:rPr lang="zh-CN" altLang="en-US" smtClean="0">
                <a:latin typeface="Arial" panose="020B0604020202020204" pitchFamily="34" charset="0"/>
                <a:ea typeface="宋体" panose="02010600030101010101" pitchFamily="2" charset="-122"/>
              </a:rPr>
              <a:t>DIMM接口可以按照比特位来修改数据取代原来</a:t>
            </a:r>
            <a:r>
              <a:rPr lang="en-US" altLang="zh-CN" smtClean="0">
                <a:latin typeface="Arial" panose="020B0604020202020204" pitchFamily="34" charset="0"/>
                <a:ea typeface="宋体" panose="02010600030101010101" pitchFamily="2" charset="-122"/>
              </a:rPr>
              <a:t>HDFS</a:t>
            </a:r>
            <a:r>
              <a:rPr lang="zh-CN" altLang="en-US" smtClean="0">
                <a:latin typeface="Arial" panose="020B0604020202020204" pitchFamily="34" charset="0"/>
                <a:ea typeface="宋体" panose="02010600030101010101" pitchFamily="2" charset="-122"/>
              </a:rPr>
              <a:t>仅支持</a:t>
            </a:r>
            <a:r>
              <a:rPr lang="en-US" altLang="zh-CN" smtClean="0">
                <a:latin typeface="Arial" panose="020B0604020202020204" pitchFamily="34" charset="0"/>
                <a:ea typeface="宋体" panose="02010600030101010101" pitchFamily="2" charset="-122"/>
              </a:rPr>
              <a:t>append</a:t>
            </a:r>
            <a:endParaRPr lang="zh-CN" altLang="en-US" smtClean="0">
              <a:latin typeface="Arial" panose="020B0604020202020204" pitchFamily="34" charset="0"/>
              <a:ea typeface="宋体" panose="02010600030101010101" pitchFamily="2" charset="-122"/>
            </a:endParaRPr>
          </a:p>
          <a:p>
            <a:endParaRPr lang="zh-CN" altLang="en-US" smtClean="0">
              <a:latin typeface="Arial" panose="020B0604020202020204" pitchFamily="34" charset="0"/>
              <a:ea typeface="宋体" panose="02010600030101010101" pitchFamily="2" charset="-122"/>
            </a:endParaRPr>
          </a:p>
        </p:txBody>
      </p:sp>
      <p:sp>
        <p:nvSpPr>
          <p:cNvPr id="1048838"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839"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5FFDF2C0-8E22-487F-B330-C83DE12D4621}"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7</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幻灯片图像占位符 1"/>
          <p:cNvSpPr>
            <a:spLocks noGrp="1" noRot="1" noChangeAspect="1" noTextEdit="1"/>
          </p:cNvSpPr>
          <p:nvPr>
            <p:ph type="sldImg"/>
          </p:nvPr>
        </p:nvSpPr>
        <p:spPr>
          <a:xfrm>
            <a:off x="1141413" y="754063"/>
            <a:ext cx="4391025" cy="3294062"/>
          </a:xfrm>
        </p:spPr>
      </p:sp>
      <p:sp>
        <p:nvSpPr>
          <p:cNvPr id="1048849" name="备注占位符 2"/>
          <p:cNvSpPr>
            <a:spLocks noGrp="1"/>
          </p:cNvSpPr>
          <p:nvPr>
            <p:ph type="body" idx="1"/>
          </p:nvPr>
        </p:nvSpPr>
        <p:spPr>
          <a:noFill/>
        </p:spPr>
        <p:txBody>
          <a:bodyPr/>
          <a:lstStyle/>
          <a:p>
            <a:pPr marL="457200" lvl="2">
              <a:lnSpc>
                <a:spcPct val="150000"/>
              </a:lnSpc>
              <a:spcBef>
                <a:spcPct val="20000"/>
              </a:spcBef>
              <a:buSzPct val="100000"/>
            </a:pPr>
            <a:r>
              <a:rPr lang="en-US" altLang="zh-CN" dirty="0" smtClean="0"/>
              <a:t>TCP/IP</a:t>
            </a:r>
            <a:r>
              <a:rPr lang="zh-CN" altLang="en-US" dirty="0" smtClean="0"/>
              <a:t>工作方式：</a:t>
            </a:r>
            <a:r>
              <a:rPr lang="en-US" altLang="zh-CN" dirty="0" smtClean="0"/>
              <a:t>【</a:t>
            </a:r>
            <a:r>
              <a:rPr lang="zh-CN" altLang="en-US" dirty="0" smtClean="0"/>
              <a:t>需流程图</a:t>
            </a:r>
            <a:r>
              <a:rPr lang="en-US" altLang="zh-CN" dirty="0" smtClean="0"/>
              <a:t>】</a:t>
            </a:r>
          </a:p>
          <a:p>
            <a:pPr marL="457200" marR="0" lvl="2" indent="-228600" algn="l" defTabSz="914400" rtl="0" eaLnBrk="0" fontAlgn="base" latinLnBrk="0" hangingPunct="0">
              <a:lnSpc>
                <a:spcPct val="150000"/>
              </a:lnSpc>
              <a:spcBef>
                <a:spcPct val="20000"/>
              </a:spcBef>
              <a:spcAft>
                <a:spcPct val="0"/>
              </a:spcAft>
              <a:buClrTx/>
              <a:buSzPct val="100000"/>
              <a:buFontTx/>
              <a:buNone/>
            </a:pPr>
            <a:r>
              <a:rPr lang="zh-CN" altLang="en-US" dirty="0" smtClean="0">
                <a:sym typeface="Wingdings" panose="05000000000000000000" pitchFamily="2" charset="2"/>
              </a:rPr>
              <a:t>应用</a:t>
            </a:r>
            <a:r>
              <a:rPr lang="en-US" altLang="zh-CN" dirty="0" smtClean="0">
                <a:sym typeface="Wingdings" panose="05000000000000000000" pitchFamily="2" charset="2"/>
              </a:rPr>
              <a:t>——</a:t>
            </a:r>
            <a:r>
              <a:rPr lang="zh-CN" altLang="en-US" dirty="0" smtClean="0"/>
              <a:t>系统调用</a:t>
            </a:r>
            <a:r>
              <a:rPr lang="en-US" altLang="zh-CN" dirty="0" smtClean="0">
                <a:sym typeface="Wingdings" panose="05000000000000000000" pitchFamily="2" charset="2"/>
              </a:rPr>
              <a:t>——&gt;</a:t>
            </a:r>
            <a:r>
              <a:rPr lang="zh-CN" altLang="en-US" dirty="0" smtClean="0"/>
              <a:t>用户空间数据</a:t>
            </a:r>
            <a:r>
              <a:rPr lang="en-US" altLang="zh-CN" dirty="0" smtClean="0">
                <a:sym typeface="Wingdings" panose="05000000000000000000" pitchFamily="2" charset="2"/>
              </a:rPr>
              <a:t>——</a:t>
            </a:r>
            <a:r>
              <a:rPr lang="zh-CN" altLang="en-US" dirty="0" smtClean="0"/>
              <a:t>拷贝</a:t>
            </a:r>
            <a:r>
              <a:rPr lang="en-US" altLang="zh-CN" dirty="0" smtClean="0">
                <a:sym typeface="Wingdings" panose="05000000000000000000" pitchFamily="2" charset="2"/>
              </a:rPr>
              <a:t>——&gt;</a:t>
            </a:r>
            <a:r>
              <a:rPr lang="zh-CN" altLang="en-US" dirty="0" smtClean="0"/>
              <a:t>内核区</a:t>
            </a:r>
            <a:r>
              <a:rPr lang="en-US" altLang="zh-CN" dirty="0" smtClean="0">
                <a:sym typeface="Wingdings" panose="05000000000000000000" pitchFamily="2" charset="2"/>
              </a:rPr>
              <a:t>——&gt;</a:t>
            </a:r>
            <a:r>
              <a:rPr lang="zh-CN" altLang="en-US" dirty="0" smtClean="0">
                <a:sym typeface="Wingdings" panose="05000000000000000000" pitchFamily="2" charset="2"/>
              </a:rPr>
              <a:t>网卡</a:t>
            </a:r>
            <a:endParaRPr lang="en-US" altLang="zh-CN" dirty="0" smtClean="0">
              <a:sym typeface="Wingdings" panose="05000000000000000000" pitchFamily="2" charset="2"/>
            </a:endParaRPr>
          </a:p>
          <a:p>
            <a:pPr marL="457200" marR="0" lvl="2" indent="-228600" algn="l" defTabSz="914400" rtl="0" eaLnBrk="0" fontAlgn="base" latinLnBrk="0" hangingPunct="0">
              <a:lnSpc>
                <a:spcPct val="150000"/>
              </a:lnSpc>
              <a:spcBef>
                <a:spcPct val="20000"/>
              </a:spcBef>
              <a:spcAft>
                <a:spcPct val="0"/>
              </a:spcAft>
              <a:buClrTx/>
              <a:buSzPct val="100000"/>
              <a:buFontTx/>
              <a:buNone/>
            </a:pPr>
            <a:r>
              <a:rPr lang="zh-CN" altLang="en-US" dirty="0" smtClean="0"/>
              <a:t>这样一个</a:t>
            </a:r>
            <a:r>
              <a:rPr lang="en-US" altLang="zh-CN" dirty="0" smtClean="0"/>
              <a:t>TCP/IP</a:t>
            </a:r>
            <a:r>
              <a:rPr lang="zh-CN" altLang="en-US" dirty="0" smtClean="0"/>
              <a:t>通信过程需要多次频繁的进行内核态和用户态的切换，多次数据拷贝，极大的消耗</a:t>
            </a:r>
            <a:r>
              <a:rPr lang="en-US" altLang="zh-CN" dirty="0" err="1" smtClean="0"/>
              <a:t>cpu</a:t>
            </a:r>
            <a:r>
              <a:rPr lang="zh-CN" altLang="en-US" dirty="0" smtClean="0"/>
              <a:t>资源。</a:t>
            </a:r>
            <a:endParaRPr lang="en-US" altLang="zh-CN" dirty="0" smtClean="0">
              <a:sym typeface="Wingdings" panose="05000000000000000000" pitchFamily="2" charset="2"/>
            </a:endParaRPr>
          </a:p>
          <a:p>
            <a:pPr marL="0" lvl="2" indent="0"/>
            <a:r>
              <a:rPr lang="en-US" altLang="zh-CN" dirty="0" smtClean="0">
                <a:latin typeface="Arial" panose="020B0604020202020204" pitchFamily="34" charset="0"/>
                <a:ea typeface="宋体" panose="02010600030101010101" pitchFamily="2" charset="-122"/>
              </a:rPr>
              <a:t>(</a:t>
            </a:r>
            <a:r>
              <a:rPr lang="zh-CN" altLang="en-US" dirty="0" smtClean="0">
                <a:latin typeface="Arial" panose="020B0604020202020204" pitchFamily="34" charset="0"/>
                <a:ea typeface="宋体" panose="02010600030101010101" pitchFamily="2" charset="-122"/>
              </a:rPr>
              <a:t>网卡驱动程序运行在内核空间，应用程序运行于用户空间。</a:t>
            </a:r>
            <a:r>
              <a:rPr lang="en-US" altLang="zh-CN" dirty="0" smtClean="0">
                <a:latin typeface="Arial" panose="020B0604020202020204" pitchFamily="34" charset="0"/>
                <a:ea typeface="宋体" panose="02010600030101010101" pitchFamily="2" charset="-122"/>
              </a:rPr>
              <a:t>)</a:t>
            </a:r>
          </a:p>
          <a:p>
            <a:r>
              <a:rPr lang="zh-CN" altLang="en-US" dirty="0" smtClean="0">
                <a:latin typeface="Arial" panose="020B0604020202020204" pitchFamily="34" charset="0"/>
                <a:ea typeface="宋体" panose="02010600030101010101" pitchFamily="2" charset="-122"/>
              </a:rPr>
              <a:t>当网卡收到数据包后，数据包会存在内核空间，而上层应用运行在用户空间，无法直接访问内核空间。</a:t>
            </a:r>
            <a:endParaRPr lang="en-US" altLang="zh-CN" dirty="0" smtClean="0">
              <a:latin typeface="Arial" panose="020B0604020202020204" pitchFamily="34" charset="0"/>
              <a:ea typeface="宋体" panose="02010600030101010101" pitchFamily="2" charset="-122"/>
            </a:endParaRPr>
          </a:p>
          <a:p>
            <a:r>
              <a:rPr lang="zh-CN" altLang="en-US" dirty="0" smtClean="0">
                <a:latin typeface="Arial" panose="020B0604020202020204" pitchFamily="34" charset="0"/>
                <a:ea typeface="宋体" panose="02010600030101010101" pitchFamily="2" charset="-122"/>
              </a:rPr>
              <a:t>因此，数据包需要通过系统调用的拷贝将数据向上层应用送。这样一个通信过程需要多次频繁的进行内核态和用户态的切换，多次数据拷贝。</a:t>
            </a:r>
            <a:endParaRPr lang="en-US" altLang="zh-CN" dirty="0" smtClean="0">
              <a:latin typeface="Arial" panose="020B0604020202020204" pitchFamily="34" charset="0"/>
              <a:ea typeface="宋体" panose="02010600030101010101" pitchFamily="2" charset="-122"/>
            </a:endParaRPr>
          </a:p>
          <a:p>
            <a:r>
              <a:rPr lang="zh-CN" altLang="en-US" dirty="0" smtClean="0">
                <a:latin typeface="Arial" panose="020B0604020202020204" pitchFamily="34" charset="0"/>
                <a:ea typeface="宋体" panose="02010600030101010101" pitchFamily="2" charset="-122"/>
              </a:rPr>
              <a:t>产生中断的每个设备都有一个相应的中断处理程序，是设备驱动程序的一部分。</a:t>
            </a:r>
          </a:p>
          <a:p>
            <a:r>
              <a:rPr lang="zh-CN" altLang="en-US" dirty="0" smtClean="0">
                <a:latin typeface="Arial" panose="020B0604020202020204" pitchFamily="34" charset="0"/>
                <a:ea typeface="宋体" panose="02010600030101010101" pitchFamily="2" charset="-122"/>
              </a:rPr>
              <a:t>每个网卡都有一个中断处理程序，用于通知网卡该中断已经被接收了，以及把网卡缓冲区的</a:t>
            </a:r>
          </a:p>
          <a:p>
            <a:r>
              <a:rPr lang="zh-CN" altLang="en-US" dirty="0" smtClean="0">
                <a:latin typeface="Arial" panose="020B0604020202020204" pitchFamily="34" charset="0"/>
                <a:ea typeface="宋体" panose="02010600030101010101" pitchFamily="2" charset="-122"/>
              </a:rPr>
              <a:t>数据包拷贝到内存中。</a:t>
            </a:r>
          </a:p>
          <a:p>
            <a:r>
              <a:rPr lang="zh-CN" altLang="en-US" dirty="0" smtClean="0">
                <a:latin typeface="Arial" panose="020B0604020202020204" pitchFamily="34" charset="0"/>
                <a:ea typeface="宋体" panose="02010600030101010101" pitchFamily="2" charset="-122"/>
              </a:rPr>
              <a:t>当网卡接收来自网络的数据包时，需要通知内核数据包到了。网卡立即发出中断：嗨，内核，</a:t>
            </a:r>
          </a:p>
          <a:p>
            <a:r>
              <a:rPr lang="zh-CN" altLang="en-US" dirty="0" smtClean="0">
                <a:latin typeface="Arial" panose="020B0604020202020204" pitchFamily="34" charset="0"/>
                <a:ea typeface="宋体" panose="02010600030101010101" pitchFamily="2" charset="-122"/>
              </a:rPr>
              <a:t>我这里有最新的数据包了。内核通过执行网卡已注册的中断处理函数来做出应答。</a:t>
            </a:r>
          </a:p>
          <a:p>
            <a:r>
              <a:rPr lang="zh-CN" altLang="en-US" dirty="0" smtClean="0">
                <a:latin typeface="Arial" panose="020B0604020202020204" pitchFamily="34" charset="0"/>
                <a:ea typeface="宋体" panose="02010600030101010101" pitchFamily="2" charset="-122"/>
              </a:rPr>
              <a:t>中断处理程序开始执行，通知硬件，拷贝最新的网络数据包到内存，然后读取网卡更多的数据包。</a:t>
            </a:r>
          </a:p>
          <a:p>
            <a:r>
              <a:rPr lang="zh-CN" altLang="en-US" dirty="0" smtClean="0">
                <a:latin typeface="Arial" panose="020B0604020202020204" pitchFamily="34" charset="0"/>
                <a:ea typeface="宋体" panose="02010600030101010101" pitchFamily="2" charset="-122"/>
              </a:rPr>
              <a:t>这些都是重要、紧迫而又与硬件相关的工作。内核通常需要快速的拷贝网络数据包到系统内存，</a:t>
            </a:r>
          </a:p>
          <a:p>
            <a:r>
              <a:rPr lang="zh-CN" altLang="en-US" dirty="0" smtClean="0">
                <a:latin typeface="Arial" panose="020B0604020202020204" pitchFamily="34" charset="0"/>
                <a:ea typeface="宋体" panose="02010600030101010101" pitchFamily="2" charset="-122"/>
              </a:rPr>
              <a:t>因为网卡上接收网络数据包的缓存大小固定，而且相比系统内存也要小得多。所以上述拷贝动作</a:t>
            </a:r>
          </a:p>
          <a:p>
            <a:r>
              <a:rPr lang="zh-CN" altLang="en-US" dirty="0" smtClean="0">
                <a:latin typeface="Arial" panose="020B0604020202020204" pitchFamily="34" charset="0"/>
                <a:ea typeface="宋体" panose="02010600030101010101" pitchFamily="2" charset="-122"/>
              </a:rPr>
              <a:t>一旦被延迟，必然造成网卡缓存溢出 </a:t>
            </a:r>
            <a:r>
              <a:rPr lang="en-US" altLang="zh-CN" dirty="0" smtClean="0">
                <a:latin typeface="Arial" panose="020B0604020202020204" pitchFamily="34" charset="0"/>
                <a:ea typeface="宋体" panose="02010600030101010101" pitchFamily="2" charset="-122"/>
              </a:rPr>
              <a:t>- </a:t>
            </a:r>
            <a:r>
              <a:rPr lang="zh-CN" altLang="en-US" dirty="0" smtClean="0">
                <a:latin typeface="Arial" panose="020B0604020202020204" pitchFamily="34" charset="0"/>
                <a:ea typeface="宋体" panose="02010600030101010101" pitchFamily="2" charset="-122"/>
              </a:rPr>
              <a:t>进入的数据包占满了网卡的缓存，后续的包只能被丢弃。</a:t>
            </a:r>
          </a:p>
          <a:p>
            <a:r>
              <a:rPr lang="zh-CN" altLang="en-US" dirty="0" smtClean="0">
                <a:latin typeface="Arial" panose="020B0604020202020204" pitchFamily="34" charset="0"/>
                <a:ea typeface="宋体" panose="02010600030101010101" pitchFamily="2" charset="-122"/>
              </a:rPr>
              <a:t>当网络数据包被拷贝到系统内存后，中断的任务算是完成了，这时它把控制权交还给被系统中断</a:t>
            </a:r>
          </a:p>
          <a:p>
            <a:r>
              <a:rPr lang="zh-CN" altLang="en-US" dirty="0" smtClean="0">
                <a:latin typeface="Arial" panose="020B0604020202020204" pitchFamily="34" charset="0"/>
                <a:ea typeface="宋体" panose="02010600030101010101" pitchFamily="2" charset="-122"/>
              </a:rPr>
              <a:t>前运行的程序。处理和操作数据包的其他工作在随后的下半部中进行。</a:t>
            </a:r>
            <a:endParaRPr lang="en-US" altLang="zh-CN" dirty="0" smtClean="0">
              <a:latin typeface="Arial" panose="020B0604020202020204" pitchFamily="34" charset="0"/>
              <a:ea typeface="宋体" panose="02010600030101010101" pitchFamily="2" charset="-122"/>
            </a:endParaRPr>
          </a:p>
          <a:p>
            <a:r>
              <a:rPr lang="zh-CN" altLang="en-US" dirty="0" smtClean="0">
                <a:latin typeface="Arial" panose="020B0604020202020204" pitchFamily="34" charset="0"/>
                <a:ea typeface="宋体" panose="02010600030101010101" pitchFamily="2" charset="-122"/>
              </a:rPr>
              <a:t>一般情况下应用程序是不能直接访问硬件的，但最终程序的执行结果必然是要到硬件的，这时就需要驱动程序。</a:t>
            </a:r>
          </a:p>
          <a:p>
            <a:r>
              <a:rPr lang="zh-CN" altLang="en-US" dirty="0" smtClean="0">
                <a:latin typeface="Arial" panose="020B0604020202020204" pitchFamily="34" charset="0"/>
                <a:ea typeface="宋体" panose="02010600030101010101" pitchFamily="2" charset="-122"/>
              </a:rPr>
              <a:t>论文 ：</a:t>
            </a:r>
            <a:r>
              <a:rPr lang="en-US" altLang="zh-CN" dirty="0" smtClean="0">
                <a:latin typeface="Arial" panose="020B0604020202020204" pitchFamily="34" charset="0"/>
                <a:ea typeface="宋体" panose="02010600030101010101" pitchFamily="2" charset="-122"/>
              </a:rPr>
              <a:t>http://www.doc88.com/p-97618502911.html</a:t>
            </a:r>
            <a:endParaRPr lang="zh-CN" altLang="en-US" dirty="0" smtClean="0">
              <a:latin typeface="Arial" panose="020B0604020202020204" pitchFamily="34" charset="0"/>
              <a:ea typeface="宋体" panose="02010600030101010101" pitchFamily="2" charset="-122"/>
            </a:endParaRPr>
          </a:p>
          <a:p>
            <a:endParaRPr lang="en-US" altLang="zh-CN" dirty="0" smtClean="0">
              <a:latin typeface="Arial" panose="020B0604020202020204" pitchFamily="34" charset="0"/>
              <a:ea typeface="宋体" panose="02010600030101010101" pitchFamily="2" charset="-122"/>
            </a:endParaRPr>
          </a:p>
        </p:txBody>
      </p:sp>
      <p:sp>
        <p:nvSpPr>
          <p:cNvPr id="1048850"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851"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301EA746-7705-4F0A-B108-AEABA02FA079}"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8</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幻灯片图像占位符 1"/>
          <p:cNvSpPr>
            <a:spLocks noGrp="1" noRot="1" noChangeAspect="1" noTextEdit="1"/>
          </p:cNvSpPr>
          <p:nvPr>
            <p:ph type="sldImg"/>
          </p:nvPr>
        </p:nvSpPr>
        <p:spPr>
          <a:xfrm>
            <a:off x="1141413" y="754063"/>
            <a:ext cx="4391025" cy="3294062"/>
          </a:xfrm>
        </p:spPr>
      </p:sp>
      <p:sp>
        <p:nvSpPr>
          <p:cNvPr id="1048878" name="备注占位符 2"/>
          <p:cNvSpPr>
            <a:spLocks noGrp="1"/>
          </p:cNvSpPr>
          <p:nvPr>
            <p:ph type="body" idx="1"/>
          </p:nvPr>
        </p:nvSpPr>
        <p:spPr>
          <a:noFill/>
        </p:spPr>
        <p:txBody>
          <a:bodyPr/>
          <a:lstStyle/>
          <a:p>
            <a:endParaRPr lang="zh-CN" altLang="en-US" smtClean="0">
              <a:latin typeface="Arial" panose="020B0604020202020204" pitchFamily="34" charset="0"/>
              <a:ea typeface="宋体" panose="02010600030101010101" pitchFamily="2" charset="-122"/>
            </a:endParaRPr>
          </a:p>
        </p:txBody>
      </p:sp>
      <p:sp>
        <p:nvSpPr>
          <p:cNvPr id="1048879" name="页脚占位符 3"/>
          <p:cNvSpPr>
            <a:spLocks noGrp="1"/>
          </p:cNvSpPr>
          <p:nvPr>
            <p:ph type="ftr" sz="quarter" idx="4"/>
          </p:nvPr>
        </p:nvSpPr>
        <p:spPr>
          <a:noFill/>
          <a:ln>
            <a:miter lim="800000"/>
          </a:ln>
        </p:spPr>
        <p:txBody>
          <a:bodyPr/>
          <a:lstStyle/>
          <a:p>
            <a:pPr>
              <a:buFont typeface="Arial" panose="020B0604020202020204" pitchFamily="34" charset="0"/>
              <a:buNone/>
            </a:pPr>
            <a:r>
              <a:rPr lang="zh-CN" altLang="en-US" smtClean="0">
                <a:latin typeface="Arial" panose="020B0604020202020204" pitchFamily="34" charset="0"/>
                <a:ea typeface="宋体" panose="02010600030101010101" pitchFamily="2" charset="-122"/>
              </a:rPr>
              <a:t>UJS</a:t>
            </a:r>
          </a:p>
        </p:txBody>
      </p:sp>
      <p:sp>
        <p:nvSpPr>
          <p:cNvPr id="1048880" name="灯片编号占位符 4"/>
          <p:cNvSpPr>
            <a:spLocks noGrp="1"/>
          </p:cNvSpPr>
          <p:nvPr>
            <p:ph type="sldNum" sz="quarter" idx="5"/>
          </p:nvPr>
        </p:nvSpPr>
        <p:spPr>
          <a:noFill/>
          <a:ln>
            <a:miter lim="800000"/>
          </a:ln>
        </p:spPr>
        <p:txBody>
          <a:bodyPr/>
          <a:lstStyle/>
          <a:p>
            <a:pPr>
              <a:buFont typeface="Arial" panose="020B0604020202020204" pitchFamily="34" charset="0"/>
              <a:buNone/>
            </a:pPr>
            <a:fld id="{6ED9A786-552A-4536-9194-38644DDE5147}" type="slidenum">
              <a:rPr lang="zh-CN" altLang="en-US" smtClean="0">
                <a:latin typeface="Arial" panose="020B0604020202020204" pitchFamily="34" charset="0"/>
                <a:ea typeface="宋体" panose="02010600030101010101" pitchFamily="2" charset="-122"/>
              </a:rPr>
              <a:pPr>
                <a:buFont typeface="Arial" panose="020B0604020202020204" pitchFamily="34" charset="0"/>
                <a:buNone/>
              </a:pPr>
              <a:t>9</a:t>
            </a:fld>
            <a:endParaRPr lang="zh-CN" altLang="en-US"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1048582"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ltLang="en-US"/>
          </a:p>
        </p:txBody>
      </p:sp>
      <p:sp>
        <p:nvSpPr>
          <p:cNvPr id="1048583" name="Rectangle 4"/>
          <p:cNvSpPr>
            <a:spLocks noGrp="1" noChangeArrowheads="1"/>
          </p:cNvSpPr>
          <p:nvPr>
            <p:ph type="dt" sz="half" idx="10"/>
          </p:nvPr>
        </p:nvSpPr>
        <p:spPr/>
        <p:txBody>
          <a:bodyPr/>
          <a:lstStyle/>
          <a:p>
            <a:fld id="{A89DE4B6-E382-4648-BFD6-233819DDD3BA}" type="datetime6">
              <a:rPr lang="zh-CN" altLang="en-US"/>
              <a:pPr/>
              <a:t>2017年9月</a:t>
            </a:fld>
            <a:endParaRPr lang="zh-CN" altLang="en-US"/>
          </a:p>
        </p:txBody>
      </p:sp>
      <p:sp>
        <p:nvSpPr>
          <p:cNvPr id="1048584" name="Rectangle 5"/>
          <p:cNvSpPr>
            <a:spLocks noGrp="1" noChangeArrowheads="1"/>
          </p:cNvSpPr>
          <p:nvPr>
            <p:ph type="ftr" sz="quarter" idx="11"/>
          </p:nvPr>
        </p:nvSpPr>
        <p:spPr/>
        <p:txBody>
          <a:bodyPr/>
          <a:lstStyle/>
          <a:p>
            <a:endParaRPr lang="zh-CN" altLang="zh-CN"/>
          </a:p>
        </p:txBody>
      </p:sp>
      <p:sp>
        <p:nvSpPr>
          <p:cNvPr id="1048585" name="Rectangle 6"/>
          <p:cNvSpPr>
            <a:spLocks noGrp="1" noChangeArrowheads="1"/>
          </p:cNvSpPr>
          <p:nvPr>
            <p:ph type="sldNum" sz="quarter" idx="12"/>
          </p:nvPr>
        </p:nvSpPr>
        <p:spPr/>
        <p:txBody>
          <a:bodyPr/>
          <a:lstStyle/>
          <a:p>
            <a:fld id="{02F1CD00-D00C-4CCA-AEFA-59049AA52EB1}" type="slidenum">
              <a:rPr lang="zh-CN" altLang="zh-CN"/>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963" name="标题 1"/>
          <p:cNvSpPr>
            <a:spLocks noGrp="1"/>
          </p:cNvSpPr>
          <p:nvPr>
            <p:ph type="title"/>
          </p:nvPr>
        </p:nvSpPr>
        <p:spPr/>
        <p:txBody>
          <a:bodyPr/>
          <a:lstStyle/>
          <a:p>
            <a:r>
              <a:rPr lang="zh-CN" altLang="en-US" smtClean="0"/>
              <a:t>单击此处编辑母版标题样式</a:t>
            </a:r>
            <a:endParaRPr lang="zh-CN" altLang="en-US"/>
          </a:p>
        </p:txBody>
      </p:sp>
      <p:sp>
        <p:nvSpPr>
          <p:cNvPr id="1048964"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65" name="Rectangle 4"/>
          <p:cNvSpPr>
            <a:spLocks noGrp="1" noChangeArrowheads="1"/>
          </p:cNvSpPr>
          <p:nvPr>
            <p:ph type="dt" sz="half" idx="10"/>
          </p:nvPr>
        </p:nvSpPr>
        <p:spPr/>
        <p:txBody>
          <a:bodyPr/>
          <a:lstStyle/>
          <a:p>
            <a:fld id="{B263B656-30C3-41DB-AC77-4B7FB32BDF64}" type="datetime6">
              <a:rPr lang="zh-CN" altLang="en-US"/>
              <a:pPr/>
              <a:t>2017年9月</a:t>
            </a:fld>
            <a:endParaRPr lang="zh-CN" altLang="en-US"/>
          </a:p>
        </p:txBody>
      </p:sp>
      <p:sp>
        <p:nvSpPr>
          <p:cNvPr id="1048966" name="Rectangle 5"/>
          <p:cNvSpPr>
            <a:spLocks noGrp="1" noChangeArrowheads="1"/>
          </p:cNvSpPr>
          <p:nvPr>
            <p:ph type="ftr" sz="quarter" idx="11"/>
          </p:nvPr>
        </p:nvSpPr>
        <p:spPr/>
        <p:txBody>
          <a:bodyPr/>
          <a:lstStyle/>
          <a:p>
            <a:endParaRPr lang="zh-CN" altLang="zh-CN"/>
          </a:p>
        </p:txBody>
      </p:sp>
      <p:sp>
        <p:nvSpPr>
          <p:cNvPr id="1048967" name="Rectangle 6"/>
          <p:cNvSpPr>
            <a:spLocks noGrp="1" noChangeArrowheads="1"/>
          </p:cNvSpPr>
          <p:nvPr>
            <p:ph type="sldNum" sz="quarter" idx="12"/>
          </p:nvPr>
        </p:nvSpPr>
        <p:spPr/>
        <p:txBody>
          <a:bodyPr/>
          <a:lstStyle/>
          <a:p>
            <a:fld id="{47758047-0F12-414A-9A66-9F4C6D975EFF}" type="slidenum">
              <a:rPr lang="zh-CN" altLang="zh-CN"/>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958"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1048959"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60" name="Rectangle 4"/>
          <p:cNvSpPr>
            <a:spLocks noGrp="1" noChangeArrowheads="1"/>
          </p:cNvSpPr>
          <p:nvPr>
            <p:ph type="dt" sz="half" idx="10"/>
          </p:nvPr>
        </p:nvSpPr>
        <p:spPr/>
        <p:txBody>
          <a:bodyPr/>
          <a:lstStyle/>
          <a:p>
            <a:fld id="{EEE621BE-0D7E-47DA-A747-BCA113255717}" type="datetime6">
              <a:rPr lang="zh-CN" altLang="en-US"/>
              <a:pPr/>
              <a:t>2017年9月</a:t>
            </a:fld>
            <a:endParaRPr lang="zh-CN" altLang="en-US"/>
          </a:p>
        </p:txBody>
      </p:sp>
      <p:sp>
        <p:nvSpPr>
          <p:cNvPr id="1048961" name="Rectangle 5"/>
          <p:cNvSpPr>
            <a:spLocks noGrp="1" noChangeArrowheads="1"/>
          </p:cNvSpPr>
          <p:nvPr>
            <p:ph type="ftr" sz="quarter" idx="11"/>
          </p:nvPr>
        </p:nvSpPr>
        <p:spPr/>
        <p:txBody>
          <a:bodyPr/>
          <a:lstStyle/>
          <a:p>
            <a:endParaRPr lang="zh-CN" altLang="zh-CN"/>
          </a:p>
        </p:txBody>
      </p:sp>
      <p:sp>
        <p:nvSpPr>
          <p:cNvPr id="1048962" name="Rectangle 6"/>
          <p:cNvSpPr>
            <a:spLocks noGrp="1" noChangeArrowheads="1"/>
          </p:cNvSpPr>
          <p:nvPr>
            <p:ph type="sldNum" sz="quarter" idx="12"/>
          </p:nvPr>
        </p:nvSpPr>
        <p:spPr/>
        <p:txBody>
          <a:bodyPr/>
          <a:lstStyle/>
          <a:p>
            <a:fld id="{5F3D2D0F-062A-4AAB-AA56-1F563C0EDC68}" type="slidenum">
              <a:rPr lang="zh-CN"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978" name="标题 1"/>
          <p:cNvSpPr>
            <a:spLocks noGrp="1"/>
          </p:cNvSpPr>
          <p:nvPr>
            <p:ph type="title"/>
          </p:nvPr>
        </p:nvSpPr>
        <p:spPr/>
        <p:txBody>
          <a:bodyPr/>
          <a:lstStyle/>
          <a:p>
            <a:r>
              <a:rPr lang="zh-CN" altLang="en-US" smtClean="0"/>
              <a:t>单击此处编辑母版标题样式</a:t>
            </a:r>
            <a:endParaRPr lang="zh-CN" altLang="en-US"/>
          </a:p>
        </p:txBody>
      </p:sp>
      <p:sp>
        <p:nvSpPr>
          <p:cNvPr id="1048979"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80" name="Rectangle 4"/>
          <p:cNvSpPr>
            <a:spLocks noGrp="1" noChangeArrowheads="1"/>
          </p:cNvSpPr>
          <p:nvPr>
            <p:ph type="dt" sz="half" idx="10"/>
          </p:nvPr>
        </p:nvSpPr>
        <p:spPr/>
        <p:txBody>
          <a:bodyPr/>
          <a:lstStyle/>
          <a:p>
            <a:fld id="{E4697A00-D657-46C6-AD55-6CE54D5B7612}" type="datetime6">
              <a:rPr lang="zh-CN" altLang="en-US"/>
              <a:pPr/>
              <a:t>2017年9月</a:t>
            </a:fld>
            <a:endParaRPr lang="zh-CN" altLang="en-US"/>
          </a:p>
        </p:txBody>
      </p:sp>
      <p:sp>
        <p:nvSpPr>
          <p:cNvPr id="1048981" name="Rectangle 5"/>
          <p:cNvSpPr>
            <a:spLocks noGrp="1" noChangeArrowheads="1"/>
          </p:cNvSpPr>
          <p:nvPr>
            <p:ph type="ftr" sz="quarter" idx="11"/>
          </p:nvPr>
        </p:nvSpPr>
        <p:spPr/>
        <p:txBody>
          <a:bodyPr/>
          <a:lstStyle/>
          <a:p>
            <a:endParaRPr lang="zh-CN" altLang="zh-CN"/>
          </a:p>
        </p:txBody>
      </p:sp>
      <p:sp>
        <p:nvSpPr>
          <p:cNvPr id="1048982" name="Rectangle 6"/>
          <p:cNvSpPr>
            <a:spLocks noGrp="1" noChangeArrowheads="1"/>
          </p:cNvSpPr>
          <p:nvPr>
            <p:ph type="sldNum" sz="quarter" idx="12"/>
          </p:nvPr>
        </p:nvSpPr>
        <p:spPr/>
        <p:txBody>
          <a:bodyPr/>
          <a:lstStyle/>
          <a:p>
            <a:fld id="{F9BAD65A-91FC-41D5-A9D0-0F7B6FB4B3AE}" type="slidenum">
              <a:rPr lang="zh-CN" altLang="zh-CN"/>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950"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1048951"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48952" name="Rectangle 4"/>
          <p:cNvSpPr>
            <a:spLocks noGrp="1" noChangeArrowheads="1"/>
          </p:cNvSpPr>
          <p:nvPr>
            <p:ph type="dt" sz="half" idx="10"/>
          </p:nvPr>
        </p:nvSpPr>
        <p:spPr/>
        <p:txBody>
          <a:bodyPr/>
          <a:lstStyle/>
          <a:p>
            <a:fld id="{85D5B515-2F14-4AE5-92F8-CFC304887B81}" type="datetime6">
              <a:rPr lang="zh-CN" altLang="en-US"/>
              <a:pPr/>
              <a:t>2017年9月</a:t>
            </a:fld>
            <a:endParaRPr lang="zh-CN" altLang="en-US"/>
          </a:p>
        </p:txBody>
      </p:sp>
      <p:sp>
        <p:nvSpPr>
          <p:cNvPr id="1048953" name="Rectangle 5"/>
          <p:cNvSpPr>
            <a:spLocks noGrp="1" noChangeArrowheads="1"/>
          </p:cNvSpPr>
          <p:nvPr>
            <p:ph type="ftr" sz="quarter" idx="11"/>
          </p:nvPr>
        </p:nvSpPr>
        <p:spPr/>
        <p:txBody>
          <a:bodyPr/>
          <a:lstStyle/>
          <a:p>
            <a:endParaRPr lang="zh-CN" altLang="zh-CN"/>
          </a:p>
        </p:txBody>
      </p:sp>
      <p:sp>
        <p:nvSpPr>
          <p:cNvPr id="1048954" name="Rectangle 6"/>
          <p:cNvSpPr>
            <a:spLocks noGrp="1" noChangeArrowheads="1"/>
          </p:cNvSpPr>
          <p:nvPr>
            <p:ph type="sldNum" sz="quarter" idx="12"/>
          </p:nvPr>
        </p:nvSpPr>
        <p:spPr/>
        <p:txBody>
          <a:bodyPr/>
          <a:lstStyle/>
          <a:p>
            <a:fld id="{EED9E7EB-931C-4B62-9D93-9512B12D0782}" type="slidenum">
              <a:rPr lang="zh-CN" altLang="zh-CN"/>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944" name="标题 1"/>
          <p:cNvSpPr>
            <a:spLocks noGrp="1"/>
          </p:cNvSpPr>
          <p:nvPr>
            <p:ph type="title"/>
          </p:nvPr>
        </p:nvSpPr>
        <p:spPr/>
        <p:txBody>
          <a:bodyPr/>
          <a:lstStyle/>
          <a:p>
            <a:r>
              <a:rPr lang="zh-CN" altLang="en-US" smtClean="0"/>
              <a:t>单击此处编辑母版标题样式</a:t>
            </a:r>
            <a:endParaRPr lang="zh-CN" altLang="en-US"/>
          </a:p>
        </p:txBody>
      </p:sp>
      <p:sp>
        <p:nvSpPr>
          <p:cNvPr id="1048945"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46"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47" name="Rectangle 4"/>
          <p:cNvSpPr>
            <a:spLocks noGrp="1" noChangeArrowheads="1"/>
          </p:cNvSpPr>
          <p:nvPr>
            <p:ph type="dt" sz="half" idx="10"/>
          </p:nvPr>
        </p:nvSpPr>
        <p:spPr/>
        <p:txBody>
          <a:bodyPr/>
          <a:lstStyle/>
          <a:p>
            <a:fld id="{565A8F1C-8C68-4E35-8280-BF469E7DD3D7}" type="datetime6">
              <a:rPr lang="zh-CN" altLang="en-US"/>
              <a:pPr/>
              <a:t>2017年9月</a:t>
            </a:fld>
            <a:endParaRPr lang="zh-CN" altLang="en-US"/>
          </a:p>
        </p:txBody>
      </p:sp>
      <p:sp>
        <p:nvSpPr>
          <p:cNvPr id="1048948" name="Rectangle 5"/>
          <p:cNvSpPr>
            <a:spLocks noGrp="1" noChangeArrowheads="1"/>
          </p:cNvSpPr>
          <p:nvPr>
            <p:ph type="ftr" sz="quarter" idx="11"/>
          </p:nvPr>
        </p:nvSpPr>
        <p:spPr/>
        <p:txBody>
          <a:bodyPr/>
          <a:lstStyle/>
          <a:p>
            <a:endParaRPr lang="zh-CN" altLang="zh-CN"/>
          </a:p>
        </p:txBody>
      </p:sp>
      <p:sp>
        <p:nvSpPr>
          <p:cNvPr id="1048949" name="Rectangle 6"/>
          <p:cNvSpPr>
            <a:spLocks noGrp="1" noChangeArrowheads="1"/>
          </p:cNvSpPr>
          <p:nvPr>
            <p:ph type="sldNum" sz="quarter" idx="12"/>
          </p:nvPr>
        </p:nvSpPr>
        <p:spPr/>
        <p:txBody>
          <a:bodyPr/>
          <a:lstStyle/>
          <a:p>
            <a:fld id="{E98F9CF5-4CAB-436F-AF34-95F7586744CA}" type="slidenum">
              <a:rPr lang="zh-CN" altLang="zh-CN"/>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989" name="标题 1"/>
          <p:cNvSpPr>
            <a:spLocks noGrp="1"/>
          </p:cNvSpPr>
          <p:nvPr>
            <p:ph type="title"/>
          </p:nvPr>
        </p:nvSpPr>
        <p:spPr/>
        <p:txBody>
          <a:bodyPr/>
          <a:lstStyle/>
          <a:p>
            <a:r>
              <a:rPr lang="zh-CN" altLang="en-US" smtClean="0"/>
              <a:t>单击此处编辑母版标题样式</a:t>
            </a:r>
            <a:endParaRPr lang="zh-CN" altLang="en-US"/>
          </a:p>
        </p:txBody>
      </p:sp>
      <p:sp>
        <p:nvSpPr>
          <p:cNvPr id="1048990"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991"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92"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993"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94" name="Rectangle 4"/>
          <p:cNvSpPr>
            <a:spLocks noGrp="1" noChangeArrowheads="1"/>
          </p:cNvSpPr>
          <p:nvPr>
            <p:ph type="dt" sz="half" idx="10"/>
          </p:nvPr>
        </p:nvSpPr>
        <p:spPr/>
        <p:txBody>
          <a:bodyPr/>
          <a:lstStyle/>
          <a:p>
            <a:fld id="{74CDE101-8477-4850-B7D2-E0ADE88041AB}" type="datetime6">
              <a:rPr lang="zh-CN" altLang="en-US"/>
              <a:pPr/>
              <a:t>2017年9月</a:t>
            </a:fld>
            <a:endParaRPr lang="zh-CN" altLang="en-US"/>
          </a:p>
        </p:txBody>
      </p:sp>
      <p:sp>
        <p:nvSpPr>
          <p:cNvPr id="1048995" name="Rectangle 5"/>
          <p:cNvSpPr>
            <a:spLocks noGrp="1" noChangeArrowheads="1"/>
          </p:cNvSpPr>
          <p:nvPr>
            <p:ph type="ftr" sz="quarter" idx="11"/>
          </p:nvPr>
        </p:nvSpPr>
        <p:spPr/>
        <p:txBody>
          <a:bodyPr/>
          <a:lstStyle/>
          <a:p>
            <a:endParaRPr lang="zh-CN" altLang="zh-CN"/>
          </a:p>
        </p:txBody>
      </p:sp>
      <p:sp>
        <p:nvSpPr>
          <p:cNvPr id="1048996" name="Rectangle 6"/>
          <p:cNvSpPr>
            <a:spLocks noGrp="1" noChangeArrowheads="1"/>
          </p:cNvSpPr>
          <p:nvPr>
            <p:ph type="sldNum" sz="quarter" idx="12"/>
          </p:nvPr>
        </p:nvSpPr>
        <p:spPr/>
        <p:txBody>
          <a:bodyPr/>
          <a:lstStyle/>
          <a:p>
            <a:fld id="{37C6ACDA-1336-4734-9E58-2ABEFE39A95A}" type="slidenum">
              <a:rPr lang="zh-CN" altLang="zh-CN"/>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68" name="标题 1"/>
          <p:cNvSpPr>
            <a:spLocks noGrp="1"/>
          </p:cNvSpPr>
          <p:nvPr>
            <p:ph type="title"/>
          </p:nvPr>
        </p:nvSpPr>
        <p:spPr/>
        <p:txBody>
          <a:bodyPr/>
          <a:lstStyle/>
          <a:p>
            <a:r>
              <a:rPr lang="zh-CN" altLang="en-US" smtClean="0"/>
              <a:t>单击此处编辑母版标题样式</a:t>
            </a:r>
            <a:endParaRPr lang="zh-CN" altLang="en-US"/>
          </a:p>
        </p:txBody>
      </p:sp>
      <p:sp>
        <p:nvSpPr>
          <p:cNvPr id="1048969" name="Rectangle 4"/>
          <p:cNvSpPr>
            <a:spLocks noGrp="1" noChangeArrowheads="1"/>
          </p:cNvSpPr>
          <p:nvPr>
            <p:ph type="dt" sz="half" idx="10"/>
          </p:nvPr>
        </p:nvSpPr>
        <p:spPr/>
        <p:txBody>
          <a:bodyPr/>
          <a:lstStyle/>
          <a:p>
            <a:fld id="{E14C3FF8-20A9-4305-AAA4-6A9F7C722CDD}" type="datetime6">
              <a:rPr lang="zh-CN" altLang="en-US"/>
              <a:pPr/>
              <a:t>2017年9月</a:t>
            </a:fld>
            <a:endParaRPr lang="zh-CN" altLang="en-US"/>
          </a:p>
        </p:txBody>
      </p:sp>
      <p:sp>
        <p:nvSpPr>
          <p:cNvPr id="1048970" name="Rectangle 5"/>
          <p:cNvSpPr>
            <a:spLocks noGrp="1" noChangeArrowheads="1"/>
          </p:cNvSpPr>
          <p:nvPr>
            <p:ph type="ftr" sz="quarter" idx="11"/>
          </p:nvPr>
        </p:nvSpPr>
        <p:spPr/>
        <p:txBody>
          <a:bodyPr/>
          <a:lstStyle/>
          <a:p>
            <a:endParaRPr lang="zh-CN" altLang="zh-CN"/>
          </a:p>
        </p:txBody>
      </p:sp>
      <p:sp>
        <p:nvSpPr>
          <p:cNvPr id="1048971" name="Rectangle 6"/>
          <p:cNvSpPr>
            <a:spLocks noGrp="1" noChangeArrowheads="1"/>
          </p:cNvSpPr>
          <p:nvPr>
            <p:ph type="sldNum" sz="quarter" idx="12"/>
          </p:nvPr>
        </p:nvSpPr>
        <p:spPr/>
        <p:txBody>
          <a:bodyPr/>
          <a:lstStyle/>
          <a:p>
            <a:fld id="{8CD03555-8BD4-4D9E-9DAF-94C5125E75C4}" type="slidenum">
              <a:rPr lang="zh-CN" altLang="zh-CN"/>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955" name="Rectangle 4"/>
          <p:cNvSpPr>
            <a:spLocks noGrp="1" noChangeArrowheads="1"/>
          </p:cNvSpPr>
          <p:nvPr>
            <p:ph type="dt" sz="half" idx="10"/>
          </p:nvPr>
        </p:nvSpPr>
        <p:spPr/>
        <p:txBody>
          <a:bodyPr/>
          <a:lstStyle/>
          <a:p>
            <a:fld id="{6D50671D-B77D-47CD-ADEF-7E69223C13E0}" type="datetime6">
              <a:rPr lang="zh-CN" altLang="en-US"/>
              <a:pPr/>
              <a:t>2017年9月</a:t>
            </a:fld>
            <a:endParaRPr lang="zh-CN" altLang="en-US"/>
          </a:p>
        </p:txBody>
      </p:sp>
      <p:sp>
        <p:nvSpPr>
          <p:cNvPr id="1048956" name="Rectangle 5"/>
          <p:cNvSpPr>
            <a:spLocks noGrp="1" noChangeArrowheads="1"/>
          </p:cNvSpPr>
          <p:nvPr>
            <p:ph type="ftr" sz="quarter" idx="11"/>
          </p:nvPr>
        </p:nvSpPr>
        <p:spPr/>
        <p:txBody>
          <a:bodyPr/>
          <a:lstStyle/>
          <a:p>
            <a:endParaRPr lang="zh-CN" altLang="zh-CN"/>
          </a:p>
        </p:txBody>
      </p:sp>
      <p:sp>
        <p:nvSpPr>
          <p:cNvPr id="1048957" name="Rectangle 6"/>
          <p:cNvSpPr>
            <a:spLocks noGrp="1" noChangeArrowheads="1"/>
          </p:cNvSpPr>
          <p:nvPr>
            <p:ph type="sldNum" sz="quarter" idx="12"/>
          </p:nvPr>
        </p:nvSpPr>
        <p:spPr/>
        <p:txBody>
          <a:bodyPr/>
          <a:lstStyle/>
          <a:p>
            <a:fld id="{7470287A-9CC1-4CE1-90F2-1417E5AC3A42}" type="slidenum">
              <a:rPr lang="zh-CN" altLang="zh-CN"/>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983"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1048984"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85"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986" name="Rectangle 4"/>
          <p:cNvSpPr>
            <a:spLocks noGrp="1" noChangeArrowheads="1"/>
          </p:cNvSpPr>
          <p:nvPr>
            <p:ph type="dt" sz="half" idx="10"/>
          </p:nvPr>
        </p:nvSpPr>
        <p:spPr/>
        <p:txBody>
          <a:bodyPr/>
          <a:lstStyle/>
          <a:p>
            <a:fld id="{C3D5DE4B-5211-4D8B-933D-E32A56BA44EC}" type="datetime6">
              <a:rPr lang="zh-CN" altLang="en-US"/>
              <a:pPr/>
              <a:t>2017年9月</a:t>
            </a:fld>
            <a:endParaRPr lang="zh-CN" altLang="en-US"/>
          </a:p>
        </p:txBody>
      </p:sp>
      <p:sp>
        <p:nvSpPr>
          <p:cNvPr id="1048987" name="Rectangle 5"/>
          <p:cNvSpPr>
            <a:spLocks noGrp="1" noChangeArrowheads="1"/>
          </p:cNvSpPr>
          <p:nvPr>
            <p:ph type="ftr" sz="quarter" idx="11"/>
          </p:nvPr>
        </p:nvSpPr>
        <p:spPr/>
        <p:txBody>
          <a:bodyPr/>
          <a:lstStyle/>
          <a:p>
            <a:endParaRPr lang="zh-CN" altLang="zh-CN"/>
          </a:p>
        </p:txBody>
      </p:sp>
      <p:sp>
        <p:nvSpPr>
          <p:cNvPr id="1048988" name="Rectangle 6"/>
          <p:cNvSpPr>
            <a:spLocks noGrp="1" noChangeArrowheads="1"/>
          </p:cNvSpPr>
          <p:nvPr>
            <p:ph type="sldNum" sz="quarter" idx="12"/>
          </p:nvPr>
        </p:nvSpPr>
        <p:spPr/>
        <p:txBody>
          <a:bodyPr/>
          <a:lstStyle/>
          <a:p>
            <a:fld id="{046615CA-4FAC-40D5-8BD6-D28AE9C6E695}" type="slidenum">
              <a:rPr lang="zh-CN" altLang="zh-CN"/>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7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104897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104897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975" name="Rectangle 4"/>
          <p:cNvSpPr>
            <a:spLocks noGrp="1" noChangeArrowheads="1"/>
          </p:cNvSpPr>
          <p:nvPr>
            <p:ph type="dt" sz="half" idx="10"/>
          </p:nvPr>
        </p:nvSpPr>
        <p:spPr/>
        <p:txBody>
          <a:bodyPr/>
          <a:lstStyle/>
          <a:p>
            <a:fld id="{EC1EC1A9-4C43-4FEB-9A7E-653347A87D2E}" type="datetime6">
              <a:rPr lang="zh-CN" altLang="en-US"/>
              <a:pPr/>
              <a:t>2017年9月</a:t>
            </a:fld>
            <a:endParaRPr lang="zh-CN" altLang="en-US"/>
          </a:p>
        </p:txBody>
      </p:sp>
      <p:sp>
        <p:nvSpPr>
          <p:cNvPr id="1048976" name="Rectangle 5"/>
          <p:cNvSpPr>
            <a:spLocks noGrp="1" noChangeArrowheads="1"/>
          </p:cNvSpPr>
          <p:nvPr>
            <p:ph type="ftr" sz="quarter" idx="11"/>
          </p:nvPr>
        </p:nvSpPr>
        <p:spPr/>
        <p:txBody>
          <a:bodyPr/>
          <a:lstStyle/>
          <a:p>
            <a:endParaRPr lang="zh-CN" altLang="zh-CN"/>
          </a:p>
        </p:txBody>
      </p:sp>
      <p:sp>
        <p:nvSpPr>
          <p:cNvPr id="1048977" name="Rectangle 6"/>
          <p:cNvSpPr>
            <a:spLocks noGrp="1" noChangeArrowheads="1"/>
          </p:cNvSpPr>
          <p:nvPr>
            <p:ph type="sldNum" sz="quarter" idx="12"/>
          </p:nvPr>
        </p:nvSpPr>
        <p:spPr/>
        <p:txBody>
          <a:bodyPr/>
          <a:lstStyle/>
          <a:p>
            <a:fld id="{80955D68-FBFA-42F1-8154-FD1BEFFF666B}" type="slidenum">
              <a:rPr lang="zh-CN" altLang="zh-CN"/>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smtClean="0"/>
              <a:t>单击此处编辑母版标题样式</a:t>
            </a:r>
          </a:p>
        </p:txBody>
      </p:sp>
      <p:sp>
        <p:nvSpPr>
          <p:cNvPr id="104857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4857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 typeface="Arial" panose="020B0604020202020204" pitchFamily="34" charset="0"/>
              <a:buNone/>
              <a:defRPr sz="1400">
                <a:latin typeface="Arial" panose="020B0604020202020204" pitchFamily="34" charset="0"/>
                <a:ea typeface="宋体" panose="02010600030101010101" pitchFamily="2" charset="-122"/>
              </a:defRPr>
            </a:lvl1pPr>
          </a:lstStyle>
          <a:p>
            <a:fld id="{4DE5257A-0104-44D1-9255-8F90D8102D22}" type="datetime6">
              <a:rPr lang="zh-CN" altLang="en-US"/>
              <a:pPr/>
              <a:t>2017年9月</a:t>
            </a:fld>
            <a:endParaRPr lang="zh-CN" altLang="en-US"/>
          </a:p>
        </p:txBody>
      </p:sp>
      <p:sp>
        <p:nvSpPr>
          <p:cNvPr id="104857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 typeface="Arial" panose="020B0604020202020204" pitchFamily="34" charset="0"/>
              <a:buNone/>
              <a:defRPr sz="1400">
                <a:latin typeface="Arial" panose="020B0604020202020204" pitchFamily="34" charset="0"/>
                <a:ea typeface="宋体" panose="02010600030101010101" pitchFamily="2" charset="-122"/>
              </a:defRPr>
            </a:lvl1pPr>
          </a:lstStyle>
          <a:p>
            <a:endParaRPr lang="zh-CN" altLang="zh-CN"/>
          </a:p>
        </p:txBody>
      </p:sp>
      <p:sp>
        <p:nvSpPr>
          <p:cNvPr id="1048580" name="Rectangle 6"/>
          <p:cNvSpPr>
            <a:spLocks noGrp="1" noChangeArrowheads="1"/>
          </p:cNvSpPr>
          <p:nvPr>
            <p:ph type="sldNum" sz="quarter" idx="4"/>
          </p:nvPr>
        </p:nvSpPr>
        <p:spPr bwMode="auto">
          <a:xfrm>
            <a:off x="6553200" y="6270625"/>
            <a:ext cx="2133600" cy="476250"/>
          </a:xfrm>
          <a:prstGeom prst="rect">
            <a:avLst/>
          </a:prstGeom>
          <a:noFill/>
          <a:ln>
            <a:noFill/>
          </a:ln>
          <a:effectLst/>
        </p:spPr>
        <p:txBody>
          <a:bodyPr vert="horz" wrap="square" lIns="91440" tIns="45720" rIns="91440" bIns="45720" numCol="1" anchor="t" anchorCtr="0" compatLnSpc="1"/>
          <a:lstStyle>
            <a:lvl1pPr algn="r">
              <a:buFont typeface="Arial" panose="020B0604020202020204" pitchFamily="34" charset="0"/>
              <a:buNone/>
              <a:defRPr sz="1400">
                <a:latin typeface="Arial" panose="020B0604020202020204" pitchFamily="34" charset="0"/>
                <a:ea typeface="宋体" panose="02010600030101010101" pitchFamily="2" charset="-122"/>
              </a:defRPr>
            </a:lvl1pPr>
          </a:lstStyle>
          <a:p>
            <a:fld id="{342B8397-51C0-4117-9CF8-3A90082F7F70}"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日期占位符 3"/>
          <p:cNvSpPr>
            <a:spLocks noGrp="1"/>
          </p:cNvSpPr>
          <p:nvPr>
            <p:ph type="dt" sz="quarter" idx="10"/>
          </p:nvPr>
        </p:nvSpPr>
        <p:spPr>
          <a:noFill/>
          <a:ln>
            <a:miter lim="800000"/>
          </a:ln>
        </p:spPr>
        <p:txBody>
          <a:bodyPr/>
          <a:lstStyle/>
          <a:p>
            <a:pPr>
              <a:buFont typeface="Arial" panose="020B0604020202020204" pitchFamily="34" charset="0"/>
              <a:buNone/>
            </a:pPr>
            <a:fld id="{7545564A-A662-4807-8F77-5535AD4D76B8}"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599"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EFE4E7A2-7F3C-438A-8D9C-5697AB394A34}"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1</a:t>
            </a:fld>
            <a:endParaRPr lang="zh-CN" altLang="zh-CN" smtClean="0">
              <a:latin typeface="Arial" panose="020B0604020202020204" pitchFamily="34" charset="0"/>
              <a:ea typeface="宋体" panose="02010600030101010101" pitchFamily="2" charset="-122"/>
            </a:endParaRPr>
          </a:p>
        </p:txBody>
      </p:sp>
      <p:sp>
        <p:nvSpPr>
          <p:cNvPr id="1048600" name="Rectangle 2"/>
          <p:cNvSpPr>
            <a:spLocks noGrp="1" noChangeArrowheads="1"/>
          </p:cNvSpPr>
          <p:nvPr>
            <p:ph type="ctrTitle"/>
          </p:nvPr>
        </p:nvSpPr>
        <p:spPr>
          <a:xfrm>
            <a:off x="611188" y="117475"/>
            <a:ext cx="7772400" cy="647700"/>
          </a:xfrm>
        </p:spPr>
        <p:txBody>
          <a:bodyPr/>
          <a:lstStyle/>
          <a:p>
            <a:pPr algn="l" eaLnBrk="1" hangingPunct="1"/>
            <a:r>
              <a:rPr lang="zh-CN" altLang="en-US" sz="4000" dirty="0" smtClean="0">
                <a:solidFill>
                  <a:srgbClr val="346CA9"/>
                </a:solidFill>
              </a:rPr>
              <a:t>提纲</a:t>
            </a:r>
          </a:p>
        </p:txBody>
      </p:sp>
      <p:sp>
        <p:nvSpPr>
          <p:cNvPr id="1048601"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602"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603"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604" name="Rectangle 3"/>
          <p:cNvSpPr>
            <a:spLocks noGrp="1" noChangeArrowheads="1"/>
          </p:cNvSpPr>
          <p:nvPr/>
        </p:nvSpPr>
        <p:spPr bwMode="auto">
          <a:xfrm>
            <a:off x="539750" y="1270000"/>
            <a:ext cx="8229600" cy="4679280"/>
          </a:xfrm>
          <a:prstGeom prst="rect">
            <a:avLst/>
          </a:prstGeom>
          <a:noFill/>
          <a:ln w="9525">
            <a:noFill/>
            <a:miter lim="800000"/>
          </a:ln>
        </p:spPr>
        <p:txBody>
          <a:bodyPr/>
          <a:lstStyle/>
          <a:p>
            <a:pPr fontAlgn="ctr">
              <a:lnSpc>
                <a:spcPct val="110000"/>
              </a:lnSpc>
              <a:spcBef>
                <a:spcPct val="20000"/>
              </a:spcBef>
              <a:buSzPct val="50000"/>
              <a:buFont typeface="Wingdings" panose="05000000000000000000" pitchFamily="2" charset="2"/>
              <a:buChar char="n"/>
            </a:pPr>
            <a:r>
              <a:rPr lang="zh-CN" altLang="en-US" sz="3200" dirty="0"/>
              <a:t>一</a:t>
            </a:r>
            <a:r>
              <a:rPr lang="zh-CN" altLang="en-US" sz="3200" dirty="0" smtClean="0"/>
              <a:t>、</a:t>
            </a:r>
            <a:r>
              <a:rPr lang="zh-CN" altLang="en-US" sz="3200" dirty="0" smtClean="0">
                <a:solidFill>
                  <a:srgbClr val="346CA9"/>
                </a:solidFill>
              </a:rPr>
              <a:t>面向</a:t>
            </a:r>
            <a:r>
              <a:rPr lang="en-US" altLang="zh-CN" sz="3200" dirty="0" smtClean="0">
                <a:solidFill>
                  <a:srgbClr val="346CA9"/>
                </a:solidFill>
              </a:rPr>
              <a:t>NVM</a:t>
            </a:r>
            <a:r>
              <a:rPr lang="zh-CN" altLang="en-US" sz="3200" dirty="0" smtClean="0">
                <a:solidFill>
                  <a:srgbClr val="346CA9"/>
                </a:solidFill>
              </a:rPr>
              <a:t>文件系统的</a:t>
            </a:r>
            <a:r>
              <a:rPr lang="en-US" altLang="zh-CN" sz="3200" dirty="0" smtClean="0">
                <a:solidFill>
                  <a:srgbClr val="346CA9"/>
                </a:solidFill>
              </a:rPr>
              <a:t>HDFS</a:t>
            </a:r>
            <a:endParaRPr lang="zh-CN" altLang="en-US" sz="3200" dirty="0"/>
          </a:p>
          <a:p>
            <a:pPr fontAlgn="ctr">
              <a:lnSpc>
                <a:spcPct val="110000"/>
              </a:lnSpc>
              <a:spcBef>
                <a:spcPct val="20000"/>
              </a:spcBef>
              <a:buSzPct val="50000"/>
              <a:buFont typeface="Wingdings" panose="05000000000000000000" pitchFamily="2" charset="2"/>
              <a:buChar char="n"/>
            </a:pPr>
            <a:r>
              <a:rPr lang="zh-CN" altLang="en-US" sz="3200" dirty="0"/>
              <a:t>二</a:t>
            </a:r>
            <a:r>
              <a:rPr lang="zh-CN" altLang="en-US" sz="3200" dirty="0" smtClean="0"/>
              <a:t>、</a:t>
            </a:r>
            <a:r>
              <a:rPr lang="zh-CN" altLang="en-US" sz="3200" dirty="0" smtClean="0">
                <a:solidFill>
                  <a:srgbClr val="346CA9"/>
                </a:solidFill>
              </a:rPr>
              <a:t>自适应的文件分布</a:t>
            </a:r>
            <a:r>
              <a:rPr lang="zh-CN" altLang="en-US" sz="3200" dirty="0" smtClean="0">
                <a:solidFill>
                  <a:srgbClr val="346CA9"/>
                </a:solidFill>
              </a:rPr>
              <a:t>策略</a:t>
            </a:r>
            <a:endParaRPr lang="en-US" altLang="zh-CN" sz="3200" dirty="0"/>
          </a:p>
          <a:p>
            <a:pPr fontAlgn="ctr">
              <a:lnSpc>
                <a:spcPct val="110000"/>
              </a:lnSpc>
              <a:spcBef>
                <a:spcPct val="20000"/>
              </a:spcBef>
              <a:buSzPct val="50000"/>
              <a:buFont typeface="Wingdings" panose="05000000000000000000" pitchFamily="2" charset="2"/>
              <a:buChar char="n"/>
            </a:pP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日期占位符 3"/>
          <p:cNvSpPr>
            <a:spLocks noGrp="1"/>
          </p:cNvSpPr>
          <p:nvPr>
            <p:ph type="dt" sz="quarter" idx="10"/>
          </p:nvPr>
        </p:nvSpPr>
        <p:spPr>
          <a:noFill/>
          <a:ln>
            <a:miter lim="800000"/>
          </a:ln>
        </p:spPr>
        <p:txBody>
          <a:bodyPr/>
          <a:lstStyle/>
          <a:p>
            <a:pPr>
              <a:buFont typeface="Arial" panose="020B0604020202020204" pitchFamily="34" charset="0"/>
              <a:buNone/>
            </a:pPr>
            <a:fld id="{0917D244-25EF-4A54-B44B-24BF13FF442A}"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882"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1C7077C6-05BD-4759-BD78-50CD232D3DC8}"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10</a:t>
            </a:fld>
            <a:endParaRPr lang="zh-CN" altLang="zh-CN" smtClean="0">
              <a:latin typeface="Arial" panose="020B0604020202020204" pitchFamily="34" charset="0"/>
              <a:ea typeface="宋体" panose="02010600030101010101" pitchFamily="2" charset="-122"/>
            </a:endParaRPr>
          </a:p>
        </p:txBody>
      </p:sp>
      <p:sp>
        <p:nvSpPr>
          <p:cNvPr id="1048883" name="Rectangle 2"/>
          <p:cNvSpPr>
            <a:spLocks noGrp="1" noChangeArrowheads="1"/>
          </p:cNvSpPr>
          <p:nvPr>
            <p:ph type="ctrTitle"/>
          </p:nvPr>
        </p:nvSpPr>
        <p:spPr>
          <a:xfrm>
            <a:off x="611188" y="117475"/>
            <a:ext cx="7772400" cy="647700"/>
          </a:xfrm>
        </p:spPr>
        <p:txBody>
          <a:bodyPr/>
          <a:lstStyle/>
          <a:p>
            <a:pPr algn="l" eaLnBrk="1" hangingPunct="1"/>
            <a:r>
              <a:rPr lang="zh-CN" altLang="en-US" sz="3600" dirty="0">
                <a:solidFill>
                  <a:srgbClr val="346CA9"/>
                </a:solidFill>
              </a:rPr>
              <a:t>五</a:t>
            </a:r>
            <a:r>
              <a:rPr lang="zh-CN" altLang="en-US" sz="3600" dirty="0" smtClean="0">
                <a:solidFill>
                  <a:srgbClr val="346CA9"/>
                </a:solidFill>
              </a:rPr>
              <a:t>、小结</a:t>
            </a:r>
          </a:p>
        </p:txBody>
      </p:sp>
      <p:sp>
        <p:nvSpPr>
          <p:cNvPr id="1048884"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885"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886"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887" name="Rectangle 3"/>
          <p:cNvSpPr>
            <a:spLocks noGrp="1" noChangeArrowheads="1"/>
          </p:cNvSpPr>
          <p:nvPr/>
        </p:nvSpPr>
        <p:spPr bwMode="auto">
          <a:xfrm>
            <a:off x="682625" y="714356"/>
            <a:ext cx="7920038" cy="4835525"/>
          </a:xfrm>
          <a:prstGeom prst="rect">
            <a:avLst/>
          </a:prstGeom>
          <a:noFill/>
          <a:ln w="9525">
            <a:noFill/>
            <a:miter lim="800000"/>
          </a:ln>
        </p:spPr>
        <p:txBody>
          <a:bodyPr/>
          <a:lstStyle/>
          <a:p>
            <a:pPr marL="0" lvl="1">
              <a:lnSpc>
                <a:spcPct val="150000"/>
              </a:lnSpc>
              <a:spcBef>
                <a:spcPct val="20000"/>
              </a:spcBef>
              <a:buSzPct val="100000"/>
              <a:buFont typeface="Wingdings" panose="05000000000000000000" pitchFamily="2" charset="2"/>
              <a:buAutoNum type="arabicPeriod"/>
            </a:pPr>
            <a:r>
              <a:rPr lang="zh-CN" altLang="en-US" sz="2400" dirty="0"/>
              <a:t>面向</a:t>
            </a:r>
            <a:r>
              <a:rPr lang="en-US" altLang="zh-CN" sz="2400" dirty="0"/>
              <a:t>NVM</a:t>
            </a:r>
            <a:r>
              <a:rPr lang="zh-CN" altLang="en-US" sz="2400" dirty="0"/>
              <a:t>文件系统的</a:t>
            </a:r>
            <a:r>
              <a:rPr lang="en-US" altLang="zh-CN" sz="2400" dirty="0"/>
              <a:t>HDFS</a:t>
            </a:r>
          </a:p>
          <a:p>
            <a:pPr marL="800100" lvl="2" indent="-342900">
              <a:lnSpc>
                <a:spcPct val="150000"/>
              </a:lnSpc>
              <a:spcBef>
                <a:spcPct val="20000"/>
              </a:spcBef>
              <a:buSzPct val="100000"/>
              <a:buFont typeface="Wingdings" panose="05000000000000000000" pitchFamily="2" charset="2"/>
              <a:buChar char="Ø"/>
            </a:pPr>
            <a:r>
              <a:rPr lang="zh-CN" altLang="en-US" sz="2400" dirty="0"/>
              <a:t>提高</a:t>
            </a:r>
            <a:r>
              <a:rPr lang="en-US" altLang="zh-CN" sz="2400" dirty="0" smtClean="0"/>
              <a:t>HDFS</a:t>
            </a:r>
            <a:r>
              <a:rPr lang="zh-CN" altLang="en-US" sz="2400" dirty="0" smtClean="0"/>
              <a:t>访问</a:t>
            </a:r>
            <a:r>
              <a:rPr lang="en-US" altLang="zh-CN" sz="2400" dirty="0" smtClean="0"/>
              <a:t>NVM</a:t>
            </a:r>
            <a:r>
              <a:rPr lang="zh-CN" altLang="en-US" sz="2400" dirty="0" smtClean="0"/>
              <a:t>存储设备的效率</a:t>
            </a:r>
            <a:endParaRPr lang="en-US" altLang="zh-CN" sz="2400" dirty="0" smtClean="0"/>
          </a:p>
          <a:p>
            <a:pPr marL="800100" lvl="2" indent="-342900">
              <a:lnSpc>
                <a:spcPct val="150000"/>
              </a:lnSpc>
              <a:spcBef>
                <a:spcPct val="20000"/>
              </a:spcBef>
              <a:buSzPct val="100000"/>
              <a:buFont typeface="Wingdings" panose="05000000000000000000" pitchFamily="2" charset="2"/>
              <a:buChar char="Ø"/>
            </a:pPr>
            <a:r>
              <a:rPr lang="zh-CN" altLang="en-US" sz="2400" dirty="0" smtClean="0"/>
              <a:t>提高大数据存储系统性能</a:t>
            </a:r>
            <a:endParaRPr lang="zh-CN" altLang="en-US" sz="2400" dirty="0"/>
          </a:p>
          <a:p>
            <a:pPr marL="0" lvl="1">
              <a:lnSpc>
                <a:spcPct val="150000"/>
              </a:lnSpc>
              <a:spcBef>
                <a:spcPct val="20000"/>
              </a:spcBef>
              <a:buSzPct val="100000"/>
              <a:buFont typeface="Wingdings" panose="05000000000000000000" pitchFamily="2" charset="2"/>
              <a:buAutoNum type="arabicPeriod"/>
            </a:pPr>
            <a:r>
              <a:rPr lang="zh-CN" altLang="en-US" sz="2400" dirty="0"/>
              <a:t>自适应的文件分布策略</a:t>
            </a:r>
            <a:endParaRPr lang="en-US" altLang="zh-CN" sz="2400" dirty="0"/>
          </a:p>
          <a:p>
            <a:pPr marL="800100" lvl="2" indent="-342900">
              <a:lnSpc>
                <a:spcPct val="150000"/>
              </a:lnSpc>
              <a:spcBef>
                <a:spcPct val="20000"/>
              </a:spcBef>
              <a:buSzPct val="100000"/>
              <a:buFont typeface="Wingdings" panose="05000000000000000000" pitchFamily="2" charset="2"/>
              <a:buChar char="Ø"/>
            </a:pPr>
            <a:r>
              <a:rPr lang="zh-CN" altLang="en-US" sz="2400" dirty="0" smtClean="0"/>
              <a:t>适应不同文件的特性使用相应的文件分块机制</a:t>
            </a:r>
            <a:endParaRPr lang="en-US" altLang="zh-CN" sz="2400" dirty="0" smtClean="0"/>
          </a:p>
          <a:p>
            <a:pPr marL="800100" lvl="2" indent="-342900">
              <a:lnSpc>
                <a:spcPct val="150000"/>
              </a:lnSpc>
              <a:spcBef>
                <a:spcPct val="20000"/>
              </a:spcBef>
              <a:buSzPct val="100000"/>
              <a:buFont typeface="Wingdings" panose="05000000000000000000" pitchFamily="2" charset="2"/>
              <a:buChar char="Ø"/>
            </a:pPr>
            <a:r>
              <a:rPr lang="zh-CN" altLang="en-US" sz="2400" dirty="0" smtClean="0"/>
              <a:t>存储空间利用率和访问性能的均衡</a:t>
            </a:r>
            <a:endParaRPr lang="en-US" altLang="zh-CN" sz="2400" dirty="0"/>
          </a:p>
          <a:p>
            <a:pPr marL="0" lvl="1">
              <a:lnSpc>
                <a:spcPct val="150000"/>
              </a:lnSpc>
              <a:spcBef>
                <a:spcPct val="20000"/>
              </a:spcBef>
              <a:buSzPct val="100000"/>
              <a:buFont typeface="Wingdings" panose="05000000000000000000" pitchFamily="2" charset="2"/>
              <a:buAutoNum type="arabicPeriod"/>
            </a:pPr>
            <a:r>
              <a:rPr lang="zh-CN" altLang="en-US" sz="2400" dirty="0"/>
              <a:t>分布式</a:t>
            </a:r>
            <a:r>
              <a:rPr lang="en-US" altLang="zh-CN" sz="2400" dirty="0"/>
              <a:t>RDMA</a:t>
            </a:r>
            <a:r>
              <a:rPr lang="zh-CN" altLang="en-US" sz="2400" dirty="0"/>
              <a:t>代理机制</a:t>
            </a:r>
            <a:endParaRPr lang="en-US" altLang="zh-CN" sz="2400" dirty="0"/>
          </a:p>
          <a:p>
            <a:pPr marL="800100" lvl="2" indent="-342900">
              <a:lnSpc>
                <a:spcPct val="150000"/>
              </a:lnSpc>
              <a:spcBef>
                <a:spcPct val="20000"/>
              </a:spcBef>
              <a:buSzPct val="100000"/>
              <a:buFont typeface="Wingdings" panose="05000000000000000000" pitchFamily="2" charset="2"/>
              <a:buChar char="Ø"/>
            </a:pPr>
            <a:r>
              <a:rPr lang="zh-CN" altLang="en-US" sz="2400" dirty="0" smtClean="0"/>
              <a:t>提高外部普通用户的访问效率</a:t>
            </a:r>
            <a:endParaRPr lang="en-US" altLang="zh-CN" sz="2400" dirty="0"/>
          </a:p>
          <a:p>
            <a:pPr marL="0" lvl="1">
              <a:lnSpc>
                <a:spcPct val="150000"/>
              </a:lnSpc>
              <a:spcBef>
                <a:spcPct val="20000"/>
              </a:spcBef>
              <a:buSzPct val="100000"/>
            </a:pPr>
            <a:endParaRPr lang="zh-CN" altLang="en-US" sz="2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日期占位符 3"/>
          <p:cNvSpPr>
            <a:spLocks noGrp="1"/>
          </p:cNvSpPr>
          <p:nvPr>
            <p:ph type="dt" sz="quarter" idx="10"/>
          </p:nvPr>
        </p:nvSpPr>
        <p:spPr>
          <a:noFill/>
          <a:ln>
            <a:miter lim="800000"/>
          </a:ln>
        </p:spPr>
        <p:txBody>
          <a:bodyPr/>
          <a:lstStyle/>
          <a:p>
            <a:pPr>
              <a:buFont typeface="Arial" panose="020B0604020202020204" pitchFamily="34" charset="0"/>
              <a:buNone/>
            </a:pPr>
            <a:fld id="{0C4BF26D-E827-4BCD-9525-D8175FBEA2B3}"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675"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47B5D956-530E-4903-BA3D-87C1D3E25ED0}"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2</a:t>
            </a:fld>
            <a:endParaRPr lang="zh-CN" altLang="zh-CN" smtClean="0">
              <a:latin typeface="Arial" panose="020B0604020202020204" pitchFamily="34" charset="0"/>
              <a:ea typeface="宋体" panose="02010600030101010101" pitchFamily="2" charset="-122"/>
            </a:endParaRPr>
          </a:p>
        </p:txBody>
      </p:sp>
      <p:sp>
        <p:nvSpPr>
          <p:cNvPr id="1048676" name="Rectangle 2"/>
          <p:cNvSpPr>
            <a:spLocks noGrp="1" noChangeArrowheads="1"/>
          </p:cNvSpPr>
          <p:nvPr>
            <p:ph type="ctrTitle"/>
          </p:nvPr>
        </p:nvSpPr>
        <p:spPr>
          <a:xfrm>
            <a:off x="611188" y="117475"/>
            <a:ext cx="7772400" cy="647700"/>
          </a:xfrm>
        </p:spPr>
        <p:txBody>
          <a:bodyPr/>
          <a:lstStyle/>
          <a:p>
            <a:pPr algn="l" eaLnBrk="1" hangingPunct="1"/>
            <a:r>
              <a:rPr lang="zh-CN" altLang="en-US" sz="3600" dirty="0" smtClean="0">
                <a:solidFill>
                  <a:srgbClr val="346CA9"/>
                </a:solidFill>
              </a:rPr>
              <a:t>三、前期工作</a:t>
            </a:r>
          </a:p>
        </p:txBody>
      </p:sp>
      <p:sp>
        <p:nvSpPr>
          <p:cNvPr id="1048677"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678"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679"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pic>
        <p:nvPicPr>
          <p:cNvPr id="2097153" name="图片 2" descr="hadoop原理"/>
          <p:cNvPicPr>
            <a:picLocks noChangeAspect="1"/>
          </p:cNvPicPr>
          <p:nvPr/>
        </p:nvPicPr>
        <p:blipFill>
          <a:blip r:embed="rId3"/>
          <a:stretch>
            <a:fillRect/>
          </a:stretch>
        </p:blipFill>
        <p:spPr>
          <a:xfrm>
            <a:off x="4643438" y="1202280"/>
            <a:ext cx="3957955" cy="2625725"/>
          </a:xfrm>
          <a:prstGeom prst="rect">
            <a:avLst/>
          </a:prstGeom>
        </p:spPr>
      </p:pic>
      <p:sp>
        <p:nvSpPr>
          <p:cNvPr id="1048680" name="Rectangle 3"/>
          <p:cNvSpPr>
            <a:spLocks noGrp="1" noChangeArrowheads="1"/>
          </p:cNvSpPr>
          <p:nvPr/>
        </p:nvSpPr>
        <p:spPr bwMode="auto">
          <a:xfrm>
            <a:off x="676275" y="908720"/>
            <a:ext cx="7991475" cy="299991"/>
          </a:xfrm>
          <a:prstGeom prst="rect">
            <a:avLst/>
          </a:prstGeom>
          <a:noFill/>
          <a:ln w="9525">
            <a:noFill/>
            <a:miter lim="800000"/>
          </a:ln>
        </p:spPr>
        <p:txBody>
          <a:bodyPr/>
          <a:lstStyle/>
          <a:p>
            <a:pPr>
              <a:lnSpc>
                <a:spcPct val="80000"/>
              </a:lnSpc>
              <a:spcBef>
                <a:spcPct val="20000"/>
              </a:spcBef>
              <a:buSzPct val="100000"/>
              <a:buFont typeface="Wingdings" panose="05000000000000000000" pitchFamily="2" charset="2"/>
              <a:buChar char="n"/>
            </a:pPr>
            <a:r>
              <a:rPr lang="zh-CN" altLang="en-US" sz="1600" dirty="0" smtClean="0"/>
              <a:t>NVMCFS</a:t>
            </a:r>
            <a:r>
              <a:rPr lang="zh-CN" altLang="en-US" sz="1600" dirty="0"/>
              <a:t>：Complex File System for Hybird NVM(ICPADS2016，CCF推荐C类会议</a:t>
            </a:r>
            <a:r>
              <a:rPr lang="zh-CN" altLang="en-US" sz="1600" dirty="0" smtClean="0"/>
              <a:t>）</a:t>
            </a:r>
          </a:p>
        </p:txBody>
      </p:sp>
      <p:grpSp>
        <p:nvGrpSpPr>
          <p:cNvPr id="61" name="组合 3"/>
          <p:cNvGrpSpPr/>
          <p:nvPr/>
        </p:nvGrpSpPr>
        <p:grpSpPr>
          <a:xfrm>
            <a:off x="544830" y="1916832"/>
            <a:ext cx="4127182" cy="3712089"/>
            <a:chOff x="2154" y="2881"/>
            <a:chExt cx="6342" cy="5397"/>
          </a:xfrm>
        </p:grpSpPr>
        <p:sp>
          <p:nvSpPr>
            <p:cNvPr id="1048681" name="文本框 90"/>
            <p:cNvSpPr txBox="1">
              <a:spLocks noChangeArrowheads="1"/>
            </p:cNvSpPr>
            <p:nvPr/>
          </p:nvSpPr>
          <p:spPr bwMode="auto">
            <a:xfrm>
              <a:off x="2368" y="2881"/>
              <a:ext cx="1239" cy="714"/>
            </a:xfrm>
            <a:prstGeom prst="rect">
              <a:avLst/>
            </a:prstGeom>
            <a:noFill/>
            <a:ln w="9525">
              <a:noFill/>
              <a:miter lim="800000"/>
            </a:ln>
          </p:spPr>
          <p:txBody>
            <a:bodyPr lIns="91439" tIns="45719" rIns="91439" bIns="45719"/>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dirty="0"/>
                <a:t>用户</a:t>
              </a:r>
            </a:p>
            <a:p>
              <a:r>
                <a:rPr lang="zh-CN" sz="1000" dirty="0"/>
                <a:t>空间</a:t>
              </a:r>
            </a:p>
            <a:p>
              <a:endParaRPr lang="zh-CN" altLang="zh-CN" sz="1000" dirty="0"/>
            </a:p>
          </p:txBody>
        </p:sp>
        <p:sp>
          <p:nvSpPr>
            <p:cNvPr id="1048682" name="箭头 252"/>
            <p:cNvSpPr>
              <a:spLocks noChangeShapeType="1"/>
            </p:cNvSpPr>
            <p:nvPr/>
          </p:nvSpPr>
          <p:spPr bwMode="auto">
            <a:xfrm flipV="1">
              <a:off x="6099" y="6433"/>
              <a:ext cx="5" cy="328"/>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83" name="箭头 252"/>
            <p:cNvSpPr>
              <a:spLocks noChangeShapeType="1"/>
            </p:cNvSpPr>
            <p:nvPr/>
          </p:nvSpPr>
          <p:spPr bwMode="auto">
            <a:xfrm flipH="1" flipV="1">
              <a:off x="4457" y="6433"/>
              <a:ext cx="5" cy="319"/>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84" name="箭头 252"/>
            <p:cNvSpPr>
              <a:spLocks noChangeShapeType="1"/>
            </p:cNvSpPr>
            <p:nvPr/>
          </p:nvSpPr>
          <p:spPr bwMode="auto">
            <a:xfrm flipH="1" flipV="1">
              <a:off x="7380" y="4954"/>
              <a:ext cx="2" cy="600"/>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85" name="箭头 252"/>
            <p:cNvSpPr>
              <a:spLocks noChangeShapeType="1"/>
            </p:cNvSpPr>
            <p:nvPr/>
          </p:nvSpPr>
          <p:spPr bwMode="auto">
            <a:xfrm flipH="1">
              <a:off x="7380" y="6190"/>
              <a:ext cx="0" cy="581"/>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86" name="文本框 90"/>
            <p:cNvSpPr txBox="1">
              <a:spLocks noChangeArrowheads="1"/>
            </p:cNvSpPr>
            <p:nvPr/>
          </p:nvSpPr>
          <p:spPr bwMode="auto">
            <a:xfrm>
              <a:off x="6935" y="5649"/>
              <a:ext cx="1239" cy="671"/>
            </a:xfrm>
            <a:prstGeom prst="rect">
              <a:avLst/>
            </a:prstGeom>
            <a:noFill/>
            <a:ln w="9525">
              <a:noFill/>
              <a:miter lim="800000"/>
            </a:ln>
          </p:spPr>
          <p:txBody>
            <a:bodyPr lIns="91439" tIns="45719" rIns="91439" bIns="45719"/>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sz="1000"/>
                <a:t>mmap</a:t>
              </a:r>
            </a:p>
            <a:p>
              <a:endParaRPr lang="zh-CN" altLang="zh-CN" sz="1000"/>
            </a:p>
          </p:txBody>
        </p:sp>
        <p:sp>
          <p:nvSpPr>
            <p:cNvPr id="1048687" name="文本框 90"/>
            <p:cNvSpPr txBox="1">
              <a:spLocks noChangeArrowheads="1"/>
            </p:cNvSpPr>
            <p:nvPr/>
          </p:nvSpPr>
          <p:spPr bwMode="auto">
            <a:xfrm>
              <a:off x="4148" y="5109"/>
              <a:ext cx="3009" cy="402"/>
            </a:xfrm>
            <a:prstGeom prst="rect">
              <a:avLst/>
            </a:prstGeom>
            <a:noFill/>
            <a:ln w="9525">
              <a:noFill/>
              <a:miter lim="800000"/>
            </a:ln>
          </p:spPr>
          <p:txBody>
            <a:bodyPr lIns="91439" tIns="45719" rIns="91439" bIns="45719"/>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sz="1000" dirty="0"/>
                <a:t>read</a:t>
              </a:r>
              <a:r>
                <a:rPr lang="zh-CN" sz="1000" dirty="0"/>
                <a:t>、</a:t>
              </a:r>
              <a:r>
                <a:rPr lang="zh-CN" altLang="zh-CN" sz="1000" dirty="0"/>
                <a:t>write</a:t>
              </a:r>
              <a:r>
                <a:rPr lang="zh-CN" sz="1000" dirty="0"/>
                <a:t>、</a:t>
              </a:r>
              <a:r>
                <a:rPr lang="zh-CN" altLang="zh-CN" sz="1000" dirty="0"/>
                <a:t>update</a:t>
              </a:r>
              <a:r>
                <a:rPr lang="zh-CN" sz="1000" dirty="0"/>
                <a:t>、</a:t>
              </a:r>
              <a:r>
                <a:rPr lang="zh-CN" altLang="zh-CN" sz="1000" dirty="0"/>
                <a:t>append</a:t>
              </a:r>
            </a:p>
            <a:p>
              <a:endParaRPr lang="zh-CN" altLang="zh-CN" sz="1000" dirty="0"/>
            </a:p>
          </p:txBody>
        </p:sp>
        <p:sp>
          <p:nvSpPr>
            <p:cNvPr id="1048688" name="箭头 252"/>
            <p:cNvSpPr>
              <a:spLocks noChangeShapeType="1"/>
            </p:cNvSpPr>
            <p:nvPr/>
          </p:nvSpPr>
          <p:spPr bwMode="auto">
            <a:xfrm flipV="1">
              <a:off x="5728" y="4950"/>
              <a:ext cx="0" cy="107"/>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89" name="箭头 252"/>
            <p:cNvSpPr>
              <a:spLocks noChangeShapeType="1"/>
            </p:cNvSpPr>
            <p:nvPr/>
          </p:nvSpPr>
          <p:spPr bwMode="auto">
            <a:xfrm flipH="1">
              <a:off x="5728" y="5490"/>
              <a:ext cx="0" cy="133"/>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90" name="文本框 3"/>
            <p:cNvSpPr txBox="1">
              <a:spLocks noChangeArrowheads="1"/>
            </p:cNvSpPr>
            <p:nvPr/>
          </p:nvSpPr>
          <p:spPr bwMode="auto">
            <a:xfrm>
              <a:off x="4251" y="5616"/>
              <a:ext cx="2537" cy="405"/>
            </a:xfrm>
            <a:prstGeom prst="rect">
              <a:avLst/>
            </a:prstGeom>
            <a:noFill/>
            <a:ln w="9525">
              <a:solidFill>
                <a:srgbClr val="000000"/>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dirty="0"/>
                <a:t>存储管理</a:t>
              </a:r>
            </a:p>
            <a:p>
              <a:endParaRPr lang="zh-CN" altLang="zh-CN" sz="1000" dirty="0"/>
            </a:p>
          </p:txBody>
        </p:sp>
        <p:sp>
          <p:nvSpPr>
            <p:cNvPr id="1048691" name="文本框 3"/>
            <p:cNvSpPr txBox="1">
              <a:spLocks noChangeArrowheads="1"/>
            </p:cNvSpPr>
            <p:nvPr/>
          </p:nvSpPr>
          <p:spPr bwMode="auto">
            <a:xfrm>
              <a:off x="4249" y="6006"/>
              <a:ext cx="2537" cy="395"/>
            </a:xfrm>
            <a:prstGeom prst="rect">
              <a:avLst/>
            </a:prstGeom>
            <a:noFill/>
            <a:ln w="9525">
              <a:solidFill>
                <a:srgbClr val="000000"/>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a:t>块设备	字节设备</a:t>
              </a:r>
            </a:p>
            <a:p>
              <a:endParaRPr lang="zh-CN" altLang="zh-CN" sz="1000"/>
            </a:p>
          </p:txBody>
        </p:sp>
        <p:sp>
          <p:nvSpPr>
            <p:cNvPr id="1048692" name="箭头 252"/>
            <p:cNvSpPr>
              <a:spLocks noChangeShapeType="1"/>
            </p:cNvSpPr>
            <p:nvPr/>
          </p:nvSpPr>
          <p:spPr bwMode="auto">
            <a:xfrm flipH="1">
              <a:off x="2702" y="6190"/>
              <a:ext cx="0" cy="440"/>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93" name="箭头 252"/>
            <p:cNvSpPr>
              <a:spLocks noChangeShapeType="1"/>
            </p:cNvSpPr>
            <p:nvPr/>
          </p:nvSpPr>
          <p:spPr bwMode="auto">
            <a:xfrm flipH="1" flipV="1">
              <a:off x="2702" y="3597"/>
              <a:ext cx="0" cy="431"/>
            </a:xfrm>
            <a:prstGeom prst="line">
              <a:avLst/>
            </a:prstGeom>
            <a:noFill/>
            <a:ln w="9525">
              <a:solidFill>
                <a:srgbClr val="000000"/>
              </a:solidFill>
              <a:round/>
              <a:tailEnd type="triangle" w="med" len="me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94" name="文本框 90"/>
            <p:cNvSpPr txBox="1">
              <a:spLocks noChangeArrowheads="1"/>
            </p:cNvSpPr>
            <p:nvPr/>
          </p:nvSpPr>
          <p:spPr bwMode="auto">
            <a:xfrm>
              <a:off x="2368" y="4678"/>
              <a:ext cx="1239" cy="671"/>
            </a:xfrm>
            <a:prstGeom prst="rect">
              <a:avLst/>
            </a:prstGeom>
            <a:noFill/>
            <a:ln w="9525">
              <a:noFill/>
              <a:miter lim="800000"/>
            </a:ln>
          </p:spPr>
          <p:txBody>
            <a:bodyPr lIns="91439" tIns="45719" rIns="91439" bIns="45719"/>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a:t>内核</a:t>
              </a:r>
            </a:p>
            <a:p>
              <a:r>
                <a:rPr lang="zh-CN" sz="1000"/>
                <a:t>空间</a:t>
              </a:r>
            </a:p>
            <a:p>
              <a:endParaRPr lang="zh-CN" altLang="zh-CN" sz="1000"/>
            </a:p>
          </p:txBody>
        </p:sp>
        <p:sp>
          <p:nvSpPr>
            <p:cNvPr id="1048695" name="直线 30"/>
            <p:cNvSpPr>
              <a:spLocks noChangeShapeType="1"/>
            </p:cNvSpPr>
            <p:nvPr/>
          </p:nvSpPr>
          <p:spPr bwMode="auto">
            <a:xfrm>
              <a:off x="2154" y="3595"/>
              <a:ext cx="6229" cy="4"/>
            </a:xfrm>
            <a:prstGeom prst="line">
              <a:avLst/>
            </a:prstGeom>
            <a:noFill/>
            <a:ln w="15875">
              <a:solidFill>
                <a:srgbClr val="000000"/>
              </a:solidFill>
              <a:prstDash val="sysDot"/>
              <a:roun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96" name="文本框 2"/>
            <p:cNvSpPr txBox="1">
              <a:spLocks noChangeArrowheads="1"/>
            </p:cNvSpPr>
            <p:nvPr/>
          </p:nvSpPr>
          <p:spPr bwMode="auto">
            <a:xfrm>
              <a:off x="5261" y="3847"/>
              <a:ext cx="1340" cy="374"/>
            </a:xfrm>
            <a:prstGeom prst="rect">
              <a:avLst/>
            </a:prstGeom>
            <a:noFill/>
            <a:ln w="9525">
              <a:solidFill>
                <a:srgbClr val="000000"/>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zh-CN" sz="1000"/>
                <a:t>VFS</a:t>
              </a:r>
            </a:p>
            <a:p>
              <a:endParaRPr lang="zh-CN" altLang="zh-CN" sz="1000"/>
            </a:p>
          </p:txBody>
        </p:sp>
        <p:sp>
          <p:nvSpPr>
            <p:cNvPr id="1048697" name="文本框 3"/>
            <p:cNvSpPr txBox="1">
              <a:spLocks noChangeArrowheads="1"/>
            </p:cNvSpPr>
            <p:nvPr/>
          </p:nvSpPr>
          <p:spPr bwMode="auto">
            <a:xfrm>
              <a:off x="4261" y="4572"/>
              <a:ext cx="3343" cy="340"/>
            </a:xfrm>
            <a:prstGeom prst="rect">
              <a:avLst/>
            </a:prstGeom>
            <a:noFill/>
            <a:ln w="9525">
              <a:solidFill>
                <a:srgbClr val="000000"/>
              </a:solidFill>
              <a:miter lim="800000"/>
            </a:ln>
          </p:spPr>
          <p:txBody>
            <a:bodyPr lIns="90170" tIns="46990" rIns="90170" bIns="4699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sz="1000"/>
                <a:t>混合粒度文件系统</a:t>
              </a:r>
            </a:p>
          </p:txBody>
        </p:sp>
        <p:cxnSp>
          <p:nvCxnSpPr>
            <p:cNvPr id="3145728" name="直接连接符 18"/>
            <p:cNvCxnSpPr>
              <a:cxnSpLocks noChangeShapeType="1"/>
              <a:stCxn id="1048696" idx="0"/>
            </p:cNvCxnSpPr>
            <p:nvPr/>
          </p:nvCxnSpPr>
          <p:spPr bwMode="auto">
            <a:xfrm flipH="1" flipV="1">
              <a:off x="5928" y="3381"/>
              <a:ext cx="2" cy="467"/>
            </a:xfrm>
            <a:prstGeom prst="straightConnector1">
              <a:avLst/>
            </a:prstGeom>
            <a:noFill/>
            <a:ln w="9525">
              <a:solidFill>
                <a:srgbClr val="000000"/>
              </a:solidFill>
              <a:round/>
              <a:headEnd type="triangle" w="med" len="med"/>
              <a:tailEnd type="triangle" w="med" len="med"/>
            </a:ln>
          </p:spPr>
        </p:cxnSp>
        <p:cxnSp>
          <p:nvCxnSpPr>
            <p:cNvPr id="3145729" name="直接连接符 18"/>
            <p:cNvCxnSpPr>
              <a:cxnSpLocks noChangeShapeType="1"/>
              <a:stCxn id="1048697" idx="0"/>
              <a:endCxn id="1048696" idx="2"/>
            </p:cNvCxnSpPr>
            <p:nvPr/>
          </p:nvCxnSpPr>
          <p:spPr bwMode="auto">
            <a:xfrm flipH="1" flipV="1">
              <a:off x="5931" y="4220"/>
              <a:ext cx="2" cy="351"/>
            </a:xfrm>
            <a:prstGeom prst="straightConnector1">
              <a:avLst/>
            </a:prstGeom>
            <a:noFill/>
            <a:ln w="9525">
              <a:solidFill>
                <a:srgbClr val="000000"/>
              </a:solidFill>
              <a:round/>
              <a:headEnd type="triangle" w="med" len="med"/>
              <a:tailEnd type="triangle" w="med" len="med"/>
            </a:ln>
          </p:spPr>
        </p:cxnSp>
        <p:sp>
          <p:nvSpPr>
            <p:cNvPr id="1048698" name="直线 30"/>
            <p:cNvSpPr>
              <a:spLocks noChangeShapeType="1"/>
            </p:cNvSpPr>
            <p:nvPr/>
          </p:nvSpPr>
          <p:spPr bwMode="auto">
            <a:xfrm>
              <a:off x="2154" y="6621"/>
              <a:ext cx="6342" cy="9"/>
            </a:xfrm>
            <a:prstGeom prst="line">
              <a:avLst/>
            </a:prstGeom>
            <a:noFill/>
            <a:ln w="15875">
              <a:solidFill>
                <a:schemeClr val="tx1"/>
              </a:solidFill>
              <a:prstDash val="sysDot"/>
              <a:roun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699" name="文本框 10"/>
            <p:cNvSpPr txBox="1">
              <a:spLocks noChangeArrowheads="1"/>
            </p:cNvSpPr>
            <p:nvPr/>
          </p:nvSpPr>
          <p:spPr bwMode="auto">
            <a:xfrm>
              <a:off x="3378" y="6876"/>
              <a:ext cx="1524" cy="340"/>
            </a:xfrm>
            <a:prstGeom prst="rect">
              <a:avLst/>
            </a:prstGeom>
            <a:noFill/>
            <a:ln w="9525">
              <a:solidFill>
                <a:srgbClr val="000000"/>
              </a:solidFill>
              <a:miter lim="800000"/>
            </a:ln>
          </p:spPr>
          <p:txBody>
            <a:bodyPr lIns="90170" tIns="46990" rIns="90170" bIns="4699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a:t>文件数据片段</a:t>
              </a:r>
            </a:p>
          </p:txBody>
        </p:sp>
        <p:sp>
          <p:nvSpPr>
            <p:cNvPr id="1048700" name="文本框 8"/>
            <p:cNvSpPr txBox="1">
              <a:spLocks noChangeArrowheads="1"/>
            </p:cNvSpPr>
            <p:nvPr/>
          </p:nvSpPr>
          <p:spPr bwMode="auto">
            <a:xfrm>
              <a:off x="5933" y="7378"/>
              <a:ext cx="1524" cy="340"/>
            </a:xfrm>
            <a:prstGeom prst="rect">
              <a:avLst/>
            </a:prstGeom>
            <a:noFill/>
            <a:ln w="9525">
              <a:solidFill>
                <a:srgbClr val="000000"/>
              </a:solidFill>
              <a:miter lim="800000"/>
            </a:ln>
          </p:spPr>
          <p:txBody>
            <a:bodyPr lIns="90170" tIns="46990" rIns="90170" bIns="4699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dirty="0"/>
                <a:t>文件数据片段</a:t>
              </a:r>
            </a:p>
          </p:txBody>
        </p:sp>
        <p:sp>
          <p:nvSpPr>
            <p:cNvPr id="1048701" name="文本框 7"/>
            <p:cNvSpPr txBox="1">
              <a:spLocks noChangeArrowheads="1"/>
            </p:cNvSpPr>
            <p:nvPr/>
          </p:nvSpPr>
          <p:spPr bwMode="auto">
            <a:xfrm>
              <a:off x="5948" y="6876"/>
              <a:ext cx="1318" cy="340"/>
            </a:xfrm>
            <a:prstGeom prst="rect">
              <a:avLst/>
            </a:prstGeom>
            <a:noFill/>
            <a:ln w="9525">
              <a:solidFill>
                <a:srgbClr val="000000"/>
              </a:solidFill>
              <a:miter lim="800000"/>
            </a:ln>
          </p:spPr>
          <p:txBody>
            <a:bodyPr lIns="90170" tIns="46990" rIns="90170" bIns="4699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1000"/>
                <a:t>元数据片段</a:t>
              </a:r>
            </a:p>
          </p:txBody>
        </p:sp>
        <p:sp>
          <p:nvSpPr>
            <p:cNvPr id="1048702" name="流程图: 文档 5"/>
            <p:cNvSpPr>
              <a:spLocks noChangeArrowheads="1"/>
            </p:cNvSpPr>
            <p:nvPr/>
          </p:nvSpPr>
          <p:spPr bwMode="auto">
            <a:xfrm>
              <a:off x="5844" y="6763"/>
              <a:ext cx="2227" cy="1397"/>
            </a:xfrm>
            <a:prstGeom prst="flowChartDocument">
              <a:avLst/>
            </a:prstGeom>
            <a:noFill/>
            <a:ln w="9525">
              <a:solidFill>
                <a:srgbClr val="000000"/>
              </a:solidFill>
              <a:miter lim="800000"/>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703" name="文本框 9"/>
            <p:cNvSpPr txBox="1">
              <a:spLocks noChangeArrowheads="1"/>
            </p:cNvSpPr>
            <p:nvPr/>
          </p:nvSpPr>
          <p:spPr bwMode="auto">
            <a:xfrm>
              <a:off x="5820" y="7701"/>
              <a:ext cx="447" cy="577"/>
            </a:xfrm>
            <a:prstGeom prst="rect">
              <a:avLst/>
            </a:prstGeom>
            <a:noFill/>
            <a:ln w="9525">
              <a:noFill/>
              <a:miter lim="800000"/>
            </a:ln>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sz="1000"/>
                <a:t>...</a:t>
              </a:r>
            </a:p>
            <a:p>
              <a:endParaRPr lang="zh-CN" altLang="zh-CN" sz="1000"/>
            </a:p>
          </p:txBody>
        </p:sp>
        <p:sp>
          <p:nvSpPr>
            <p:cNvPr id="1048704" name="流程图: 文档 6"/>
            <p:cNvSpPr>
              <a:spLocks noChangeArrowheads="1"/>
            </p:cNvSpPr>
            <p:nvPr/>
          </p:nvSpPr>
          <p:spPr bwMode="auto">
            <a:xfrm>
              <a:off x="3322" y="6763"/>
              <a:ext cx="2229" cy="1397"/>
            </a:xfrm>
            <a:prstGeom prst="flowChartDocument">
              <a:avLst/>
            </a:prstGeom>
            <a:noFill/>
            <a:ln w="9525">
              <a:solidFill>
                <a:srgbClr val="000000"/>
              </a:solidFill>
              <a:miter lim="800000"/>
            </a:ln>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48705" name="文本框 11"/>
            <p:cNvSpPr txBox="1">
              <a:spLocks noChangeArrowheads="1"/>
            </p:cNvSpPr>
            <p:nvPr/>
          </p:nvSpPr>
          <p:spPr bwMode="auto">
            <a:xfrm>
              <a:off x="3367" y="7701"/>
              <a:ext cx="447" cy="577"/>
            </a:xfrm>
            <a:prstGeom prst="rect">
              <a:avLst/>
            </a:prstGeom>
            <a:noFill/>
            <a:ln w="9525">
              <a:noFill/>
              <a:miter lim="800000"/>
            </a:ln>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zh-CN" sz="1000"/>
                <a:t>...</a:t>
              </a:r>
            </a:p>
            <a:p>
              <a:endParaRPr lang="zh-CN" altLang="zh-CN" sz="1000"/>
            </a:p>
          </p:txBody>
        </p:sp>
        <p:sp>
          <p:nvSpPr>
            <p:cNvPr id="1048706" name="文本框 17"/>
            <p:cNvSpPr txBox="1">
              <a:spLocks noChangeArrowheads="1"/>
            </p:cNvSpPr>
            <p:nvPr/>
          </p:nvSpPr>
          <p:spPr bwMode="auto">
            <a:xfrm>
              <a:off x="3627" y="3005"/>
              <a:ext cx="4467" cy="340"/>
            </a:xfrm>
            <a:prstGeom prst="rect">
              <a:avLst/>
            </a:prstGeom>
            <a:noFill/>
            <a:ln w="9525">
              <a:solidFill>
                <a:srgbClr val="000000"/>
              </a:solidFill>
              <a:miter lim="800000"/>
            </a:ln>
          </p:spPr>
          <p:txBody>
            <a:bodyPr lIns="90170" tIns="46990" rIns="90170" bIns="46990">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sz="1000"/>
                <a:t>应用程序（</a:t>
              </a:r>
              <a:r>
                <a:rPr lang="zh-CN" altLang="zh-CN" sz="1000"/>
                <a:t>Database</a:t>
              </a:r>
              <a:r>
                <a:rPr lang="zh-CN" sz="1000"/>
                <a:t>、</a:t>
              </a:r>
              <a:r>
                <a:rPr lang="zh-CN" altLang="zh-CN" sz="1000"/>
                <a:t>Webserver</a:t>
              </a:r>
              <a:r>
                <a:rPr lang="zh-CN" sz="1000"/>
                <a:t>）</a:t>
              </a:r>
            </a:p>
          </p:txBody>
        </p:sp>
        <p:sp>
          <p:nvSpPr>
            <p:cNvPr id="1048707" name="Line 38"/>
            <p:cNvSpPr>
              <a:spLocks noChangeShapeType="1"/>
            </p:cNvSpPr>
            <p:nvPr/>
          </p:nvSpPr>
          <p:spPr bwMode="auto">
            <a:xfrm flipH="1" flipV="1">
              <a:off x="5485" y="5987"/>
              <a:ext cx="0" cy="428"/>
            </a:xfrm>
            <a:prstGeom prst="line">
              <a:avLst/>
            </a:prstGeom>
            <a:noFill/>
            <a:ln w="9525">
              <a:solidFill>
                <a:schemeClr val="tx1"/>
              </a:solidFill>
              <a:prstDash val="sysDot"/>
              <a:round/>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1048708" name="文本框 7"/>
          <p:cNvSpPr txBox="1"/>
          <p:nvPr/>
        </p:nvSpPr>
        <p:spPr>
          <a:xfrm>
            <a:off x="428596" y="1264281"/>
            <a:ext cx="4397632" cy="447040"/>
          </a:xfrm>
          <a:prstGeom prst="rect">
            <a:avLst/>
          </a:prstGeom>
          <a:noFill/>
        </p:spPr>
        <p:txBody>
          <a:bodyPr wrap="square" rtlCol="0" anchor="t">
            <a:spAutoFit/>
          </a:bodyPr>
          <a:lstStyle/>
          <a:p>
            <a:pPr lvl="1">
              <a:buFont typeface="Wingdings"/>
              <a:buChar char="n"/>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统一</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DIMM</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400" dirty="0" err="1" smtClean="0">
                <a:latin typeface="微软雅黑" panose="020B0503020204020204" pitchFamily="34" charset="-122"/>
                <a:ea typeface="微软雅黑" panose="020B0503020204020204" pitchFamily="34" charset="-122"/>
                <a:cs typeface="Times New Roman" panose="02020603050405020304" pitchFamily="18" charset="0"/>
                <a:sym typeface="+mn-ea"/>
              </a:rPr>
              <a:t>PCIe</a:t>
            </a: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接口的</a:t>
            </a:r>
            <a:r>
              <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NVM</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存储设备</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lvl="1">
              <a:buFont typeface="Wingdings"/>
              <a:buChar char="n"/>
            </a:pPr>
            <a:r>
              <a:rPr lang="zh-CN" altLang="en-US" sz="1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设计复合式文件结构</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48709" name="十字箭头 8"/>
          <p:cNvSpPr/>
          <p:nvPr/>
        </p:nvSpPr>
        <p:spPr>
          <a:xfrm>
            <a:off x="5429256" y="4357695"/>
            <a:ext cx="2786082" cy="1285883"/>
          </a:xfrm>
          <a:prstGeom prst="quad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RDMA</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网络</a:t>
            </a:r>
          </a:p>
        </p:txBody>
      </p:sp>
      <p:sp>
        <p:nvSpPr>
          <p:cNvPr id="1048710" name="TextBox 41"/>
          <p:cNvSpPr txBox="1"/>
          <p:nvPr/>
        </p:nvSpPr>
        <p:spPr>
          <a:xfrm>
            <a:off x="1285852" y="5715016"/>
            <a:ext cx="2214881" cy="358140"/>
          </a:xfrm>
          <a:prstGeom prst="rect">
            <a:avLst/>
          </a:prstGeom>
          <a:noFill/>
        </p:spPr>
        <p:txBody>
          <a:bodyPr wrap="none" rtlCol="0">
            <a:spAutoFit/>
          </a:bodyPr>
          <a:lstStyle/>
          <a:p>
            <a:r>
              <a:rPr lang="zh-CN" altLang="en-US" dirty="0" smtClean="0"/>
              <a:t>图</a:t>
            </a:r>
            <a:r>
              <a:rPr lang="en-US" altLang="zh-CN" dirty="0" smtClean="0"/>
              <a:t>1 NVMCFS</a:t>
            </a:r>
            <a:r>
              <a:rPr lang="zh-CN" altLang="en-US" dirty="0" smtClean="0"/>
              <a:t>原理图</a:t>
            </a:r>
            <a:endParaRPr lang="zh-CN" altLang="en-US" dirty="0"/>
          </a:p>
        </p:txBody>
      </p:sp>
      <p:sp>
        <p:nvSpPr>
          <p:cNvPr id="1048711" name="矩形 42"/>
          <p:cNvSpPr/>
          <p:nvPr/>
        </p:nvSpPr>
        <p:spPr>
          <a:xfrm>
            <a:off x="5357818" y="3916924"/>
            <a:ext cx="2545080" cy="358141"/>
          </a:xfrm>
          <a:prstGeom prst="rect">
            <a:avLst/>
          </a:prstGeom>
        </p:spPr>
        <p:txBody>
          <a:bodyPr wrap="none">
            <a:spAutoFit/>
          </a:bodyPr>
          <a:lstStyle/>
          <a:p>
            <a:r>
              <a:rPr lang="zh-CN" altLang="en-US" dirty="0" smtClean="0"/>
              <a:t>图</a:t>
            </a:r>
            <a:r>
              <a:rPr lang="en-US" altLang="zh-CN" dirty="0" smtClean="0"/>
              <a:t>2  </a:t>
            </a:r>
            <a:r>
              <a:rPr lang="en-US" altLang="zh-CN" dirty="0" err="1" smtClean="0"/>
              <a:t>hadoop</a:t>
            </a:r>
            <a:r>
              <a:rPr lang="zh-CN" altLang="en-US" dirty="0" smtClean="0"/>
              <a:t>运行原理图</a:t>
            </a:r>
            <a:endParaRPr lang="zh-CN" altLang="en-US" dirty="0"/>
          </a:p>
        </p:txBody>
      </p:sp>
      <p:sp>
        <p:nvSpPr>
          <p:cNvPr id="1048712" name="矩形 43"/>
          <p:cNvSpPr/>
          <p:nvPr/>
        </p:nvSpPr>
        <p:spPr>
          <a:xfrm>
            <a:off x="5072066" y="5715016"/>
            <a:ext cx="3309065" cy="358140"/>
          </a:xfrm>
          <a:prstGeom prst="rect">
            <a:avLst/>
          </a:prstGeom>
        </p:spPr>
        <p:txBody>
          <a:bodyPr wrap="none">
            <a:spAutoFit/>
          </a:bodyPr>
          <a:lstStyle/>
          <a:p>
            <a:r>
              <a:rPr lang="zh-CN" altLang="en-US" dirty="0" smtClean="0"/>
              <a:t>图</a:t>
            </a:r>
            <a:r>
              <a:rPr lang="en-US" altLang="zh-CN" dirty="0" smtClean="0"/>
              <a:t>3 </a:t>
            </a:r>
            <a:r>
              <a:rPr lang="zh-CN" altLang="en-US" dirty="0" smtClean="0"/>
              <a:t>连接各个结点的</a:t>
            </a:r>
            <a:r>
              <a:rPr lang="en-US" altLang="zh-CN" dirty="0" smtClean="0"/>
              <a:t>RDMA</a:t>
            </a:r>
            <a:r>
              <a:rPr lang="zh-CN" altLang="en-US" dirty="0" smtClean="0"/>
              <a:t>网络</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日期占位符 3"/>
          <p:cNvSpPr>
            <a:spLocks noGrp="1"/>
          </p:cNvSpPr>
          <p:nvPr>
            <p:ph type="dt" sz="quarter" idx="10"/>
          </p:nvPr>
        </p:nvSpPr>
        <p:spPr>
          <a:noFill/>
          <a:ln>
            <a:miter lim="800000"/>
          </a:ln>
        </p:spPr>
        <p:txBody>
          <a:bodyPr/>
          <a:lstStyle/>
          <a:p>
            <a:pPr>
              <a:buFont typeface="Arial" panose="020B0604020202020204" pitchFamily="34" charset="0"/>
              <a:buNone/>
            </a:pPr>
            <a:fld id="{0C4BF26D-E827-4BCD-9525-D8175FBEA2B3}"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718"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47B5D956-530E-4903-BA3D-87C1D3E25ED0}"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3</a:t>
            </a:fld>
            <a:endParaRPr lang="zh-CN" altLang="zh-CN" smtClean="0">
              <a:latin typeface="Arial" panose="020B0604020202020204" pitchFamily="34" charset="0"/>
              <a:ea typeface="宋体" panose="02010600030101010101" pitchFamily="2" charset="-122"/>
            </a:endParaRPr>
          </a:p>
        </p:txBody>
      </p:sp>
      <p:sp>
        <p:nvSpPr>
          <p:cNvPr id="1048719" name="Rectangle 2"/>
          <p:cNvSpPr>
            <a:spLocks noGrp="1" noChangeArrowheads="1"/>
          </p:cNvSpPr>
          <p:nvPr>
            <p:ph type="ctrTitle"/>
          </p:nvPr>
        </p:nvSpPr>
        <p:spPr>
          <a:xfrm>
            <a:off x="611188" y="117475"/>
            <a:ext cx="7772400" cy="647700"/>
          </a:xfrm>
        </p:spPr>
        <p:txBody>
          <a:bodyPr/>
          <a:lstStyle/>
          <a:p>
            <a:pPr algn="l" eaLnBrk="1" hangingPunct="1"/>
            <a:r>
              <a:rPr lang="zh-CN" altLang="en-US" sz="3600" dirty="0" smtClean="0">
                <a:solidFill>
                  <a:srgbClr val="346CA9"/>
                </a:solidFill>
              </a:rPr>
              <a:t>三、前期工作</a:t>
            </a:r>
          </a:p>
        </p:txBody>
      </p:sp>
      <p:sp>
        <p:nvSpPr>
          <p:cNvPr id="1048720"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721"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722"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723" name="Rectangle 3"/>
          <p:cNvSpPr>
            <a:spLocks noGrp="1" noChangeArrowheads="1"/>
          </p:cNvSpPr>
          <p:nvPr/>
        </p:nvSpPr>
        <p:spPr bwMode="auto">
          <a:xfrm>
            <a:off x="676275" y="908720"/>
            <a:ext cx="7991475" cy="299991"/>
          </a:xfrm>
          <a:prstGeom prst="rect">
            <a:avLst/>
          </a:prstGeom>
          <a:noFill/>
          <a:ln w="9525">
            <a:noFill/>
            <a:miter lim="800000"/>
          </a:ln>
        </p:spPr>
        <p:txBody>
          <a:bodyPr/>
          <a:lstStyle/>
          <a:p>
            <a:pPr>
              <a:lnSpc>
                <a:spcPct val="80000"/>
              </a:lnSpc>
              <a:spcBef>
                <a:spcPct val="20000"/>
              </a:spcBef>
              <a:buSzPct val="100000"/>
              <a:buFont typeface="Wingdings" panose="05000000000000000000" pitchFamily="2" charset="2"/>
              <a:buChar char="n"/>
            </a:pPr>
            <a:r>
              <a:rPr lang="zh-CN" altLang="en-US" sz="1600" dirty="0" smtClean="0"/>
              <a:t>测试结果说明</a:t>
            </a:r>
          </a:p>
        </p:txBody>
      </p:sp>
      <p:graphicFrame>
        <p:nvGraphicFramePr>
          <p:cNvPr id="4194304" name="图表 41"/>
          <p:cNvGraphicFramePr>
            <a:graphicFrameLocks/>
          </p:cNvGraphicFramePr>
          <p:nvPr/>
        </p:nvGraphicFramePr>
        <p:xfrm>
          <a:off x="714348" y="2000240"/>
          <a:ext cx="7429552" cy="3214710"/>
        </p:xfrm>
        <a:graphic>
          <a:graphicData uri="http://schemas.openxmlformats.org/drawingml/2006/chart">
            <c:chart xmlns:c="http://schemas.openxmlformats.org/drawingml/2006/chart" xmlns:r="http://schemas.openxmlformats.org/officeDocument/2006/relationships" r:id="rId3"/>
          </a:graphicData>
        </a:graphic>
      </p:graphicFrame>
      <p:sp>
        <p:nvSpPr>
          <p:cNvPr id="1048724" name="矩形 42"/>
          <p:cNvSpPr/>
          <p:nvPr/>
        </p:nvSpPr>
        <p:spPr>
          <a:xfrm>
            <a:off x="1643042" y="5345684"/>
            <a:ext cx="5640309" cy="358141"/>
          </a:xfrm>
          <a:prstGeom prst="rect">
            <a:avLst/>
          </a:prstGeom>
        </p:spPr>
        <p:txBody>
          <a:bodyPr wrap="none">
            <a:spAutoFit/>
          </a:bodyPr>
          <a:lstStyle/>
          <a:p>
            <a:r>
              <a:rPr lang="zh-CN" altLang="en-US" dirty="0" smtClean="0"/>
              <a:t>图</a:t>
            </a:r>
            <a:r>
              <a:rPr lang="en-US" altLang="zh-CN" dirty="0" smtClean="0"/>
              <a:t>4  </a:t>
            </a:r>
            <a:r>
              <a:rPr lang="en-US" altLang="zh-CN" dirty="0" err="1" smtClean="0"/>
              <a:t>iozone</a:t>
            </a:r>
            <a:r>
              <a:rPr lang="zh-CN" altLang="en-US" dirty="0" smtClean="0"/>
              <a:t>测试文件大小和数据块大小对</a:t>
            </a:r>
            <a:r>
              <a:rPr lang="en-US" altLang="zh-CN" dirty="0" smtClean="0"/>
              <a:t>IO</a:t>
            </a:r>
            <a:r>
              <a:rPr lang="zh-CN" altLang="en-US" dirty="0" smtClean="0"/>
              <a:t>性能的影响</a:t>
            </a:r>
            <a:endParaRPr lang="zh-CN" altLang="en-US" dirty="0"/>
          </a:p>
        </p:txBody>
      </p:sp>
      <p:sp>
        <p:nvSpPr>
          <p:cNvPr id="1048725" name="文本框 7"/>
          <p:cNvSpPr txBox="1"/>
          <p:nvPr/>
        </p:nvSpPr>
        <p:spPr>
          <a:xfrm>
            <a:off x="428596" y="1214422"/>
            <a:ext cx="5143536" cy="375103"/>
          </a:xfrm>
          <a:prstGeom prst="rect">
            <a:avLst/>
          </a:prstGeom>
          <a:noFill/>
        </p:spPr>
        <p:txBody>
          <a:bodyPr wrap="square" rtlCol="0" anchor="t">
            <a:spAutoFit/>
          </a:bodyPr>
          <a:lstStyle/>
          <a:p>
            <a:pPr lvl="1">
              <a:lnSpc>
                <a:spcPct val="150000"/>
              </a:lnSpc>
              <a:buFont typeface="Wingdings"/>
              <a:buChar char="n"/>
            </a:pPr>
            <a:r>
              <a:rPr lang="en-US" altLang="zh-CN" sz="1400" dirty="0" err="1" smtClean="0"/>
              <a:t>dd</a:t>
            </a:r>
            <a:r>
              <a:rPr lang="zh-CN" altLang="en-US" sz="1400" dirty="0" smtClean="0"/>
              <a:t>工具测试结果是</a:t>
            </a:r>
            <a:r>
              <a:rPr lang="en-US" altLang="zh-CN" sz="1400" dirty="0" err="1" smtClean="0"/>
              <a:t>Iozone</a:t>
            </a:r>
            <a:r>
              <a:rPr lang="zh-CN" altLang="en-US" sz="1400" dirty="0" smtClean="0"/>
              <a:t>工具测试结果的</a:t>
            </a:r>
            <a:r>
              <a:rPr lang="en-US" altLang="zh-CN" sz="1400" dirty="0" smtClean="0"/>
              <a:t>8</a:t>
            </a:r>
            <a:r>
              <a:rPr lang="zh-CN" altLang="en-US" sz="1400" dirty="0" smtClean="0"/>
              <a:t>倍左右</a:t>
            </a:r>
            <a:endParaRPr lang="en-US" altLang="zh-CN" sz="14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日期占位符 3"/>
          <p:cNvSpPr>
            <a:spLocks noGrp="1"/>
          </p:cNvSpPr>
          <p:nvPr>
            <p:ph type="dt" sz="quarter" idx="10"/>
          </p:nvPr>
        </p:nvSpPr>
        <p:spPr>
          <a:noFill/>
          <a:ln>
            <a:miter lim="800000"/>
          </a:ln>
        </p:spPr>
        <p:txBody>
          <a:bodyPr/>
          <a:lstStyle/>
          <a:p>
            <a:pPr>
              <a:buFont typeface="Arial" panose="020B0604020202020204" pitchFamily="34" charset="0"/>
              <a:buNone/>
            </a:pPr>
            <a:fld id="{CEFA391A-6175-4C9C-B1AD-0707D5F750DC}"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742"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E0441CA3-5BB9-4738-AC65-7B33E986101B}"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4</a:t>
            </a:fld>
            <a:endParaRPr lang="zh-CN" altLang="zh-CN" smtClean="0">
              <a:latin typeface="Arial" panose="020B0604020202020204" pitchFamily="34" charset="0"/>
              <a:ea typeface="宋体" panose="02010600030101010101" pitchFamily="2" charset="-122"/>
            </a:endParaRPr>
          </a:p>
        </p:txBody>
      </p:sp>
      <p:sp>
        <p:nvSpPr>
          <p:cNvPr id="1048743" name="Rectangle 2"/>
          <p:cNvSpPr>
            <a:spLocks noGrp="1" noChangeArrowheads="1"/>
          </p:cNvSpPr>
          <p:nvPr>
            <p:ph type="ctrTitle"/>
          </p:nvPr>
        </p:nvSpPr>
        <p:spPr>
          <a:xfrm>
            <a:off x="611188" y="117475"/>
            <a:ext cx="7772400" cy="647700"/>
          </a:xfrm>
        </p:spPr>
        <p:txBody>
          <a:bodyPr/>
          <a:lstStyle/>
          <a:p>
            <a:pPr algn="l" eaLnBrk="1" hangingPunct="1"/>
            <a:r>
              <a:rPr lang="en-US" altLang="zh-CN" sz="3600" dirty="0" smtClean="0">
                <a:solidFill>
                  <a:srgbClr val="346CA9"/>
                </a:solidFill>
              </a:rPr>
              <a:t>4.1</a:t>
            </a:r>
            <a:r>
              <a:rPr lang="zh-CN" altLang="en-US" sz="3600" dirty="0" smtClean="0">
                <a:solidFill>
                  <a:srgbClr val="346CA9"/>
                </a:solidFill>
              </a:rPr>
              <a:t>面向</a:t>
            </a:r>
            <a:r>
              <a:rPr lang="en-US" altLang="zh-CN" sz="3600" dirty="0" smtClean="0">
                <a:solidFill>
                  <a:srgbClr val="346CA9"/>
                </a:solidFill>
              </a:rPr>
              <a:t>NVM</a:t>
            </a:r>
            <a:r>
              <a:rPr lang="zh-CN" altLang="en-US" sz="3600" dirty="0" smtClean="0">
                <a:solidFill>
                  <a:srgbClr val="346CA9"/>
                </a:solidFill>
              </a:rPr>
              <a:t>文件系统的</a:t>
            </a:r>
            <a:r>
              <a:rPr lang="en-US" altLang="zh-CN" sz="3600" dirty="0" smtClean="0">
                <a:solidFill>
                  <a:srgbClr val="346CA9"/>
                </a:solidFill>
              </a:rPr>
              <a:t>HDFS</a:t>
            </a:r>
            <a:endParaRPr lang="zh-CN" altLang="en-US" sz="3600" dirty="0" smtClean="0">
              <a:solidFill>
                <a:srgbClr val="346CA9"/>
              </a:solidFill>
            </a:endParaRPr>
          </a:p>
        </p:txBody>
      </p:sp>
      <p:sp>
        <p:nvSpPr>
          <p:cNvPr id="1048744"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745"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746"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747" name="Rectangle 3"/>
          <p:cNvSpPr>
            <a:spLocks noGrp="1" noChangeArrowheads="1"/>
          </p:cNvSpPr>
          <p:nvPr/>
        </p:nvSpPr>
        <p:spPr bwMode="auto">
          <a:xfrm>
            <a:off x="676275" y="857232"/>
            <a:ext cx="7991475" cy="4835525"/>
          </a:xfrm>
          <a:prstGeom prst="rect">
            <a:avLst/>
          </a:prstGeom>
          <a:noFill/>
          <a:ln>
            <a:noFill/>
          </a:ln>
          <a:effectLst/>
        </p:spPr>
        <p:txBody>
          <a:bodyPr/>
          <a:lstStyle/>
          <a:p>
            <a:pPr marL="0" lvl="1">
              <a:lnSpc>
                <a:spcPct val="150000"/>
              </a:lnSpc>
              <a:spcBef>
                <a:spcPct val="20000"/>
              </a:spcBef>
              <a:buSzPct val="100000"/>
              <a:buFont typeface="Wingdings" panose="05000000000000000000" pitchFamily="2" charset="2"/>
              <a:buChar char="n"/>
            </a:pPr>
            <a:r>
              <a:rPr lang="en-US" altLang="zh-CN" sz="2800" dirty="0" smtClean="0">
                <a:ea typeface="宋体" panose="02010600030101010101" pitchFamily="2" charset="-122"/>
              </a:rPr>
              <a:t>HDFS</a:t>
            </a:r>
            <a:r>
              <a:rPr lang="zh-CN" altLang="en-US" sz="2800" dirty="0" smtClean="0"/>
              <a:t>访问存储设备的</a:t>
            </a:r>
            <a:r>
              <a:rPr lang="zh-CN" altLang="en-US" sz="2800" dirty="0" smtClean="0">
                <a:ea typeface="宋体" panose="02010600030101010101" pitchFamily="2" charset="-122"/>
              </a:rPr>
              <a:t>层次</a:t>
            </a:r>
            <a:r>
              <a:rPr lang="zh-CN" altLang="en-US" sz="2800" dirty="0">
                <a:ea typeface="宋体" panose="02010600030101010101" pitchFamily="2" charset="-122"/>
              </a:rPr>
              <a:t>过于复杂</a:t>
            </a:r>
          </a:p>
          <a:p>
            <a:pPr marL="742950" lvl="2" indent="-285750">
              <a:lnSpc>
                <a:spcPct val="150000"/>
              </a:lnSpc>
              <a:spcBef>
                <a:spcPct val="20000"/>
              </a:spcBef>
              <a:buSzPct val="100000"/>
              <a:buFont typeface="Wingdings" panose="05000000000000000000" pitchFamily="2" charset="2"/>
              <a:buChar char="Ø"/>
            </a:pPr>
            <a:r>
              <a:rPr lang="zh-CN" altLang="en-US" dirty="0">
                <a:ea typeface="宋体" panose="02010600030101010101" pitchFamily="2" charset="-122"/>
              </a:rPr>
              <a:t>传统</a:t>
            </a:r>
            <a:r>
              <a:rPr lang="zh-CN" altLang="en-US" dirty="0" smtClean="0">
                <a:ea typeface="宋体" panose="02010600030101010101" pitchFamily="2" charset="-122"/>
              </a:rPr>
              <a:t>磁盘</a:t>
            </a:r>
            <a:r>
              <a:rPr lang="zh-CN" altLang="en-US" dirty="0"/>
              <a:t>：</a:t>
            </a:r>
            <a:r>
              <a:rPr lang="zh-CN" altLang="en-US" dirty="0" smtClean="0">
                <a:ea typeface="宋体" panose="02010600030101010101" pitchFamily="2" charset="-122"/>
              </a:rPr>
              <a:t>软件开销占比</a:t>
            </a:r>
            <a:r>
              <a:rPr lang="en-US" altLang="zh-CN" dirty="0" smtClean="0">
                <a:ea typeface="宋体" panose="02010600030101010101" pitchFamily="2" charset="-122"/>
              </a:rPr>
              <a:t>18</a:t>
            </a:r>
            <a:r>
              <a:rPr lang="en-US" altLang="zh-CN" dirty="0">
                <a:ea typeface="宋体" panose="02010600030101010101" pitchFamily="2" charset="-122"/>
              </a:rPr>
              <a:t>%</a:t>
            </a:r>
            <a:r>
              <a:rPr lang="zh-CN" altLang="en-US" dirty="0" smtClean="0">
                <a:ea typeface="宋体" panose="02010600030101010101" pitchFamily="2" charset="-122"/>
              </a:rPr>
              <a:t>左右</a:t>
            </a:r>
            <a:endParaRPr lang="en-US" altLang="zh-CN" dirty="0">
              <a:ea typeface="宋体" panose="02010600030101010101" pitchFamily="2" charset="-122"/>
            </a:endParaRPr>
          </a:p>
          <a:p>
            <a:pPr marL="742950" lvl="2" indent="-285750">
              <a:lnSpc>
                <a:spcPct val="150000"/>
              </a:lnSpc>
              <a:spcBef>
                <a:spcPct val="20000"/>
              </a:spcBef>
              <a:buSzPct val="100000"/>
              <a:buFont typeface="Wingdings" panose="05000000000000000000" pitchFamily="2" charset="2"/>
              <a:buChar char="Ø"/>
            </a:pPr>
            <a:r>
              <a:rPr lang="en-US" altLang="zh-CN" dirty="0" smtClean="0">
                <a:ea typeface="宋体" panose="02010600030101010101" pitchFamily="2" charset="-122"/>
              </a:rPr>
              <a:t>NVM</a:t>
            </a:r>
            <a:r>
              <a:rPr lang="zh-CN" altLang="en-US" dirty="0" smtClean="0"/>
              <a:t>存储设备</a:t>
            </a:r>
            <a:r>
              <a:rPr lang="zh-CN" altLang="en-US" dirty="0"/>
              <a:t>：</a:t>
            </a:r>
            <a:r>
              <a:rPr lang="zh-CN" altLang="en-US" dirty="0" smtClean="0">
                <a:ea typeface="宋体" panose="02010600030101010101" pitchFamily="2" charset="-122"/>
              </a:rPr>
              <a:t>软件开销超过</a:t>
            </a:r>
            <a:r>
              <a:rPr lang="en-US" altLang="zh-CN" dirty="0" smtClean="0">
                <a:ea typeface="宋体" panose="02010600030101010101" pitchFamily="2" charset="-122"/>
              </a:rPr>
              <a:t>90%</a:t>
            </a:r>
            <a:endParaRPr lang="en-US" altLang="zh-CN" sz="1400" dirty="0" smtClean="0">
              <a:solidFill>
                <a:srgbClr val="FF0000"/>
              </a:solidFill>
              <a:ea typeface="宋体" panose="02010600030101010101" pitchFamily="2" charset="-122"/>
            </a:endParaRPr>
          </a:p>
          <a:p>
            <a:pPr marL="0" lvl="1">
              <a:lnSpc>
                <a:spcPct val="150000"/>
              </a:lnSpc>
              <a:spcBef>
                <a:spcPct val="20000"/>
              </a:spcBef>
              <a:buSzPct val="100000"/>
            </a:pPr>
            <a:endParaRPr lang="en-US" altLang="zh-CN" sz="1400" dirty="0">
              <a:solidFill>
                <a:srgbClr val="FF0000"/>
              </a:solidFill>
            </a:endParaRPr>
          </a:p>
          <a:p>
            <a:pPr marL="0" lvl="1">
              <a:lnSpc>
                <a:spcPct val="150000"/>
              </a:lnSpc>
              <a:spcBef>
                <a:spcPct val="20000"/>
              </a:spcBef>
              <a:buSzPct val="100000"/>
            </a:pPr>
            <a:endParaRPr lang="en-US" altLang="zh-CN" sz="1400" dirty="0" smtClean="0">
              <a:solidFill>
                <a:srgbClr val="FF0000"/>
              </a:solidFill>
              <a:ea typeface="宋体" panose="02010600030101010101" pitchFamily="2" charset="-122"/>
            </a:endParaRPr>
          </a:p>
          <a:p>
            <a:pPr marL="0" lvl="1">
              <a:lnSpc>
                <a:spcPct val="150000"/>
              </a:lnSpc>
              <a:spcBef>
                <a:spcPct val="20000"/>
              </a:spcBef>
              <a:buSzPct val="100000"/>
            </a:pPr>
            <a:endParaRPr lang="en-US" altLang="zh-CN" sz="1400" dirty="0">
              <a:solidFill>
                <a:srgbClr val="FF0000"/>
              </a:solidFill>
              <a:ea typeface="宋体" panose="02010600030101010101" pitchFamily="2" charset="-122"/>
            </a:endParaRPr>
          </a:p>
          <a:p>
            <a:pPr marL="0" lvl="2" indent="-285750">
              <a:spcBef>
                <a:spcPct val="20000"/>
              </a:spcBef>
              <a:buSzPct val="100000"/>
            </a:pPr>
            <a:r>
              <a:rPr lang="zh-CN" altLang="en-US" sz="2800" dirty="0">
                <a:solidFill>
                  <a:srgbClr val="FF0000"/>
                </a:solidFill>
                <a:ea typeface="宋体" panose="02010600030101010101" pitchFamily="2" charset="-122"/>
              </a:rPr>
              <a:t> </a:t>
            </a:r>
            <a:r>
              <a:rPr lang="en-US" altLang="zh-CN" sz="2800" b="1" dirty="0">
                <a:solidFill>
                  <a:srgbClr val="FF0000"/>
                </a:solidFill>
                <a:ea typeface="宋体" panose="02010600030101010101" pitchFamily="2" charset="-122"/>
              </a:rPr>
              <a:t>·</a:t>
            </a:r>
            <a:r>
              <a:rPr lang="zh-CN" altLang="en-US" sz="2800" b="1" dirty="0">
                <a:solidFill>
                  <a:srgbClr val="FF0000"/>
                </a:solidFill>
                <a:ea typeface="宋体" panose="02010600030101010101" pitchFamily="2" charset="-122"/>
              </a:rPr>
              <a:t>解决思路</a:t>
            </a:r>
            <a:r>
              <a:rPr lang="zh-CN" altLang="en-US" sz="2800" dirty="0">
                <a:solidFill>
                  <a:srgbClr val="FF0000"/>
                </a:solidFill>
                <a:ea typeface="宋体" panose="02010600030101010101" pitchFamily="2" charset="-122"/>
              </a:rPr>
              <a:t>？</a:t>
            </a:r>
            <a:endParaRPr lang="en-US" altLang="zh-CN" sz="2800" dirty="0">
              <a:solidFill>
                <a:srgbClr val="FF0000"/>
              </a:solidFill>
              <a:ea typeface="宋体" panose="02010600030101010101" pitchFamily="2" charset="-122"/>
            </a:endParaRPr>
          </a:p>
          <a:p>
            <a:pPr marL="742950" lvl="2" indent="-285750">
              <a:spcBef>
                <a:spcPct val="20000"/>
              </a:spcBef>
              <a:buSzPct val="100000"/>
              <a:buFont typeface="Wingdings"/>
              <a:buChar char="Ø"/>
            </a:pPr>
            <a:r>
              <a:rPr lang="zh-CN" altLang="en-US" sz="2400" dirty="0" smtClean="0"/>
              <a:t>减少访问存储设备的层次</a:t>
            </a:r>
            <a:endParaRPr lang="en-US" altLang="zh-CN" sz="2400" dirty="0"/>
          </a:p>
          <a:p>
            <a:pPr marL="457200" lvl="2">
              <a:spcBef>
                <a:spcPct val="20000"/>
              </a:spcBef>
              <a:buSzPct val="100000"/>
            </a:pPr>
            <a:r>
              <a:rPr lang="en-US" altLang="zh-CN" sz="2400" dirty="0"/>
              <a:t> </a:t>
            </a:r>
            <a:r>
              <a:rPr lang="en-US" altLang="zh-CN" sz="2400" dirty="0" smtClean="0"/>
              <a:t>  </a:t>
            </a:r>
            <a:r>
              <a:rPr lang="zh-CN" altLang="en-US" sz="2400" dirty="0" smtClean="0"/>
              <a:t>绕</a:t>
            </a:r>
            <a:r>
              <a:rPr lang="zh-CN" altLang="en-US" sz="2400" dirty="0"/>
              <a:t>过</a:t>
            </a:r>
            <a:r>
              <a:rPr lang="en-US" altLang="zh-CN" sz="2400" dirty="0"/>
              <a:t>VFS</a:t>
            </a:r>
            <a:r>
              <a:rPr lang="zh-CN" altLang="en-US" sz="2400" dirty="0"/>
              <a:t>直接与底层文件系统交互</a:t>
            </a:r>
            <a:endParaRPr lang="zh-CN" altLang="en-US" sz="2400" dirty="0">
              <a:ea typeface="宋体" panose="02010600030101010101" pitchFamily="2" charset="-122"/>
            </a:endParaRPr>
          </a:p>
          <a:p>
            <a:pPr marL="742950" lvl="2" indent="-285750">
              <a:lnSpc>
                <a:spcPct val="150000"/>
              </a:lnSpc>
              <a:spcBef>
                <a:spcPct val="20000"/>
              </a:spcBef>
              <a:buSzPct val="100000"/>
            </a:pPr>
            <a:endParaRPr lang="zh-CN" altLang="en-US" dirty="0">
              <a:solidFill>
                <a:srgbClr val="FF0000"/>
              </a:solidFill>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日期占位符 3"/>
          <p:cNvSpPr>
            <a:spLocks noGrp="1"/>
          </p:cNvSpPr>
          <p:nvPr>
            <p:ph type="dt" sz="quarter" idx="10"/>
          </p:nvPr>
        </p:nvSpPr>
        <p:spPr>
          <a:noFill/>
          <a:ln>
            <a:miter lim="800000"/>
          </a:ln>
        </p:spPr>
        <p:txBody>
          <a:bodyPr/>
          <a:lstStyle/>
          <a:p>
            <a:pPr>
              <a:buFont typeface="Arial" panose="020B0604020202020204" pitchFamily="34" charset="0"/>
              <a:buNone/>
            </a:pPr>
            <a:fld id="{1422A819-8902-452A-B156-1C2E5C5A3AF9}"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753"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FD939592-6754-4044-83D8-AAF29D440D8D}"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5</a:t>
            </a:fld>
            <a:endParaRPr lang="zh-CN" altLang="zh-CN" smtClean="0">
              <a:latin typeface="Arial" panose="020B0604020202020204" pitchFamily="34" charset="0"/>
              <a:ea typeface="宋体" panose="02010600030101010101" pitchFamily="2" charset="-122"/>
            </a:endParaRPr>
          </a:p>
        </p:txBody>
      </p:sp>
      <p:sp>
        <p:nvSpPr>
          <p:cNvPr id="1048754" name="Rectangle 2"/>
          <p:cNvSpPr>
            <a:spLocks noGrp="1" noChangeArrowheads="1"/>
          </p:cNvSpPr>
          <p:nvPr>
            <p:ph type="ctrTitle"/>
          </p:nvPr>
        </p:nvSpPr>
        <p:spPr>
          <a:xfrm>
            <a:off x="611188" y="117475"/>
            <a:ext cx="7772400" cy="647700"/>
          </a:xfrm>
        </p:spPr>
        <p:txBody>
          <a:bodyPr/>
          <a:lstStyle/>
          <a:p>
            <a:pPr algn="l" eaLnBrk="1" hangingPunct="1"/>
            <a:r>
              <a:rPr lang="en-US" altLang="zh-CN" sz="3600" dirty="0" smtClean="0">
                <a:solidFill>
                  <a:srgbClr val="346CA9"/>
                </a:solidFill>
              </a:rPr>
              <a:t>4.1</a:t>
            </a:r>
            <a:r>
              <a:rPr lang="zh-CN" altLang="en-US" sz="3600" dirty="0" smtClean="0">
                <a:solidFill>
                  <a:srgbClr val="346CA9"/>
                </a:solidFill>
              </a:rPr>
              <a:t>面向</a:t>
            </a:r>
            <a:r>
              <a:rPr lang="en-US" altLang="zh-CN" sz="3600" dirty="0" smtClean="0">
                <a:solidFill>
                  <a:srgbClr val="346CA9"/>
                </a:solidFill>
              </a:rPr>
              <a:t>NVM</a:t>
            </a:r>
            <a:r>
              <a:rPr lang="zh-CN" altLang="en-US" sz="3600" dirty="0" smtClean="0">
                <a:solidFill>
                  <a:srgbClr val="346CA9"/>
                </a:solidFill>
              </a:rPr>
              <a:t>文件系统的</a:t>
            </a:r>
            <a:r>
              <a:rPr lang="en-US" altLang="zh-CN" sz="3600" dirty="0" smtClean="0">
                <a:solidFill>
                  <a:srgbClr val="346CA9"/>
                </a:solidFill>
              </a:rPr>
              <a:t>HDFS</a:t>
            </a:r>
            <a:endParaRPr lang="zh-CN" altLang="en-US" sz="3600" dirty="0" smtClean="0">
              <a:solidFill>
                <a:srgbClr val="346CA9"/>
              </a:solidFill>
            </a:endParaRPr>
          </a:p>
        </p:txBody>
      </p:sp>
      <p:sp>
        <p:nvSpPr>
          <p:cNvPr id="1048755"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756"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757"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758" name="AutoShape 6"/>
          <p:cNvSpPr>
            <a:spLocks noGrp="1" noChangeArrowheads="1"/>
          </p:cNvSpPr>
          <p:nvPr/>
        </p:nvSpPr>
        <p:spPr bwMode="auto">
          <a:xfrm>
            <a:off x="684530" y="785794"/>
            <a:ext cx="7919720" cy="714380"/>
          </a:xfrm>
          <a:prstGeom prst="flowChartProcess">
            <a:avLst/>
          </a:prstGeom>
          <a:noFill/>
          <a:ln>
            <a:noFill/>
          </a:ln>
          <a:effectLst/>
        </p:spPr>
        <p:txBody>
          <a:bodyPr/>
          <a:lstStyle/>
          <a:p>
            <a:pPr marL="0" lvl="1">
              <a:lnSpc>
                <a:spcPct val="150000"/>
              </a:lnSpc>
              <a:spcBef>
                <a:spcPct val="20000"/>
              </a:spcBef>
              <a:buSzPct val="100000"/>
              <a:buFont typeface="Wingdings" panose="05000000000000000000" pitchFamily="2" charset="2"/>
              <a:buChar char="n"/>
            </a:pPr>
            <a:r>
              <a:rPr lang="zh-CN" altLang="en-US" sz="2800" dirty="0" smtClean="0"/>
              <a:t>  </a:t>
            </a:r>
          </a:p>
        </p:txBody>
      </p:sp>
      <p:sp>
        <p:nvSpPr>
          <p:cNvPr id="1048759" name="文本框 17"/>
          <p:cNvSpPr txBox="1"/>
          <p:nvPr/>
        </p:nvSpPr>
        <p:spPr>
          <a:xfrm>
            <a:off x="1071538" y="967070"/>
            <a:ext cx="2443481" cy="447041"/>
          </a:xfrm>
          <a:prstGeom prst="rect">
            <a:avLst/>
          </a:prstGeom>
          <a:noFill/>
        </p:spPr>
        <p:txBody>
          <a:bodyPr wrap="none" rtlCol="0">
            <a:spAutoFit/>
          </a:bodyPr>
          <a:lstStyle/>
          <a:p>
            <a:pPr algn="l"/>
            <a:r>
              <a:rPr lang="zh-CN" altLang="en-US" sz="2400" dirty="0">
                <a:sym typeface="+mn-ea"/>
              </a:rPr>
              <a:t>面向</a:t>
            </a:r>
            <a:r>
              <a:rPr lang="en-US" altLang="zh-CN" sz="2400" dirty="0">
                <a:solidFill>
                  <a:srgbClr val="FF0000"/>
                </a:solidFill>
                <a:sym typeface="+mn-ea"/>
              </a:rPr>
              <a:t>VFS</a:t>
            </a:r>
            <a:r>
              <a:rPr lang="zh-CN" altLang="en-US" sz="2400" dirty="0">
                <a:sym typeface="+mn-ea"/>
              </a:rPr>
              <a:t>的</a:t>
            </a:r>
            <a:r>
              <a:rPr lang="en-US" altLang="zh-CN" sz="2400" dirty="0">
                <a:sym typeface="+mn-ea"/>
              </a:rPr>
              <a:t>HDFS</a:t>
            </a:r>
            <a:endParaRPr lang="zh-CN" altLang="en-US" sz="2400" dirty="0"/>
          </a:p>
        </p:txBody>
      </p:sp>
      <p:sp>
        <p:nvSpPr>
          <p:cNvPr id="1048760" name="文本框 23"/>
          <p:cNvSpPr txBox="1"/>
          <p:nvPr/>
        </p:nvSpPr>
        <p:spPr>
          <a:xfrm>
            <a:off x="5089329" y="967070"/>
            <a:ext cx="3776981" cy="447041"/>
          </a:xfrm>
          <a:prstGeom prst="rect">
            <a:avLst/>
          </a:prstGeom>
          <a:noFill/>
        </p:spPr>
        <p:txBody>
          <a:bodyPr wrap="none" rtlCol="0">
            <a:spAutoFit/>
          </a:bodyPr>
          <a:lstStyle/>
          <a:p>
            <a:pPr algn="l"/>
            <a:r>
              <a:rPr lang="zh-CN" altLang="en-US" sz="2400" dirty="0">
                <a:sym typeface="+mn-ea"/>
              </a:rPr>
              <a:t>面向</a:t>
            </a:r>
            <a:r>
              <a:rPr lang="en-US" altLang="zh-CN" sz="2400" dirty="0">
                <a:solidFill>
                  <a:srgbClr val="FF0000"/>
                </a:solidFill>
                <a:sym typeface="+mn-ea"/>
              </a:rPr>
              <a:t>NVM</a:t>
            </a:r>
            <a:r>
              <a:rPr lang="zh-CN" altLang="en-US" sz="2400" dirty="0">
                <a:solidFill>
                  <a:srgbClr val="FF0000"/>
                </a:solidFill>
                <a:sym typeface="+mn-ea"/>
              </a:rPr>
              <a:t>文件系统</a:t>
            </a:r>
            <a:r>
              <a:rPr lang="zh-CN" altLang="en-US" sz="2400" dirty="0">
                <a:sym typeface="+mn-ea"/>
              </a:rPr>
              <a:t>的</a:t>
            </a:r>
            <a:r>
              <a:rPr lang="en-US" altLang="zh-CN" sz="2400" dirty="0">
                <a:sym typeface="+mn-ea"/>
              </a:rPr>
              <a:t>HDFS</a:t>
            </a:r>
            <a:endParaRPr lang="zh-CN" altLang="en-US" sz="2400" dirty="0"/>
          </a:p>
        </p:txBody>
      </p:sp>
      <p:sp>
        <p:nvSpPr>
          <p:cNvPr id="1048761" name="右箭头 33"/>
          <p:cNvSpPr/>
          <p:nvPr/>
        </p:nvSpPr>
        <p:spPr>
          <a:xfrm>
            <a:off x="3624266" y="928669"/>
            <a:ext cx="1519238" cy="50006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74" name="组合 39"/>
          <p:cNvGrpSpPr/>
          <p:nvPr/>
        </p:nvGrpSpPr>
        <p:grpSpPr>
          <a:xfrm>
            <a:off x="389255" y="1428736"/>
            <a:ext cx="8370570" cy="4143404"/>
            <a:chOff x="613" y="2575"/>
            <a:chExt cx="13182" cy="6540"/>
          </a:xfrm>
        </p:grpSpPr>
        <p:grpSp>
          <p:nvGrpSpPr>
            <p:cNvPr id="75" name="组合 76"/>
            <p:cNvGrpSpPr/>
            <p:nvPr/>
          </p:nvGrpSpPr>
          <p:grpSpPr>
            <a:xfrm>
              <a:off x="613" y="2575"/>
              <a:ext cx="5441" cy="6540"/>
              <a:chOff x="6892" y="2665"/>
              <a:chExt cx="5739" cy="6514"/>
            </a:xfrm>
          </p:grpSpPr>
          <p:sp>
            <p:nvSpPr>
              <p:cNvPr id="1048762" name="圆角矩形 25"/>
              <p:cNvSpPr/>
              <p:nvPr/>
            </p:nvSpPr>
            <p:spPr>
              <a:xfrm>
                <a:off x="6892" y="3679"/>
                <a:ext cx="5738" cy="3232"/>
              </a:xfrm>
              <a:prstGeom prst="roundRect">
                <a:avLst/>
              </a:prstGeom>
              <a:solidFill>
                <a:srgbClr val="BBE0E3"/>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763" name="对角圆角矩形 27"/>
              <p:cNvSpPr/>
              <p:nvPr/>
            </p:nvSpPr>
            <p:spPr>
              <a:xfrm>
                <a:off x="7380" y="4129"/>
                <a:ext cx="4716" cy="544"/>
              </a:xfrm>
              <a:prstGeom prst="round2DiagRect">
                <a:avLst/>
              </a:prstGeom>
              <a:solidFill>
                <a:srgbClr val="0AE6D9"/>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Virtual File System</a:t>
                </a:r>
              </a:p>
            </p:txBody>
          </p:sp>
          <p:sp>
            <p:nvSpPr>
              <p:cNvPr id="1048764" name="圆角矩形 28"/>
              <p:cNvSpPr/>
              <p:nvPr/>
            </p:nvSpPr>
            <p:spPr>
              <a:xfrm>
                <a:off x="7860" y="5156"/>
                <a:ext cx="1223" cy="486"/>
              </a:xfrm>
              <a:prstGeom prst="round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8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ext3</a:t>
                </a:r>
              </a:p>
            </p:txBody>
          </p:sp>
          <p:sp>
            <p:nvSpPr>
              <p:cNvPr id="1048765" name="圆角矩形 31"/>
              <p:cNvSpPr/>
              <p:nvPr/>
            </p:nvSpPr>
            <p:spPr>
              <a:xfrm>
                <a:off x="7335" y="6119"/>
                <a:ext cx="4762" cy="419"/>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70000"/>
                  </a:lnSpc>
                  <a:spcBef>
                    <a:spcPct val="0"/>
                  </a:spcBef>
                  <a:spcAft>
                    <a:spcPct val="0"/>
                  </a:spcAft>
                  <a:buClrTx/>
                  <a:buSzTx/>
                  <a:buFont typeface="Arial" panose="020B0604020202020204" pitchFamily="34" charset="0"/>
                  <a:buNone/>
                </a:pPr>
                <a:r>
                  <a:rPr kumimoji="0" lang="zh-CN" altLang="en-US" sz="1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设备驱动</a:t>
                </a:r>
              </a:p>
            </p:txBody>
          </p:sp>
          <p:sp>
            <p:nvSpPr>
              <p:cNvPr id="1048766" name="圆角矩形 32"/>
              <p:cNvSpPr/>
              <p:nvPr/>
            </p:nvSpPr>
            <p:spPr>
              <a:xfrm>
                <a:off x="8352" y="2665"/>
                <a:ext cx="2772" cy="620"/>
              </a:xfrm>
              <a:prstGeom prst="roundRect">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HDFS</a:t>
                </a:r>
              </a:p>
            </p:txBody>
          </p:sp>
          <p:sp>
            <p:nvSpPr>
              <p:cNvPr id="1048767" name="圆角矩形 43"/>
              <p:cNvSpPr/>
              <p:nvPr/>
            </p:nvSpPr>
            <p:spPr>
              <a:xfrm>
                <a:off x="6893" y="7307"/>
                <a:ext cx="5738" cy="1872"/>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768" name="流程图: 磁盘 44"/>
              <p:cNvSpPr/>
              <p:nvPr/>
            </p:nvSpPr>
            <p:spPr>
              <a:xfrm>
                <a:off x="7919" y="7617"/>
                <a:ext cx="1298" cy="1251"/>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HDD</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769" name="流程图: 磁盘 45"/>
              <p:cNvSpPr/>
              <p:nvPr/>
            </p:nvSpPr>
            <p:spPr>
              <a:xfrm>
                <a:off x="9885" y="7618"/>
                <a:ext cx="1298" cy="1251"/>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800" smtClean="0">
                    <a:ln>
                      <a:noFill/>
                    </a:ln>
                    <a:effectLst/>
                    <a:sym typeface="+mn-ea"/>
                  </a:rPr>
                  <a:t>HDD</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770" name="文本框 46"/>
              <p:cNvSpPr txBox="1"/>
              <p:nvPr/>
            </p:nvSpPr>
            <p:spPr>
              <a:xfrm>
                <a:off x="11452" y="7823"/>
                <a:ext cx="867" cy="717"/>
              </a:xfrm>
              <a:prstGeom prst="rect">
                <a:avLst/>
              </a:prstGeom>
              <a:noFill/>
            </p:spPr>
            <p:txBody>
              <a:bodyPr wrap="square" rtlCol="0">
                <a:spAutoFit/>
              </a:bodyPr>
              <a:lstStyle/>
              <a:p>
                <a:r>
                  <a:rPr lang="en-US" altLang="zh-CN" sz="2400" b="1"/>
                  <a:t>....</a:t>
                </a:r>
              </a:p>
            </p:txBody>
          </p:sp>
          <p:cxnSp>
            <p:nvCxnSpPr>
              <p:cNvPr id="3145730" name="直接连接符 47"/>
              <p:cNvCxnSpPr>
                <a:cxnSpLocks/>
                <a:endCxn id="1048768" idx="1"/>
              </p:cNvCxnSpPr>
              <p:nvPr/>
            </p:nvCxnSpPr>
            <p:spPr>
              <a:xfrm flipH="1">
                <a:off x="8568" y="6538"/>
                <a:ext cx="6" cy="107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48771" name="圆角矩形 68"/>
              <p:cNvSpPr/>
              <p:nvPr/>
            </p:nvSpPr>
            <p:spPr>
              <a:xfrm>
                <a:off x="9772" y="5142"/>
                <a:ext cx="1352" cy="477"/>
              </a:xfrm>
              <a:prstGeom prst="round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8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ext4</a:t>
                </a:r>
              </a:p>
            </p:txBody>
          </p:sp>
          <p:sp>
            <p:nvSpPr>
              <p:cNvPr id="1048772" name="文本框 69"/>
              <p:cNvSpPr txBox="1"/>
              <p:nvPr/>
            </p:nvSpPr>
            <p:spPr>
              <a:xfrm>
                <a:off x="11151" y="4939"/>
                <a:ext cx="855" cy="717"/>
              </a:xfrm>
              <a:prstGeom prst="rect">
                <a:avLst/>
              </a:prstGeom>
              <a:noFill/>
            </p:spPr>
            <p:txBody>
              <a:bodyPr wrap="square" rtlCol="0">
                <a:spAutoFit/>
              </a:bodyPr>
              <a:lstStyle/>
              <a:p>
                <a:r>
                  <a:rPr lang="en-US" altLang="zh-CN" sz="2400" b="1" dirty="0"/>
                  <a:t>....</a:t>
                </a:r>
              </a:p>
            </p:txBody>
          </p:sp>
          <p:cxnSp>
            <p:nvCxnSpPr>
              <p:cNvPr id="3145731" name="直接连接符 70"/>
              <p:cNvCxnSpPr>
                <a:cxnSpLocks/>
              </p:cNvCxnSpPr>
              <p:nvPr/>
            </p:nvCxnSpPr>
            <p:spPr>
              <a:xfrm flipH="1">
                <a:off x="10311" y="4663"/>
                <a:ext cx="3" cy="47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32" name="直接连接符 71"/>
              <p:cNvCxnSpPr>
                <a:cxnSpLocks/>
              </p:cNvCxnSpPr>
              <p:nvPr/>
            </p:nvCxnSpPr>
            <p:spPr>
              <a:xfrm flipH="1">
                <a:off x="10306" y="5619"/>
                <a:ext cx="3" cy="47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33" name="直接连接符 72"/>
              <p:cNvCxnSpPr>
                <a:cxnSpLocks/>
              </p:cNvCxnSpPr>
              <p:nvPr/>
            </p:nvCxnSpPr>
            <p:spPr>
              <a:xfrm flipH="1">
                <a:off x="8471" y="5660"/>
                <a:ext cx="3" cy="47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34" name="直接连接符 73"/>
              <p:cNvCxnSpPr>
                <a:cxnSpLocks/>
              </p:cNvCxnSpPr>
              <p:nvPr/>
            </p:nvCxnSpPr>
            <p:spPr>
              <a:xfrm flipH="1">
                <a:off x="8468" y="4677"/>
                <a:ext cx="3" cy="47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35" name="直接连接符 74"/>
              <p:cNvCxnSpPr>
                <a:cxnSpLocks/>
              </p:cNvCxnSpPr>
              <p:nvPr/>
            </p:nvCxnSpPr>
            <p:spPr>
              <a:xfrm flipH="1">
                <a:off x="10533" y="6538"/>
                <a:ext cx="3" cy="109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36" name="直接连接符 75"/>
              <p:cNvCxnSpPr>
                <a:cxnSpLocks/>
                <a:stCxn id="1048766" idx="2"/>
                <a:endCxn id="1048763" idx="3"/>
              </p:cNvCxnSpPr>
              <p:nvPr/>
            </p:nvCxnSpPr>
            <p:spPr>
              <a:xfrm>
                <a:off x="9738" y="3285"/>
                <a:ext cx="0" cy="844"/>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76" name="组合 30"/>
            <p:cNvGrpSpPr/>
            <p:nvPr/>
          </p:nvGrpSpPr>
          <p:grpSpPr>
            <a:xfrm>
              <a:off x="8355" y="2575"/>
              <a:ext cx="5441" cy="6540"/>
              <a:chOff x="8242" y="3620"/>
              <a:chExt cx="5441" cy="5608"/>
            </a:xfrm>
          </p:grpSpPr>
          <p:sp>
            <p:nvSpPr>
              <p:cNvPr id="1048773" name="圆角矩形 2"/>
              <p:cNvSpPr/>
              <p:nvPr/>
            </p:nvSpPr>
            <p:spPr>
              <a:xfrm>
                <a:off x="8242" y="4493"/>
                <a:ext cx="5440" cy="2782"/>
              </a:xfrm>
              <a:prstGeom prst="roundRect">
                <a:avLst/>
              </a:prstGeom>
              <a:solidFill>
                <a:srgbClr val="BBE0E3"/>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774" name="圆角矩形 5"/>
              <p:cNvSpPr/>
              <p:nvPr/>
            </p:nvSpPr>
            <p:spPr>
              <a:xfrm>
                <a:off x="8662" y="6594"/>
                <a:ext cx="4515" cy="361"/>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70000"/>
                  </a:lnSpc>
                  <a:spcBef>
                    <a:spcPct val="0"/>
                  </a:spcBef>
                  <a:spcAft>
                    <a:spcPct val="0"/>
                  </a:spcAft>
                  <a:buClrTx/>
                  <a:buSzTx/>
                  <a:buFont typeface="Arial" panose="020B0604020202020204" pitchFamily="34" charset="0"/>
                  <a:buNone/>
                </a:pPr>
                <a:r>
                  <a:rPr kumimoji="0" lang="zh-CN" altLang="en-US" sz="1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设备驱动</a:t>
                </a:r>
              </a:p>
            </p:txBody>
          </p:sp>
          <p:sp>
            <p:nvSpPr>
              <p:cNvPr id="1048775" name="圆角矩形 6"/>
              <p:cNvSpPr/>
              <p:nvPr/>
            </p:nvSpPr>
            <p:spPr>
              <a:xfrm>
                <a:off x="9626" y="3620"/>
                <a:ext cx="2628" cy="534"/>
              </a:xfrm>
              <a:prstGeom prst="roundRect">
                <a:avLst/>
              </a:prstGeom>
              <a:solidFill>
                <a:srgbClr val="00B0F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HDFS</a:t>
                </a:r>
              </a:p>
            </p:txBody>
          </p:sp>
          <p:sp>
            <p:nvSpPr>
              <p:cNvPr id="1048776" name="圆角矩形 7"/>
              <p:cNvSpPr/>
              <p:nvPr/>
            </p:nvSpPr>
            <p:spPr>
              <a:xfrm>
                <a:off x="8243" y="7616"/>
                <a:ext cx="5440" cy="1612"/>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777" name="流程图: 磁盘 9"/>
              <p:cNvSpPr/>
              <p:nvPr/>
            </p:nvSpPr>
            <p:spPr>
              <a:xfrm>
                <a:off x="11080" y="7884"/>
                <a:ext cx="1231" cy="1219"/>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smtClean="0">
                    <a:ln>
                      <a:noFill/>
                    </a:ln>
                    <a:effectLst/>
                    <a:sym typeface="+mn-ea"/>
                  </a:rPr>
                  <a:t>NVM</a:t>
                </a:r>
                <a:r>
                  <a:rPr lang="zh-CN" altLang="en-US" sz="1400" smtClean="0">
                    <a:ln>
                      <a:noFill/>
                    </a:ln>
                    <a:effectLst/>
                    <a:sym typeface="+mn-ea"/>
                  </a:rPr>
                  <a:t>块设备</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1048778" name="文本框 10"/>
              <p:cNvSpPr txBox="1"/>
              <p:nvPr/>
            </p:nvSpPr>
            <p:spPr>
              <a:xfrm>
                <a:off x="12565" y="8061"/>
                <a:ext cx="822" cy="617"/>
              </a:xfrm>
              <a:prstGeom prst="rect">
                <a:avLst/>
              </a:prstGeom>
              <a:noFill/>
            </p:spPr>
            <p:txBody>
              <a:bodyPr wrap="square" rtlCol="0">
                <a:spAutoFit/>
              </a:bodyPr>
              <a:lstStyle/>
              <a:p>
                <a:r>
                  <a:rPr lang="en-US" altLang="zh-CN" sz="2400" b="1"/>
                  <a:t>....</a:t>
                </a:r>
              </a:p>
            </p:txBody>
          </p:sp>
          <p:cxnSp>
            <p:nvCxnSpPr>
              <p:cNvPr id="3145737" name="直接连接符 11"/>
              <p:cNvCxnSpPr>
                <a:cxnSpLocks/>
                <a:endCxn id="1048780" idx="0"/>
              </p:cNvCxnSpPr>
              <p:nvPr/>
            </p:nvCxnSpPr>
            <p:spPr>
              <a:xfrm flipH="1">
                <a:off x="9835" y="6954"/>
                <a:ext cx="2" cy="1179"/>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048779" name="圆角矩形 12"/>
              <p:cNvSpPr/>
              <p:nvPr/>
            </p:nvSpPr>
            <p:spPr>
              <a:xfrm>
                <a:off x="9144" y="5752"/>
                <a:ext cx="3558" cy="416"/>
              </a:xfrm>
              <a:prstGeom prst="round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8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NVMCFS</a:t>
                </a:r>
              </a:p>
            </p:txBody>
          </p:sp>
          <p:cxnSp>
            <p:nvCxnSpPr>
              <p:cNvPr id="3145738" name="直接连接符 15"/>
              <p:cNvCxnSpPr>
                <a:cxnSpLocks/>
              </p:cNvCxnSpPr>
              <p:nvPr/>
            </p:nvCxnSpPr>
            <p:spPr>
              <a:xfrm flipH="1">
                <a:off x="10914" y="6163"/>
                <a:ext cx="3" cy="412"/>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39" name="直接连接符 18"/>
              <p:cNvCxnSpPr>
                <a:cxnSpLocks/>
              </p:cNvCxnSpPr>
              <p:nvPr/>
            </p:nvCxnSpPr>
            <p:spPr>
              <a:xfrm flipH="1">
                <a:off x="11694" y="6954"/>
                <a:ext cx="3" cy="944"/>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3145740" name="直接连接符 19"/>
              <p:cNvCxnSpPr>
                <a:cxnSpLocks/>
              </p:cNvCxnSpPr>
              <p:nvPr/>
            </p:nvCxnSpPr>
            <p:spPr>
              <a:xfrm flipH="1">
                <a:off x="10923" y="4154"/>
                <a:ext cx="17" cy="159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48780" name="流程图: 可选过程 20"/>
              <p:cNvSpPr/>
              <p:nvPr/>
            </p:nvSpPr>
            <p:spPr>
              <a:xfrm>
                <a:off x="8696" y="8133"/>
                <a:ext cx="2277" cy="648"/>
              </a:xfrm>
              <a:prstGeom prst="flowChartAlternate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NVM</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字节设备</a:t>
                </a:r>
              </a:p>
            </p:txBody>
          </p:sp>
          <p:sp>
            <p:nvSpPr>
              <p:cNvPr id="1048781" name="文本框 22"/>
              <p:cNvSpPr txBox="1"/>
              <p:nvPr/>
            </p:nvSpPr>
            <p:spPr>
              <a:xfrm>
                <a:off x="10445" y="4424"/>
                <a:ext cx="528" cy="1381"/>
              </a:xfrm>
              <a:prstGeom prst="rect">
                <a:avLst/>
              </a:prstGeom>
              <a:noFill/>
            </p:spPr>
            <p:txBody>
              <a:bodyPr vert="eaVert" wrap="square" rtlCol="0">
                <a:spAutoFit/>
              </a:bodyPr>
              <a:lstStyle/>
              <a:p>
                <a:pPr algn="l"/>
                <a:endParaRPr lang="zh-CN" altLang="en-US" sz="1000" b="1" dirty="0">
                  <a:sym typeface="+mn-ea"/>
                </a:endParaRPr>
              </a:p>
            </p:txBody>
          </p:sp>
        </p:grpSp>
        <p:sp>
          <p:nvSpPr>
            <p:cNvPr id="1048782" name="右箭头 34"/>
            <p:cNvSpPr/>
            <p:nvPr/>
          </p:nvSpPr>
          <p:spPr>
            <a:xfrm>
              <a:off x="5878" y="7734"/>
              <a:ext cx="2553" cy="1051"/>
            </a:xfrm>
            <a:prstGeom prst="rightArrow">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200">
                  <a:sym typeface="+mn-ea"/>
                </a:rPr>
                <a:t>使用高速存储设备</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1048783" name="右箭头 35"/>
            <p:cNvSpPr/>
            <p:nvPr/>
          </p:nvSpPr>
          <p:spPr>
            <a:xfrm>
              <a:off x="6065" y="4853"/>
              <a:ext cx="2292" cy="936"/>
            </a:xfrm>
            <a:prstGeom prst="rightArrow">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200">
                  <a:sym typeface="+mn-ea"/>
                </a:rPr>
                <a:t> </a:t>
              </a:r>
              <a:r>
                <a:rPr lang="zh-CN" altLang="en-US" sz="1200">
                  <a:sym typeface="+mn-ea"/>
                </a:rPr>
                <a:t>添加新的接口</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1048784" name="上下箭头 37"/>
            <p:cNvSpPr/>
            <p:nvPr/>
          </p:nvSpPr>
          <p:spPr>
            <a:xfrm>
              <a:off x="10620" y="3139"/>
              <a:ext cx="849" cy="1984"/>
            </a:xfrm>
            <a:prstGeom prst="upDownArrow">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调用新的接口</a:t>
              </a:r>
            </a:p>
          </p:txBody>
        </p:sp>
      </p:grpSp>
      <p:sp>
        <p:nvSpPr>
          <p:cNvPr id="1048785" name="TextBox 48"/>
          <p:cNvSpPr txBox="1"/>
          <p:nvPr/>
        </p:nvSpPr>
        <p:spPr>
          <a:xfrm>
            <a:off x="2714492" y="5715016"/>
            <a:ext cx="3294381" cy="358140"/>
          </a:xfrm>
          <a:prstGeom prst="rect">
            <a:avLst/>
          </a:prstGeom>
          <a:noFill/>
        </p:spPr>
        <p:txBody>
          <a:bodyPr wrap="none" rtlCol="0">
            <a:spAutoFit/>
          </a:bodyPr>
          <a:lstStyle/>
          <a:p>
            <a:r>
              <a:rPr lang="zh-CN" altLang="en-US" dirty="0" smtClean="0"/>
              <a:t>图</a:t>
            </a:r>
            <a:r>
              <a:rPr lang="en-US" altLang="zh-CN" dirty="0" smtClean="0"/>
              <a:t>5 </a:t>
            </a:r>
            <a:r>
              <a:rPr lang="zh-CN" altLang="en-US" dirty="0" smtClean="0"/>
              <a:t>面向</a:t>
            </a:r>
            <a:r>
              <a:rPr lang="en-US" altLang="zh-CN" dirty="0" smtClean="0"/>
              <a:t>NVM</a:t>
            </a:r>
            <a:r>
              <a:rPr lang="zh-CN" altLang="en-US" dirty="0" smtClean="0"/>
              <a:t>文件系统的</a:t>
            </a:r>
            <a:r>
              <a:rPr lang="en-US" altLang="zh-CN" dirty="0" smtClean="0"/>
              <a:t>HDFS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0" name="日期占位符 3"/>
          <p:cNvSpPr>
            <a:spLocks noGrp="1"/>
          </p:cNvSpPr>
          <p:nvPr>
            <p:ph type="dt" sz="quarter" idx="10"/>
          </p:nvPr>
        </p:nvSpPr>
        <p:spPr>
          <a:noFill/>
          <a:ln>
            <a:miter lim="800000"/>
          </a:ln>
        </p:spPr>
        <p:txBody>
          <a:bodyPr/>
          <a:lstStyle/>
          <a:p>
            <a:pPr>
              <a:buFont typeface="Arial" panose="020B0604020202020204" pitchFamily="34" charset="0"/>
              <a:buNone/>
            </a:pPr>
            <a:fld id="{42720F41-B7DA-455A-B66E-121643D1C3FE}"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791"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EA749E8B-C4F0-4B5F-B939-3F33FFDA864A}"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6</a:t>
            </a:fld>
            <a:endParaRPr lang="zh-CN" altLang="zh-CN" smtClean="0">
              <a:latin typeface="Arial" panose="020B0604020202020204" pitchFamily="34" charset="0"/>
              <a:ea typeface="宋体" panose="02010600030101010101" pitchFamily="2" charset="-122"/>
            </a:endParaRPr>
          </a:p>
        </p:txBody>
      </p:sp>
      <p:sp>
        <p:nvSpPr>
          <p:cNvPr id="1048792" name="Rectangle 2"/>
          <p:cNvSpPr>
            <a:spLocks noGrp="1" noChangeArrowheads="1"/>
          </p:cNvSpPr>
          <p:nvPr>
            <p:ph type="ctrTitle"/>
          </p:nvPr>
        </p:nvSpPr>
        <p:spPr>
          <a:xfrm>
            <a:off x="611188" y="117475"/>
            <a:ext cx="7772400" cy="647700"/>
          </a:xfrm>
        </p:spPr>
        <p:txBody>
          <a:bodyPr/>
          <a:lstStyle/>
          <a:p>
            <a:pPr algn="l" eaLnBrk="1" hangingPunct="1"/>
            <a:r>
              <a:rPr lang="en-US" altLang="zh-CN" sz="3600" dirty="0" smtClean="0">
                <a:solidFill>
                  <a:srgbClr val="346CA9"/>
                </a:solidFill>
              </a:rPr>
              <a:t>4.2</a:t>
            </a:r>
            <a:r>
              <a:rPr lang="zh-CN" altLang="en-US" sz="3600" dirty="0" smtClean="0">
                <a:solidFill>
                  <a:srgbClr val="346CA9"/>
                </a:solidFill>
              </a:rPr>
              <a:t>自适应的文件分布策略</a:t>
            </a:r>
          </a:p>
        </p:txBody>
      </p:sp>
      <p:sp>
        <p:nvSpPr>
          <p:cNvPr id="1048793"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794"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795"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796" name="Rectangle 3"/>
          <p:cNvSpPr>
            <a:spLocks noGrp="1" noChangeArrowheads="1"/>
          </p:cNvSpPr>
          <p:nvPr/>
        </p:nvSpPr>
        <p:spPr bwMode="auto">
          <a:xfrm>
            <a:off x="676275" y="928670"/>
            <a:ext cx="7991475" cy="4835525"/>
          </a:xfrm>
          <a:prstGeom prst="rect">
            <a:avLst/>
          </a:prstGeom>
          <a:noFill/>
          <a:ln>
            <a:noFill/>
          </a:ln>
          <a:effectLst/>
        </p:spPr>
        <p:txBody>
          <a:bodyPr/>
          <a:lstStyle/>
          <a:p>
            <a:pPr>
              <a:lnSpc>
                <a:spcPct val="80000"/>
              </a:lnSpc>
              <a:spcBef>
                <a:spcPct val="20000"/>
              </a:spcBef>
              <a:buSzPct val="100000"/>
              <a:buFont typeface="Wingdings" panose="05000000000000000000" pitchFamily="2" charset="2"/>
              <a:buChar char="n"/>
            </a:pPr>
            <a:r>
              <a:rPr lang="zh-CN" altLang="en-US" sz="2400" dirty="0">
                <a:ea typeface="宋体" panose="02010600030101010101" pitchFamily="2" charset="-122"/>
              </a:rPr>
              <a:t>静态数据分块机制</a:t>
            </a:r>
          </a:p>
          <a:p>
            <a:pPr marL="742950" lvl="2" indent="-285750">
              <a:lnSpc>
                <a:spcPct val="150000"/>
              </a:lnSpc>
              <a:spcBef>
                <a:spcPct val="20000"/>
              </a:spcBef>
              <a:buSzPct val="100000"/>
              <a:buFont typeface="Wingdings" panose="05000000000000000000" pitchFamily="2" charset="2"/>
              <a:buChar char="Ø"/>
            </a:pPr>
            <a:r>
              <a:rPr lang="en-US" altLang="zh-CN" sz="1600" dirty="0" smtClean="0">
                <a:ea typeface="宋体" panose="02010600030101010101" pitchFamily="2" charset="-122"/>
              </a:rPr>
              <a:t>HDFS</a:t>
            </a:r>
            <a:r>
              <a:rPr lang="zh-CN" altLang="en-US" sz="1600" dirty="0" smtClean="0">
                <a:ea typeface="宋体" panose="02010600030101010101" pitchFamily="2" charset="-122"/>
              </a:rPr>
              <a:t>的数据分块机制是</a:t>
            </a:r>
            <a:r>
              <a:rPr lang="zh-CN" altLang="en-US" sz="1600" dirty="0">
                <a:ea typeface="宋体" panose="02010600030101010101" pitchFamily="2" charset="-122"/>
              </a:rPr>
              <a:t>针对大</a:t>
            </a:r>
            <a:r>
              <a:rPr lang="zh-CN" altLang="en-US" sz="1600" dirty="0" smtClean="0">
                <a:ea typeface="宋体" panose="02010600030101010101" pitchFamily="2" charset="-122"/>
              </a:rPr>
              <a:t>文件</a:t>
            </a:r>
            <a:endParaRPr lang="en-US" altLang="zh-CN" sz="1600" dirty="0">
              <a:ea typeface="宋体" panose="02010600030101010101" pitchFamily="2" charset="-122"/>
            </a:endParaRPr>
          </a:p>
          <a:p>
            <a:pPr marL="742950" lvl="2" indent="-285750">
              <a:lnSpc>
                <a:spcPct val="150000"/>
              </a:lnSpc>
              <a:spcBef>
                <a:spcPct val="20000"/>
              </a:spcBef>
              <a:buSzPct val="100000"/>
            </a:pPr>
            <a:r>
              <a:rPr lang="zh-CN" altLang="en-US" sz="1600" dirty="0">
                <a:ea typeface="宋体" panose="02010600030101010101" pitchFamily="2" charset="-122"/>
              </a:rPr>
              <a:t>   </a:t>
            </a:r>
            <a:r>
              <a:rPr lang="en-US" altLang="zh-CN" sz="1600" dirty="0" smtClean="0">
                <a:ea typeface="宋体" panose="02010600030101010101" pitchFamily="2" charset="-122"/>
              </a:rPr>
              <a:t>	HDFS</a:t>
            </a:r>
            <a:r>
              <a:rPr lang="zh-CN" altLang="en-US" sz="1600" dirty="0"/>
              <a:t>的</a:t>
            </a:r>
            <a:r>
              <a:rPr lang="en-US" altLang="zh-CN" sz="1600" dirty="0" smtClean="0">
                <a:ea typeface="宋体" panose="02010600030101010101" pitchFamily="2" charset="-122"/>
              </a:rPr>
              <a:t>block</a:t>
            </a:r>
            <a:r>
              <a:rPr lang="zh-CN" altLang="en-US" sz="1600" dirty="0" smtClean="0">
                <a:ea typeface="宋体" panose="02010600030101010101" pitchFamily="2" charset="-122"/>
              </a:rPr>
              <a:t>是一个静态值</a:t>
            </a:r>
            <a:endParaRPr lang="en-US" altLang="zh-CN" sz="1600" dirty="0">
              <a:ea typeface="宋体" panose="02010600030101010101" pitchFamily="2" charset="-122"/>
            </a:endParaRPr>
          </a:p>
          <a:p>
            <a:pPr marL="742950" lvl="2" indent="-285750">
              <a:lnSpc>
                <a:spcPct val="150000"/>
              </a:lnSpc>
              <a:spcBef>
                <a:spcPct val="20000"/>
              </a:spcBef>
              <a:buSzPct val="100000"/>
              <a:buFont typeface="Wingdings" panose="05000000000000000000" pitchFamily="2" charset="2"/>
              <a:buChar char="Ø"/>
            </a:pPr>
            <a:r>
              <a:rPr lang="zh-CN" altLang="en-US" sz="1600" dirty="0"/>
              <a:t>大量</a:t>
            </a:r>
            <a:r>
              <a:rPr lang="zh-CN" altLang="en-US" sz="1600" dirty="0" smtClean="0">
                <a:ea typeface="宋体" panose="02010600030101010101" pitchFamily="2" charset="-122"/>
              </a:rPr>
              <a:t>大数据应用中需要存储越来越</a:t>
            </a:r>
            <a:r>
              <a:rPr lang="zh-CN" altLang="en-US" sz="1600" dirty="0" smtClean="0"/>
              <a:t>多的</a:t>
            </a:r>
            <a:r>
              <a:rPr lang="zh-CN" altLang="en-US" sz="1600" dirty="0" smtClean="0">
                <a:ea typeface="宋体" panose="02010600030101010101" pitchFamily="2" charset="-122"/>
              </a:rPr>
              <a:t>小文件</a:t>
            </a:r>
            <a:endParaRPr lang="en-US" altLang="zh-CN" sz="1600" dirty="0">
              <a:ea typeface="宋体" panose="02010600030101010101" pitchFamily="2" charset="-122"/>
            </a:endParaRPr>
          </a:p>
          <a:p>
            <a:pPr marL="742950" lvl="2" indent="-285750">
              <a:lnSpc>
                <a:spcPct val="150000"/>
              </a:lnSpc>
              <a:spcBef>
                <a:spcPct val="20000"/>
              </a:spcBef>
              <a:buSzPct val="100000"/>
            </a:pPr>
            <a:r>
              <a:rPr lang="zh-CN" altLang="en-US" sz="1600" dirty="0">
                <a:ea typeface="宋体" panose="02010600030101010101" pitchFamily="2" charset="-122"/>
              </a:rPr>
              <a:t>     </a:t>
            </a:r>
            <a:r>
              <a:rPr lang="zh-CN" altLang="en-US" sz="1600" dirty="0" smtClean="0">
                <a:ea typeface="宋体" panose="02010600030101010101" pitchFamily="2" charset="-122"/>
              </a:rPr>
              <a:t>常见</a:t>
            </a:r>
            <a:r>
              <a:rPr lang="zh-CN" altLang="en-US" sz="1600" dirty="0">
                <a:ea typeface="宋体" panose="02010600030101010101" pitchFamily="2" charset="-122"/>
              </a:rPr>
              <a:t>应用</a:t>
            </a:r>
            <a:r>
              <a:rPr lang="zh-CN" altLang="en-US" sz="1600" dirty="0" smtClean="0">
                <a:ea typeface="宋体" panose="02010600030101010101" pitchFamily="2" charset="-122"/>
              </a:rPr>
              <a:t>：</a:t>
            </a:r>
            <a:r>
              <a:rPr lang="en-US" altLang="zh-CN" sz="1600" dirty="0" smtClean="0">
                <a:ea typeface="宋体" panose="02010600030101010101" pitchFamily="2" charset="-122"/>
              </a:rPr>
              <a:t>Facebook</a:t>
            </a:r>
            <a:r>
              <a:rPr lang="zh-CN" altLang="en-US" sz="1600" dirty="0" smtClean="0">
                <a:ea typeface="宋体" panose="02010600030101010101" pitchFamily="2" charset="-122"/>
              </a:rPr>
              <a:t>，</a:t>
            </a:r>
            <a:r>
              <a:rPr lang="zh-CN" altLang="en-US" sz="1600" dirty="0">
                <a:ea typeface="宋体" panose="02010600030101010101" pitchFamily="2" charset="-122"/>
              </a:rPr>
              <a:t>微信等都是以图片，音频等小</a:t>
            </a:r>
            <a:r>
              <a:rPr lang="zh-CN" altLang="en-US" sz="1600" dirty="0" smtClean="0">
                <a:ea typeface="宋体" panose="02010600030101010101" pitchFamily="2" charset="-122"/>
              </a:rPr>
              <a:t>文件为主</a:t>
            </a:r>
            <a:endParaRPr lang="en-US" altLang="zh-CN" sz="1600" dirty="0">
              <a:ea typeface="宋体" panose="02010600030101010101" pitchFamily="2" charset="-122"/>
            </a:endParaRPr>
          </a:p>
          <a:p>
            <a:pPr marL="742950" lvl="2" indent="-285750">
              <a:lnSpc>
                <a:spcPct val="150000"/>
              </a:lnSpc>
              <a:spcBef>
                <a:spcPct val="20000"/>
              </a:spcBef>
              <a:buSzPct val="100000"/>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zh-CN" altLang="en-US" sz="1600" dirty="0" smtClean="0">
                <a:ea typeface="宋体" panose="02010600030101010101" pitchFamily="2" charset="-122"/>
              </a:rPr>
              <a:t>大量</a:t>
            </a:r>
            <a:r>
              <a:rPr lang="zh-CN" altLang="en-US" sz="1600" dirty="0">
                <a:ea typeface="宋体" panose="02010600030101010101" pitchFamily="2" charset="-122"/>
              </a:rPr>
              <a:t>小文件，元数据</a:t>
            </a:r>
            <a:r>
              <a:rPr lang="zh-CN" altLang="en-US" sz="1600" dirty="0" smtClean="0">
                <a:ea typeface="宋体" panose="02010600030101010101" pitchFamily="2" charset="-122"/>
              </a:rPr>
              <a:t>过多，</a:t>
            </a:r>
            <a:r>
              <a:rPr lang="zh-CN" altLang="en-US" sz="1600" dirty="0">
                <a:ea typeface="宋体" panose="02010600030101010101" pitchFamily="2" charset="-122"/>
              </a:rPr>
              <a:t>占用内存大</a:t>
            </a:r>
            <a:r>
              <a:rPr lang="zh-CN" altLang="en-US" sz="1600" dirty="0" smtClean="0">
                <a:ea typeface="宋体" panose="02010600030101010101" pitchFamily="2" charset="-122"/>
              </a:rPr>
              <a:t>，查找效率低</a:t>
            </a:r>
            <a:endParaRPr lang="en-US" altLang="zh-CN" sz="1600" dirty="0" smtClean="0">
              <a:ea typeface="宋体" panose="02010600030101010101" pitchFamily="2" charset="-122"/>
            </a:endParaRPr>
          </a:p>
          <a:p>
            <a:pPr marL="742950" lvl="2" indent="-285750">
              <a:lnSpc>
                <a:spcPct val="150000"/>
              </a:lnSpc>
              <a:spcBef>
                <a:spcPct val="20000"/>
              </a:spcBef>
              <a:buSzPct val="100000"/>
            </a:pPr>
            <a:endParaRPr lang="en-US" altLang="zh-CN" sz="1600" dirty="0">
              <a:ea typeface="宋体" panose="02010600030101010101" pitchFamily="2" charset="-122"/>
            </a:endParaRPr>
          </a:p>
          <a:p>
            <a:pPr marL="0" lvl="2" indent="-285750">
              <a:lnSpc>
                <a:spcPct val="150000"/>
              </a:lnSpc>
              <a:spcBef>
                <a:spcPct val="20000"/>
              </a:spcBef>
              <a:buSzPct val="100000"/>
            </a:pPr>
            <a:r>
              <a:rPr lang="en-US" altLang="zh-CN" sz="2800" b="1" dirty="0">
                <a:solidFill>
                  <a:srgbClr val="FF0000"/>
                </a:solidFill>
                <a:ea typeface="宋体" panose="02010600030101010101" pitchFamily="2" charset="-122"/>
              </a:rPr>
              <a:t>·</a:t>
            </a:r>
            <a:r>
              <a:rPr lang="zh-CN" altLang="en-US" sz="2800" b="1" dirty="0">
                <a:solidFill>
                  <a:srgbClr val="FF0000"/>
                </a:solidFill>
                <a:ea typeface="宋体" panose="02010600030101010101" pitchFamily="2" charset="-122"/>
              </a:rPr>
              <a:t>解决思路</a:t>
            </a:r>
            <a:r>
              <a:rPr lang="zh-CN" altLang="en-US" sz="2800" dirty="0">
                <a:solidFill>
                  <a:srgbClr val="FF0000"/>
                </a:solidFill>
                <a:ea typeface="宋体" panose="02010600030101010101" pitchFamily="2" charset="-122"/>
              </a:rPr>
              <a:t>？</a:t>
            </a:r>
            <a:endParaRPr lang="en-US" altLang="zh-CN" sz="2800" dirty="0">
              <a:solidFill>
                <a:srgbClr val="FF0000"/>
              </a:solidFill>
              <a:ea typeface="宋体" panose="02010600030101010101" pitchFamily="2" charset="-122"/>
            </a:endParaRPr>
          </a:p>
          <a:p>
            <a:pPr marL="741680" lvl="2" indent="-285750">
              <a:lnSpc>
                <a:spcPct val="150000"/>
              </a:lnSpc>
              <a:spcBef>
                <a:spcPct val="20000"/>
              </a:spcBef>
              <a:buSzPct val="100000"/>
              <a:buFont typeface="Wingdings"/>
              <a:buChar char="Ø"/>
            </a:pPr>
            <a:r>
              <a:rPr lang="zh-CN" altLang="en-US" dirty="0" smtClean="0"/>
              <a:t>对不同类型文件使用不同的分块机制</a:t>
            </a:r>
            <a:endParaRPr lang="en-US" altLang="zh-CN" dirty="0">
              <a:ea typeface="宋体" panose="02010600030101010101" pitchFamily="2" charset="-122"/>
            </a:endParaRPr>
          </a:p>
          <a:p>
            <a:pPr marL="742950" lvl="2" indent="-285750">
              <a:lnSpc>
                <a:spcPct val="150000"/>
              </a:lnSpc>
              <a:spcBef>
                <a:spcPct val="20000"/>
              </a:spcBef>
              <a:buSzPct val="100000"/>
            </a:pPr>
            <a:endParaRPr lang="zh-CN" altLang="en-US" sz="1600" dirty="0">
              <a:ea typeface="宋体" panose="02010600030101010101" pitchFamily="2" charset="-122"/>
            </a:endParaRPr>
          </a:p>
          <a:p>
            <a:pPr marL="742950" lvl="2" indent="-285750">
              <a:lnSpc>
                <a:spcPct val="150000"/>
              </a:lnSpc>
              <a:spcBef>
                <a:spcPct val="20000"/>
              </a:spcBef>
              <a:buSzPct val="100000"/>
            </a:pPr>
            <a:endParaRPr lang="en-US" altLang="zh-CN" sz="1600" dirty="0">
              <a:ea typeface="宋体" panose="02010600030101010101" pitchFamily="2" charset="-122"/>
            </a:endParaRPr>
          </a:p>
          <a:p>
            <a:pPr marL="742950" lvl="2" indent="-285750">
              <a:lnSpc>
                <a:spcPct val="150000"/>
              </a:lnSpc>
              <a:spcBef>
                <a:spcPct val="20000"/>
              </a:spcBef>
              <a:buSzPct val="100000"/>
            </a:pPr>
            <a:endParaRPr lang="en-US" altLang="zh-CN" sz="1600" dirty="0">
              <a:ea typeface="宋体" panose="02010600030101010101" pitchFamily="2" charset="-122"/>
            </a:endParaRPr>
          </a:p>
          <a:p>
            <a:pPr marL="457200" lvl="2">
              <a:lnSpc>
                <a:spcPct val="150000"/>
              </a:lnSpc>
              <a:spcBef>
                <a:spcPct val="20000"/>
              </a:spcBef>
              <a:buSzPct val="100000"/>
            </a:pPr>
            <a:endParaRPr lang="zh-CN" altLang="en-US" sz="2800" dirty="0">
              <a:solidFill>
                <a:srgbClr val="FF0000"/>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日期占位符 3"/>
          <p:cNvSpPr>
            <a:spLocks noGrp="1"/>
          </p:cNvSpPr>
          <p:nvPr>
            <p:ph type="dt" sz="quarter" idx="10"/>
          </p:nvPr>
        </p:nvSpPr>
        <p:spPr>
          <a:noFill/>
          <a:ln>
            <a:miter lim="800000"/>
          </a:ln>
        </p:spPr>
        <p:txBody>
          <a:bodyPr/>
          <a:lstStyle/>
          <a:p>
            <a:pPr>
              <a:buFont typeface="Arial" panose="020B0604020202020204" pitchFamily="34" charset="0"/>
              <a:buNone/>
            </a:pPr>
            <a:fld id="{C5DF430F-2C33-493B-97AF-53A04973F82F}"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802"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C088F612-2614-4A10-AC99-0F6261349AC2}"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7</a:t>
            </a:fld>
            <a:endParaRPr lang="zh-CN" altLang="zh-CN" smtClean="0">
              <a:latin typeface="Arial" panose="020B0604020202020204" pitchFamily="34" charset="0"/>
              <a:ea typeface="宋体" panose="02010600030101010101" pitchFamily="2" charset="-122"/>
            </a:endParaRPr>
          </a:p>
        </p:txBody>
      </p:sp>
      <p:sp>
        <p:nvSpPr>
          <p:cNvPr id="1048803" name="Rectangle 2"/>
          <p:cNvSpPr>
            <a:spLocks noGrp="1" noChangeArrowheads="1"/>
          </p:cNvSpPr>
          <p:nvPr>
            <p:ph type="ctrTitle"/>
          </p:nvPr>
        </p:nvSpPr>
        <p:spPr>
          <a:xfrm>
            <a:off x="611188" y="117475"/>
            <a:ext cx="7772400" cy="647700"/>
          </a:xfrm>
        </p:spPr>
        <p:txBody>
          <a:bodyPr/>
          <a:lstStyle/>
          <a:p>
            <a:pPr algn="l" eaLnBrk="1" hangingPunct="1"/>
            <a:r>
              <a:rPr lang="en-US" altLang="zh-CN" sz="3600" dirty="0" smtClean="0">
                <a:solidFill>
                  <a:srgbClr val="346CA9"/>
                </a:solidFill>
              </a:rPr>
              <a:t>4.2</a:t>
            </a:r>
            <a:r>
              <a:rPr lang="zh-CN" altLang="en-US" sz="3600" dirty="0" smtClean="0">
                <a:solidFill>
                  <a:srgbClr val="346CA9"/>
                </a:solidFill>
              </a:rPr>
              <a:t>自适应的文件分布策略</a:t>
            </a:r>
          </a:p>
        </p:txBody>
      </p:sp>
      <p:sp>
        <p:nvSpPr>
          <p:cNvPr id="1048804"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805"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806"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807" name="AutoShape 6"/>
          <p:cNvSpPr>
            <a:spLocks noGrp="1" noChangeArrowheads="1"/>
          </p:cNvSpPr>
          <p:nvPr/>
        </p:nvSpPr>
        <p:spPr bwMode="auto">
          <a:xfrm>
            <a:off x="684530" y="714356"/>
            <a:ext cx="7919720" cy="1010285"/>
          </a:xfrm>
          <a:prstGeom prst="flowChartProcess">
            <a:avLst/>
          </a:prstGeom>
          <a:noFill/>
          <a:ln>
            <a:noFill/>
          </a:ln>
          <a:effectLst/>
        </p:spPr>
        <p:txBody>
          <a:bodyPr/>
          <a:lstStyle/>
          <a:p>
            <a:pPr>
              <a:lnSpc>
                <a:spcPct val="160000"/>
              </a:lnSpc>
              <a:spcBef>
                <a:spcPct val="20000"/>
              </a:spcBef>
              <a:buSzPct val="100000"/>
              <a:buFont typeface="Wingdings" panose="05000000000000000000" pitchFamily="2" charset="2"/>
              <a:buChar char="n"/>
            </a:pPr>
            <a:r>
              <a:rPr lang="zh-CN" altLang="en-US" sz="2400" dirty="0">
                <a:sym typeface="+mn-ea"/>
              </a:rPr>
              <a:t>对文件动态分块，将文件分别存储至不同设备</a:t>
            </a:r>
            <a:endParaRPr lang="en-US" altLang="zh-CN" sz="2000" dirty="0"/>
          </a:p>
          <a:p>
            <a:pPr marL="457200" lvl="3" eaLnBrk="1" latinLnBrk="0" hangingPunct="1">
              <a:spcBef>
                <a:spcPts val="0"/>
              </a:spcBef>
              <a:buSzPct val="100000"/>
              <a:buFont typeface="Wingdings" panose="05000000000000000000" pitchFamily="2" charset="2"/>
              <a:buChar char="Ø"/>
            </a:pPr>
            <a:r>
              <a:rPr lang="zh-CN" altLang="en-US" dirty="0">
                <a:ea typeface="宋体" panose="02010600030101010101" pitchFamily="2" charset="-122"/>
              </a:rPr>
              <a:t>系统设置两个初始阈</a:t>
            </a:r>
            <a:r>
              <a:rPr lang="en-US" altLang="zh-CN" dirty="0">
                <a:ea typeface="宋体" panose="02010600030101010101" pitchFamily="2" charset="-122"/>
              </a:rPr>
              <a:t>p,m,n  (</a:t>
            </a:r>
            <a:r>
              <a:rPr lang="zh-CN" altLang="en-US" dirty="0">
                <a:ea typeface="宋体" panose="02010600030101010101" pitchFamily="2" charset="-122"/>
              </a:rPr>
              <a:t>其中</a:t>
            </a:r>
            <a:r>
              <a:rPr lang="en-US" altLang="zh-CN" dirty="0">
                <a:ea typeface="宋体" panose="02010600030101010101" pitchFamily="2" charset="-122"/>
              </a:rPr>
              <a:t>p&lt;m&lt;n);</a:t>
            </a:r>
            <a:r>
              <a:rPr lang="zh-CN" altLang="en-US" dirty="0">
                <a:ea typeface="宋体" panose="02010600030101010101" pitchFamily="2" charset="-122"/>
              </a:rPr>
              <a:t>系统可设置</a:t>
            </a:r>
            <a:r>
              <a:rPr lang="en-US" altLang="zh-CN" dirty="0">
                <a:ea typeface="宋体" panose="02010600030101010101" pitchFamily="2" charset="-122"/>
              </a:rPr>
              <a:t>p,m</a:t>
            </a:r>
            <a:r>
              <a:rPr lang="zh-CN" altLang="en-US" dirty="0">
                <a:ea typeface="宋体" panose="02010600030101010101" pitchFamily="2" charset="-122"/>
              </a:rPr>
              <a:t>和</a:t>
            </a:r>
            <a:r>
              <a:rPr lang="en-US" altLang="zh-CN" dirty="0">
                <a:ea typeface="宋体" panose="02010600030101010101" pitchFamily="2" charset="-122"/>
              </a:rPr>
              <a:t>n</a:t>
            </a:r>
            <a:r>
              <a:rPr lang="zh-CN" altLang="en-US" dirty="0">
                <a:ea typeface="宋体" panose="02010600030101010101" pitchFamily="2" charset="-122"/>
              </a:rPr>
              <a:t>的值</a:t>
            </a:r>
            <a:r>
              <a:rPr lang="zh-CN" altLang="en-US" i="1" dirty="0">
                <a:ea typeface="宋体" panose="02010600030101010101" pitchFamily="2" charset="-122"/>
              </a:rPr>
              <a:t> </a:t>
            </a:r>
            <a:r>
              <a:rPr lang="zh-CN" altLang="en-US" sz="2000" i="1" dirty="0">
                <a:ea typeface="宋体" panose="02010600030101010101" pitchFamily="2" charset="-122"/>
              </a:rPr>
              <a:t> </a:t>
            </a:r>
            <a:endParaRPr lang="zh-CN" altLang="en-US" sz="2800" i="1" dirty="0">
              <a:solidFill>
                <a:srgbClr val="FF0000"/>
              </a:solidFill>
              <a:ea typeface="宋体" panose="02010600030101010101" pitchFamily="2" charset="-122"/>
            </a:endParaRPr>
          </a:p>
        </p:txBody>
      </p:sp>
      <p:grpSp>
        <p:nvGrpSpPr>
          <p:cNvPr id="83" name="组合 15"/>
          <p:cNvGrpSpPr/>
          <p:nvPr/>
        </p:nvGrpSpPr>
        <p:grpSpPr>
          <a:xfrm>
            <a:off x="755576" y="1714488"/>
            <a:ext cx="7832090" cy="4041140"/>
            <a:chOff x="1261" y="3348"/>
            <a:chExt cx="12334" cy="6364"/>
          </a:xfrm>
        </p:grpSpPr>
        <p:sp>
          <p:nvSpPr>
            <p:cNvPr id="1048808" name="圆角矩形 6"/>
            <p:cNvSpPr/>
            <p:nvPr/>
          </p:nvSpPr>
          <p:spPr>
            <a:xfrm>
              <a:off x="3496" y="3469"/>
              <a:ext cx="2285" cy="764"/>
            </a:xfrm>
            <a:prstGeom prst="round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NameNode</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48809" name="圆角矩形 168"/>
            <p:cNvSpPr/>
            <p:nvPr/>
          </p:nvSpPr>
          <p:spPr>
            <a:xfrm>
              <a:off x="1507" y="8056"/>
              <a:ext cx="4525" cy="1656"/>
            </a:xfrm>
            <a:prstGeom prst="round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810" name="圆角矩形 123"/>
            <p:cNvSpPr/>
            <p:nvPr/>
          </p:nvSpPr>
          <p:spPr>
            <a:xfrm>
              <a:off x="2786" y="6141"/>
              <a:ext cx="2268" cy="763"/>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DataNode1</a:t>
              </a:r>
            </a:p>
          </p:txBody>
        </p:sp>
        <p:grpSp>
          <p:nvGrpSpPr>
            <p:cNvPr id="84" name="组合 183"/>
            <p:cNvGrpSpPr/>
            <p:nvPr/>
          </p:nvGrpSpPr>
          <p:grpSpPr>
            <a:xfrm>
              <a:off x="4069" y="8112"/>
              <a:ext cx="1767" cy="1545"/>
              <a:chOff x="4216" y="6203"/>
              <a:chExt cx="1140" cy="1386"/>
            </a:xfrm>
          </p:grpSpPr>
          <p:sp>
            <p:nvSpPr>
              <p:cNvPr id="1048811" name="流程图: 磁盘 125"/>
              <p:cNvSpPr/>
              <p:nvPr/>
            </p:nvSpPr>
            <p:spPr>
              <a:xfrm>
                <a:off x="4216" y="6203"/>
                <a:ext cx="1141" cy="1386"/>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85" name="组合 126"/>
              <p:cNvGrpSpPr/>
              <p:nvPr/>
            </p:nvGrpSpPr>
            <p:grpSpPr>
              <a:xfrm>
                <a:off x="4719" y="7093"/>
                <a:ext cx="350" cy="325"/>
                <a:chOff x="1757" y="2565"/>
                <a:chExt cx="2948" cy="2722"/>
              </a:xfrm>
              <a:solidFill>
                <a:srgbClr val="FF0000"/>
              </a:solidFill>
            </p:grpSpPr>
            <p:sp>
              <p:nvSpPr>
                <p:cNvPr id="1048812" name="矩形 127"/>
                <p:cNvSpPr/>
                <p:nvPr/>
              </p:nvSpPr>
              <p:spPr>
                <a:xfrm>
                  <a:off x="1757" y="2565"/>
                  <a:ext cx="2908" cy="2716"/>
                </a:xfrm>
                <a:prstGeom prst="rect">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41" name="直接连接符 128"/>
                <p:cNvCxnSpPr>
                  <a:cxnSpLocks/>
                  <a:stCxn id="1048812" idx="0"/>
                  <a:endCxn id="1048812" idx="1"/>
                </p:cNvCxnSpPr>
                <p:nvPr/>
              </p:nvCxnSpPr>
              <p:spPr>
                <a:xfrm flipH="1">
                  <a:off x="1757" y="2565"/>
                  <a:ext cx="1454" cy="1358"/>
                </a:xfrm>
                <a:prstGeom prst="line">
                  <a:avLst/>
                </a:prstGeom>
                <a:grpFill/>
                <a:ln w="9525" cap="flat" cmpd="sng" algn="ctr">
                  <a:solidFill>
                    <a:schemeClr val="tx1"/>
                  </a:solidFill>
                  <a:prstDash val="solid"/>
                  <a:round/>
                  <a:headEnd type="none" w="med" len="med"/>
                  <a:tailEnd type="none" w="med" len="med"/>
                </a:ln>
              </p:spPr>
            </p:cxnSp>
            <p:cxnSp>
              <p:nvCxnSpPr>
                <p:cNvPr id="3145742" name="直接连接符 129"/>
                <p:cNvCxnSpPr>
                  <a:cxnSpLocks/>
                  <a:stCxn id="1048812" idx="3"/>
                  <a:endCxn id="1048812" idx="2"/>
                </p:cNvCxnSpPr>
                <p:nvPr/>
              </p:nvCxnSpPr>
              <p:spPr>
                <a:xfrm flipH="1">
                  <a:off x="3211" y="3923"/>
                  <a:ext cx="1454" cy="1358"/>
                </a:xfrm>
                <a:prstGeom prst="line">
                  <a:avLst/>
                </a:prstGeom>
                <a:grpFill/>
                <a:ln w="9525" cap="flat" cmpd="sng" algn="ctr">
                  <a:solidFill>
                    <a:schemeClr val="tx1"/>
                  </a:solidFill>
                  <a:prstDash val="solid"/>
                  <a:round/>
                  <a:headEnd type="none" w="med" len="med"/>
                  <a:tailEnd type="none" w="med" len="med"/>
                </a:ln>
              </p:spPr>
            </p:cxnSp>
            <p:cxnSp>
              <p:nvCxnSpPr>
                <p:cNvPr id="3145743" name="直接连接符 130"/>
                <p:cNvCxnSpPr>
                  <a:cxnSpLocks/>
                </p:cNvCxnSpPr>
                <p:nvPr/>
              </p:nvCxnSpPr>
              <p:spPr>
                <a:xfrm flipH="1">
                  <a:off x="1757" y="2565"/>
                  <a:ext cx="2948" cy="2722"/>
                </a:xfrm>
                <a:prstGeom prst="line">
                  <a:avLst/>
                </a:prstGeom>
                <a:grpFill/>
                <a:ln w="9525" cap="flat" cmpd="sng" algn="ctr">
                  <a:solidFill>
                    <a:schemeClr val="tx1"/>
                  </a:solidFill>
                  <a:prstDash val="solid"/>
                  <a:round/>
                  <a:headEnd type="none" w="med" len="med"/>
                  <a:tailEnd type="none" w="med" len="med"/>
                </a:ln>
              </p:spPr>
            </p:cxnSp>
          </p:grpSp>
          <p:grpSp>
            <p:nvGrpSpPr>
              <p:cNvPr id="86" name="组合 131"/>
              <p:cNvGrpSpPr/>
              <p:nvPr/>
            </p:nvGrpSpPr>
            <p:grpSpPr>
              <a:xfrm>
                <a:off x="4719" y="6732"/>
                <a:ext cx="350" cy="325"/>
                <a:chOff x="1757" y="2565"/>
                <a:chExt cx="2948" cy="2722"/>
              </a:xfrm>
              <a:solidFill>
                <a:srgbClr val="FF0000"/>
              </a:solidFill>
            </p:grpSpPr>
            <p:sp>
              <p:nvSpPr>
                <p:cNvPr id="1048813" name="矩形 132"/>
                <p:cNvSpPr/>
                <p:nvPr/>
              </p:nvSpPr>
              <p:spPr>
                <a:xfrm>
                  <a:off x="1757" y="2565"/>
                  <a:ext cx="2908" cy="2716"/>
                </a:xfrm>
                <a:prstGeom prst="rect">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44" name="直接连接符 133"/>
                <p:cNvCxnSpPr>
                  <a:cxnSpLocks/>
                  <a:stCxn id="1048813" idx="0"/>
                  <a:endCxn id="1048813" idx="1"/>
                </p:cNvCxnSpPr>
                <p:nvPr/>
              </p:nvCxnSpPr>
              <p:spPr>
                <a:xfrm flipH="1">
                  <a:off x="1757" y="2565"/>
                  <a:ext cx="1454" cy="1358"/>
                </a:xfrm>
                <a:prstGeom prst="line">
                  <a:avLst/>
                </a:prstGeom>
                <a:grpFill/>
                <a:ln w="9525" cap="flat" cmpd="sng" algn="ctr">
                  <a:solidFill>
                    <a:schemeClr val="tx1"/>
                  </a:solidFill>
                  <a:prstDash val="solid"/>
                  <a:round/>
                  <a:headEnd type="none" w="med" len="med"/>
                  <a:tailEnd type="none" w="med" len="med"/>
                </a:ln>
              </p:spPr>
            </p:cxnSp>
            <p:cxnSp>
              <p:nvCxnSpPr>
                <p:cNvPr id="3145745" name="直接连接符 134"/>
                <p:cNvCxnSpPr>
                  <a:cxnSpLocks/>
                  <a:stCxn id="1048813" idx="3"/>
                  <a:endCxn id="1048813" idx="2"/>
                </p:cNvCxnSpPr>
                <p:nvPr/>
              </p:nvCxnSpPr>
              <p:spPr>
                <a:xfrm flipH="1">
                  <a:off x="3211" y="3923"/>
                  <a:ext cx="1454" cy="1358"/>
                </a:xfrm>
                <a:prstGeom prst="line">
                  <a:avLst/>
                </a:prstGeom>
                <a:grpFill/>
                <a:ln w="9525" cap="flat" cmpd="sng" algn="ctr">
                  <a:solidFill>
                    <a:schemeClr val="tx1"/>
                  </a:solidFill>
                  <a:prstDash val="solid"/>
                  <a:round/>
                  <a:headEnd type="none" w="med" len="med"/>
                  <a:tailEnd type="none" w="med" len="med"/>
                </a:ln>
              </p:spPr>
            </p:cxnSp>
            <p:cxnSp>
              <p:nvCxnSpPr>
                <p:cNvPr id="3145746" name="直接连接符 135"/>
                <p:cNvCxnSpPr>
                  <a:cxnSpLocks/>
                </p:cNvCxnSpPr>
                <p:nvPr/>
              </p:nvCxnSpPr>
              <p:spPr>
                <a:xfrm flipH="1">
                  <a:off x="1757" y="2565"/>
                  <a:ext cx="2948" cy="2722"/>
                </a:xfrm>
                <a:prstGeom prst="line">
                  <a:avLst/>
                </a:prstGeom>
                <a:grpFill/>
                <a:ln w="9525" cap="flat" cmpd="sng" algn="ctr">
                  <a:solidFill>
                    <a:schemeClr val="tx1"/>
                  </a:solidFill>
                  <a:prstDash val="solid"/>
                  <a:round/>
                  <a:headEnd type="none" w="med" len="med"/>
                  <a:tailEnd type="none" w="med" len="med"/>
                </a:ln>
              </p:spPr>
            </p:cxnSp>
          </p:grpSp>
          <p:grpSp>
            <p:nvGrpSpPr>
              <p:cNvPr id="87" name="组合 136"/>
              <p:cNvGrpSpPr/>
              <p:nvPr/>
            </p:nvGrpSpPr>
            <p:grpSpPr>
              <a:xfrm>
                <a:off x="4297" y="6796"/>
                <a:ext cx="260" cy="198"/>
                <a:chOff x="1757" y="2565"/>
                <a:chExt cx="2948" cy="2722"/>
              </a:xfrm>
              <a:solidFill>
                <a:srgbClr val="00B0F0"/>
              </a:solidFill>
            </p:grpSpPr>
            <p:sp>
              <p:nvSpPr>
                <p:cNvPr id="1048814" name="矩形 137"/>
                <p:cNvSpPr/>
                <p:nvPr/>
              </p:nvSpPr>
              <p:spPr>
                <a:xfrm>
                  <a:off x="1757" y="2565"/>
                  <a:ext cx="2908" cy="2716"/>
                </a:xfrm>
                <a:prstGeom prst="rect">
                  <a:avLst/>
                </a:prstGeom>
                <a:grp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47" name="直接连接符 138"/>
                <p:cNvCxnSpPr>
                  <a:cxnSpLocks/>
                  <a:stCxn id="1048814" idx="0"/>
                  <a:endCxn id="1048814" idx="1"/>
                </p:cNvCxnSpPr>
                <p:nvPr/>
              </p:nvCxnSpPr>
              <p:spPr>
                <a:xfrm flipH="1">
                  <a:off x="1757" y="2565"/>
                  <a:ext cx="1454" cy="1358"/>
                </a:xfrm>
                <a:prstGeom prst="line">
                  <a:avLst/>
                </a:prstGeom>
                <a:grpFill/>
                <a:ln w="9525" cap="flat" cmpd="sng" algn="ctr">
                  <a:solidFill>
                    <a:schemeClr val="tx1"/>
                  </a:solidFill>
                  <a:prstDash val="solid"/>
                  <a:round/>
                  <a:headEnd type="none" w="med" len="med"/>
                  <a:tailEnd type="none" w="med" len="med"/>
                </a:ln>
              </p:spPr>
            </p:cxnSp>
            <p:cxnSp>
              <p:nvCxnSpPr>
                <p:cNvPr id="3145748" name="直接连接符 139"/>
                <p:cNvCxnSpPr>
                  <a:cxnSpLocks/>
                  <a:stCxn id="1048814" idx="3"/>
                  <a:endCxn id="1048814" idx="2"/>
                </p:cNvCxnSpPr>
                <p:nvPr/>
              </p:nvCxnSpPr>
              <p:spPr>
                <a:xfrm flipH="1">
                  <a:off x="3211" y="3923"/>
                  <a:ext cx="1454" cy="1358"/>
                </a:xfrm>
                <a:prstGeom prst="line">
                  <a:avLst/>
                </a:prstGeom>
                <a:grpFill/>
                <a:ln w="9525" cap="flat" cmpd="sng" algn="ctr">
                  <a:solidFill>
                    <a:schemeClr val="tx1"/>
                  </a:solidFill>
                  <a:prstDash val="solid"/>
                  <a:round/>
                  <a:headEnd type="none" w="med" len="med"/>
                  <a:tailEnd type="none" w="med" len="med"/>
                </a:ln>
              </p:spPr>
            </p:cxnSp>
            <p:cxnSp>
              <p:nvCxnSpPr>
                <p:cNvPr id="3145749" name="直接连接符 140"/>
                <p:cNvCxnSpPr>
                  <a:cxnSpLocks/>
                </p:cNvCxnSpPr>
                <p:nvPr/>
              </p:nvCxnSpPr>
              <p:spPr>
                <a:xfrm flipH="1">
                  <a:off x="1757" y="2565"/>
                  <a:ext cx="2948" cy="2722"/>
                </a:xfrm>
                <a:prstGeom prst="line">
                  <a:avLst/>
                </a:prstGeom>
                <a:grpFill/>
                <a:ln w="9525" cap="flat" cmpd="sng" algn="ctr">
                  <a:solidFill>
                    <a:schemeClr val="tx1"/>
                  </a:solidFill>
                  <a:prstDash val="solid"/>
                  <a:round/>
                  <a:headEnd type="none" w="med" len="med"/>
                  <a:tailEnd type="none" w="med" len="med"/>
                </a:ln>
              </p:spPr>
            </p:cxnSp>
          </p:grpSp>
        </p:grpSp>
        <p:cxnSp>
          <p:nvCxnSpPr>
            <p:cNvPr id="3145750" name="曲线连接符 158"/>
            <p:cNvCxnSpPr>
              <a:cxnSpLocks/>
              <a:stCxn id="1048810" idx="3"/>
            </p:cNvCxnSpPr>
            <p:nvPr/>
          </p:nvCxnSpPr>
          <p:spPr>
            <a:xfrm>
              <a:off x="5054" y="6522"/>
              <a:ext cx="330" cy="2360"/>
            </a:xfrm>
            <a:prstGeom prst="curvedConnector3">
              <a:avLst>
                <a:gd name="adj1" fmla="val 213636"/>
              </a:avLst>
            </a:prstGeom>
            <a:solidFill>
              <a:schemeClr val="accent1"/>
            </a:solidFill>
            <a:ln w="9525" cap="flat" cmpd="sng" algn="ctr">
              <a:solidFill>
                <a:schemeClr val="tx1"/>
              </a:solidFill>
              <a:prstDash val="solid"/>
              <a:round/>
              <a:headEnd type="none" w="med" len="med"/>
              <a:tailEnd type="arrow" w="med" len="med"/>
            </a:ln>
          </p:spPr>
        </p:cxnSp>
        <p:cxnSp>
          <p:nvCxnSpPr>
            <p:cNvPr id="3145751" name="曲线连接符 159"/>
            <p:cNvCxnSpPr>
              <a:cxnSpLocks/>
              <a:stCxn id="1048810" idx="1"/>
            </p:cNvCxnSpPr>
            <p:nvPr/>
          </p:nvCxnSpPr>
          <p:spPr>
            <a:xfrm rot="10800000" flipV="1">
              <a:off x="2009" y="6523"/>
              <a:ext cx="777" cy="1904"/>
            </a:xfrm>
            <a:prstGeom prst="curvedConnector2">
              <a:avLst/>
            </a:prstGeom>
            <a:solidFill>
              <a:schemeClr val="accent1"/>
            </a:solidFill>
            <a:ln w="9525" cap="flat" cmpd="sng" algn="ctr">
              <a:solidFill>
                <a:schemeClr val="tx1"/>
              </a:solidFill>
              <a:prstDash val="solid"/>
              <a:round/>
              <a:headEnd type="none" w="med" len="med"/>
              <a:tailEnd type="arrow" w="med" len="med"/>
            </a:ln>
          </p:spPr>
        </p:cxnSp>
        <p:sp>
          <p:nvSpPr>
            <p:cNvPr id="1048815" name="文本框 160"/>
            <p:cNvSpPr txBox="1"/>
            <p:nvPr/>
          </p:nvSpPr>
          <p:spPr>
            <a:xfrm>
              <a:off x="1261" y="7208"/>
              <a:ext cx="2333" cy="768"/>
            </a:xfrm>
            <a:prstGeom prst="rect">
              <a:avLst/>
            </a:prstGeom>
            <a:noFill/>
          </p:spPr>
          <p:txBody>
            <a:bodyPr wrap="square" rtlCol="0">
              <a:spAutoFit/>
            </a:bodyPr>
            <a:lstStyle/>
            <a:p>
              <a:pPr algn="ctr"/>
              <a:r>
                <a:rPr lang="en-US" altLang="zh-CN" sz="1600" dirty="0"/>
                <a:t>p&lt;Size&lt;m</a:t>
              </a:r>
            </a:p>
            <a:p>
              <a:pPr algn="l"/>
              <a:r>
                <a:rPr lang="zh-CN" altLang="en-US" sz="1000" dirty="0"/>
                <a:t>直接存储至可寻址</a:t>
              </a:r>
              <a:r>
                <a:rPr lang="en-US" altLang="zh-CN" sz="1000" dirty="0"/>
                <a:t>NVM</a:t>
              </a:r>
            </a:p>
          </p:txBody>
        </p:sp>
        <p:sp>
          <p:nvSpPr>
            <p:cNvPr id="1048816" name="文本框 161"/>
            <p:cNvSpPr txBox="1"/>
            <p:nvPr/>
          </p:nvSpPr>
          <p:spPr>
            <a:xfrm>
              <a:off x="3594" y="7208"/>
              <a:ext cx="2010" cy="768"/>
            </a:xfrm>
            <a:prstGeom prst="rect">
              <a:avLst/>
            </a:prstGeom>
            <a:noFill/>
          </p:spPr>
          <p:txBody>
            <a:bodyPr wrap="square" rtlCol="0">
              <a:spAutoFit/>
            </a:bodyPr>
            <a:lstStyle/>
            <a:p>
              <a:pPr algn="ctr"/>
              <a:r>
                <a:rPr lang="en-US" altLang="zh-CN" sz="1600" dirty="0">
                  <a:sym typeface="+mn-ea"/>
                </a:rPr>
                <a:t>m&lt;</a:t>
              </a:r>
              <a:r>
                <a:rPr lang="en-US" altLang="zh-CN" sz="1600" dirty="0"/>
                <a:t>Size&lt;n</a:t>
              </a:r>
            </a:p>
            <a:p>
              <a:pPr algn="l"/>
              <a:r>
                <a:rPr lang="zh-CN" altLang="en-US" sz="1000" dirty="0"/>
                <a:t>分块下限设</a:t>
              </a:r>
              <a:r>
                <a:rPr lang="zh-CN" altLang="en-US" sz="1000" dirty="0" smtClean="0"/>
                <a:t>为</a:t>
              </a:r>
              <a:r>
                <a:rPr lang="en-US" altLang="zh-CN" sz="1000" dirty="0" smtClean="0"/>
                <a:t>8MB</a:t>
              </a:r>
              <a:endParaRPr lang="en-US" altLang="zh-CN" sz="1000" dirty="0"/>
            </a:p>
          </p:txBody>
        </p:sp>
        <p:sp>
          <p:nvSpPr>
            <p:cNvPr id="1048817" name="文本框 162"/>
            <p:cNvSpPr txBox="1"/>
            <p:nvPr/>
          </p:nvSpPr>
          <p:spPr>
            <a:xfrm>
              <a:off x="4980" y="6529"/>
              <a:ext cx="2010" cy="984"/>
            </a:xfrm>
            <a:prstGeom prst="rect">
              <a:avLst/>
            </a:prstGeom>
            <a:noFill/>
          </p:spPr>
          <p:txBody>
            <a:bodyPr wrap="square" rtlCol="0">
              <a:spAutoFit/>
            </a:bodyPr>
            <a:lstStyle/>
            <a:p>
              <a:pPr algn="ctr"/>
              <a:r>
                <a:rPr lang="en-US" altLang="zh-CN" sz="1600"/>
                <a:t>n</a:t>
              </a:r>
              <a:r>
                <a:rPr lang="en-US" altLang="zh-CN" sz="1600">
                  <a:sym typeface="+mn-ea"/>
                </a:rPr>
                <a:t>&lt;</a:t>
              </a:r>
              <a:r>
                <a:rPr lang="en-US" altLang="zh-CN" sz="1600"/>
                <a:t>Size</a:t>
              </a:r>
            </a:p>
            <a:p>
              <a:pPr algn="l"/>
              <a:r>
                <a:rPr lang="zh-CN" altLang="en-US" sz="1000">
                  <a:sym typeface="+mn-ea"/>
                </a:rPr>
                <a:t>分块值固定为</a:t>
              </a:r>
              <a:r>
                <a:rPr lang="en-US" altLang="zh-CN" sz="1000">
                  <a:sym typeface="+mn-ea"/>
                </a:rPr>
                <a:t>64MB</a:t>
              </a:r>
              <a:endParaRPr lang="en-US" altLang="zh-CN" sz="1000"/>
            </a:p>
          </p:txBody>
        </p:sp>
        <p:cxnSp>
          <p:nvCxnSpPr>
            <p:cNvPr id="3145752" name="曲线连接符 163"/>
            <p:cNvCxnSpPr>
              <a:cxnSpLocks/>
              <a:stCxn id="1048810" idx="2"/>
            </p:cNvCxnSpPr>
            <p:nvPr/>
          </p:nvCxnSpPr>
          <p:spPr>
            <a:xfrm rot="5400000" flipV="1">
              <a:off x="3222" y="7601"/>
              <a:ext cx="1869" cy="47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nvGrpSpPr>
            <p:cNvPr id="88" name="组合 182"/>
            <p:cNvGrpSpPr/>
            <p:nvPr/>
          </p:nvGrpSpPr>
          <p:grpSpPr>
            <a:xfrm>
              <a:off x="1639" y="8375"/>
              <a:ext cx="2031" cy="271"/>
              <a:chOff x="1252" y="6479"/>
              <a:chExt cx="1836" cy="280"/>
            </a:xfrm>
          </p:grpSpPr>
          <p:sp>
            <p:nvSpPr>
              <p:cNvPr id="1048818" name="圆角矩形 142"/>
              <p:cNvSpPr/>
              <p:nvPr/>
            </p:nvSpPr>
            <p:spPr>
              <a:xfrm>
                <a:off x="1252" y="6479"/>
                <a:ext cx="1837" cy="2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89" name="组合 143"/>
              <p:cNvGrpSpPr/>
              <p:nvPr/>
            </p:nvGrpSpPr>
            <p:grpSpPr>
              <a:xfrm>
                <a:off x="1442" y="6532"/>
                <a:ext cx="292" cy="120"/>
                <a:chOff x="409" y="283"/>
                <a:chExt cx="352" cy="220"/>
              </a:xfrm>
            </p:grpSpPr>
            <p:sp>
              <p:nvSpPr>
                <p:cNvPr id="1048819" name="矩形 144"/>
                <p:cNvSpPr/>
                <p:nvPr/>
              </p:nvSpPr>
              <p:spPr>
                <a:xfrm>
                  <a:off x="409" y="283"/>
                  <a:ext cx="348" cy="220"/>
                </a:xfrm>
                <a:prstGeom prst="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53" name="直接连接符 145"/>
                <p:cNvCxnSpPr>
                  <a:cxnSpLocks/>
                  <a:stCxn id="1048819" idx="0"/>
                  <a:endCxn id="1048819" idx="1"/>
                </p:cNvCxnSpPr>
                <p:nvPr/>
              </p:nvCxnSpPr>
              <p:spPr>
                <a:xfrm flipH="1">
                  <a:off x="409" y="283"/>
                  <a:ext cx="174" cy="110"/>
                </a:xfrm>
                <a:prstGeom prst="line">
                  <a:avLst/>
                </a:prstGeom>
                <a:solidFill>
                  <a:srgbClr val="FFC000"/>
                </a:solidFill>
                <a:ln w="9525" cap="flat" cmpd="sng" algn="ctr">
                  <a:solidFill>
                    <a:schemeClr val="tx1"/>
                  </a:solidFill>
                  <a:prstDash val="solid"/>
                  <a:round/>
                  <a:headEnd type="none" w="med" len="med"/>
                  <a:tailEnd type="none" w="med" len="med"/>
                </a:ln>
              </p:spPr>
            </p:cxnSp>
            <p:cxnSp>
              <p:nvCxnSpPr>
                <p:cNvPr id="3145754" name="直接连接符 146"/>
                <p:cNvCxnSpPr>
                  <a:cxnSpLocks/>
                  <a:stCxn id="1048819" idx="3"/>
                  <a:endCxn id="1048819" idx="2"/>
                </p:cNvCxnSpPr>
                <p:nvPr/>
              </p:nvCxnSpPr>
              <p:spPr>
                <a:xfrm flipH="1">
                  <a:off x="583" y="393"/>
                  <a:ext cx="174" cy="110"/>
                </a:xfrm>
                <a:prstGeom prst="line">
                  <a:avLst/>
                </a:prstGeom>
                <a:solidFill>
                  <a:srgbClr val="FFC000"/>
                </a:solidFill>
                <a:ln w="9525" cap="flat" cmpd="sng" algn="ctr">
                  <a:solidFill>
                    <a:schemeClr val="tx1"/>
                  </a:solidFill>
                  <a:prstDash val="solid"/>
                  <a:round/>
                  <a:headEnd type="none" w="med" len="med"/>
                  <a:tailEnd type="none" w="med" len="med"/>
                </a:ln>
              </p:spPr>
            </p:cxnSp>
            <p:cxnSp>
              <p:nvCxnSpPr>
                <p:cNvPr id="3145755" name="直接连接符 147"/>
                <p:cNvCxnSpPr>
                  <a:cxnSpLocks/>
                </p:cNvCxnSpPr>
                <p:nvPr/>
              </p:nvCxnSpPr>
              <p:spPr>
                <a:xfrm flipH="1">
                  <a:off x="409" y="283"/>
                  <a:ext cx="353" cy="220"/>
                </a:xfrm>
                <a:prstGeom prst="line">
                  <a:avLst/>
                </a:prstGeom>
                <a:solidFill>
                  <a:srgbClr val="FFC000"/>
                </a:solidFill>
                <a:ln w="9525" cap="flat" cmpd="sng" algn="ctr">
                  <a:solidFill>
                    <a:schemeClr val="tx1"/>
                  </a:solidFill>
                  <a:prstDash val="solid"/>
                  <a:round/>
                  <a:headEnd type="none" w="med" len="med"/>
                  <a:tailEnd type="none" w="med" len="med"/>
                </a:ln>
              </p:spPr>
            </p:cxnSp>
          </p:grpSp>
          <p:grpSp>
            <p:nvGrpSpPr>
              <p:cNvPr id="90" name="组合 172"/>
              <p:cNvGrpSpPr/>
              <p:nvPr/>
            </p:nvGrpSpPr>
            <p:grpSpPr>
              <a:xfrm>
                <a:off x="1835" y="6532"/>
                <a:ext cx="292" cy="120"/>
                <a:chOff x="409" y="283"/>
                <a:chExt cx="352" cy="220"/>
              </a:xfrm>
            </p:grpSpPr>
            <p:sp>
              <p:nvSpPr>
                <p:cNvPr id="1048820" name="矩形 173"/>
                <p:cNvSpPr/>
                <p:nvPr/>
              </p:nvSpPr>
              <p:spPr>
                <a:xfrm>
                  <a:off x="409" y="283"/>
                  <a:ext cx="348" cy="220"/>
                </a:xfrm>
                <a:prstGeom prst="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56" name="直接连接符 174"/>
                <p:cNvCxnSpPr>
                  <a:cxnSpLocks/>
                  <a:stCxn id="1048820" idx="0"/>
                  <a:endCxn id="1048820" idx="1"/>
                </p:cNvCxnSpPr>
                <p:nvPr/>
              </p:nvCxnSpPr>
              <p:spPr>
                <a:xfrm flipH="1">
                  <a:off x="409" y="283"/>
                  <a:ext cx="174" cy="110"/>
                </a:xfrm>
                <a:prstGeom prst="line">
                  <a:avLst/>
                </a:prstGeom>
                <a:solidFill>
                  <a:srgbClr val="FFC000"/>
                </a:solidFill>
                <a:ln w="9525" cap="flat" cmpd="sng" algn="ctr">
                  <a:solidFill>
                    <a:schemeClr val="tx1"/>
                  </a:solidFill>
                  <a:prstDash val="solid"/>
                  <a:round/>
                  <a:headEnd type="none" w="med" len="med"/>
                  <a:tailEnd type="none" w="med" len="med"/>
                </a:ln>
              </p:spPr>
            </p:cxnSp>
            <p:cxnSp>
              <p:nvCxnSpPr>
                <p:cNvPr id="3145757" name="直接连接符 175"/>
                <p:cNvCxnSpPr>
                  <a:cxnSpLocks/>
                  <a:stCxn id="1048820" idx="3"/>
                  <a:endCxn id="1048820" idx="2"/>
                </p:cNvCxnSpPr>
                <p:nvPr/>
              </p:nvCxnSpPr>
              <p:spPr>
                <a:xfrm flipH="1">
                  <a:off x="583" y="393"/>
                  <a:ext cx="174" cy="110"/>
                </a:xfrm>
                <a:prstGeom prst="line">
                  <a:avLst/>
                </a:prstGeom>
                <a:solidFill>
                  <a:srgbClr val="FFC000"/>
                </a:solidFill>
                <a:ln w="9525" cap="flat" cmpd="sng" algn="ctr">
                  <a:solidFill>
                    <a:schemeClr val="tx1"/>
                  </a:solidFill>
                  <a:prstDash val="solid"/>
                  <a:round/>
                  <a:headEnd type="none" w="med" len="med"/>
                  <a:tailEnd type="none" w="med" len="med"/>
                </a:ln>
              </p:spPr>
            </p:cxnSp>
            <p:cxnSp>
              <p:nvCxnSpPr>
                <p:cNvPr id="3145758" name="直接连接符 176"/>
                <p:cNvCxnSpPr>
                  <a:cxnSpLocks/>
                </p:cNvCxnSpPr>
                <p:nvPr/>
              </p:nvCxnSpPr>
              <p:spPr>
                <a:xfrm flipH="1">
                  <a:off x="409" y="283"/>
                  <a:ext cx="353" cy="220"/>
                </a:xfrm>
                <a:prstGeom prst="line">
                  <a:avLst/>
                </a:prstGeom>
                <a:solidFill>
                  <a:srgbClr val="FFC000"/>
                </a:solidFill>
                <a:ln w="9525" cap="flat" cmpd="sng" algn="ctr">
                  <a:solidFill>
                    <a:schemeClr val="tx1"/>
                  </a:solidFill>
                  <a:prstDash val="solid"/>
                  <a:round/>
                  <a:headEnd type="none" w="med" len="med"/>
                  <a:tailEnd type="none" w="med" len="med"/>
                </a:ln>
              </p:spPr>
            </p:cxnSp>
          </p:grpSp>
          <p:grpSp>
            <p:nvGrpSpPr>
              <p:cNvPr id="91" name="组合 177"/>
              <p:cNvGrpSpPr/>
              <p:nvPr/>
            </p:nvGrpSpPr>
            <p:grpSpPr>
              <a:xfrm>
                <a:off x="2297" y="6532"/>
                <a:ext cx="292" cy="120"/>
                <a:chOff x="409" y="283"/>
                <a:chExt cx="352" cy="220"/>
              </a:xfrm>
            </p:grpSpPr>
            <p:sp>
              <p:nvSpPr>
                <p:cNvPr id="1048821" name="矩形 178"/>
                <p:cNvSpPr/>
                <p:nvPr/>
              </p:nvSpPr>
              <p:spPr>
                <a:xfrm>
                  <a:off x="409" y="283"/>
                  <a:ext cx="348" cy="220"/>
                </a:xfrm>
                <a:prstGeom prst="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59" name="直接连接符 179"/>
                <p:cNvCxnSpPr>
                  <a:cxnSpLocks/>
                  <a:stCxn id="1048821" idx="0"/>
                  <a:endCxn id="1048821" idx="1"/>
                </p:cNvCxnSpPr>
                <p:nvPr/>
              </p:nvCxnSpPr>
              <p:spPr>
                <a:xfrm flipH="1">
                  <a:off x="409" y="283"/>
                  <a:ext cx="174" cy="110"/>
                </a:xfrm>
                <a:prstGeom prst="line">
                  <a:avLst/>
                </a:prstGeom>
                <a:solidFill>
                  <a:srgbClr val="FFC000"/>
                </a:solidFill>
                <a:ln w="9525" cap="flat" cmpd="sng" algn="ctr">
                  <a:solidFill>
                    <a:schemeClr val="tx1"/>
                  </a:solidFill>
                  <a:prstDash val="solid"/>
                  <a:round/>
                  <a:headEnd type="none" w="med" len="med"/>
                  <a:tailEnd type="none" w="med" len="med"/>
                </a:ln>
              </p:spPr>
            </p:cxnSp>
            <p:cxnSp>
              <p:nvCxnSpPr>
                <p:cNvPr id="3145760" name="直接连接符 180"/>
                <p:cNvCxnSpPr>
                  <a:cxnSpLocks/>
                  <a:stCxn id="1048821" idx="3"/>
                  <a:endCxn id="1048821" idx="2"/>
                </p:cNvCxnSpPr>
                <p:nvPr/>
              </p:nvCxnSpPr>
              <p:spPr>
                <a:xfrm flipH="1">
                  <a:off x="583" y="393"/>
                  <a:ext cx="174" cy="110"/>
                </a:xfrm>
                <a:prstGeom prst="line">
                  <a:avLst/>
                </a:prstGeom>
                <a:solidFill>
                  <a:srgbClr val="FFC000"/>
                </a:solidFill>
                <a:ln w="9525" cap="flat" cmpd="sng" algn="ctr">
                  <a:solidFill>
                    <a:schemeClr val="tx1"/>
                  </a:solidFill>
                  <a:prstDash val="solid"/>
                  <a:round/>
                  <a:headEnd type="none" w="med" len="med"/>
                  <a:tailEnd type="none" w="med" len="med"/>
                </a:ln>
              </p:spPr>
            </p:cxnSp>
            <p:cxnSp>
              <p:nvCxnSpPr>
                <p:cNvPr id="3145761" name="直接连接符 181"/>
                <p:cNvCxnSpPr>
                  <a:cxnSpLocks/>
                </p:cNvCxnSpPr>
                <p:nvPr/>
              </p:nvCxnSpPr>
              <p:spPr>
                <a:xfrm flipH="1">
                  <a:off x="409" y="283"/>
                  <a:ext cx="353" cy="220"/>
                </a:xfrm>
                <a:prstGeom prst="line">
                  <a:avLst/>
                </a:prstGeom>
                <a:solidFill>
                  <a:srgbClr val="FFC000"/>
                </a:solidFill>
                <a:ln w="9525" cap="flat" cmpd="sng" algn="ctr">
                  <a:solidFill>
                    <a:schemeClr val="tx1"/>
                  </a:solidFill>
                  <a:prstDash val="solid"/>
                  <a:round/>
                  <a:headEnd type="none" w="med" len="med"/>
                  <a:tailEnd type="none" w="med" len="med"/>
                </a:ln>
              </p:spPr>
            </p:cxnSp>
          </p:grpSp>
        </p:grpSp>
        <p:grpSp>
          <p:nvGrpSpPr>
            <p:cNvPr id="92" name="组合 199"/>
            <p:cNvGrpSpPr/>
            <p:nvPr/>
          </p:nvGrpSpPr>
          <p:grpSpPr>
            <a:xfrm>
              <a:off x="7216" y="6451"/>
              <a:ext cx="2949" cy="2663"/>
              <a:chOff x="6121" y="5187"/>
              <a:chExt cx="3339" cy="3685"/>
            </a:xfrm>
          </p:grpSpPr>
          <p:sp>
            <p:nvSpPr>
              <p:cNvPr id="1048822" name="圆角矩形 193"/>
              <p:cNvSpPr/>
              <p:nvPr/>
            </p:nvSpPr>
            <p:spPr>
              <a:xfrm>
                <a:off x="6121" y="7559"/>
                <a:ext cx="3337" cy="1313"/>
              </a:xfrm>
              <a:prstGeom prst="round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823" name="圆角矩形 194"/>
              <p:cNvSpPr/>
              <p:nvPr/>
            </p:nvSpPr>
            <p:spPr>
              <a:xfrm>
                <a:off x="6864" y="5187"/>
                <a:ext cx="1851" cy="737"/>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DataNode2</a:t>
                </a:r>
              </a:p>
            </p:txBody>
          </p:sp>
          <p:grpSp>
            <p:nvGrpSpPr>
              <p:cNvPr id="93" name="组合 195"/>
              <p:cNvGrpSpPr/>
              <p:nvPr/>
            </p:nvGrpSpPr>
            <p:grpSpPr>
              <a:xfrm>
                <a:off x="6272" y="7711"/>
                <a:ext cx="3188" cy="1092"/>
                <a:chOff x="9587" y="3644"/>
                <a:chExt cx="3906" cy="1183"/>
              </a:xfrm>
            </p:grpSpPr>
            <p:sp>
              <p:nvSpPr>
                <p:cNvPr id="1048824" name="流程图: 磁盘 196"/>
                <p:cNvSpPr/>
                <p:nvPr/>
              </p:nvSpPr>
              <p:spPr>
                <a:xfrm>
                  <a:off x="12083" y="3644"/>
                  <a:ext cx="1410" cy="1183"/>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NVM   </a:t>
                  </a:r>
                  <a:r>
                    <a:rPr kumimoji="0" lang="zh-CN" altLang="en-US" sz="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块设备</a:t>
                  </a:r>
                </a:p>
              </p:txBody>
            </p:sp>
            <p:sp>
              <p:nvSpPr>
                <p:cNvPr id="1048825" name="圆角矩形 197"/>
                <p:cNvSpPr/>
                <p:nvPr/>
              </p:nvSpPr>
              <p:spPr>
                <a:xfrm>
                  <a:off x="9587" y="4009"/>
                  <a:ext cx="2424" cy="544"/>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100" smtClean="0">
                      <a:ln>
                        <a:noFill/>
                      </a:ln>
                      <a:effectLst/>
                      <a:sym typeface="+mn-ea"/>
                    </a:rPr>
                    <a:t>NVM</a:t>
                  </a:r>
                  <a:r>
                    <a:rPr lang="zh-CN" altLang="en-US" sz="1100" smtClean="0">
                      <a:ln>
                        <a:noFill/>
                      </a:ln>
                      <a:effectLst/>
                      <a:sym typeface="+mn-ea"/>
                    </a:rPr>
                    <a:t>字节设备</a:t>
                  </a:r>
                  <a:endParaRPr kumimoji="0" lang="en-US" altLang="zh-CN"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cxnSp>
            <p:nvCxnSpPr>
              <p:cNvPr id="3145762" name="直接连接符 198"/>
              <p:cNvCxnSpPr>
                <a:cxnSpLocks/>
                <a:stCxn id="1048823" idx="2"/>
                <a:endCxn id="1048822" idx="0"/>
              </p:cNvCxnSpPr>
              <p:nvPr/>
            </p:nvCxnSpPr>
            <p:spPr>
              <a:xfrm>
                <a:off x="7790" y="5924"/>
                <a:ext cx="0" cy="1635"/>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sp>
          <p:nvSpPr>
            <p:cNvPr id="1048826" name="圆角矩形 208"/>
            <p:cNvSpPr/>
            <p:nvPr/>
          </p:nvSpPr>
          <p:spPr>
            <a:xfrm>
              <a:off x="8948" y="3348"/>
              <a:ext cx="2748" cy="884"/>
            </a:xfrm>
            <a:prstGeom prst="round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827" name="圆角矩形 212"/>
            <p:cNvSpPr/>
            <p:nvPr/>
          </p:nvSpPr>
          <p:spPr>
            <a:xfrm>
              <a:off x="9214" y="3597"/>
              <a:ext cx="1942" cy="48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100" smtClean="0">
                  <a:ln>
                    <a:noFill/>
                  </a:ln>
                  <a:effectLst/>
                  <a:sym typeface="+mn-ea"/>
                </a:rPr>
                <a:t>NVM</a:t>
              </a:r>
              <a:r>
                <a:rPr lang="zh-CN" altLang="en-US" sz="1100" smtClean="0">
                  <a:ln>
                    <a:noFill/>
                  </a:ln>
                  <a:effectLst/>
                  <a:sym typeface="+mn-ea"/>
                </a:rPr>
                <a:t>内存</a:t>
              </a: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
          <p:nvSpPr>
            <p:cNvPr id="1048828" name="左右箭头 215"/>
            <p:cNvSpPr/>
            <p:nvPr/>
          </p:nvSpPr>
          <p:spPr>
            <a:xfrm>
              <a:off x="5781" y="3521"/>
              <a:ext cx="3398" cy="638"/>
            </a:xfrm>
            <a:prstGeom prst="leftRightArrow">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ctr"/>
              <a:r>
                <a:rPr lang="en-US" altLang="zh-CN" sz="1100">
                  <a:sym typeface="+mn-ea"/>
                </a:rPr>
                <a:t>Size&lt;p</a:t>
              </a:r>
            </a:p>
            <a:p>
              <a:pPr algn="ctr"/>
              <a:r>
                <a:rPr lang="zh-CN" altLang="en-US" sz="1100">
                  <a:sym typeface="+mn-ea"/>
                </a:rPr>
                <a:t>直接存储至主节点内存</a:t>
              </a:r>
            </a:p>
            <a:p>
              <a:pPr algn="ct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145763" name="肘形连接符 218"/>
            <p:cNvCxnSpPr>
              <a:cxnSpLocks/>
              <a:stCxn id="1048808" idx="2"/>
              <a:endCxn id="1048810" idx="0"/>
            </p:cNvCxnSpPr>
            <p:nvPr/>
          </p:nvCxnSpPr>
          <p:spPr>
            <a:xfrm rot="5400000">
              <a:off x="3326" y="4827"/>
              <a:ext cx="1908" cy="719"/>
            </a:xfrm>
            <a:prstGeom prst="bentConnector3">
              <a:avLst>
                <a:gd name="adj1" fmla="val 50029"/>
              </a:avLst>
            </a:prstGeom>
            <a:solidFill>
              <a:schemeClr val="accent1"/>
            </a:solidFill>
            <a:ln w="9525" cap="flat" cmpd="sng" algn="ctr">
              <a:solidFill>
                <a:srgbClr val="FF0000"/>
              </a:solidFill>
              <a:prstDash val="solid"/>
              <a:round/>
              <a:headEnd type="arrow" w="med" len="med"/>
              <a:tailEnd type="arrow" w="med" len="med"/>
            </a:ln>
          </p:spPr>
        </p:cxnSp>
        <p:cxnSp>
          <p:nvCxnSpPr>
            <p:cNvPr id="3145764" name="肘形连接符 219"/>
            <p:cNvCxnSpPr>
              <a:cxnSpLocks/>
              <a:stCxn id="1048808" idx="2"/>
            </p:cNvCxnSpPr>
            <p:nvPr/>
          </p:nvCxnSpPr>
          <p:spPr>
            <a:xfrm rot="5400000" flipV="1">
              <a:off x="5555" y="3317"/>
              <a:ext cx="2219" cy="4051"/>
            </a:xfrm>
            <a:prstGeom prst="bentConnector3">
              <a:avLst>
                <a:gd name="adj1" fmla="val 49975"/>
              </a:avLst>
            </a:prstGeom>
            <a:solidFill>
              <a:schemeClr val="accent1"/>
            </a:solidFill>
            <a:ln w="9525" cap="flat" cmpd="sng" algn="ctr">
              <a:solidFill>
                <a:srgbClr val="FF0000"/>
              </a:solidFill>
              <a:prstDash val="solid"/>
              <a:round/>
              <a:headEnd type="arrow" w="med" len="med"/>
              <a:tailEnd type="arrow" w="med" len="med"/>
            </a:ln>
          </p:spPr>
        </p:cxnSp>
        <p:cxnSp>
          <p:nvCxnSpPr>
            <p:cNvPr id="3145765" name="肘形连接符 220"/>
            <p:cNvCxnSpPr>
              <a:cxnSpLocks/>
              <a:stCxn id="1048808" idx="2"/>
            </p:cNvCxnSpPr>
            <p:nvPr/>
          </p:nvCxnSpPr>
          <p:spPr>
            <a:xfrm rot="5400000" flipV="1">
              <a:off x="7271" y="1601"/>
              <a:ext cx="2219" cy="7483"/>
            </a:xfrm>
            <a:prstGeom prst="bentConnector3">
              <a:avLst>
                <a:gd name="adj1" fmla="val 49975"/>
              </a:avLst>
            </a:prstGeom>
            <a:solidFill>
              <a:schemeClr val="accent1"/>
            </a:solidFill>
            <a:ln w="9525" cap="flat" cmpd="sng" algn="ctr">
              <a:solidFill>
                <a:srgbClr val="FF0000"/>
              </a:solidFill>
              <a:prstDash val="solid"/>
              <a:round/>
              <a:headEnd type="arrow" w="med" len="med"/>
              <a:tailEnd type="arrow" w="med" len="med"/>
            </a:ln>
          </p:spPr>
        </p:cxnSp>
        <p:sp>
          <p:nvSpPr>
            <p:cNvPr id="1048829" name="文本框 221"/>
            <p:cNvSpPr txBox="1"/>
            <p:nvPr/>
          </p:nvSpPr>
          <p:spPr>
            <a:xfrm>
              <a:off x="3404" y="4337"/>
              <a:ext cx="2788" cy="576"/>
            </a:xfrm>
            <a:prstGeom prst="rect">
              <a:avLst/>
            </a:prstGeom>
            <a:noFill/>
          </p:spPr>
          <p:txBody>
            <a:bodyPr wrap="square" rtlCol="0">
              <a:spAutoFit/>
            </a:bodyPr>
            <a:lstStyle/>
            <a:p>
              <a:r>
                <a:rPr lang="en-US" altLang="zh-CN" dirty="0"/>
                <a:t>RDMA</a:t>
              </a:r>
              <a:r>
                <a:rPr lang="zh-CN" altLang="en-US" dirty="0"/>
                <a:t>网络协议</a:t>
              </a:r>
            </a:p>
          </p:txBody>
        </p:sp>
        <p:grpSp>
          <p:nvGrpSpPr>
            <p:cNvPr id="94" name="组合 223"/>
            <p:cNvGrpSpPr/>
            <p:nvPr/>
          </p:nvGrpSpPr>
          <p:grpSpPr>
            <a:xfrm>
              <a:off x="10648" y="6451"/>
              <a:ext cx="2947" cy="2663"/>
              <a:chOff x="6121" y="5187"/>
              <a:chExt cx="3337" cy="3685"/>
            </a:xfrm>
          </p:grpSpPr>
          <p:sp>
            <p:nvSpPr>
              <p:cNvPr id="1048830" name="圆角矩形 224"/>
              <p:cNvSpPr/>
              <p:nvPr/>
            </p:nvSpPr>
            <p:spPr>
              <a:xfrm>
                <a:off x="6121" y="7559"/>
                <a:ext cx="3337" cy="1313"/>
              </a:xfrm>
              <a:prstGeom prst="round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831" name="圆角矩形 225"/>
              <p:cNvSpPr/>
              <p:nvPr/>
            </p:nvSpPr>
            <p:spPr>
              <a:xfrm>
                <a:off x="6864" y="5187"/>
                <a:ext cx="1851" cy="737"/>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a:t>
                </a:r>
                <a:r>
                  <a:rPr lang="en-US" altLang="zh-CN" sz="1400" smtClean="0">
                    <a:ln>
                      <a:noFill/>
                    </a:ln>
                    <a:effectLst/>
                    <a:sym typeface="+mn-ea"/>
                  </a:rPr>
                  <a:t>(n)</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95" name="组合 226"/>
              <p:cNvGrpSpPr/>
              <p:nvPr/>
            </p:nvGrpSpPr>
            <p:grpSpPr>
              <a:xfrm>
                <a:off x="6272" y="7711"/>
                <a:ext cx="3137" cy="1087"/>
                <a:chOff x="9587" y="3644"/>
                <a:chExt cx="3843" cy="1178"/>
              </a:xfrm>
            </p:grpSpPr>
            <p:sp>
              <p:nvSpPr>
                <p:cNvPr id="1048832" name="流程图: 磁盘 227"/>
                <p:cNvSpPr/>
                <p:nvPr/>
              </p:nvSpPr>
              <p:spPr>
                <a:xfrm>
                  <a:off x="12083" y="3644"/>
                  <a:ext cx="1347" cy="1178"/>
                </a:xfrm>
                <a:prstGeom prst="flowChartMagneticDisk">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NVM   </a:t>
                  </a:r>
                  <a:r>
                    <a:rPr kumimoji="0" lang="zh-CN" altLang="en-US" sz="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块设备</a:t>
                  </a:r>
                </a:p>
              </p:txBody>
            </p:sp>
            <p:sp>
              <p:nvSpPr>
                <p:cNvPr id="1048833" name="圆角矩形 228"/>
                <p:cNvSpPr/>
                <p:nvPr/>
              </p:nvSpPr>
              <p:spPr>
                <a:xfrm>
                  <a:off x="9587" y="4009"/>
                  <a:ext cx="2424" cy="544"/>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100" smtClean="0">
                      <a:ln>
                        <a:noFill/>
                      </a:ln>
                      <a:effectLst/>
                      <a:sym typeface="+mn-ea"/>
                    </a:rPr>
                    <a:t>NVM</a:t>
                  </a:r>
                  <a:r>
                    <a:rPr lang="zh-CN" altLang="en-US" sz="1100" smtClean="0">
                      <a:ln>
                        <a:noFill/>
                      </a:ln>
                      <a:effectLst/>
                      <a:sym typeface="+mn-ea"/>
                    </a:rPr>
                    <a:t>字节设备</a:t>
                  </a:r>
                  <a:endParaRPr kumimoji="0" lang="en-US" altLang="zh-CN"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cxnSp>
            <p:nvCxnSpPr>
              <p:cNvPr id="3145766" name="直接连接符 229"/>
              <p:cNvCxnSpPr>
                <a:cxnSpLocks/>
                <a:stCxn id="1048831" idx="2"/>
                <a:endCxn id="1048830" idx="0"/>
              </p:cNvCxnSpPr>
              <p:nvPr/>
            </p:nvCxnSpPr>
            <p:spPr>
              <a:xfrm>
                <a:off x="7790" y="5924"/>
                <a:ext cx="0" cy="1635"/>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sp>
          <p:nvSpPr>
            <p:cNvPr id="1048834" name="文本框 2"/>
            <p:cNvSpPr txBox="1"/>
            <p:nvPr/>
          </p:nvSpPr>
          <p:spPr>
            <a:xfrm>
              <a:off x="9990" y="6326"/>
              <a:ext cx="788" cy="1024"/>
            </a:xfrm>
            <a:prstGeom prst="rect">
              <a:avLst/>
            </a:prstGeom>
            <a:noFill/>
          </p:spPr>
          <p:txBody>
            <a:bodyPr wrap="square" rtlCol="0">
              <a:spAutoFit/>
            </a:bodyPr>
            <a:lstStyle/>
            <a:p>
              <a:r>
                <a:rPr lang="en-US" altLang="zh-CN" sz="1800" b="1"/>
                <a:t>......</a:t>
              </a:r>
            </a:p>
          </p:txBody>
        </p:sp>
      </p:grpSp>
      <p:sp>
        <p:nvSpPr>
          <p:cNvPr id="1048835" name="矩形 74"/>
          <p:cNvSpPr/>
          <p:nvPr/>
        </p:nvSpPr>
        <p:spPr>
          <a:xfrm>
            <a:off x="3357554" y="5857892"/>
            <a:ext cx="2875280" cy="358140"/>
          </a:xfrm>
          <a:prstGeom prst="rect">
            <a:avLst/>
          </a:prstGeom>
        </p:spPr>
        <p:txBody>
          <a:bodyPr wrap="none">
            <a:spAutoFit/>
          </a:bodyPr>
          <a:lstStyle/>
          <a:p>
            <a:r>
              <a:rPr lang="zh-CN" altLang="en-US" dirty="0" smtClean="0"/>
              <a:t>图</a:t>
            </a:r>
            <a:r>
              <a:rPr lang="en-US" altLang="zh-CN" dirty="0" smtClean="0"/>
              <a:t>6 </a:t>
            </a:r>
            <a:r>
              <a:rPr lang="zh-CN" altLang="en-US" dirty="0" smtClean="0"/>
              <a:t>自适应的文件分布策略</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日期占位符 3"/>
          <p:cNvSpPr>
            <a:spLocks noGrp="1"/>
          </p:cNvSpPr>
          <p:nvPr>
            <p:ph type="dt" sz="quarter" idx="10"/>
          </p:nvPr>
        </p:nvSpPr>
        <p:spPr>
          <a:noFill/>
          <a:ln>
            <a:miter lim="800000"/>
          </a:ln>
        </p:spPr>
        <p:txBody>
          <a:bodyPr/>
          <a:lstStyle/>
          <a:p>
            <a:pPr>
              <a:buFont typeface="Arial" panose="020B0604020202020204" pitchFamily="34" charset="0"/>
              <a:buNone/>
            </a:pPr>
            <a:fld id="{7E3AEEBB-343E-4AF0-8B70-2924A2C22148}"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841"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2E60A3E4-20DC-40E0-AD51-4F2CF8447FEA}"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8</a:t>
            </a:fld>
            <a:endParaRPr lang="zh-CN" altLang="zh-CN" smtClean="0">
              <a:latin typeface="Arial" panose="020B0604020202020204" pitchFamily="34" charset="0"/>
              <a:ea typeface="宋体" panose="02010600030101010101" pitchFamily="2" charset="-122"/>
            </a:endParaRPr>
          </a:p>
        </p:txBody>
      </p:sp>
      <p:sp>
        <p:nvSpPr>
          <p:cNvPr id="1048842" name="Rectangle 2"/>
          <p:cNvSpPr>
            <a:spLocks noGrp="1" noChangeArrowheads="1"/>
          </p:cNvSpPr>
          <p:nvPr>
            <p:ph type="ctrTitle"/>
          </p:nvPr>
        </p:nvSpPr>
        <p:spPr>
          <a:xfrm>
            <a:off x="611188" y="117475"/>
            <a:ext cx="7772400" cy="647700"/>
          </a:xfrm>
        </p:spPr>
        <p:txBody>
          <a:bodyPr/>
          <a:lstStyle/>
          <a:p>
            <a:pPr algn="l" eaLnBrk="1" hangingPunct="1"/>
            <a:r>
              <a:rPr lang="en-US" altLang="zh-CN" sz="3600" dirty="0" smtClean="0">
                <a:solidFill>
                  <a:srgbClr val="346CA9"/>
                </a:solidFill>
              </a:rPr>
              <a:t>4.3</a:t>
            </a:r>
            <a:r>
              <a:rPr lang="zh-CN" altLang="en-US" sz="3600" dirty="0" smtClean="0">
                <a:solidFill>
                  <a:srgbClr val="346CA9"/>
                </a:solidFill>
              </a:rPr>
              <a:t>分布式</a:t>
            </a:r>
            <a:r>
              <a:rPr lang="en-US" altLang="zh-CN" sz="3600" dirty="0" smtClean="0">
                <a:solidFill>
                  <a:srgbClr val="346CA9"/>
                </a:solidFill>
              </a:rPr>
              <a:t>RDMA</a:t>
            </a:r>
            <a:r>
              <a:rPr lang="zh-CN" altLang="en-US" sz="3600" dirty="0" smtClean="0">
                <a:solidFill>
                  <a:srgbClr val="346CA9"/>
                </a:solidFill>
              </a:rPr>
              <a:t>代理机制 </a:t>
            </a:r>
          </a:p>
        </p:txBody>
      </p:sp>
      <p:sp>
        <p:nvSpPr>
          <p:cNvPr id="1048843"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844"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845"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pic>
        <p:nvPicPr>
          <p:cNvPr id="2097154" name="图片 1"/>
          <p:cNvPicPr>
            <a:picLocks noChangeAspect="1"/>
          </p:cNvPicPr>
          <p:nvPr/>
        </p:nvPicPr>
        <p:blipFill>
          <a:blip r:embed="rId3"/>
          <a:stretch>
            <a:fillRect/>
          </a:stretch>
        </p:blipFill>
        <p:spPr>
          <a:xfrm>
            <a:off x="971600" y="1196753"/>
            <a:ext cx="6529358" cy="3082790"/>
          </a:xfrm>
          <a:prstGeom prst="rect">
            <a:avLst/>
          </a:prstGeom>
        </p:spPr>
      </p:pic>
      <p:sp>
        <p:nvSpPr>
          <p:cNvPr id="1048846" name="Rectangle 3"/>
          <p:cNvSpPr>
            <a:spLocks noGrp="1" noChangeArrowheads="1"/>
          </p:cNvSpPr>
          <p:nvPr/>
        </p:nvSpPr>
        <p:spPr bwMode="auto">
          <a:xfrm>
            <a:off x="676275" y="939960"/>
            <a:ext cx="6992069" cy="1912976"/>
          </a:xfrm>
          <a:prstGeom prst="rect">
            <a:avLst/>
          </a:prstGeom>
          <a:noFill/>
          <a:ln>
            <a:noFill/>
          </a:ln>
        </p:spPr>
        <p:txBody>
          <a:bodyPr/>
          <a:lstStyle/>
          <a:p>
            <a:pPr>
              <a:lnSpc>
                <a:spcPct val="80000"/>
              </a:lnSpc>
              <a:spcBef>
                <a:spcPct val="20000"/>
              </a:spcBef>
              <a:buSzPct val="100000"/>
              <a:buFont typeface="Wingdings" panose="05000000000000000000" pitchFamily="2" charset="2"/>
              <a:buChar char="n"/>
            </a:pPr>
            <a:r>
              <a:rPr lang="zh-CN" altLang="en-US" sz="2400" dirty="0" smtClean="0"/>
              <a:t>网络效率</a:t>
            </a:r>
            <a:r>
              <a:rPr lang="zh-CN" altLang="en-US" sz="2400" dirty="0"/>
              <a:t>低 </a:t>
            </a:r>
          </a:p>
          <a:p>
            <a:pPr marL="457200" lvl="2">
              <a:lnSpc>
                <a:spcPct val="150000"/>
              </a:lnSpc>
              <a:spcBef>
                <a:spcPct val="20000"/>
              </a:spcBef>
              <a:buSzPct val="100000"/>
            </a:pPr>
            <a:endParaRPr lang="en-US" altLang="zh-CN" dirty="0" smtClean="0"/>
          </a:p>
          <a:p>
            <a:pPr marL="457200" lvl="2">
              <a:lnSpc>
                <a:spcPct val="150000"/>
              </a:lnSpc>
              <a:spcBef>
                <a:spcPct val="20000"/>
              </a:spcBef>
              <a:buSzPct val="100000"/>
            </a:pPr>
            <a:endParaRPr lang="en-US" altLang="zh-CN" dirty="0" smtClean="0"/>
          </a:p>
          <a:p>
            <a:pPr marL="457200" lvl="2">
              <a:lnSpc>
                <a:spcPct val="150000"/>
              </a:lnSpc>
              <a:spcBef>
                <a:spcPct val="20000"/>
              </a:spcBef>
              <a:buSzPct val="100000"/>
            </a:pPr>
            <a:endParaRPr lang="en-US" altLang="zh-CN" dirty="0" smtClean="0"/>
          </a:p>
          <a:p>
            <a:pPr marL="457200" lvl="2">
              <a:lnSpc>
                <a:spcPct val="150000"/>
              </a:lnSpc>
              <a:spcBef>
                <a:spcPct val="20000"/>
              </a:spcBef>
              <a:buSzPct val="100000"/>
            </a:pPr>
            <a:endParaRPr lang="en-US" altLang="zh-CN" dirty="0"/>
          </a:p>
          <a:p>
            <a:pPr marL="457200" lvl="2">
              <a:lnSpc>
                <a:spcPct val="150000"/>
              </a:lnSpc>
              <a:spcBef>
                <a:spcPct val="20000"/>
              </a:spcBef>
              <a:buSzPct val="100000"/>
            </a:pPr>
            <a:endParaRPr lang="en-US" altLang="zh-CN" dirty="0" smtClean="0"/>
          </a:p>
          <a:p>
            <a:pPr marL="457200" lvl="2">
              <a:lnSpc>
                <a:spcPct val="150000"/>
              </a:lnSpc>
              <a:spcBef>
                <a:spcPct val="20000"/>
              </a:spcBef>
              <a:buSzPct val="100000"/>
            </a:pPr>
            <a:endParaRPr lang="en-US" altLang="zh-CN" dirty="0"/>
          </a:p>
          <a:p>
            <a:pPr marL="457200" lvl="2">
              <a:lnSpc>
                <a:spcPct val="150000"/>
              </a:lnSpc>
              <a:spcBef>
                <a:spcPct val="20000"/>
              </a:spcBef>
              <a:buSzPct val="100000"/>
            </a:pPr>
            <a:endParaRPr lang="en-US" altLang="zh-CN" dirty="0"/>
          </a:p>
          <a:p>
            <a:pPr marL="742950" lvl="2" indent="-285750">
              <a:lnSpc>
                <a:spcPct val="150000"/>
              </a:lnSpc>
              <a:spcBef>
                <a:spcPct val="20000"/>
              </a:spcBef>
              <a:buSzPct val="100000"/>
              <a:buFont typeface="Wingdings" panose="05000000000000000000" pitchFamily="2" charset="2"/>
              <a:buChar char="Ø"/>
            </a:pPr>
            <a:r>
              <a:rPr lang="en-US" altLang="zh-CN" dirty="0" smtClean="0">
                <a:solidFill>
                  <a:srgbClr val="FF0000"/>
                </a:solidFill>
              </a:rPr>
              <a:t>RDMA</a:t>
            </a:r>
            <a:r>
              <a:rPr lang="zh-CN" altLang="en-US" dirty="0">
                <a:solidFill>
                  <a:srgbClr val="FF0000"/>
                </a:solidFill>
              </a:rPr>
              <a:t>能提高大数据系统内的访问效率、没有针对外部用户</a:t>
            </a:r>
            <a:endParaRPr lang="en-US" altLang="zh-CN" dirty="0">
              <a:solidFill>
                <a:srgbClr val="FF0000"/>
              </a:solidFill>
            </a:endParaRPr>
          </a:p>
          <a:p>
            <a:pPr marL="0" lvl="2">
              <a:spcBef>
                <a:spcPct val="20000"/>
              </a:spcBef>
              <a:buSzPct val="100000"/>
            </a:pPr>
            <a:r>
              <a:rPr lang="en-US" altLang="zh-CN" sz="2800" b="1" dirty="0" smtClean="0">
                <a:solidFill>
                  <a:srgbClr val="FF0000"/>
                </a:solidFill>
                <a:ea typeface="宋体" panose="02010600030101010101" pitchFamily="2" charset="-122"/>
              </a:rPr>
              <a:t>·</a:t>
            </a:r>
            <a:r>
              <a:rPr lang="zh-CN" altLang="en-US" sz="2800" b="1" dirty="0">
                <a:solidFill>
                  <a:srgbClr val="FF0000"/>
                </a:solidFill>
                <a:ea typeface="宋体" panose="02010600030101010101" pitchFamily="2" charset="-122"/>
              </a:rPr>
              <a:t>解决思路</a:t>
            </a:r>
            <a:r>
              <a:rPr lang="zh-CN" altLang="en-US" sz="2800" dirty="0">
                <a:solidFill>
                  <a:srgbClr val="FF0000"/>
                </a:solidFill>
                <a:ea typeface="宋体" panose="02010600030101010101" pitchFamily="2" charset="-122"/>
              </a:rPr>
              <a:t>？</a:t>
            </a:r>
            <a:endParaRPr lang="en-US" altLang="zh-CN" sz="2800" dirty="0">
              <a:solidFill>
                <a:srgbClr val="FF0000"/>
              </a:solidFill>
              <a:ea typeface="宋体" panose="02010600030101010101" pitchFamily="2" charset="-122"/>
            </a:endParaRPr>
          </a:p>
          <a:p>
            <a:pPr marL="741680" lvl="2" indent="-285750">
              <a:spcBef>
                <a:spcPct val="20000"/>
              </a:spcBef>
              <a:buSzPct val="100000"/>
              <a:buFont typeface="Wingdings"/>
              <a:buChar char="Ø"/>
            </a:pPr>
            <a:r>
              <a:rPr lang="zh-CN" altLang="en-US" dirty="0" smtClean="0"/>
              <a:t>使用动态</a:t>
            </a:r>
            <a:r>
              <a:rPr lang="en-US" altLang="zh-CN" dirty="0" smtClean="0"/>
              <a:t>RDMA</a:t>
            </a:r>
            <a:r>
              <a:rPr lang="zh-CN" altLang="en-US" dirty="0" smtClean="0"/>
              <a:t>代理</a:t>
            </a:r>
            <a:endParaRPr lang="zh-CN" altLang="en-US" sz="1600" dirty="0"/>
          </a:p>
        </p:txBody>
      </p:sp>
      <p:sp>
        <p:nvSpPr>
          <p:cNvPr id="1048847" name="矩形 9"/>
          <p:cNvSpPr/>
          <p:nvPr/>
        </p:nvSpPr>
        <p:spPr>
          <a:xfrm>
            <a:off x="2500298" y="4286256"/>
            <a:ext cx="2210862" cy="369332"/>
          </a:xfrm>
          <a:prstGeom prst="rect">
            <a:avLst/>
          </a:prstGeom>
        </p:spPr>
        <p:txBody>
          <a:bodyPr wrap="none">
            <a:spAutoFit/>
          </a:bodyPr>
          <a:lstStyle/>
          <a:p>
            <a:r>
              <a:rPr lang="zh-CN" altLang="en-US" dirty="0" smtClean="0"/>
              <a:t>图</a:t>
            </a:r>
            <a:r>
              <a:rPr lang="en-US" altLang="zh-CN" dirty="0" smtClean="0"/>
              <a:t>7 RDMA</a:t>
            </a:r>
            <a:r>
              <a:rPr lang="zh-CN" altLang="en-US" dirty="0" smtClean="0"/>
              <a:t>网络协议</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2" name="日期占位符 3"/>
          <p:cNvSpPr>
            <a:spLocks noGrp="1"/>
          </p:cNvSpPr>
          <p:nvPr>
            <p:ph type="dt" sz="quarter" idx="10"/>
          </p:nvPr>
        </p:nvSpPr>
        <p:spPr>
          <a:noFill/>
          <a:ln>
            <a:miter lim="800000"/>
          </a:ln>
        </p:spPr>
        <p:txBody>
          <a:bodyPr/>
          <a:lstStyle/>
          <a:p>
            <a:pPr>
              <a:buFont typeface="Arial" panose="020B0604020202020204" pitchFamily="34" charset="0"/>
              <a:buNone/>
            </a:pPr>
            <a:fld id="{A062D4C8-4CAF-451B-BBE5-0FCCA82AEE11}" type="datetime6">
              <a:rPr lang="zh-CN" altLang="en-US" smtClean="0">
                <a:latin typeface="Arial" panose="020B0604020202020204" pitchFamily="34" charset="0"/>
                <a:ea typeface="宋体" panose="02010600030101010101" pitchFamily="2" charset="-122"/>
              </a:rPr>
              <a:pPr>
                <a:buFont typeface="Arial" panose="020B0604020202020204" pitchFamily="34" charset="0"/>
                <a:buNone/>
              </a:pPr>
              <a:t>2017年9月</a:t>
            </a:fld>
            <a:endParaRPr lang="zh-CN" altLang="en-US" smtClean="0">
              <a:latin typeface="Arial" panose="020B0604020202020204" pitchFamily="34" charset="0"/>
              <a:ea typeface="宋体" panose="02010600030101010101" pitchFamily="2" charset="-122"/>
            </a:endParaRPr>
          </a:p>
        </p:txBody>
      </p:sp>
      <p:sp>
        <p:nvSpPr>
          <p:cNvPr id="1048853" name="灯片编号占位符 5"/>
          <p:cNvSpPr>
            <a:spLocks noGrp="1"/>
          </p:cNvSpPr>
          <p:nvPr>
            <p:ph type="sldNum" sz="quarter" idx="12"/>
          </p:nvPr>
        </p:nvSpPr>
        <p:spPr>
          <a:noFill/>
          <a:ln>
            <a:miter lim="800000"/>
          </a:ln>
        </p:spPr>
        <p:txBody>
          <a:bodyPr/>
          <a:lstStyle/>
          <a:p>
            <a:pPr>
              <a:buFont typeface="Arial" panose="020B0604020202020204" pitchFamily="34" charset="0"/>
              <a:buNone/>
            </a:pPr>
            <a:fld id="{B2A86253-B55F-425D-A5C1-E37C9E82F70E}" type="slidenum">
              <a:rPr lang="zh-CN" altLang="zh-CN" smtClean="0">
                <a:latin typeface="Arial" panose="020B0604020202020204" pitchFamily="34" charset="0"/>
                <a:ea typeface="宋体" panose="02010600030101010101" pitchFamily="2" charset="-122"/>
              </a:rPr>
              <a:pPr>
                <a:buFont typeface="Arial" panose="020B0604020202020204" pitchFamily="34" charset="0"/>
                <a:buNone/>
              </a:pPr>
              <a:t>9</a:t>
            </a:fld>
            <a:endParaRPr lang="zh-CN" altLang="zh-CN" smtClean="0">
              <a:latin typeface="Arial" panose="020B0604020202020204" pitchFamily="34" charset="0"/>
              <a:ea typeface="宋体" panose="02010600030101010101" pitchFamily="2" charset="-122"/>
            </a:endParaRPr>
          </a:p>
        </p:txBody>
      </p:sp>
      <p:sp>
        <p:nvSpPr>
          <p:cNvPr id="1048854" name="Rectangle 2"/>
          <p:cNvSpPr>
            <a:spLocks noGrp="1" noChangeArrowheads="1"/>
          </p:cNvSpPr>
          <p:nvPr>
            <p:ph type="ctrTitle"/>
          </p:nvPr>
        </p:nvSpPr>
        <p:spPr>
          <a:xfrm>
            <a:off x="611188" y="117475"/>
            <a:ext cx="7772400" cy="647700"/>
          </a:xfrm>
        </p:spPr>
        <p:txBody>
          <a:bodyPr/>
          <a:lstStyle/>
          <a:p>
            <a:pPr algn="l" eaLnBrk="1" hangingPunct="1"/>
            <a:r>
              <a:rPr lang="en-US" altLang="zh-CN" sz="3600" dirty="0" smtClean="0">
                <a:solidFill>
                  <a:srgbClr val="346CA9"/>
                </a:solidFill>
              </a:rPr>
              <a:t>4.3</a:t>
            </a:r>
            <a:r>
              <a:rPr lang="zh-CN" altLang="en-US" sz="3600" dirty="0" smtClean="0">
                <a:solidFill>
                  <a:srgbClr val="346CA9"/>
                </a:solidFill>
              </a:rPr>
              <a:t>分布式</a:t>
            </a:r>
            <a:r>
              <a:rPr lang="en-US" altLang="zh-CN" sz="3600" dirty="0" smtClean="0">
                <a:solidFill>
                  <a:srgbClr val="346CA9"/>
                </a:solidFill>
              </a:rPr>
              <a:t>RDMA</a:t>
            </a:r>
            <a:r>
              <a:rPr lang="zh-CN" altLang="en-US" sz="3600" dirty="0" smtClean="0">
                <a:solidFill>
                  <a:srgbClr val="346CA9"/>
                </a:solidFill>
              </a:rPr>
              <a:t>代理机制 </a:t>
            </a:r>
          </a:p>
        </p:txBody>
      </p:sp>
      <p:sp>
        <p:nvSpPr>
          <p:cNvPr id="1048855" name="Line 3"/>
          <p:cNvSpPr>
            <a:spLocks noChangeShapeType="1"/>
          </p:cNvSpPr>
          <p:nvPr/>
        </p:nvSpPr>
        <p:spPr bwMode="auto">
          <a:xfrm>
            <a:off x="468313" y="765175"/>
            <a:ext cx="8208962" cy="0"/>
          </a:xfrm>
          <a:prstGeom prst="line">
            <a:avLst/>
          </a:prstGeom>
          <a:noFill/>
          <a:ln w="38100">
            <a:solidFill>
              <a:srgbClr val="346CA9"/>
            </a:solidFill>
            <a:round/>
          </a:ln>
        </p:spPr>
        <p:txBody>
          <a:bodyPr/>
          <a:lstStyle/>
          <a:p>
            <a:endParaRPr lang="zh-CN" altLang="en-US"/>
          </a:p>
        </p:txBody>
      </p:sp>
      <p:sp>
        <p:nvSpPr>
          <p:cNvPr id="1048856" name="Line 4"/>
          <p:cNvSpPr>
            <a:spLocks noChangeShapeType="1"/>
          </p:cNvSpPr>
          <p:nvPr/>
        </p:nvSpPr>
        <p:spPr bwMode="auto">
          <a:xfrm>
            <a:off x="468313" y="6238875"/>
            <a:ext cx="8208962" cy="0"/>
          </a:xfrm>
          <a:prstGeom prst="line">
            <a:avLst/>
          </a:prstGeom>
          <a:noFill/>
          <a:ln w="38100">
            <a:solidFill>
              <a:srgbClr val="346CA9"/>
            </a:solidFill>
            <a:round/>
          </a:ln>
        </p:spPr>
        <p:txBody>
          <a:bodyPr/>
          <a:lstStyle/>
          <a:p>
            <a:endParaRPr lang="zh-CN" altLang="en-US"/>
          </a:p>
        </p:txBody>
      </p:sp>
      <p:sp>
        <p:nvSpPr>
          <p:cNvPr id="1048857" name="Line 5"/>
          <p:cNvSpPr>
            <a:spLocks noChangeShapeType="1"/>
          </p:cNvSpPr>
          <p:nvPr/>
        </p:nvSpPr>
        <p:spPr bwMode="auto">
          <a:xfrm>
            <a:off x="468313" y="6308725"/>
            <a:ext cx="8208962" cy="1588"/>
          </a:xfrm>
          <a:prstGeom prst="line">
            <a:avLst/>
          </a:prstGeom>
          <a:noFill/>
          <a:ln w="15875">
            <a:solidFill>
              <a:srgbClr val="346CA9"/>
            </a:solidFill>
            <a:round/>
          </a:ln>
        </p:spPr>
        <p:txBody>
          <a:bodyPr/>
          <a:lstStyle/>
          <a:p>
            <a:endParaRPr lang="zh-CN" altLang="en-US"/>
          </a:p>
        </p:txBody>
      </p:sp>
      <p:sp>
        <p:nvSpPr>
          <p:cNvPr id="1048858" name="AutoShape 6"/>
          <p:cNvSpPr>
            <a:spLocks noGrp="1" noChangeArrowheads="1"/>
          </p:cNvSpPr>
          <p:nvPr/>
        </p:nvSpPr>
        <p:spPr bwMode="auto">
          <a:xfrm>
            <a:off x="684213" y="714356"/>
            <a:ext cx="7920037" cy="5264150"/>
          </a:xfrm>
          <a:prstGeom prst="flowChartProcess">
            <a:avLst/>
          </a:prstGeom>
          <a:noFill/>
          <a:ln>
            <a:noFill/>
          </a:ln>
          <a:effectLst/>
        </p:spPr>
        <p:txBody>
          <a:bodyPr/>
          <a:lstStyle/>
          <a:p>
            <a:pPr>
              <a:lnSpc>
                <a:spcPct val="160000"/>
              </a:lnSpc>
              <a:spcBef>
                <a:spcPct val="20000"/>
              </a:spcBef>
              <a:buSzPct val="100000"/>
              <a:buFont typeface="Wingdings" panose="05000000000000000000" pitchFamily="2" charset="2"/>
              <a:buChar char="n"/>
            </a:pPr>
            <a:r>
              <a:rPr lang="zh-CN" altLang="en-US" sz="2400" dirty="0"/>
              <a:t>分布式</a:t>
            </a:r>
            <a:r>
              <a:rPr lang="en-US" altLang="zh-CN" sz="2400" dirty="0"/>
              <a:t>RDMA</a:t>
            </a:r>
            <a:r>
              <a:rPr lang="zh-CN" altLang="en-US" sz="2400" dirty="0"/>
              <a:t>代理机制</a:t>
            </a:r>
            <a:r>
              <a:rPr lang="zh-CN" altLang="en-US" sz="2400" dirty="0">
                <a:ea typeface="宋体" panose="02010600030101010101" pitchFamily="2" charset="-122"/>
              </a:rPr>
              <a:t> </a:t>
            </a:r>
          </a:p>
          <a:p>
            <a:pPr marL="741680" lvl="2" indent="-285750">
              <a:lnSpc>
                <a:spcPct val="150000"/>
              </a:lnSpc>
              <a:spcBef>
                <a:spcPct val="20000"/>
              </a:spcBef>
              <a:buSzPct val="100000"/>
              <a:buFont typeface="Wingdings"/>
              <a:buChar char="Ø"/>
            </a:pPr>
            <a:r>
              <a:rPr lang="en-US" altLang="zh-CN" sz="2000" dirty="0" smtClean="0"/>
              <a:t>Client</a:t>
            </a:r>
            <a:r>
              <a:rPr lang="zh-CN" altLang="en-US" sz="2000" dirty="0" smtClean="0"/>
              <a:t>为集群外用户时触发</a:t>
            </a:r>
            <a:endParaRPr lang="en-US" altLang="zh-CN" sz="2000" dirty="0"/>
          </a:p>
          <a:p>
            <a:pPr marL="742950" lvl="2" indent="-285750">
              <a:lnSpc>
                <a:spcPct val="150000"/>
              </a:lnSpc>
              <a:spcBef>
                <a:spcPct val="20000"/>
              </a:spcBef>
              <a:buSzPct val="100000"/>
            </a:pPr>
            <a:endParaRPr lang="zh-CN" altLang="en-US" sz="1600" dirty="0"/>
          </a:p>
          <a:p>
            <a:pPr marL="457200" lvl="3">
              <a:lnSpc>
                <a:spcPct val="160000"/>
              </a:lnSpc>
              <a:spcBef>
                <a:spcPct val="20000"/>
              </a:spcBef>
              <a:buSzPct val="100000"/>
              <a:buFont typeface="Wingdings" panose="05000000000000000000" pitchFamily="2" charset="2"/>
              <a:buChar char="Ø"/>
            </a:pPr>
            <a:endParaRPr lang="zh-CN" altLang="en-US" sz="1600" dirty="0">
              <a:ea typeface="宋体" panose="02010600030101010101" pitchFamily="2" charset="-122"/>
            </a:endParaRPr>
          </a:p>
          <a:p>
            <a:pPr lvl="1" algn="ctr">
              <a:lnSpc>
                <a:spcPct val="160000"/>
              </a:lnSpc>
              <a:spcBef>
                <a:spcPct val="20000"/>
              </a:spcBef>
              <a:buSzPct val="100000"/>
              <a:buFont typeface="Wingdings" panose="05000000000000000000" pitchFamily="2" charset="2"/>
              <a:buNone/>
            </a:pPr>
            <a:endParaRPr lang="zh-CN" altLang="en-US" dirty="0">
              <a:ea typeface="宋体" panose="02010600030101010101" pitchFamily="2" charset="-122"/>
            </a:endParaRPr>
          </a:p>
          <a:p>
            <a:pPr lvl="1" algn="ctr">
              <a:lnSpc>
                <a:spcPct val="160000"/>
              </a:lnSpc>
              <a:spcBef>
                <a:spcPct val="20000"/>
              </a:spcBef>
              <a:buSzPct val="100000"/>
              <a:buFont typeface="Wingdings" panose="05000000000000000000" pitchFamily="2" charset="2"/>
              <a:buNone/>
            </a:pPr>
            <a:endParaRPr lang="zh-CN" altLang="en-US" dirty="0">
              <a:ea typeface="宋体" panose="02010600030101010101" pitchFamily="2" charset="-122"/>
            </a:endParaRPr>
          </a:p>
          <a:p>
            <a:pPr lvl="1" algn="ctr">
              <a:lnSpc>
                <a:spcPct val="160000"/>
              </a:lnSpc>
              <a:spcBef>
                <a:spcPct val="20000"/>
              </a:spcBef>
              <a:buSzPct val="100000"/>
              <a:buFont typeface="Wingdings" panose="05000000000000000000" pitchFamily="2" charset="2"/>
              <a:buNone/>
            </a:pPr>
            <a:endParaRPr lang="zh-CN" altLang="en-US" sz="2000" i="1" dirty="0">
              <a:solidFill>
                <a:srgbClr val="FF0000"/>
              </a:solidFill>
              <a:ea typeface="宋体" panose="02010600030101010101" pitchFamily="2" charset="-122"/>
            </a:endParaRPr>
          </a:p>
          <a:p>
            <a:pPr lvl="1" algn="ctr">
              <a:lnSpc>
                <a:spcPct val="160000"/>
              </a:lnSpc>
              <a:spcBef>
                <a:spcPct val="20000"/>
              </a:spcBef>
              <a:buSzPct val="100000"/>
              <a:buFont typeface="Wingdings" panose="05000000000000000000" pitchFamily="2" charset="2"/>
              <a:buNone/>
            </a:pPr>
            <a:r>
              <a:rPr lang="zh-CN" altLang="en-US" sz="2000" i="1" dirty="0">
                <a:solidFill>
                  <a:srgbClr val="FF0000"/>
                </a:solidFill>
                <a:ea typeface="宋体" panose="02010600030101010101" pitchFamily="2" charset="-122"/>
              </a:rPr>
              <a:t>   </a:t>
            </a:r>
            <a:r>
              <a:rPr lang="zh-CN" altLang="en-US" i="1" dirty="0">
                <a:ea typeface="宋体" panose="02010600030101010101" pitchFamily="2" charset="-122"/>
              </a:rPr>
              <a:t> </a:t>
            </a:r>
            <a:r>
              <a:rPr lang="zh-CN" altLang="en-US" sz="2000" i="1" dirty="0">
                <a:ea typeface="宋体" panose="02010600030101010101" pitchFamily="2" charset="-122"/>
              </a:rPr>
              <a:t> </a:t>
            </a:r>
            <a:endParaRPr lang="zh-CN" altLang="en-US" sz="2800" i="1" dirty="0">
              <a:solidFill>
                <a:srgbClr val="FF0000"/>
              </a:solidFill>
              <a:ea typeface="宋体" panose="02010600030101010101" pitchFamily="2" charset="-122"/>
            </a:endParaRPr>
          </a:p>
        </p:txBody>
      </p:sp>
      <p:sp>
        <p:nvSpPr>
          <p:cNvPr id="1048859" name="圆角矩形 6"/>
          <p:cNvSpPr/>
          <p:nvPr/>
        </p:nvSpPr>
        <p:spPr>
          <a:xfrm>
            <a:off x="5791835" y="2541905"/>
            <a:ext cx="1722755" cy="498475"/>
          </a:xfrm>
          <a:prstGeom prst="round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NameNode</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48860" name="椭圆 4"/>
          <p:cNvSpPr/>
          <p:nvPr/>
        </p:nvSpPr>
        <p:spPr>
          <a:xfrm>
            <a:off x="2167890" y="2208530"/>
            <a:ext cx="1341120" cy="758825"/>
          </a:xfrm>
          <a:prstGeom prst="ellips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Client</a:t>
            </a:r>
          </a:p>
        </p:txBody>
      </p:sp>
      <p:cxnSp>
        <p:nvCxnSpPr>
          <p:cNvPr id="3145767" name="曲线连接符 7"/>
          <p:cNvCxnSpPr>
            <a:cxnSpLocks/>
            <a:stCxn id="1048860" idx="7"/>
            <a:endCxn id="1048859" idx="0"/>
          </p:cNvCxnSpPr>
          <p:nvPr/>
        </p:nvCxnSpPr>
        <p:spPr>
          <a:xfrm rot="16200000" flipH="1">
            <a:off x="4871720" y="760095"/>
            <a:ext cx="222250" cy="3340735"/>
          </a:xfrm>
          <a:prstGeom prst="curvedConnector3">
            <a:avLst>
              <a:gd name="adj1" fmla="val -148825"/>
            </a:avLst>
          </a:prstGeom>
          <a:solidFill>
            <a:schemeClr val="accent1"/>
          </a:solidFill>
          <a:ln w="9525" cap="flat" cmpd="sng" algn="ctr">
            <a:solidFill>
              <a:schemeClr val="tx1"/>
            </a:solidFill>
            <a:prstDash val="solid"/>
            <a:round/>
            <a:headEnd type="none" w="med" len="med"/>
            <a:tailEnd type="arrow" w="med" len="med"/>
          </a:ln>
        </p:spPr>
      </p:cxnSp>
      <p:sp>
        <p:nvSpPr>
          <p:cNvPr id="1048861" name="文本框 8"/>
          <p:cNvSpPr txBox="1"/>
          <p:nvPr/>
        </p:nvSpPr>
        <p:spPr>
          <a:xfrm>
            <a:off x="3886835" y="1844675"/>
            <a:ext cx="2192655" cy="351790"/>
          </a:xfrm>
          <a:prstGeom prst="rect">
            <a:avLst/>
          </a:prstGeom>
          <a:noFill/>
        </p:spPr>
        <p:txBody>
          <a:bodyPr wrap="square" rtlCol="0">
            <a:spAutoFit/>
          </a:bodyPr>
          <a:lstStyle/>
          <a:p>
            <a:pPr algn="l"/>
            <a:r>
              <a:rPr lang="en-US" altLang="zh-CN"/>
              <a:t>① </a:t>
            </a:r>
            <a:r>
              <a:rPr lang="zh-CN" altLang="en-US"/>
              <a:t>发出读写请求</a:t>
            </a:r>
          </a:p>
        </p:txBody>
      </p:sp>
      <p:cxnSp>
        <p:nvCxnSpPr>
          <p:cNvPr id="3145768" name="曲线连接符 10"/>
          <p:cNvCxnSpPr>
            <a:cxnSpLocks/>
            <a:stCxn id="1048859" idx="1"/>
            <a:endCxn id="1048860" idx="6"/>
          </p:cNvCxnSpPr>
          <p:nvPr/>
        </p:nvCxnSpPr>
        <p:spPr>
          <a:xfrm rot="10800000">
            <a:off x="3509010" y="2659380"/>
            <a:ext cx="2282825" cy="2032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sp>
        <p:nvSpPr>
          <p:cNvPr id="1048862" name="文本框 11"/>
          <p:cNvSpPr txBox="1"/>
          <p:nvPr/>
        </p:nvSpPr>
        <p:spPr>
          <a:xfrm>
            <a:off x="3726180" y="2426970"/>
            <a:ext cx="1848485" cy="703580"/>
          </a:xfrm>
          <a:prstGeom prst="rect">
            <a:avLst/>
          </a:prstGeom>
          <a:noFill/>
        </p:spPr>
        <p:txBody>
          <a:bodyPr wrap="square" rtlCol="0">
            <a:spAutoFit/>
          </a:bodyPr>
          <a:lstStyle/>
          <a:p>
            <a:pPr algn="l"/>
            <a:r>
              <a:rPr lang="zh-CN" altLang="en-US" sz="1400" dirty="0"/>
              <a:t>②返回文件块号</a:t>
            </a:r>
          </a:p>
          <a:p>
            <a:pPr algn="l"/>
            <a:r>
              <a:rPr lang="zh-CN" altLang="en-US" sz="1400" dirty="0"/>
              <a:t>和代理主机地址</a:t>
            </a:r>
          </a:p>
          <a:p>
            <a:pPr algn="l"/>
            <a:r>
              <a:rPr lang="en-US" altLang="zh-CN" sz="1400" dirty="0"/>
              <a:t>(</a:t>
            </a:r>
            <a:r>
              <a:rPr lang="zh-CN" altLang="en-US" sz="1400" dirty="0"/>
              <a:t>如：</a:t>
            </a:r>
            <a:r>
              <a:rPr lang="en-US" altLang="zh-CN" sz="1400" dirty="0" smtClean="0">
                <a:ln>
                  <a:noFill/>
                </a:ln>
                <a:effectLst/>
                <a:sym typeface="+mn-ea"/>
              </a:rPr>
              <a:t>DataNode</a:t>
            </a:r>
            <a:r>
              <a:rPr lang="en-US" altLang="zh-CN" sz="1400" dirty="0"/>
              <a:t>1)</a:t>
            </a:r>
          </a:p>
        </p:txBody>
      </p:sp>
      <p:sp>
        <p:nvSpPr>
          <p:cNvPr id="1048863" name="文本框 13"/>
          <p:cNvSpPr txBox="1"/>
          <p:nvPr/>
        </p:nvSpPr>
        <p:spPr>
          <a:xfrm>
            <a:off x="2414905" y="3154680"/>
            <a:ext cx="1666875" cy="351790"/>
          </a:xfrm>
          <a:prstGeom prst="rect">
            <a:avLst/>
          </a:prstGeom>
          <a:noFill/>
        </p:spPr>
        <p:txBody>
          <a:bodyPr wrap="square" rtlCol="0" anchor="t">
            <a:spAutoFit/>
          </a:bodyPr>
          <a:lstStyle/>
          <a:p>
            <a:r>
              <a:rPr lang="zh-CN" altLang="en-US" dirty="0"/>
              <a:t>⑦返回结果</a:t>
            </a:r>
          </a:p>
        </p:txBody>
      </p:sp>
      <p:sp>
        <p:nvSpPr>
          <p:cNvPr id="1048864" name="文本框 14"/>
          <p:cNvSpPr txBox="1"/>
          <p:nvPr/>
        </p:nvSpPr>
        <p:spPr>
          <a:xfrm>
            <a:off x="1043305" y="3635375"/>
            <a:ext cx="2327910" cy="498475"/>
          </a:xfrm>
          <a:prstGeom prst="rect">
            <a:avLst/>
          </a:prstGeom>
          <a:noFill/>
        </p:spPr>
        <p:txBody>
          <a:bodyPr wrap="square" rtlCol="0" anchor="t">
            <a:spAutoFit/>
          </a:bodyPr>
          <a:lstStyle/>
          <a:p>
            <a:pPr algn="ctr"/>
            <a:r>
              <a:rPr lang="zh-CN" altLang="en-US" sz="1400">
                <a:sym typeface="+mn-ea"/>
              </a:rPr>
              <a:t>③将所有数据请求发送</a:t>
            </a:r>
          </a:p>
          <a:p>
            <a:pPr algn="ctr"/>
            <a:r>
              <a:rPr lang="zh-CN" altLang="en-US" sz="1400">
                <a:sym typeface="+mn-ea"/>
              </a:rPr>
              <a:t>给代理主机</a:t>
            </a:r>
            <a:endParaRPr lang="zh-CN" altLang="en-US" sz="1400"/>
          </a:p>
        </p:txBody>
      </p:sp>
      <p:sp>
        <p:nvSpPr>
          <p:cNvPr id="1048865" name="文本框 17"/>
          <p:cNvSpPr txBox="1"/>
          <p:nvPr/>
        </p:nvSpPr>
        <p:spPr>
          <a:xfrm>
            <a:off x="4265930" y="4098290"/>
            <a:ext cx="2252980" cy="307340"/>
          </a:xfrm>
          <a:prstGeom prst="rect">
            <a:avLst/>
          </a:prstGeom>
          <a:noFill/>
        </p:spPr>
        <p:txBody>
          <a:bodyPr wrap="square" rtlCol="0" anchor="t">
            <a:spAutoFit/>
          </a:bodyPr>
          <a:lstStyle/>
          <a:p>
            <a:r>
              <a:rPr lang="zh-CN" altLang="en-US" sz="1500">
                <a:solidFill>
                  <a:srgbClr val="FF0000"/>
                </a:solidFill>
                <a:sym typeface="+mn-ea"/>
              </a:rPr>
              <a:t>④集群内部读写请求</a:t>
            </a:r>
          </a:p>
        </p:txBody>
      </p:sp>
      <p:sp>
        <p:nvSpPr>
          <p:cNvPr id="1048866" name="文本框 19"/>
          <p:cNvSpPr txBox="1"/>
          <p:nvPr/>
        </p:nvSpPr>
        <p:spPr>
          <a:xfrm>
            <a:off x="4617085" y="4681855"/>
            <a:ext cx="1348105" cy="307340"/>
          </a:xfrm>
          <a:prstGeom prst="rect">
            <a:avLst/>
          </a:prstGeom>
          <a:noFill/>
        </p:spPr>
        <p:txBody>
          <a:bodyPr wrap="square" rtlCol="0" anchor="t">
            <a:spAutoFit/>
          </a:bodyPr>
          <a:lstStyle/>
          <a:p>
            <a:pPr algn="l"/>
            <a:r>
              <a:rPr lang="zh-CN" altLang="en-US" sz="1500">
                <a:solidFill>
                  <a:srgbClr val="FF0000"/>
                </a:solidFill>
                <a:sym typeface="+mn-ea"/>
              </a:rPr>
              <a:t>⑤返回结果</a:t>
            </a:r>
          </a:p>
        </p:txBody>
      </p:sp>
      <p:grpSp>
        <p:nvGrpSpPr>
          <p:cNvPr id="102" name="组合 33"/>
          <p:cNvGrpSpPr/>
          <p:nvPr/>
        </p:nvGrpSpPr>
        <p:grpSpPr>
          <a:xfrm>
            <a:off x="2837815" y="4124960"/>
            <a:ext cx="1503680" cy="1657985"/>
            <a:chOff x="3900" y="7021"/>
            <a:chExt cx="1994" cy="2625"/>
          </a:xfrm>
        </p:grpSpPr>
        <p:sp>
          <p:nvSpPr>
            <p:cNvPr id="1048867" name="矩形 20"/>
            <p:cNvSpPr/>
            <p:nvPr/>
          </p:nvSpPr>
          <p:spPr>
            <a:xfrm>
              <a:off x="3900" y="7021"/>
              <a:ext cx="1994" cy="262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868" name="圆角矩形 2"/>
            <p:cNvSpPr/>
            <p:nvPr/>
          </p:nvSpPr>
          <p:spPr>
            <a:xfrm>
              <a:off x="4146" y="7254"/>
              <a:ext cx="1648" cy="550"/>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DataNode1</a:t>
              </a:r>
            </a:p>
          </p:txBody>
        </p:sp>
        <p:sp>
          <p:nvSpPr>
            <p:cNvPr id="1048869" name="圆角矩形 25"/>
            <p:cNvSpPr/>
            <p:nvPr/>
          </p:nvSpPr>
          <p:spPr>
            <a:xfrm>
              <a:off x="4146" y="8037"/>
              <a:ext cx="1648" cy="550"/>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DataNode2</a:t>
              </a:r>
            </a:p>
          </p:txBody>
        </p:sp>
        <p:sp>
          <p:nvSpPr>
            <p:cNvPr id="1048870" name="圆角矩形 26"/>
            <p:cNvSpPr/>
            <p:nvPr/>
          </p:nvSpPr>
          <p:spPr>
            <a:xfrm>
              <a:off x="4147" y="8807"/>
              <a:ext cx="1648" cy="550"/>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DataNode3</a:t>
              </a:r>
            </a:p>
          </p:txBody>
        </p:sp>
      </p:grpSp>
      <p:grpSp>
        <p:nvGrpSpPr>
          <p:cNvPr id="103" name="组合 34"/>
          <p:cNvGrpSpPr/>
          <p:nvPr/>
        </p:nvGrpSpPr>
        <p:grpSpPr>
          <a:xfrm>
            <a:off x="6430010" y="4272280"/>
            <a:ext cx="1570990" cy="1657350"/>
            <a:chOff x="9291" y="7529"/>
            <a:chExt cx="2084" cy="2624"/>
          </a:xfrm>
        </p:grpSpPr>
        <p:sp>
          <p:nvSpPr>
            <p:cNvPr id="1048871" name="矩形 27"/>
            <p:cNvSpPr/>
            <p:nvPr/>
          </p:nvSpPr>
          <p:spPr>
            <a:xfrm>
              <a:off x="9291" y="7529"/>
              <a:ext cx="2084" cy="2624"/>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48872" name="圆角矩形 28"/>
            <p:cNvSpPr/>
            <p:nvPr/>
          </p:nvSpPr>
          <p:spPr>
            <a:xfrm>
              <a:off x="9509" y="7758"/>
              <a:ext cx="1648" cy="550"/>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DataNode4</a:t>
              </a:r>
            </a:p>
          </p:txBody>
        </p:sp>
        <p:sp>
          <p:nvSpPr>
            <p:cNvPr id="1048873" name="圆角矩形 29"/>
            <p:cNvSpPr/>
            <p:nvPr/>
          </p:nvSpPr>
          <p:spPr>
            <a:xfrm>
              <a:off x="9509" y="8545"/>
              <a:ext cx="1648" cy="550"/>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DataNode5</a:t>
              </a:r>
            </a:p>
          </p:txBody>
        </p:sp>
        <p:sp>
          <p:nvSpPr>
            <p:cNvPr id="1048874" name="圆角矩形 30"/>
            <p:cNvSpPr/>
            <p:nvPr/>
          </p:nvSpPr>
          <p:spPr>
            <a:xfrm>
              <a:off x="9510" y="9332"/>
              <a:ext cx="1648" cy="550"/>
            </a:xfrm>
            <a:prstGeom prst="roundRect">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DataNode6</a:t>
              </a:r>
            </a:p>
          </p:txBody>
        </p:sp>
      </p:grpSp>
      <p:cxnSp>
        <p:nvCxnSpPr>
          <p:cNvPr id="3145769" name="曲线连接符 35"/>
          <p:cNvCxnSpPr>
            <a:cxnSpLocks/>
            <a:stCxn id="1048868" idx="3"/>
            <a:endCxn id="1048872" idx="0"/>
          </p:cNvCxnSpPr>
          <p:nvPr/>
        </p:nvCxnSpPr>
        <p:spPr>
          <a:xfrm flipV="1">
            <a:off x="4265930" y="4416425"/>
            <a:ext cx="2949575" cy="29210"/>
          </a:xfrm>
          <a:prstGeom prst="curvedConnector4">
            <a:avLst>
              <a:gd name="adj1" fmla="val 39468"/>
              <a:gd name="adj2" fmla="val 1413043"/>
            </a:avLst>
          </a:prstGeom>
          <a:solidFill>
            <a:schemeClr val="accent1"/>
          </a:solidFill>
          <a:ln w="28575" cap="flat" cmpd="sng" algn="ctr">
            <a:solidFill>
              <a:srgbClr val="FF0000"/>
            </a:solidFill>
            <a:prstDash val="solid"/>
            <a:round/>
            <a:headEnd type="none" w="med" len="med"/>
            <a:tailEnd type="arrow" w="med" len="med"/>
          </a:ln>
        </p:spPr>
      </p:cxnSp>
      <p:cxnSp>
        <p:nvCxnSpPr>
          <p:cNvPr id="3145770" name="曲线连接符 36"/>
          <p:cNvCxnSpPr>
            <a:cxnSpLocks/>
            <a:stCxn id="1048872" idx="1"/>
            <a:endCxn id="1048868" idx="2"/>
          </p:cNvCxnSpPr>
          <p:nvPr/>
        </p:nvCxnSpPr>
        <p:spPr>
          <a:xfrm rot="10800000" flipV="1">
            <a:off x="3644900" y="4590415"/>
            <a:ext cx="2949575" cy="29210"/>
          </a:xfrm>
          <a:prstGeom prst="curvedConnector4">
            <a:avLst>
              <a:gd name="adj1" fmla="val 39468"/>
              <a:gd name="adj2" fmla="val 1413043"/>
            </a:avLst>
          </a:prstGeom>
          <a:solidFill>
            <a:schemeClr val="accent1"/>
          </a:solidFill>
          <a:ln w="28575" cap="flat" cmpd="sng" algn="ctr">
            <a:solidFill>
              <a:srgbClr val="FF0000"/>
            </a:solidFill>
            <a:prstDash val="solid"/>
            <a:round/>
            <a:headEnd type="none" w="med" len="med"/>
            <a:tailEnd type="arrow" w="med" len="med"/>
          </a:ln>
        </p:spPr>
      </p:cxnSp>
      <p:cxnSp>
        <p:nvCxnSpPr>
          <p:cNvPr id="3145771" name="曲线连接符 37"/>
          <p:cNvCxnSpPr>
            <a:cxnSpLocks/>
            <a:stCxn id="1048868" idx="0"/>
            <a:endCxn id="1048859" idx="2"/>
          </p:cNvCxnSpPr>
          <p:nvPr/>
        </p:nvCxnSpPr>
        <p:spPr>
          <a:xfrm rot="16200000">
            <a:off x="4533900" y="2152015"/>
            <a:ext cx="1231900" cy="3009265"/>
          </a:xfrm>
          <a:prstGeom prst="curvedConnector3">
            <a:avLst>
              <a:gd name="adj1" fmla="val 50026"/>
            </a:avLst>
          </a:prstGeom>
          <a:solidFill>
            <a:schemeClr val="accent1"/>
          </a:solidFill>
          <a:ln w="28575" cap="flat" cmpd="sng" algn="ctr">
            <a:solidFill>
              <a:srgbClr val="FF0000"/>
            </a:solidFill>
            <a:prstDash val="solid"/>
            <a:round/>
            <a:headEnd type="none" w="med" len="med"/>
            <a:tailEnd type="arrow" w="med" len="med"/>
          </a:ln>
        </p:spPr>
      </p:cxnSp>
      <p:cxnSp>
        <p:nvCxnSpPr>
          <p:cNvPr id="3145772" name="曲线连接符 12"/>
          <p:cNvCxnSpPr>
            <a:cxnSpLocks/>
            <a:stCxn id="1048860" idx="3"/>
            <a:endCxn id="1048868" idx="1"/>
          </p:cNvCxnSpPr>
          <p:nvPr/>
        </p:nvCxnSpPr>
        <p:spPr>
          <a:xfrm rot="5400000" flipV="1">
            <a:off x="1899285" y="3321685"/>
            <a:ext cx="1589405" cy="659130"/>
          </a:xfrm>
          <a:prstGeom prst="curvedConnector2">
            <a:avLst/>
          </a:prstGeom>
          <a:solidFill>
            <a:schemeClr val="accent1"/>
          </a:solidFill>
          <a:ln w="9525" cap="flat" cmpd="sng" algn="ctr">
            <a:solidFill>
              <a:schemeClr val="tx1"/>
            </a:solidFill>
            <a:prstDash val="solid"/>
            <a:round/>
            <a:headEnd type="none" w="med" len="med"/>
            <a:tailEnd type="arrow" w="med" len="med"/>
          </a:ln>
        </p:spPr>
      </p:cxnSp>
      <p:sp>
        <p:nvSpPr>
          <p:cNvPr id="1048875" name="文本框 38"/>
          <p:cNvSpPr txBox="1"/>
          <p:nvPr/>
        </p:nvSpPr>
        <p:spPr>
          <a:xfrm>
            <a:off x="4232910" y="3451860"/>
            <a:ext cx="2117090" cy="351790"/>
          </a:xfrm>
          <a:prstGeom prst="rect">
            <a:avLst/>
          </a:prstGeom>
          <a:noFill/>
        </p:spPr>
        <p:txBody>
          <a:bodyPr wrap="square" rtlCol="0" anchor="t">
            <a:spAutoFit/>
          </a:bodyPr>
          <a:lstStyle/>
          <a:p>
            <a:r>
              <a:rPr lang="zh-CN" altLang="en-US">
                <a:solidFill>
                  <a:srgbClr val="FF0000"/>
                </a:solidFill>
                <a:sym typeface="+mn-ea"/>
              </a:rPr>
              <a:t>⑥返回成功结果</a:t>
            </a:r>
          </a:p>
        </p:txBody>
      </p:sp>
      <p:cxnSp>
        <p:nvCxnSpPr>
          <p:cNvPr id="3145773" name="曲线连接符 39"/>
          <p:cNvCxnSpPr>
            <a:cxnSpLocks/>
            <a:stCxn id="1048868" idx="0"/>
            <a:endCxn id="1048860" idx="4"/>
          </p:cNvCxnSpPr>
          <p:nvPr/>
        </p:nvCxnSpPr>
        <p:spPr>
          <a:xfrm rot="16200000" flipV="1">
            <a:off x="2588895" y="3216275"/>
            <a:ext cx="1304925" cy="805815"/>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sp>
        <p:nvSpPr>
          <p:cNvPr id="1048876" name="矩形 40"/>
          <p:cNvSpPr/>
          <p:nvPr/>
        </p:nvSpPr>
        <p:spPr>
          <a:xfrm>
            <a:off x="3357554" y="5786454"/>
            <a:ext cx="2967479" cy="369332"/>
          </a:xfrm>
          <a:prstGeom prst="rect">
            <a:avLst/>
          </a:prstGeom>
        </p:spPr>
        <p:txBody>
          <a:bodyPr wrap="none">
            <a:spAutoFit/>
          </a:bodyPr>
          <a:lstStyle/>
          <a:p>
            <a:r>
              <a:rPr lang="zh-CN" altLang="en-US" dirty="0" smtClean="0"/>
              <a:t>图</a:t>
            </a:r>
            <a:r>
              <a:rPr lang="en-US" altLang="zh-CN" dirty="0" smtClean="0"/>
              <a:t>8 </a:t>
            </a:r>
            <a:r>
              <a:rPr lang="zh-CN" altLang="en-US" dirty="0" smtClean="0"/>
              <a:t>分布式</a:t>
            </a:r>
            <a:r>
              <a:rPr lang="en-US" altLang="zh-CN" dirty="0" smtClean="0"/>
              <a:t>RDMA</a:t>
            </a:r>
            <a:r>
              <a:rPr lang="zh-CN" altLang="en-US" dirty="0" smtClean="0"/>
              <a:t>代理机制 </a:t>
            </a:r>
            <a:endParaRPr lang="zh-CN" altLang="en-US"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1076</Words>
  <Application>WPS 演示</Application>
  <PresentationFormat>全屏显示(4:3)</PresentationFormat>
  <Paragraphs>220</Paragraphs>
  <Slides>10</Slides>
  <Notes>10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默认设计模板</vt:lpstr>
      <vt:lpstr>提纲</vt:lpstr>
      <vt:lpstr>三、前期工作</vt:lpstr>
      <vt:lpstr>三、前期工作</vt:lpstr>
      <vt:lpstr>4.1面向NVM文件系统的HDFS</vt:lpstr>
      <vt:lpstr>4.1面向NVM文件系统的HDFS</vt:lpstr>
      <vt:lpstr>4.2自适应的文件分布策略</vt:lpstr>
      <vt:lpstr>4.2自适应的文件分布策略</vt:lpstr>
      <vt:lpstr>4.3分布式RDMA代理机制 </vt:lpstr>
      <vt:lpstr>4.3分布式RDMA代理机制 </vt:lpstr>
      <vt:lpstr>五、小结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面向NVM的混合粒度文件系统</dc:title>
  <dc:creator>Administrator</dc:creator>
  <cp:lastModifiedBy>Sky123.Org</cp:lastModifiedBy>
  <cp:revision>2</cp:revision>
  <dcterms:created xsi:type="dcterms:W3CDTF">2014-12-23T21:51:00Z</dcterms:created>
  <dcterms:modified xsi:type="dcterms:W3CDTF">2017-09-25T07:14:43Z</dcterms:modified>
</cp:coreProperties>
</file>